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3.xml" ContentType="application/vnd.openxmlformats-officedocument.drawingml.chart+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charts/chart4.xml" ContentType="application/vnd.openxmlformats-officedocument.drawingml.chart+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charts/chart6.xml" ContentType="application/vnd.openxmlformats-officedocument.drawingml.chart+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charts/chart7.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32.xml" ContentType="application/vnd.openxmlformats-officedocument.presentationml.notesSlide+xml"/>
  <Override PartName="/ppt/charts/chart8.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33.xml" ContentType="application/vnd.openxmlformats-officedocument.presentationml.notesSlide+xml"/>
  <Override PartName="/ppt/charts/chart9.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Lst>
  <p:notesMasterIdLst>
    <p:notesMasterId r:id="rId281"/>
  </p:notesMasterIdLst>
  <p:handoutMasterIdLst>
    <p:handoutMasterId r:id="rId282"/>
  </p:handoutMasterIdLst>
  <p:sldIdLst>
    <p:sldId id="376" r:id="rId2"/>
    <p:sldId id="1554" r:id="rId3"/>
    <p:sldId id="1518" r:id="rId4"/>
    <p:sldId id="1542" r:id="rId5"/>
    <p:sldId id="867" r:id="rId6"/>
    <p:sldId id="391" r:id="rId7"/>
    <p:sldId id="1361" r:id="rId8"/>
    <p:sldId id="1282" r:id="rId9"/>
    <p:sldId id="1354" r:id="rId10"/>
    <p:sldId id="1608" r:id="rId11"/>
    <p:sldId id="1051" r:id="rId12"/>
    <p:sldId id="1611" r:id="rId13"/>
    <p:sldId id="1247" r:id="rId14"/>
    <p:sldId id="1052" r:id="rId15"/>
    <p:sldId id="1610" r:id="rId16"/>
    <p:sldId id="1248" r:id="rId17"/>
    <p:sldId id="974" r:id="rId18"/>
    <p:sldId id="1107" r:id="rId19"/>
    <p:sldId id="1108" r:id="rId20"/>
    <p:sldId id="1368" r:id="rId21"/>
    <p:sldId id="1371" r:id="rId22"/>
    <p:sldId id="1372" r:id="rId23"/>
    <p:sldId id="1373" r:id="rId24"/>
    <p:sldId id="1374" r:id="rId25"/>
    <p:sldId id="980" r:id="rId26"/>
    <p:sldId id="1389" r:id="rId27"/>
    <p:sldId id="1390" r:id="rId28"/>
    <p:sldId id="1612" r:id="rId29"/>
    <p:sldId id="1380" r:id="rId30"/>
    <p:sldId id="1381" r:id="rId31"/>
    <p:sldId id="1382" r:id="rId32"/>
    <p:sldId id="675" r:id="rId33"/>
    <p:sldId id="676" r:id="rId34"/>
    <p:sldId id="680" r:id="rId35"/>
    <p:sldId id="1463" r:id="rId36"/>
    <p:sldId id="1464" r:id="rId37"/>
    <p:sldId id="1314" r:id="rId38"/>
    <p:sldId id="1315" r:id="rId39"/>
    <p:sldId id="1603" r:id="rId40"/>
    <p:sldId id="798" r:id="rId41"/>
    <p:sldId id="1010" r:id="rId42"/>
    <p:sldId id="969" r:id="rId43"/>
    <p:sldId id="1049" r:id="rId44"/>
    <p:sldId id="1618" r:id="rId45"/>
    <p:sldId id="890" r:id="rId46"/>
    <p:sldId id="892" r:id="rId47"/>
    <p:sldId id="1613" r:id="rId48"/>
    <p:sldId id="1614" r:id="rId49"/>
    <p:sldId id="1615" r:id="rId50"/>
    <p:sldId id="1616" r:id="rId51"/>
    <p:sldId id="1621" r:id="rId52"/>
    <p:sldId id="1619" r:id="rId53"/>
    <p:sldId id="1620" r:id="rId54"/>
    <p:sldId id="975" r:id="rId55"/>
    <p:sldId id="1393" r:id="rId56"/>
    <p:sldId id="1147" r:id="rId57"/>
    <p:sldId id="1617" r:id="rId58"/>
    <p:sldId id="1555" r:id="rId59"/>
    <p:sldId id="1597" r:id="rId60"/>
    <p:sldId id="1598" r:id="rId61"/>
    <p:sldId id="1556" r:id="rId62"/>
    <p:sldId id="1601" r:id="rId63"/>
    <p:sldId id="1350" r:id="rId64"/>
    <p:sldId id="1602" r:id="rId65"/>
    <p:sldId id="1351" r:id="rId66"/>
    <p:sldId id="1513" r:id="rId67"/>
    <p:sldId id="1515" r:id="rId68"/>
    <p:sldId id="1516" r:id="rId69"/>
    <p:sldId id="1512" r:id="rId70"/>
    <p:sldId id="1514" r:id="rId71"/>
    <p:sldId id="1557" r:id="rId72"/>
    <p:sldId id="1540" r:id="rId73"/>
    <p:sldId id="1281" r:id="rId74"/>
    <p:sldId id="1359" r:id="rId75"/>
    <p:sldId id="1360" r:id="rId76"/>
    <p:sldId id="1362" r:id="rId77"/>
    <p:sldId id="1031" r:id="rId78"/>
    <p:sldId id="1609" r:id="rId79"/>
    <p:sldId id="1604" r:id="rId80"/>
    <p:sldId id="1543" r:id="rId81"/>
    <p:sldId id="1544" r:id="rId82"/>
    <p:sldId id="1545" r:id="rId83"/>
    <p:sldId id="1551" r:id="rId84"/>
    <p:sldId id="1493" r:id="rId85"/>
    <p:sldId id="1494" r:id="rId86"/>
    <p:sldId id="1470" r:id="rId87"/>
    <p:sldId id="1426" r:id="rId88"/>
    <p:sldId id="1405" r:id="rId89"/>
    <p:sldId id="1406" r:id="rId90"/>
    <p:sldId id="1407" r:id="rId91"/>
    <p:sldId id="1408" r:id="rId92"/>
    <p:sldId id="1409" r:id="rId93"/>
    <p:sldId id="1410" r:id="rId94"/>
    <p:sldId id="1411" r:id="rId95"/>
    <p:sldId id="1412" r:id="rId96"/>
    <p:sldId id="1417" r:id="rId97"/>
    <p:sldId id="1418" r:id="rId98"/>
    <p:sldId id="1419" r:id="rId99"/>
    <p:sldId id="1420" r:id="rId100"/>
    <p:sldId id="1413" r:id="rId101"/>
    <p:sldId id="1414" r:id="rId102"/>
    <p:sldId id="1415" r:id="rId103"/>
    <p:sldId id="1416" r:id="rId104"/>
    <p:sldId id="1150" r:id="rId105"/>
    <p:sldId id="1395" r:id="rId106"/>
    <p:sldId id="1396" r:id="rId107"/>
    <p:sldId id="1397" r:id="rId108"/>
    <p:sldId id="1398" r:id="rId109"/>
    <p:sldId id="1399" r:id="rId110"/>
    <p:sldId id="1400" r:id="rId111"/>
    <p:sldId id="1401" r:id="rId112"/>
    <p:sldId id="1402" r:id="rId113"/>
    <p:sldId id="1355" r:id="rId114"/>
    <p:sldId id="1356" r:id="rId115"/>
    <p:sldId id="1357" r:id="rId116"/>
    <p:sldId id="1223" r:id="rId117"/>
    <p:sldId id="1155" r:id="rId118"/>
    <p:sldId id="1160" r:id="rId119"/>
    <p:sldId id="1161" r:id="rId120"/>
    <p:sldId id="1166" r:id="rId121"/>
    <p:sldId id="1180" r:id="rId122"/>
    <p:sldId id="1181" r:id="rId123"/>
    <p:sldId id="1182" r:id="rId124"/>
    <p:sldId id="1190" r:id="rId125"/>
    <p:sldId id="1192" r:id="rId126"/>
    <p:sldId id="1193" r:id="rId127"/>
    <p:sldId id="1194" r:id="rId128"/>
    <p:sldId id="1195" r:id="rId129"/>
    <p:sldId id="1197" r:id="rId130"/>
    <p:sldId id="1198" r:id="rId131"/>
    <p:sldId id="1200" r:id="rId132"/>
    <p:sldId id="1201" r:id="rId133"/>
    <p:sldId id="1205" r:id="rId134"/>
    <p:sldId id="1206" r:id="rId135"/>
    <p:sldId id="1207" r:id="rId136"/>
    <p:sldId id="1208" r:id="rId137"/>
    <p:sldId id="1209" r:id="rId138"/>
    <p:sldId id="1210" r:id="rId139"/>
    <p:sldId id="1211" r:id="rId140"/>
    <p:sldId id="1212" r:id="rId141"/>
    <p:sldId id="1213" r:id="rId142"/>
    <p:sldId id="1214" r:id="rId143"/>
    <p:sldId id="1215" r:id="rId144"/>
    <p:sldId id="1226" r:id="rId145"/>
    <p:sldId id="1227" r:id="rId146"/>
    <p:sldId id="1228" r:id="rId147"/>
    <p:sldId id="1249" r:id="rId148"/>
    <p:sldId id="1273" r:id="rId149"/>
    <p:sldId id="1283" r:id="rId150"/>
    <p:sldId id="1284" r:id="rId151"/>
    <p:sldId id="1285" r:id="rId152"/>
    <p:sldId id="1286" r:id="rId153"/>
    <p:sldId id="1287" r:id="rId154"/>
    <p:sldId id="1289" r:id="rId155"/>
    <p:sldId id="1290" r:id="rId156"/>
    <p:sldId id="1297" r:id="rId157"/>
    <p:sldId id="1298" r:id="rId158"/>
    <p:sldId id="1300" r:id="rId159"/>
    <p:sldId id="1303" r:id="rId160"/>
    <p:sldId id="1304" r:id="rId161"/>
    <p:sldId id="1305" r:id="rId162"/>
    <p:sldId id="1306" r:id="rId163"/>
    <p:sldId id="1307" r:id="rId164"/>
    <p:sldId id="1308" r:id="rId165"/>
    <p:sldId id="1309" r:id="rId166"/>
    <p:sldId id="1311" r:id="rId167"/>
    <p:sldId id="1312" r:id="rId168"/>
    <p:sldId id="1313" r:id="rId169"/>
    <p:sldId id="1317" r:id="rId170"/>
    <p:sldId id="1450" r:id="rId171"/>
    <p:sldId id="1451" r:id="rId172"/>
    <p:sldId id="1452" r:id="rId173"/>
    <p:sldId id="1453" r:id="rId174"/>
    <p:sldId id="1454" r:id="rId175"/>
    <p:sldId id="1337" r:id="rId176"/>
    <p:sldId id="1338" r:id="rId177"/>
    <p:sldId id="1339" r:id="rId178"/>
    <p:sldId id="1340" r:id="rId179"/>
    <p:sldId id="1348" r:id="rId180"/>
    <p:sldId id="1383" r:id="rId181"/>
    <p:sldId id="1384" r:id="rId182"/>
    <p:sldId id="1385" r:id="rId183"/>
    <p:sldId id="1386" r:id="rId184"/>
    <p:sldId id="1387" r:id="rId185"/>
    <p:sldId id="1388" r:id="rId186"/>
    <p:sldId id="1429" r:id="rId187"/>
    <p:sldId id="1430" r:id="rId188"/>
    <p:sldId id="1431" r:id="rId189"/>
    <p:sldId id="1432" r:id="rId190"/>
    <p:sldId id="1433" r:id="rId191"/>
    <p:sldId id="1434" r:id="rId192"/>
    <p:sldId id="1435" r:id="rId193"/>
    <p:sldId id="1437" r:id="rId194"/>
    <p:sldId id="1438" r:id="rId195"/>
    <p:sldId id="1439" r:id="rId196"/>
    <p:sldId id="1440" r:id="rId197"/>
    <p:sldId id="1444" r:id="rId198"/>
    <p:sldId id="1445" r:id="rId199"/>
    <p:sldId id="1446" r:id="rId200"/>
    <p:sldId id="1447" r:id="rId201"/>
    <p:sldId id="1448" r:id="rId202"/>
    <p:sldId id="1449" r:id="rId203"/>
    <p:sldId id="1455" r:id="rId204"/>
    <p:sldId id="1456" r:id="rId205"/>
    <p:sldId id="1457" r:id="rId206"/>
    <p:sldId id="1458" r:id="rId207"/>
    <p:sldId id="1465" r:id="rId208"/>
    <p:sldId id="1466" r:id="rId209"/>
    <p:sldId id="1467" r:id="rId210"/>
    <p:sldId id="1468" r:id="rId211"/>
    <p:sldId id="1469" r:id="rId212"/>
    <p:sldId id="1471" r:id="rId213"/>
    <p:sldId id="1472" r:id="rId214"/>
    <p:sldId id="1473" r:id="rId215"/>
    <p:sldId id="1474" r:id="rId216"/>
    <p:sldId id="1475" r:id="rId217"/>
    <p:sldId id="1476" r:id="rId218"/>
    <p:sldId id="1477" r:id="rId219"/>
    <p:sldId id="1478" r:id="rId220"/>
    <p:sldId id="1479" r:id="rId221"/>
    <p:sldId id="1480" r:id="rId222"/>
    <p:sldId id="1481" r:id="rId223"/>
    <p:sldId id="1482" r:id="rId224"/>
    <p:sldId id="1483" r:id="rId225"/>
    <p:sldId id="1484" r:id="rId226"/>
    <p:sldId id="1485" r:id="rId227"/>
    <p:sldId id="1486" r:id="rId228"/>
    <p:sldId id="1487" r:id="rId229"/>
    <p:sldId id="1488" r:id="rId230"/>
    <p:sldId id="1489" r:id="rId231"/>
    <p:sldId id="1490" r:id="rId232"/>
    <p:sldId id="1491" r:id="rId233"/>
    <p:sldId id="1492" r:id="rId234"/>
    <p:sldId id="1517" r:id="rId235"/>
    <p:sldId id="1521" r:id="rId236"/>
    <p:sldId id="1522" r:id="rId237"/>
    <p:sldId id="1553" r:id="rId238"/>
    <p:sldId id="1558" r:id="rId239"/>
    <p:sldId id="1559" r:id="rId240"/>
    <p:sldId id="1560" r:id="rId241"/>
    <p:sldId id="1561" r:id="rId242"/>
    <p:sldId id="1562" r:id="rId243"/>
    <p:sldId id="1563" r:id="rId244"/>
    <p:sldId id="1564" r:id="rId245"/>
    <p:sldId id="1565" r:id="rId246"/>
    <p:sldId id="1566" r:id="rId247"/>
    <p:sldId id="1567" r:id="rId248"/>
    <p:sldId id="1568" r:id="rId249"/>
    <p:sldId id="1569" r:id="rId250"/>
    <p:sldId id="1570" r:id="rId251"/>
    <p:sldId id="1571" r:id="rId252"/>
    <p:sldId id="1572" r:id="rId253"/>
    <p:sldId id="1573" r:id="rId254"/>
    <p:sldId id="1574" r:id="rId255"/>
    <p:sldId id="1575" r:id="rId256"/>
    <p:sldId id="1576" r:id="rId257"/>
    <p:sldId id="1577" r:id="rId258"/>
    <p:sldId id="1578" r:id="rId259"/>
    <p:sldId id="1579" r:id="rId260"/>
    <p:sldId id="1580" r:id="rId261"/>
    <p:sldId id="1581" r:id="rId262"/>
    <p:sldId id="1582" r:id="rId263"/>
    <p:sldId id="1583" r:id="rId264"/>
    <p:sldId id="1584" r:id="rId265"/>
    <p:sldId id="1585" r:id="rId266"/>
    <p:sldId id="1586" r:id="rId267"/>
    <p:sldId id="1587" r:id="rId268"/>
    <p:sldId id="1588" r:id="rId269"/>
    <p:sldId id="1589" r:id="rId270"/>
    <p:sldId id="1590" r:id="rId271"/>
    <p:sldId id="1591" r:id="rId272"/>
    <p:sldId id="1592" r:id="rId273"/>
    <p:sldId id="1593" r:id="rId274"/>
    <p:sldId id="1594" r:id="rId275"/>
    <p:sldId id="1595" r:id="rId276"/>
    <p:sldId id="1596" r:id="rId277"/>
    <p:sldId id="1605" r:id="rId278"/>
    <p:sldId id="1606" r:id="rId279"/>
    <p:sldId id="1607" r:id="rId280"/>
  </p:sldIdLst>
  <p:sldSz cx="9144000" cy="6858000" type="screen4x3"/>
  <p:notesSz cx="6858000" cy="9144000"/>
  <p:defaultTextStyle>
    <a:defPPr>
      <a:defRPr lang="en-US"/>
    </a:defPPr>
    <a:lvl1pPr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2200" kern="1200">
        <a:solidFill>
          <a:schemeClr val="tx1"/>
        </a:solidFill>
        <a:latin typeface="Times New Roman" panose="02020603050405020304" pitchFamily="18" charset="0"/>
        <a:ea typeface="+mn-ea"/>
        <a:cs typeface="+mn-cs"/>
      </a:defRPr>
    </a:lvl5pPr>
    <a:lvl6pPr marL="2286000" algn="l" defTabSz="914400" rtl="0" eaLnBrk="1" latinLnBrk="0" hangingPunct="1">
      <a:defRPr sz="2200" kern="1200">
        <a:solidFill>
          <a:schemeClr val="tx1"/>
        </a:solidFill>
        <a:latin typeface="Times New Roman" panose="02020603050405020304" pitchFamily="18" charset="0"/>
        <a:ea typeface="+mn-ea"/>
        <a:cs typeface="+mn-cs"/>
      </a:defRPr>
    </a:lvl6pPr>
    <a:lvl7pPr marL="2743200" algn="l" defTabSz="914400" rtl="0" eaLnBrk="1" latinLnBrk="0" hangingPunct="1">
      <a:defRPr sz="2200" kern="1200">
        <a:solidFill>
          <a:schemeClr val="tx1"/>
        </a:solidFill>
        <a:latin typeface="Times New Roman" panose="02020603050405020304" pitchFamily="18" charset="0"/>
        <a:ea typeface="+mn-ea"/>
        <a:cs typeface="+mn-cs"/>
      </a:defRPr>
    </a:lvl7pPr>
    <a:lvl8pPr marL="3200400" algn="l" defTabSz="914400" rtl="0" eaLnBrk="1" latinLnBrk="0" hangingPunct="1">
      <a:defRPr sz="2200" kern="1200">
        <a:solidFill>
          <a:schemeClr val="tx1"/>
        </a:solidFill>
        <a:latin typeface="Times New Roman" panose="02020603050405020304" pitchFamily="18" charset="0"/>
        <a:ea typeface="+mn-ea"/>
        <a:cs typeface="+mn-cs"/>
      </a:defRPr>
    </a:lvl8pPr>
    <a:lvl9pPr marL="3657600" algn="l" defTabSz="914400" rtl="0" eaLnBrk="1" latinLnBrk="0" hangingPunct="1">
      <a:defRPr sz="22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3399"/>
    <a:srgbClr val="FF33CC"/>
    <a:srgbClr val="00CC99"/>
    <a:srgbClr val="FF6600"/>
    <a:srgbClr val="0000FF"/>
    <a:srgbClr val="CC00CC"/>
    <a:srgbClr val="FF5050"/>
    <a:srgbClr val="FFCCFF"/>
    <a:srgbClr val="66FFFF"/>
    <a:srgbClr val="3F5F8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339" autoAdjust="0"/>
    <p:restoredTop sz="86544" autoAdjust="0"/>
  </p:normalViewPr>
  <p:slideViewPr>
    <p:cSldViewPr snapToGrid="0">
      <p:cViewPr varScale="1">
        <p:scale>
          <a:sx n="101" d="100"/>
          <a:sy n="101" d="100"/>
        </p:scale>
        <p:origin x="797" y="13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0"/>
    </p:cViewPr>
  </p:sorterViewPr>
  <p:notesViewPr>
    <p:cSldViewPr snapToGrid="0">
      <p:cViewPr>
        <p:scale>
          <a:sx n="100" d="100"/>
          <a:sy n="100" d="100"/>
        </p:scale>
        <p:origin x="-1152" y="176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notesMaster" Target="notesMasters/notesMaster1.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handoutMaster" Target="handoutMasters/handoutMaster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presProps" Target="presProps.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viewProps" Target="viewProp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tableStyles" Target="tableStyles.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s>
</file>

<file path=ppt/charts/_rels/chart1.xml.rels><?xml version="1.0" encoding="UTF-8" standalone="yes"?>
<Relationships xmlns="http://schemas.openxmlformats.org/package/2006/relationships"><Relationship Id="rId2" Type="http://schemas.openxmlformats.org/officeDocument/2006/relationships/oleObject" Target="file:///C:\Users\Mooney\Downloads\Documents\mice\corticosterone\products\SICB%202014\G69_CORT_Graphs_3.xls"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oleObject" Target="file:///C:\SELECT\g90\Monica_Antibiotic\LG90_SAS_Results_Graphs_7.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1" Type="http://schemas.openxmlformats.org/officeDocument/2006/relationships/oleObject" Target="file:///D:\UNC\Grants\Threadgill_Pomp_Exercise%20and%20Cancer\Exercise%20and%20Cancer_Prelimenary%20F4%20Data%20Graphs.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D:\UNC\Grants\Threadgill_Pomp_Exercise%20and%20Cancer\Exercise%20and%20Cancer_Prelimenary%20F4%20Data%20Graphs.xlsx" TargetMode="External"/></Relationships>
</file>

<file path=ppt/charts/_rels/chart5.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2.xml"/><Relationship Id="rId1" Type="http://schemas.microsoft.com/office/2011/relationships/chartStyle" Target="style2.xml"/></Relationships>
</file>

<file path=ppt/charts/_rels/chart6.xml.rels><?xml version="1.0" encoding="UTF-8" standalone="yes"?>
<Relationships xmlns="http://schemas.openxmlformats.org/package/2006/relationships"><Relationship Id="rId1" Type="http://schemas.openxmlformats.org/officeDocument/2006/relationships/oleObject" Target="file:///E:\SELECT\g60\Acosta\PowerPoints\G60_Acosta_early_access_food_consumption_daily_averages_NEW_TG.xls" TargetMode="External"/></Relationships>
</file>

<file path=ppt/charts/_rels/chart7.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3.xml"/><Relationship Id="rId1" Type="http://schemas.microsoft.com/office/2011/relationships/chartStyle" Target="style3.xml"/></Relationships>
</file>

<file path=ppt/charts/_rels/chart8.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4.xml"/><Relationship Id="rId1" Type="http://schemas.microsoft.com/office/2011/relationships/chartStyle" Target="style4.xml"/></Relationships>
</file>

<file path=ppt/charts/_rels/chart9.xml.rels><?xml version="1.0" encoding="UTF-8" standalone="yes"?>
<Relationships xmlns="http://schemas.openxmlformats.org/package/2006/relationships"><Relationship Id="rId3" Type="http://schemas.openxmlformats.org/officeDocument/2006/relationships/oleObject" Target="file:///E:\SELECT\g77\EarlyLife\SAS_Results_Graphs_1.xlsx"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051618547681542"/>
          <c:y val="4.214129483814525E-2"/>
          <c:w val="0.66190091863517087"/>
          <c:h val="0.8326195683872849"/>
        </c:manualLayout>
      </c:layout>
      <c:barChart>
        <c:barDir val="col"/>
        <c:grouping val="clustered"/>
        <c:varyColors val="0"/>
        <c:ser>
          <c:idx val="4"/>
          <c:order val="0"/>
          <c:tx>
            <c:strRef>
              <c:f>Malisch!$D$1</c:f>
              <c:strCache>
                <c:ptCount val="1"/>
                <c:pt idx="0">
                  <c:v>LSMean</c:v>
                </c:pt>
              </c:strCache>
            </c:strRef>
          </c:tx>
          <c:spPr>
            <a:solidFill>
              <a:schemeClr val="accent2"/>
            </a:solidFill>
          </c:spPr>
          <c:invertIfNegative val="0"/>
          <c:dPt>
            <c:idx val="0"/>
            <c:invertIfNegative val="0"/>
            <c:bubble3D val="0"/>
            <c:spPr>
              <a:solidFill>
                <a:srgbClr val="0070C0"/>
              </a:solidFill>
            </c:spPr>
            <c:extLst>
              <c:ext xmlns:c16="http://schemas.microsoft.com/office/drawing/2014/chart" uri="{C3380CC4-5D6E-409C-BE32-E72D297353CC}">
                <c16:uniqueId val="{00000000-435E-43E7-899B-F805A2D7E8B0}"/>
              </c:ext>
            </c:extLst>
          </c:dPt>
          <c:dPt>
            <c:idx val="1"/>
            <c:invertIfNegative val="0"/>
            <c:bubble3D val="0"/>
            <c:spPr>
              <a:solidFill>
                <a:srgbClr val="FF0000"/>
              </a:solidFill>
            </c:spPr>
            <c:extLst>
              <c:ext xmlns:c16="http://schemas.microsoft.com/office/drawing/2014/chart" uri="{C3380CC4-5D6E-409C-BE32-E72D297353CC}">
                <c16:uniqueId val="{00000001-435E-43E7-899B-F805A2D7E8B0}"/>
              </c:ext>
            </c:extLst>
          </c:dPt>
          <c:dPt>
            <c:idx val="2"/>
            <c:invertIfNegative val="0"/>
            <c:bubble3D val="0"/>
            <c:spPr>
              <a:solidFill>
                <a:srgbClr val="0070C0"/>
              </a:solidFill>
            </c:spPr>
            <c:extLst>
              <c:ext xmlns:c16="http://schemas.microsoft.com/office/drawing/2014/chart" uri="{C3380CC4-5D6E-409C-BE32-E72D297353CC}">
                <c16:uniqueId val="{00000002-435E-43E7-899B-F805A2D7E8B0}"/>
              </c:ext>
            </c:extLst>
          </c:dPt>
          <c:dPt>
            <c:idx val="3"/>
            <c:invertIfNegative val="0"/>
            <c:bubble3D val="0"/>
            <c:spPr>
              <a:solidFill>
                <a:srgbClr val="FF0000"/>
              </a:solidFill>
            </c:spPr>
            <c:extLst>
              <c:ext xmlns:c16="http://schemas.microsoft.com/office/drawing/2014/chart" uri="{C3380CC4-5D6E-409C-BE32-E72D297353CC}">
                <c16:uniqueId val="{00000003-435E-43E7-899B-F805A2D7E8B0}"/>
              </c:ext>
            </c:extLst>
          </c:dPt>
          <c:errBars>
            <c:errBarType val="both"/>
            <c:errValType val="cust"/>
            <c:noEndCap val="0"/>
            <c:plus>
              <c:numRef>
                <c:f>Malisch!$G$2:$G$5</c:f>
                <c:numCache>
                  <c:formatCode>General</c:formatCode>
                  <c:ptCount val="4"/>
                  <c:pt idx="0">
                    <c:v>6.2969499999999954</c:v>
                  </c:pt>
                  <c:pt idx="1">
                    <c:v>14.141399999999974</c:v>
                  </c:pt>
                  <c:pt idx="2">
                    <c:v>3.8240000000000047</c:v>
                  </c:pt>
                  <c:pt idx="3">
                    <c:v>6.0340499999999935</c:v>
                  </c:pt>
                </c:numCache>
              </c:numRef>
            </c:plus>
            <c:minus>
              <c:numLit>
                <c:formatCode>General</c:formatCode>
                <c:ptCount val="1"/>
                <c:pt idx="0">
                  <c:v>1</c:v>
                </c:pt>
              </c:numLit>
            </c:minus>
            <c:spPr>
              <a:ln w="19050"/>
            </c:spPr>
          </c:errBars>
          <c:cat>
            <c:strRef>
              <c:f>Malisch!$A$2:$A$5</c:f>
              <c:strCache>
                <c:ptCount val="4"/>
                <c:pt idx="0">
                  <c:v>Female  C</c:v>
                </c:pt>
                <c:pt idx="1">
                  <c:v>Female  HR</c:v>
                </c:pt>
                <c:pt idx="2">
                  <c:v>Male  C</c:v>
                </c:pt>
                <c:pt idx="3">
                  <c:v>Male  HR</c:v>
                </c:pt>
              </c:strCache>
            </c:strRef>
          </c:cat>
          <c:val>
            <c:numRef>
              <c:f>Malisch!$D$2:$D$5</c:f>
              <c:numCache>
                <c:formatCode>0.0000</c:formatCode>
                <c:ptCount val="4"/>
                <c:pt idx="0">
                  <c:v>114.49000000000001</c:v>
                </c:pt>
                <c:pt idx="1">
                  <c:v>217.56</c:v>
                </c:pt>
                <c:pt idx="2">
                  <c:v>59.75</c:v>
                </c:pt>
                <c:pt idx="3">
                  <c:v>113.85</c:v>
                </c:pt>
              </c:numCache>
            </c:numRef>
          </c:val>
          <c:extLst>
            <c:ext xmlns:c16="http://schemas.microsoft.com/office/drawing/2014/chart" uri="{C3380CC4-5D6E-409C-BE32-E72D297353CC}">
              <c16:uniqueId val="{00000004-435E-43E7-899B-F805A2D7E8B0}"/>
            </c:ext>
          </c:extLst>
        </c:ser>
        <c:dLbls>
          <c:showLegendKey val="0"/>
          <c:showVal val="0"/>
          <c:showCatName val="0"/>
          <c:showSerName val="0"/>
          <c:showPercent val="0"/>
          <c:showBubbleSize val="0"/>
        </c:dLbls>
        <c:gapWidth val="55"/>
        <c:axId val="49767936"/>
        <c:axId val="49769472"/>
      </c:barChart>
      <c:catAx>
        <c:axId val="49767936"/>
        <c:scaling>
          <c:orientation val="minMax"/>
        </c:scaling>
        <c:delete val="0"/>
        <c:axPos val="b"/>
        <c:numFmt formatCode="General" sourceLinked="1"/>
        <c:majorTickMark val="out"/>
        <c:minorTickMark val="none"/>
        <c:tickLblPos val="nextTo"/>
        <c:txPr>
          <a:bodyPr/>
          <a:lstStyle/>
          <a:p>
            <a:pPr>
              <a:defRPr b="1">
                <a:solidFill>
                  <a:srgbClr val="C00000"/>
                </a:solidFill>
              </a:defRPr>
            </a:pPr>
            <a:endParaRPr lang="en-US"/>
          </a:p>
        </c:txPr>
        <c:crossAx val="49769472"/>
        <c:crosses val="autoZero"/>
        <c:auto val="1"/>
        <c:lblAlgn val="ctr"/>
        <c:lblOffset val="100"/>
        <c:noMultiLvlLbl val="0"/>
      </c:catAx>
      <c:valAx>
        <c:axId val="49769472"/>
        <c:scaling>
          <c:orientation val="minMax"/>
        </c:scaling>
        <c:delete val="0"/>
        <c:axPos val="l"/>
        <c:majorGridlines/>
        <c:numFmt formatCode="0" sourceLinked="0"/>
        <c:majorTickMark val="out"/>
        <c:minorTickMark val="none"/>
        <c:tickLblPos val="nextTo"/>
        <c:txPr>
          <a:bodyPr/>
          <a:lstStyle/>
          <a:p>
            <a:pPr>
              <a:defRPr sz="2400"/>
            </a:pPr>
            <a:endParaRPr lang="en-US"/>
          </a:p>
        </c:txPr>
        <c:crossAx val="49767936"/>
        <c:crosses val="autoZero"/>
        <c:crossBetween val="between"/>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0000FF"/>
              </a:solidFill>
              <a:ln w="12700">
                <a:solidFill>
                  <a:schemeClr val="tx1"/>
                </a:solidFill>
              </a:ln>
              <a:effectLst/>
            </c:spPr>
            <c:extLst>
              <c:ext xmlns:c16="http://schemas.microsoft.com/office/drawing/2014/chart" uri="{C3380CC4-5D6E-409C-BE32-E72D297353CC}">
                <c16:uniqueId val="{00000001-687E-4963-B89F-10AF30415412}"/>
              </c:ext>
            </c:extLst>
          </c:dPt>
          <c:errBars>
            <c:errBarType val="both"/>
            <c:errValType val="cust"/>
            <c:noEndCap val="0"/>
            <c:plus>
              <c:numRef>
                <c:f>'Repeated Wheel running'!$K$13</c:f>
                <c:numCache>
                  <c:formatCode>General</c:formatCode>
                  <c:ptCount val="1"/>
                  <c:pt idx="0">
                    <c:v>444</c:v>
                  </c:pt>
                </c:numCache>
              </c:numRef>
            </c:plus>
            <c:minus>
              <c:numRef>
                <c:f>'Repeated Wheel running'!$K$13</c:f>
                <c:numCache>
                  <c:formatCode>General</c:formatCode>
                  <c:ptCount val="1"/>
                  <c:pt idx="0">
                    <c:v>444</c:v>
                  </c:pt>
                </c:numCache>
              </c:numRef>
            </c:minus>
            <c:spPr>
              <a:noFill/>
              <a:ln w="12700" cap="flat" cmpd="sng" algn="ctr">
                <a:solidFill>
                  <a:schemeClr val="tx1"/>
                </a:solidFill>
                <a:round/>
              </a:ln>
              <a:effectLst/>
            </c:spPr>
          </c:errBars>
          <c:val>
            <c:numRef>
              <c:f>'Repeated Wheel running'!$J$13</c:f>
              <c:numCache>
                <c:formatCode>General</c:formatCode>
                <c:ptCount val="1"/>
                <c:pt idx="0">
                  <c:v>5535.2</c:v>
                </c:pt>
              </c:numCache>
            </c:numRef>
          </c:val>
          <c:extLst>
            <c:ext xmlns:c16="http://schemas.microsoft.com/office/drawing/2014/chart" uri="{C3380CC4-5D6E-409C-BE32-E72D297353CC}">
              <c16:uniqueId val="{00000002-687E-4963-B89F-10AF30415412}"/>
            </c:ext>
          </c:extLst>
        </c:ser>
        <c:ser>
          <c:idx val="1"/>
          <c:order val="1"/>
          <c:spPr>
            <a:pattFill prst="dkHorz">
              <a:fgClr>
                <a:srgbClr val="0000FF"/>
              </a:fgClr>
              <a:bgClr>
                <a:schemeClr val="bg1"/>
              </a:bgClr>
            </a:pattFill>
            <a:ln w="12700">
              <a:solidFill>
                <a:schemeClr val="tx1"/>
              </a:solidFill>
            </a:ln>
            <a:effectLst/>
          </c:spPr>
          <c:invertIfNegative val="0"/>
          <c:errBars>
            <c:errBarType val="both"/>
            <c:errValType val="cust"/>
            <c:noEndCap val="0"/>
            <c:plus>
              <c:numRef>
                <c:f>'Repeated Wheel running'!$K$14</c:f>
                <c:numCache>
                  <c:formatCode>General</c:formatCode>
                  <c:ptCount val="1"/>
                  <c:pt idx="0">
                    <c:v>460.2</c:v>
                  </c:pt>
                </c:numCache>
              </c:numRef>
            </c:plus>
            <c:minus>
              <c:numRef>
                <c:f>'Repeated Wheel running'!$K$14</c:f>
                <c:numCache>
                  <c:formatCode>General</c:formatCode>
                  <c:ptCount val="1"/>
                  <c:pt idx="0">
                    <c:v>460.2</c:v>
                  </c:pt>
                </c:numCache>
              </c:numRef>
            </c:minus>
            <c:spPr>
              <a:noFill/>
              <a:ln w="12700" cap="flat" cmpd="sng" algn="ctr">
                <a:solidFill>
                  <a:schemeClr val="tx1"/>
                </a:solidFill>
                <a:round/>
              </a:ln>
              <a:effectLst/>
            </c:spPr>
          </c:errBars>
          <c:val>
            <c:numRef>
              <c:f>'Repeated Wheel running'!$J$14</c:f>
              <c:numCache>
                <c:formatCode>General</c:formatCode>
                <c:ptCount val="1"/>
                <c:pt idx="0">
                  <c:v>5018.5</c:v>
                </c:pt>
              </c:numCache>
            </c:numRef>
          </c:val>
          <c:extLst>
            <c:ext xmlns:c16="http://schemas.microsoft.com/office/drawing/2014/chart" uri="{C3380CC4-5D6E-409C-BE32-E72D297353CC}">
              <c16:uniqueId val="{00000003-687E-4963-B89F-10AF30415412}"/>
            </c:ext>
          </c:extLst>
        </c:ser>
        <c:ser>
          <c:idx val="2"/>
          <c:order val="2"/>
          <c:spPr>
            <a:solidFill>
              <a:srgbClr val="FF0000"/>
            </a:solidFill>
            <a:ln>
              <a:solidFill>
                <a:schemeClr val="tx1">
                  <a:alpha val="99000"/>
                </a:schemeClr>
              </a:solidFill>
            </a:ln>
            <a:effectLst/>
          </c:spPr>
          <c:invertIfNegative val="0"/>
          <c:errBars>
            <c:errBarType val="both"/>
            <c:errValType val="cust"/>
            <c:noEndCap val="0"/>
            <c:plus>
              <c:numRef>
                <c:f>'Repeated Wheel running'!$K$15</c:f>
                <c:numCache>
                  <c:formatCode>General</c:formatCode>
                  <c:ptCount val="1"/>
                  <c:pt idx="0">
                    <c:v>1096.5</c:v>
                  </c:pt>
                </c:numCache>
              </c:numRef>
            </c:plus>
            <c:minus>
              <c:numRef>
                <c:f>'Repeated Wheel running'!$K$15</c:f>
                <c:numCache>
                  <c:formatCode>General</c:formatCode>
                  <c:ptCount val="1"/>
                  <c:pt idx="0">
                    <c:v>1096.5</c:v>
                  </c:pt>
                </c:numCache>
              </c:numRef>
            </c:minus>
            <c:spPr>
              <a:noFill/>
              <a:ln w="12700" cap="flat" cmpd="sng" algn="ctr">
                <a:solidFill>
                  <a:schemeClr val="tx1"/>
                </a:solidFill>
                <a:round/>
              </a:ln>
              <a:effectLst/>
            </c:spPr>
          </c:errBars>
          <c:val>
            <c:numRef>
              <c:f>'Repeated Wheel running'!$J$15</c:f>
              <c:numCache>
                <c:formatCode>General</c:formatCode>
                <c:ptCount val="1"/>
                <c:pt idx="0">
                  <c:v>18592.7</c:v>
                </c:pt>
              </c:numCache>
            </c:numRef>
          </c:val>
          <c:extLst>
            <c:ext xmlns:c16="http://schemas.microsoft.com/office/drawing/2014/chart" uri="{C3380CC4-5D6E-409C-BE32-E72D297353CC}">
              <c16:uniqueId val="{00000004-687E-4963-B89F-10AF30415412}"/>
            </c:ext>
          </c:extLst>
        </c:ser>
        <c:ser>
          <c:idx val="3"/>
          <c:order val="3"/>
          <c:spPr>
            <a:pattFill prst="dkHorz">
              <a:fgClr>
                <a:srgbClr val="FF0000"/>
              </a:fgClr>
              <a:bgClr>
                <a:schemeClr val="bg1"/>
              </a:bgClr>
            </a:pattFill>
            <a:ln w="12700">
              <a:solidFill>
                <a:schemeClr val="tx1"/>
              </a:solidFill>
            </a:ln>
            <a:effectLst/>
          </c:spPr>
          <c:invertIfNegative val="0"/>
          <c:errBars>
            <c:errBarType val="both"/>
            <c:errValType val="cust"/>
            <c:noEndCap val="0"/>
            <c:plus>
              <c:numRef>
                <c:f>'Repeated Wheel running'!$K$16</c:f>
                <c:numCache>
                  <c:formatCode>General</c:formatCode>
                  <c:ptCount val="1"/>
                  <c:pt idx="0">
                    <c:v>1033.9000000000001</c:v>
                  </c:pt>
                </c:numCache>
              </c:numRef>
            </c:plus>
            <c:minus>
              <c:numRef>
                <c:f>'Repeated Wheel running'!$K$16</c:f>
                <c:numCache>
                  <c:formatCode>General</c:formatCode>
                  <c:ptCount val="1"/>
                  <c:pt idx="0">
                    <c:v>1033.9000000000001</c:v>
                  </c:pt>
                </c:numCache>
              </c:numRef>
            </c:minus>
            <c:spPr>
              <a:noFill/>
              <a:ln w="12700" cap="flat" cmpd="sng" algn="ctr">
                <a:solidFill>
                  <a:schemeClr val="tx1"/>
                </a:solidFill>
                <a:round/>
              </a:ln>
              <a:effectLst/>
            </c:spPr>
          </c:errBars>
          <c:val>
            <c:numRef>
              <c:f>'Repeated Wheel running'!$J$16</c:f>
              <c:numCache>
                <c:formatCode>General</c:formatCode>
                <c:ptCount val="1"/>
                <c:pt idx="0">
                  <c:v>14757</c:v>
                </c:pt>
              </c:numCache>
            </c:numRef>
          </c:val>
          <c:extLst>
            <c:ext xmlns:c16="http://schemas.microsoft.com/office/drawing/2014/chart" uri="{C3380CC4-5D6E-409C-BE32-E72D297353CC}">
              <c16:uniqueId val="{00000005-687E-4963-B89F-10AF30415412}"/>
            </c:ext>
          </c:extLst>
        </c:ser>
        <c:dLbls>
          <c:showLegendKey val="0"/>
          <c:showVal val="0"/>
          <c:showCatName val="0"/>
          <c:showSerName val="0"/>
          <c:showPercent val="0"/>
          <c:showBubbleSize val="0"/>
        </c:dLbls>
        <c:gapWidth val="219"/>
        <c:overlap val="-27"/>
        <c:axId val="417971064"/>
        <c:axId val="417965160"/>
        <c:extLst/>
      </c:barChart>
      <c:catAx>
        <c:axId val="417971064"/>
        <c:scaling>
          <c:orientation val="minMax"/>
        </c:scaling>
        <c:delete val="1"/>
        <c:axPos val="b"/>
        <c:numFmt formatCode="General" sourceLinked="1"/>
        <c:majorTickMark val="none"/>
        <c:minorTickMark val="none"/>
        <c:tickLblPos val="nextTo"/>
        <c:crossAx val="417965160"/>
        <c:crosses val="autoZero"/>
        <c:auto val="1"/>
        <c:lblAlgn val="ctr"/>
        <c:lblOffset val="100"/>
        <c:noMultiLvlLbl val="0"/>
      </c:catAx>
      <c:valAx>
        <c:axId val="417965160"/>
        <c:scaling>
          <c:orientation val="minMax"/>
          <c:max val="20000"/>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ajorUnit val="4000"/>
        <c:minorUnit val="1000"/>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tx1"/>
            </a:solidFill>
            <a:ln w="28575">
              <a:noFill/>
            </a:ln>
          </c:spPr>
          <c:invertIfNegative val="0"/>
          <c:cat>
            <c:numRef>
              <c:f>'XDist56 Frequency'!$Q$4:$Q$30</c:f>
              <c:numCache>
                <c:formatCode>General</c:formatCode>
                <c:ptCount val="27"/>
                <c:pt idx="0">
                  <c:v>0</c:v>
                </c:pt>
                <c:pt idx="1">
                  <c:v>1000</c:v>
                </c:pt>
                <c:pt idx="2">
                  <c:v>2000</c:v>
                </c:pt>
                <c:pt idx="3">
                  <c:v>3000</c:v>
                </c:pt>
                <c:pt idx="4">
                  <c:v>4000</c:v>
                </c:pt>
                <c:pt idx="5">
                  <c:v>5000</c:v>
                </c:pt>
                <c:pt idx="6">
                  <c:v>6000</c:v>
                </c:pt>
                <c:pt idx="7">
                  <c:v>7000</c:v>
                </c:pt>
                <c:pt idx="8">
                  <c:v>8000</c:v>
                </c:pt>
                <c:pt idx="9">
                  <c:v>9000</c:v>
                </c:pt>
                <c:pt idx="10">
                  <c:v>10000</c:v>
                </c:pt>
                <c:pt idx="11">
                  <c:v>11000</c:v>
                </c:pt>
                <c:pt idx="12">
                  <c:v>12000</c:v>
                </c:pt>
                <c:pt idx="13">
                  <c:v>13000</c:v>
                </c:pt>
                <c:pt idx="14">
                  <c:v>14000</c:v>
                </c:pt>
                <c:pt idx="15">
                  <c:v>15000</c:v>
                </c:pt>
                <c:pt idx="16">
                  <c:v>16000</c:v>
                </c:pt>
                <c:pt idx="17">
                  <c:v>17000</c:v>
                </c:pt>
                <c:pt idx="18">
                  <c:v>18000</c:v>
                </c:pt>
                <c:pt idx="19">
                  <c:v>19000</c:v>
                </c:pt>
                <c:pt idx="20">
                  <c:v>20000</c:v>
                </c:pt>
                <c:pt idx="21">
                  <c:v>21000</c:v>
                </c:pt>
                <c:pt idx="22">
                  <c:v>22000</c:v>
                </c:pt>
                <c:pt idx="23">
                  <c:v>23000</c:v>
                </c:pt>
                <c:pt idx="24">
                  <c:v>24000</c:v>
                </c:pt>
                <c:pt idx="25">
                  <c:v>25000</c:v>
                </c:pt>
                <c:pt idx="26">
                  <c:v>26000</c:v>
                </c:pt>
              </c:numCache>
            </c:numRef>
          </c:cat>
          <c:val>
            <c:numRef>
              <c:f>'XDist56 Frequency'!$R$4:$R$30</c:f>
              <c:numCache>
                <c:formatCode>General</c:formatCode>
                <c:ptCount val="27"/>
                <c:pt idx="0">
                  <c:v>0</c:v>
                </c:pt>
                <c:pt idx="1">
                  <c:v>0</c:v>
                </c:pt>
                <c:pt idx="2">
                  <c:v>0</c:v>
                </c:pt>
                <c:pt idx="3">
                  <c:v>1</c:v>
                </c:pt>
                <c:pt idx="4">
                  <c:v>1</c:v>
                </c:pt>
                <c:pt idx="5">
                  <c:v>7</c:v>
                </c:pt>
                <c:pt idx="6">
                  <c:v>23</c:v>
                </c:pt>
                <c:pt idx="7">
                  <c:v>40</c:v>
                </c:pt>
                <c:pt idx="8">
                  <c:v>54</c:v>
                </c:pt>
                <c:pt idx="9">
                  <c:v>69</c:v>
                </c:pt>
                <c:pt idx="10">
                  <c:v>64</c:v>
                </c:pt>
                <c:pt idx="11">
                  <c:v>72</c:v>
                </c:pt>
                <c:pt idx="12">
                  <c:v>80</c:v>
                </c:pt>
                <c:pt idx="13">
                  <c:v>88</c:v>
                </c:pt>
                <c:pt idx="14">
                  <c:v>81</c:v>
                </c:pt>
                <c:pt idx="15">
                  <c:v>64</c:v>
                </c:pt>
                <c:pt idx="16">
                  <c:v>44</c:v>
                </c:pt>
                <c:pt idx="17">
                  <c:v>36</c:v>
                </c:pt>
                <c:pt idx="18">
                  <c:v>23</c:v>
                </c:pt>
                <c:pt idx="19">
                  <c:v>16</c:v>
                </c:pt>
                <c:pt idx="20">
                  <c:v>8</c:v>
                </c:pt>
                <c:pt idx="21">
                  <c:v>3</c:v>
                </c:pt>
                <c:pt idx="22">
                  <c:v>4</c:v>
                </c:pt>
                <c:pt idx="23">
                  <c:v>3</c:v>
                </c:pt>
                <c:pt idx="24">
                  <c:v>0</c:v>
                </c:pt>
                <c:pt idx="25">
                  <c:v>0</c:v>
                </c:pt>
                <c:pt idx="26">
                  <c:v>1</c:v>
                </c:pt>
              </c:numCache>
            </c:numRef>
          </c:val>
          <c:extLst>
            <c:ext xmlns:c16="http://schemas.microsoft.com/office/drawing/2014/chart" uri="{C3380CC4-5D6E-409C-BE32-E72D297353CC}">
              <c16:uniqueId val="{00000000-09DB-4CE8-AEB5-2AFC791DB601}"/>
            </c:ext>
          </c:extLst>
        </c:ser>
        <c:dLbls>
          <c:showLegendKey val="0"/>
          <c:showVal val="0"/>
          <c:showCatName val="0"/>
          <c:showSerName val="0"/>
          <c:showPercent val="0"/>
          <c:showBubbleSize val="0"/>
        </c:dLbls>
        <c:gapWidth val="74"/>
        <c:axId val="35804288"/>
        <c:axId val="35805824"/>
      </c:barChart>
      <c:catAx>
        <c:axId val="35804288"/>
        <c:scaling>
          <c:orientation val="minMax"/>
        </c:scaling>
        <c:delete val="0"/>
        <c:axPos val="b"/>
        <c:numFmt formatCode="General" sourceLinked="1"/>
        <c:majorTickMark val="out"/>
        <c:minorTickMark val="none"/>
        <c:tickLblPos val="nextTo"/>
        <c:spPr>
          <a:ln w="25400">
            <a:solidFill>
              <a:schemeClr val="tx1"/>
            </a:solidFill>
          </a:ln>
        </c:spPr>
        <c:txPr>
          <a:bodyPr rot="-2700000"/>
          <a:lstStyle/>
          <a:p>
            <a:pPr>
              <a:defRPr sz="1000">
                <a:latin typeface="Arial" pitchFamily="34" charset="0"/>
                <a:cs typeface="Arial" pitchFamily="34" charset="0"/>
              </a:defRPr>
            </a:pPr>
            <a:endParaRPr lang="en-US"/>
          </a:p>
        </c:txPr>
        <c:crossAx val="35805824"/>
        <c:crosses val="autoZero"/>
        <c:auto val="1"/>
        <c:lblAlgn val="ctr"/>
        <c:lblOffset val="100"/>
        <c:noMultiLvlLbl val="0"/>
      </c:catAx>
      <c:valAx>
        <c:axId val="35805824"/>
        <c:scaling>
          <c:orientation val="minMax"/>
        </c:scaling>
        <c:delete val="0"/>
        <c:axPos val="l"/>
        <c:numFmt formatCode="General" sourceLinked="1"/>
        <c:majorTickMark val="out"/>
        <c:minorTickMark val="none"/>
        <c:tickLblPos val="nextTo"/>
        <c:spPr>
          <a:ln w="25400">
            <a:solidFill>
              <a:sysClr val="windowText" lastClr="000000"/>
            </a:solidFill>
          </a:ln>
        </c:spPr>
        <c:txPr>
          <a:bodyPr/>
          <a:lstStyle/>
          <a:p>
            <a:pPr>
              <a:defRPr>
                <a:latin typeface="Arial" pitchFamily="34" charset="0"/>
                <a:cs typeface="Arial" pitchFamily="34" charset="0"/>
              </a:defRPr>
            </a:pPr>
            <a:endParaRPr lang="en-US"/>
          </a:p>
        </c:txPr>
        <c:crossAx val="35804288"/>
        <c:crosses val="autoZero"/>
        <c:crossBetween val="between"/>
      </c:valAx>
    </c:plotArea>
    <c:plotVisOnly val="1"/>
    <c:dispBlanksAs val="gap"/>
    <c:showDLblsOverMax val="0"/>
  </c:chart>
  <c:spPr>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spPr>
            <a:ln w="28575">
              <a:noFill/>
            </a:ln>
          </c:spPr>
          <c:marker>
            <c:symbol val="circle"/>
            <c:size val="4"/>
            <c:spPr>
              <a:noFill/>
              <a:ln w="12700">
                <a:solidFill>
                  <a:sysClr val="windowText" lastClr="000000"/>
                </a:solidFill>
              </a:ln>
            </c:spPr>
          </c:marker>
          <c:xVal>
            <c:numRef>
              <c:f>'Speed vs Time'!$C$2:$C$783</c:f>
              <c:numCache>
                <c:formatCode>0</c:formatCode>
                <c:ptCount val="782"/>
                <c:pt idx="0">
                  <c:v>717.5</c:v>
                </c:pt>
                <c:pt idx="1">
                  <c:v>602.5</c:v>
                </c:pt>
                <c:pt idx="2">
                  <c:v>617.5</c:v>
                </c:pt>
                <c:pt idx="3">
                  <c:v>508.5</c:v>
                </c:pt>
                <c:pt idx="4">
                  <c:v>356</c:v>
                </c:pt>
                <c:pt idx="5">
                  <c:v>479.5</c:v>
                </c:pt>
                <c:pt idx="6">
                  <c:v>676.5</c:v>
                </c:pt>
                <c:pt idx="7">
                  <c:v>617.5</c:v>
                </c:pt>
                <c:pt idx="8">
                  <c:v>702.5</c:v>
                </c:pt>
                <c:pt idx="9">
                  <c:v>686.5</c:v>
                </c:pt>
                <c:pt idx="10">
                  <c:v>666</c:v>
                </c:pt>
                <c:pt idx="11">
                  <c:v>797</c:v>
                </c:pt>
                <c:pt idx="12">
                  <c:v>364</c:v>
                </c:pt>
                <c:pt idx="13">
                  <c:v>315</c:v>
                </c:pt>
                <c:pt idx="14">
                  <c:v>406.5</c:v>
                </c:pt>
                <c:pt idx="15">
                  <c:v>325</c:v>
                </c:pt>
                <c:pt idx="16">
                  <c:v>705.5</c:v>
                </c:pt>
                <c:pt idx="17">
                  <c:v>813.5</c:v>
                </c:pt>
                <c:pt idx="18">
                  <c:v>869.5</c:v>
                </c:pt>
                <c:pt idx="19">
                  <c:v>746.5</c:v>
                </c:pt>
                <c:pt idx="20">
                  <c:v>937</c:v>
                </c:pt>
                <c:pt idx="21">
                  <c:v>769.5</c:v>
                </c:pt>
                <c:pt idx="22">
                  <c:v>340.5</c:v>
                </c:pt>
                <c:pt idx="23">
                  <c:v>554.5</c:v>
                </c:pt>
                <c:pt idx="24">
                  <c:v>600</c:v>
                </c:pt>
                <c:pt idx="25">
                  <c:v>448</c:v>
                </c:pt>
                <c:pt idx="26">
                  <c:v>747.5</c:v>
                </c:pt>
                <c:pt idx="27">
                  <c:v>715</c:v>
                </c:pt>
                <c:pt idx="28">
                  <c:v>673.5</c:v>
                </c:pt>
                <c:pt idx="29">
                  <c:v>665.5</c:v>
                </c:pt>
                <c:pt idx="30">
                  <c:v>395.5</c:v>
                </c:pt>
                <c:pt idx="31">
                  <c:v>607</c:v>
                </c:pt>
                <c:pt idx="32">
                  <c:v>598.5</c:v>
                </c:pt>
                <c:pt idx="33">
                  <c:v>839</c:v>
                </c:pt>
                <c:pt idx="34">
                  <c:v>570</c:v>
                </c:pt>
                <c:pt idx="35">
                  <c:v>636</c:v>
                </c:pt>
                <c:pt idx="36">
                  <c:v>371</c:v>
                </c:pt>
                <c:pt idx="37">
                  <c:v>644</c:v>
                </c:pt>
                <c:pt idx="38">
                  <c:v>569.5</c:v>
                </c:pt>
                <c:pt idx="39">
                  <c:v>561</c:v>
                </c:pt>
                <c:pt idx="40">
                  <c:v>563</c:v>
                </c:pt>
                <c:pt idx="41">
                  <c:v>494.5</c:v>
                </c:pt>
                <c:pt idx="42">
                  <c:v>619.5</c:v>
                </c:pt>
                <c:pt idx="43">
                  <c:v>545.5</c:v>
                </c:pt>
                <c:pt idx="44">
                  <c:v>654.5</c:v>
                </c:pt>
                <c:pt idx="45">
                  <c:v>731</c:v>
                </c:pt>
                <c:pt idx="46">
                  <c:v>713.5</c:v>
                </c:pt>
                <c:pt idx="47">
                  <c:v>417</c:v>
                </c:pt>
                <c:pt idx="48">
                  <c:v>505</c:v>
                </c:pt>
                <c:pt idx="49">
                  <c:v>697.5</c:v>
                </c:pt>
                <c:pt idx="50">
                  <c:v>345</c:v>
                </c:pt>
                <c:pt idx="51">
                  <c:v>708.5</c:v>
                </c:pt>
                <c:pt idx="52">
                  <c:v>659.5</c:v>
                </c:pt>
                <c:pt idx="53">
                  <c:v>694</c:v>
                </c:pt>
                <c:pt idx="54">
                  <c:v>567.5</c:v>
                </c:pt>
                <c:pt idx="55">
                  <c:v>452</c:v>
                </c:pt>
                <c:pt idx="56">
                  <c:v>702</c:v>
                </c:pt>
                <c:pt idx="57">
                  <c:v>636</c:v>
                </c:pt>
                <c:pt idx="58">
                  <c:v>643</c:v>
                </c:pt>
                <c:pt idx="59">
                  <c:v>707.5</c:v>
                </c:pt>
                <c:pt idx="60">
                  <c:v>801</c:v>
                </c:pt>
                <c:pt idx="61">
                  <c:v>660.5</c:v>
                </c:pt>
                <c:pt idx="62">
                  <c:v>743.5</c:v>
                </c:pt>
                <c:pt idx="63">
                  <c:v>773</c:v>
                </c:pt>
                <c:pt idx="64">
                  <c:v>789</c:v>
                </c:pt>
                <c:pt idx="65">
                  <c:v>766</c:v>
                </c:pt>
                <c:pt idx="66">
                  <c:v>784.5</c:v>
                </c:pt>
                <c:pt idx="67">
                  <c:v>593.5</c:v>
                </c:pt>
                <c:pt idx="68">
                  <c:v>664.5</c:v>
                </c:pt>
                <c:pt idx="69">
                  <c:v>604.5</c:v>
                </c:pt>
                <c:pt idx="70">
                  <c:v>684.5</c:v>
                </c:pt>
                <c:pt idx="71">
                  <c:v>637.5</c:v>
                </c:pt>
                <c:pt idx="72">
                  <c:v>656</c:v>
                </c:pt>
                <c:pt idx="73">
                  <c:v>653.5</c:v>
                </c:pt>
                <c:pt idx="74">
                  <c:v>552</c:v>
                </c:pt>
                <c:pt idx="75">
                  <c:v>366.5</c:v>
                </c:pt>
                <c:pt idx="76">
                  <c:v>400.5</c:v>
                </c:pt>
                <c:pt idx="77">
                  <c:v>763.5</c:v>
                </c:pt>
                <c:pt idx="78">
                  <c:v>668.5</c:v>
                </c:pt>
                <c:pt idx="79">
                  <c:v>747</c:v>
                </c:pt>
                <c:pt idx="80">
                  <c:v>809.5</c:v>
                </c:pt>
                <c:pt idx="81">
                  <c:v>620</c:v>
                </c:pt>
                <c:pt idx="82">
                  <c:v>599.5</c:v>
                </c:pt>
                <c:pt idx="83">
                  <c:v>658</c:v>
                </c:pt>
                <c:pt idx="84">
                  <c:v>682.5</c:v>
                </c:pt>
                <c:pt idx="85">
                  <c:v>610.5</c:v>
                </c:pt>
                <c:pt idx="86">
                  <c:v>437.5</c:v>
                </c:pt>
                <c:pt idx="87">
                  <c:v>605</c:v>
                </c:pt>
                <c:pt idx="88">
                  <c:v>519</c:v>
                </c:pt>
                <c:pt idx="89">
                  <c:v>353</c:v>
                </c:pt>
                <c:pt idx="90">
                  <c:v>505</c:v>
                </c:pt>
                <c:pt idx="91">
                  <c:v>527.5</c:v>
                </c:pt>
                <c:pt idx="92">
                  <c:v>382</c:v>
                </c:pt>
                <c:pt idx="93">
                  <c:v>375.5</c:v>
                </c:pt>
                <c:pt idx="94">
                  <c:v>339.5</c:v>
                </c:pt>
                <c:pt idx="95">
                  <c:v>229.5</c:v>
                </c:pt>
                <c:pt idx="96">
                  <c:v>483.5</c:v>
                </c:pt>
                <c:pt idx="97">
                  <c:v>444</c:v>
                </c:pt>
                <c:pt idx="98">
                  <c:v>458</c:v>
                </c:pt>
                <c:pt idx="99">
                  <c:v>557</c:v>
                </c:pt>
                <c:pt idx="100">
                  <c:v>565</c:v>
                </c:pt>
                <c:pt idx="101">
                  <c:v>624</c:v>
                </c:pt>
                <c:pt idx="102">
                  <c:v>354.5</c:v>
                </c:pt>
                <c:pt idx="103">
                  <c:v>455</c:v>
                </c:pt>
                <c:pt idx="104">
                  <c:v>565.5</c:v>
                </c:pt>
                <c:pt idx="105">
                  <c:v>517.5</c:v>
                </c:pt>
                <c:pt idx="106">
                  <c:v>399.5</c:v>
                </c:pt>
                <c:pt idx="107">
                  <c:v>444</c:v>
                </c:pt>
                <c:pt idx="108">
                  <c:v>690.5</c:v>
                </c:pt>
                <c:pt idx="109">
                  <c:v>590</c:v>
                </c:pt>
                <c:pt idx="110">
                  <c:v>733</c:v>
                </c:pt>
                <c:pt idx="111">
                  <c:v>480</c:v>
                </c:pt>
                <c:pt idx="112">
                  <c:v>588</c:v>
                </c:pt>
                <c:pt idx="113">
                  <c:v>365.5</c:v>
                </c:pt>
                <c:pt idx="114">
                  <c:v>574</c:v>
                </c:pt>
                <c:pt idx="115">
                  <c:v>605</c:v>
                </c:pt>
                <c:pt idx="116">
                  <c:v>676.5</c:v>
                </c:pt>
                <c:pt idx="117">
                  <c:v>672.5</c:v>
                </c:pt>
                <c:pt idx="118">
                  <c:v>691.5</c:v>
                </c:pt>
                <c:pt idx="119">
                  <c:v>623.5</c:v>
                </c:pt>
                <c:pt idx="120">
                  <c:v>433.5</c:v>
                </c:pt>
                <c:pt idx="121">
                  <c:v>543</c:v>
                </c:pt>
                <c:pt idx="122">
                  <c:v>612</c:v>
                </c:pt>
                <c:pt idx="123">
                  <c:v>604.5</c:v>
                </c:pt>
                <c:pt idx="124">
                  <c:v>593.5</c:v>
                </c:pt>
                <c:pt idx="125">
                  <c:v>585.5</c:v>
                </c:pt>
                <c:pt idx="126">
                  <c:v>626.5</c:v>
                </c:pt>
                <c:pt idx="127">
                  <c:v>582</c:v>
                </c:pt>
                <c:pt idx="128">
                  <c:v>584.5</c:v>
                </c:pt>
                <c:pt idx="129">
                  <c:v>535.5</c:v>
                </c:pt>
                <c:pt idx="130">
                  <c:v>474.5</c:v>
                </c:pt>
                <c:pt idx="131">
                  <c:v>622.5</c:v>
                </c:pt>
                <c:pt idx="132">
                  <c:v>660</c:v>
                </c:pt>
                <c:pt idx="133">
                  <c:v>573</c:v>
                </c:pt>
                <c:pt idx="134">
                  <c:v>595</c:v>
                </c:pt>
                <c:pt idx="135">
                  <c:v>680.5</c:v>
                </c:pt>
                <c:pt idx="136">
                  <c:v>646.5</c:v>
                </c:pt>
                <c:pt idx="137">
                  <c:v>567</c:v>
                </c:pt>
                <c:pt idx="138">
                  <c:v>654.5</c:v>
                </c:pt>
                <c:pt idx="139">
                  <c:v>648</c:v>
                </c:pt>
                <c:pt idx="140">
                  <c:v>391</c:v>
                </c:pt>
                <c:pt idx="141">
                  <c:v>454.5</c:v>
                </c:pt>
                <c:pt idx="142">
                  <c:v>506</c:v>
                </c:pt>
                <c:pt idx="143">
                  <c:v>411.5</c:v>
                </c:pt>
                <c:pt idx="144">
                  <c:v>634</c:v>
                </c:pt>
                <c:pt idx="145">
                  <c:v>508.5</c:v>
                </c:pt>
                <c:pt idx="146">
                  <c:v>617.5</c:v>
                </c:pt>
                <c:pt idx="147">
                  <c:v>591</c:v>
                </c:pt>
                <c:pt idx="148">
                  <c:v>462.5</c:v>
                </c:pt>
                <c:pt idx="149">
                  <c:v>369.5</c:v>
                </c:pt>
                <c:pt idx="150">
                  <c:v>604.5</c:v>
                </c:pt>
                <c:pt idx="151">
                  <c:v>648</c:v>
                </c:pt>
                <c:pt idx="152">
                  <c:v>512.5</c:v>
                </c:pt>
                <c:pt idx="153">
                  <c:v>608.5</c:v>
                </c:pt>
                <c:pt idx="154">
                  <c:v>636</c:v>
                </c:pt>
                <c:pt idx="155">
                  <c:v>723</c:v>
                </c:pt>
                <c:pt idx="156">
                  <c:v>499.5</c:v>
                </c:pt>
                <c:pt idx="157">
                  <c:v>550.5</c:v>
                </c:pt>
                <c:pt idx="158">
                  <c:v>621</c:v>
                </c:pt>
                <c:pt idx="159">
                  <c:v>620.5</c:v>
                </c:pt>
                <c:pt idx="160">
                  <c:v>471</c:v>
                </c:pt>
                <c:pt idx="161">
                  <c:v>682</c:v>
                </c:pt>
                <c:pt idx="162">
                  <c:v>557.5</c:v>
                </c:pt>
                <c:pt idx="163">
                  <c:v>423.5</c:v>
                </c:pt>
                <c:pt idx="164">
                  <c:v>588.5</c:v>
                </c:pt>
                <c:pt idx="165">
                  <c:v>667</c:v>
                </c:pt>
                <c:pt idx="166">
                  <c:v>551.5</c:v>
                </c:pt>
                <c:pt idx="167">
                  <c:v>443</c:v>
                </c:pt>
                <c:pt idx="168">
                  <c:v>424</c:v>
                </c:pt>
                <c:pt idx="169">
                  <c:v>428</c:v>
                </c:pt>
                <c:pt idx="170">
                  <c:v>460.5</c:v>
                </c:pt>
                <c:pt idx="171">
                  <c:v>500.5</c:v>
                </c:pt>
                <c:pt idx="172">
                  <c:v>489</c:v>
                </c:pt>
                <c:pt idx="173">
                  <c:v>554.5</c:v>
                </c:pt>
                <c:pt idx="174">
                  <c:v>504.5</c:v>
                </c:pt>
                <c:pt idx="175">
                  <c:v>642.5</c:v>
                </c:pt>
                <c:pt idx="176">
                  <c:v>530.5</c:v>
                </c:pt>
                <c:pt idx="177">
                  <c:v>659.5</c:v>
                </c:pt>
                <c:pt idx="178">
                  <c:v>460.5</c:v>
                </c:pt>
                <c:pt idx="179">
                  <c:v>679.5</c:v>
                </c:pt>
                <c:pt idx="180">
                  <c:v>720.5</c:v>
                </c:pt>
                <c:pt idx="181">
                  <c:v>641</c:v>
                </c:pt>
                <c:pt idx="182">
                  <c:v>659</c:v>
                </c:pt>
                <c:pt idx="183">
                  <c:v>508.5</c:v>
                </c:pt>
                <c:pt idx="184">
                  <c:v>411.5</c:v>
                </c:pt>
                <c:pt idx="185">
                  <c:v>528.5</c:v>
                </c:pt>
                <c:pt idx="186">
                  <c:v>621.5</c:v>
                </c:pt>
                <c:pt idx="187">
                  <c:v>711</c:v>
                </c:pt>
                <c:pt idx="188">
                  <c:v>661.5</c:v>
                </c:pt>
                <c:pt idx="189">
                  <c:v>495</c:v>
                </c:pt>
                <c:pt idx="190">
                  <c:v>496.5</c:v>
                </c:pt>
                <c:pt idx="191">
                  <c:v>649</c:v>
                </c:pt>
                <c:pt idx="192">
                  <c:v>422</c:v>
                </c:pt>
                <c:pt idx="193">
                  <c:v>561</c:v>
                </c:pt>
                <c:pt idx="194">
                  <c:v>609.5</c:v>
                </c:pt>
                <c:pt idx="195">
                  <c:v>720.5</c:v>
                </c:pt>
                <c:pt idx="196">
                  <c:v>545</c:v>
                </c:pt>
                <c:pt idx="197">
                  <c:v>618</c:v>
                </c:pt>
                <c:pt idx="198">
                  <c:v>543</c:v>
                </c:pt>
                <c:pt idx="199">
                  <c:v>253.5</c:v>
                </c:pt>
                <c:pt idx="200">
                  <c:v>501.5</c:v>
                </c:pt>
                <c:pt idx="201">
                  <c:v>709.5</c:v>
                </c:pt>
                <c:pt idx="202">
                  <c:v>575</c:v>
                </c:pt>
                <c:pt idx="203">
                  <c:v>586</c:v>
                </c:pt>
                <c:pt idx="204">
                  <c:v>592</c:v>
                </c:pt>
                <c:pt idx="205">
                  <c:v>631</c:v>
                </c:pt>
                <c:pt idx="206">
                  <c:v>927.5</c:v>
                </c:pt>
                <c:pt idx="207">
                  <c:v>624</c:v>
                </c:pt>
                <c:pt idx="208">
                  <c:v>500</c:v>
                </c:pt>
                <c:pt idx="209">
                  <c:v>681.5</c:v>
                </c:pt>
                <c:pt idx="210">
                  <c:v>613</c:v>
                </c:pt>
                <c:pt idx="211">
                  <c:v>503.5</c:v>
                </c:pt>
                <c:pt idx="212">
                  <c:v>407.5</c:v>
                </c:pt>
                <c:pt idx="213">
                  <c:v>494.5</c:v>
                </c:pt>
                <c:pt idx="214">
                  <c:v>567.5</c:v>
                </c:pt>
                <c:pt idx="215">
                  <c:v>632.5</c:v>
                </c:pt>
                <c:pt idx="216">
                  <c:v>599</c:v>
                </c:pt>
                <c:pt idx="217">
                  <c:v>746.5</c:v>
                </c:pt>
                <c:pt idx="218">
                  <c:v>683.5</c:v>
                </c:pt>
                <c:pt idx="219">
                  <c:v>673</c:v>
                </c:pt>
                <c:pt idx="220">
                  <c:v>677.5</c:v>
                </c:pt>
                <c:pt idx="221">
                  <c:v>604</c:v>
                </c:pt>
                <c:pt idx="222">
                  <c:v>388</c:v>
                </c:pt>
                <c:pt idx="223">
                  <c:v>558</c:v>
                </c:pt>
                <c:pt idx="224">
                  <c:v>718.5</c:v>
                </c:pt>
                <c:pt idx="225">
                  <c:v>639.5</c:v>
                </c:pt>
                <c:pt idx="226">
                  <c:v>512</c:v>
                </c:pt>
                <c:pt idx="227">
                  <c:v>670</c:v>
                </c:pt>
                <c:pt idx="228">
                  <c:v>678</c:v>
                </c:pt>
                <c:pt idx="229">
                  <c:v>504.5</c:v>
                </c:pt>
                <c:pt idx="230">
                  <c:v>627.5</c:v>
                </c:pt>
                <c:pt idx="231">
                  <c:v>688.5</c:v>
                </c:pt>
                <c:pt idx="232">
                  <c:v>715.5</c:v>
                </c:pt>
                <c:pt idx="233">
                  <c:v>662</c:v>
                </c:pt>
                <c:pt idx="234">
                  <c:v>685</c:v>
                </c:pt>
                <c:pt idx="235">
                  <c:v>515.5</c:v>
                </c:pt>
                <c:pt idx="236">
                  <c:v>688.5</c:v>
                </c:pt>
                <c:pt idx="237">
                  <c:v>434</c:v>
                </c:pt>
                <c:pt idx="238">
                  <c:v>381</c:v>
                </c:pt>
                <c:pt idx="239">
                  <c:v>643</c:v>
                </c:pt>
                <c:pt idx="240">
                  <c:v>411.5</c:v>
                </c:pt>
                <c:pt idx="241">
                  <c:v>564</c:v>
                </c:pt>
                <c:pt idx="242">
                  <c:v>726.5</c:v>
                </c:pt>
                <c:pt idx="243">
                  <c:v>519</c:v>
                </c:pt>
                <c:pt idx="244">
                  <c:v>719</c:v>
                </c:pt>
                <c:pt idx="245">
                  <c:v>620.5</c:v>
                </c:pt>
                <c:pt idx="246">
                  <c:v>641.5</c:v>
                </c:pt>
                <c:pt idx="247">
                  <c:v>497</c:v>
                </c:pt>
                <c:pt idx="248">
                  <c:v>595</c:v>
                </c:pt>
                <c:pt idx="249">
                  <c:v>597.5</c:v>
                </c:pt>
                <c:pt idx="250">
                  <c:v>733</c:v>
                </c:pt>
                <c:pt idx="251">
                  <c:v>617</c:v>
                </c:pt>
                <c:pt idx="252">
                  <c:v>368</c:v>
                </c:pt>
                <c:pt idx="253">
                  <c:v>555</c:v>
                </c:pt>
                <c:pt idx="254">
                  <c:v>629</c:v>
                </c:pt>
                <c:pt idx="255">
                  <c:v>589.5</c:v>
                </c:pt>
                <c:pt idx="256">
                  <c:v>642</c:v>
                </c:pt>
                <c:pt idx="257">
                  <c:v>488.5</c:v>
                </c:pt>
                <c:pt idx="258">
                  <c:v>503</c:v>
                </c:pt>
                <c:pt idx="259">
                  <c:v>631</c:v>
                </c:pt>
                <c:pt idx="260">
                  <c:v>569.5</c:v>
                </c:pt>
                <c:pt idx="261">
                  <c:v>642.5</c:v>
                </c:pt>
                <c:pt idx="262">
                  <c:v>654</c:v>
                </c:pt>
                <c:pt idx="263">
                  <c:v>653</c:v>
                </c:pt>
                <c:pt idx="264">
                  <c:v>447.5</c:v>
                </c:pt>
                <c:pt idx="265">
                  <c:v>517</c:v>
                </c:pt>
                <c:pt idx="266">
                  <c:v>701.5</c:v>
                </c:pt>
                <c:pt idx="267">
                  <c:v>547.5</c:v>
                </c:pt>
                <c:pt idx="268">
                  <c:v>381.5</c:v>
                </c:pt>
                <c:pt idx="269">
                  <c:v>707.5</c:v>
                </c:pt>
                <c:pt idx="270">
                  <c:v>590</c:v>
                </c:pt>
                <c:pt idx="271">
                  <c:v>623.5</c:v>
                </c:pt>
                <c:pt idx="272">
                  <c:v>671.5</c:v>
                </c:pt>
                <c:pt idx="273">
                  <c:v>734</c:v>
                </c:pt>
                <c:pt idx="274">
                  <c:v>559</c:v>
                </c:pt>
                <c:pt idx="275">
                  <c:v>357.5</c:v>
                </c:pt>
                <c:pt idx="276">
                  <c:v>500.5</c:v>
                </c:pt>
                <c:pt idx="277">
                  <c:v>406</c:v>
                </c:pt>
                <c:pt idx="278">
                  <c:v>701.5</c:v>
                </c:pt>
                <c:pt idx="279">
                  <c:v>689.5</c:v>
                </c:pt>
                <c:pt idx="280">
                  <c:v>652</c:v>
                </c:pt>
                <c:pt idx="281">
                  <c:v>725.5</c:v>
                </c:pt>
                <c:pt idx="282">
                  <c:v>498</c:v>
                </c:pt>
                <c:pt idx="283">
                  <c:v>678.5</c:v>
                </c:pt>
                <c:pt idx="284">
                  <c:v>623</c:v>
                </c:pt>
                <c:pt idx="285">
                  <c:v>609</c:v>
                </c:pt>
                <c:pt idx="286">
                  <c:v>611</c:v>
                </c:pt>
                <c:pt idx="287">
                  <c:v>633</c:v>
                </c:pt>
                <c:pt idx="288">
                  <c:v>553.5</c:v>
                </c:pt>
                <c:pt idx="289">
                  <c:v>651</c:v>
                </c:pt>
                <c:pt idx="290">
                  <c:v>642.5</c:v>
                </c:pt>
                <c:pt idx="291">
                  <c:v>608</c:v>
                </c:pt>
                <c:pt idx="292">
                  <c:v>646</c:v>
                </c:pt>
                <c:pt idx="293">
                  <c:v>681</c:v>
                </c:pt>
                <c:pt idx="294">
                  <c:v>593</c:v>
                </c:pt>
                <c:pt idx="295">
                  <c:v>504</c:v>
                </c:pt>
                <c:pt idx="296">
                  <c:v>715.5</c:v>
                </c:pt>
                <c:pt idx="297">
                  <c:v>715</c:v>
                </c:pt>
                <c:pt idx="298">
                  <c:v>776</c:v>
                </c:pt>
                <c:pt idx="299">
                  <c:v>504.5</c:v>
                </c:pt>
                <c:pt idx="300">
                  <c:v>509.5</c:v>
                </c:pt>
                <c:pt idx="301">
                  <c:v>612</c:v>
                </c:pt>
                <c:pt idx="302">
                  <c:v>511.5</c:v>
                </c:pt>
                <c:pt idx="303">
                  <c:v>520</c:v>
                </c:pt>
                <c:pt idx="304">
                  <c:v>557.5</c:v>
                </c:pt>
                <c:pt idx="305">
                  <c:v>436.5</c:v>
                </c:pt>
                <c:pt idx="306">
                  <c:v>352.5</c:v>
                </c:pt>
                <c:pt idx="307">
                  <c:v>605.5</c:v>
                </c:pt>
                <c:pt idx="308">
                  <c:v>583</c:v>
                </c:pt>
                <c:pt idx="309">
                  <c:v>601.5</c:v>
                </c:pt>
                <c:pt idx="310">
                  <c:v>545.5</c:v>
                </c:pt>
                <c:pt idx="311">
                  <c:v>516</c:v>
                </c:pt>
                <c:pt idx="312">
                  <c:v>502.5</c:v>
                </c:pt>
                <c:pt idx="313">
                  <c:v>508</c:v>
                </c:pt>
                <c:pt idx="314">
                  <c:v>705</c:v>
                </c:pt>
                <c:pt idx="315">
                  <c:v>659.5</c:v>
                </c:pt>
                <c:pt idx="316">
                  <c:v>551.5</c:v>
                </c:pt>
                <c:pt idx="317">
                  <c:v>633</c:v>
                </c:pt>
                <c:pt idx="318">
                  <c:v>607.5</c:v>
                </c:pt>
                <c:pt idx="319">
                  <c:v>606</c:v>
                </c:pt>
                <c:pt idx="320">
                  <c:v>447</c:v>
                </c:pt>
                <c:pt idx="321">
                  <c:v>735.5</c:v>
                </c:pt>
                <c:pt idx="322">
                  <c:v>660.5</c:v>
                </c:pt>
                <c:pt idx="323">
                  <c:v>672</c:v>
                </c:pt>
                <c:pt idx="324">
                  <c:v>674.5</c:v>
                </c:pt>
                <c:pt idx="325">
                  <c:v>558.5</c:v>
                </c:pt>
                <c:pt idx="326">
                  <c:v>567</c:v>
                </c:pt>
                <c:pt idx="327">
                  <c:v>362.5</c:v>
                </c:pt>
                <c:pt idx="328">
                  <c:v>568</c:v>
                </c:pt>
                <c:pt idx="329">
                  <c:v>556</c:v>
                </c:pt>
                <c:pt idx="330">
                  <c:v>497.5</c:v>
                </c:pt>
                <c:pt idx="331">
                  <c:v>392.5</c:v>
                </c:pt>
                <c:pt idx="332">
                  <c:v>616.5</c:v>
                </c:pt>
                <c:pt idx="333">
                  <c:v>488</c:v>
                </c:pt>
                <c:pt idx="334">
                  <c:v>485</c:v>
                </c:pt>
                <c:pt idx="335">
                  <c:v>476</c:v>
                </c:pt>
                <c:pt idx="336">
                  <c:v>651</c:v>
                </c:pt>
                <c:pt idx="337">
                  <c:v>680.5</c:v>
                </c:pt>
                <c:pt idx="338">
                  <c:v>357</c:v>
                </c:pt>
                <c:pt idx="339">
                  <c:v>494.5</c:v>
                </c:pt>
                <c:pt idx="340">
                  <c:v>862</c:v>
                </c:pt>
                <c:pt idx="341">
                  <c:v>520</c:v>
                </c:pt>
                <c:pt idx="342">
                  <c:v>650.5</c:v>
                </c:pt>
                <c:pt idx="343">
                  <c:v>644.5</c:v>
                </c:pt>
                <c:pt idx="344">
                  <c:v>570</c:v>
                </c:pt>
                <c:pt idx="345">
                  <c:v>586</c:v>
                </c:pt>
                <c:pt idx="346">
                  <c:v>465.5</c:v>
                </c:pt>
                <c:pt idx="347">
                  <c:v>523</c:v>
                </c:pt>
                <c:pt idx="348">
                  <c:v>607</c:v>
                </c:pt>
                <c:pt idx="349">
                  <c:v>539</c:v>
                </c:pt>
                <c:pt idx="350">
                  <c:v>483.5</c:v>
                </c:pt>
                <c:pt idx="351">
                  <c:v>479</c:v>
                </c:pt>
                <c:pt idx="352">
                  <c:v>508.5</c:v>
                </c:pt>
                <c:pt idx="353">
                  <c:v>355.5</c:v>
                </c:pt>
                <c:pt idx="354">
                  <c:v>553.5</c:v>
                </c:pt>
                <c:pt idx="355">
                  <c:v>448</c:v>
                </c:pt>
                <c:pt idx="356">
                  <c:v>433.5</c:v>
                </c:pt>
                <c:pt idx="357">
                  <c:v>527</c:v>
                </c:pt>
                <c:pt idx="358">
                  <c:v>612.5</c:v>
                </c:pt>
                <c:pt idx="359">
                  <c:v>565.5</c:v>
                </c:pt>
                <c:pt idx="360">
                  <c:v>599.5</c:v>
                </c:pt>
                <c:pt idx="361">
                  <c:v>690.5</c:v>
                </c:pt>
                <c:pt idx="362">
                  <c:v>399</c:v>
                </c:pt>
                <c:pt idx="363">
                  <c:v>453</c:v>
                </c:pt>
                <c:pt idx="364">
                  <c:v>586.5</c:v>
                </c:pt>
                <c:pt idx="365">
                  <c:v>529</c:v>
                </c:pt>
                <c:pt idx="366">
                  <c:v>348</c:v>
                </c:pt>
                <c:pt idx="367">
                  <c:v>357.5</c:v>
                </c:pt>
                <c:pt idx="368">
                  <c:v>637</c:v>
                </c:pt>
                <c:pt idx="369">
                  <c:v>361</c:v>
                </c:pt>
                <c:pt idx="370">
                  <c:v>560</c:v>
                </c:pt>
                <c:pt idx="371">
                  <c:v>594.5</c:v>
                </c:pt>
                <c:pt idx="372">
                  <c:v>592.5</c:v>
                </c:pt>
                <c:pt idx="373">
                  <c:v>642</c:v>
                </c:pt>
                <c:pt idx="374">
                  <c:v>565.5</c:v>
                </c:pt>
                <c:pt idx="375">
                  <c:v>558</c:v>
                </c:pt>
                <c:pt idx="376">
                  <c:v>513</c:v>
                </c:pt>
                <c:pt idx="377">
                  <c:v>360.5</c:v>
                </c:pt>
                <c:pt idx="378">
                  <c:v>676.5</c:v>
                </c:pt>
                <c:pt idx="379">
                  <c:v>577</c:v>
                </c:pt>
                <c:pt idx="380">
                  <c:v>456</c:v>
                </c:pt>
                <c:pt idx="381">
                  <c:v>615.5</c:v>
                </c:pt>
                <c:pt idx="382">
                  <c:v>403.5</c:v>
                </c:pt>
                <c:pt idx="383">
                  <c:v>681</c:v>
                </c:pt>
                <c:pt idx="384">
                  <c:v>646.5</c:v>
                </c:pt>
                <c:pt idx="385">
                  <c:v>631.5</c:v>
                </c:pt>
                <c:pt idx="386">
                  <c:v>690</c:v>
                </c:pt>
                <c:pt idx="387">
                  <c:v>526.5</c:v>
                </c:pt>
                <c:pt idx="388">
                  <c:v>591.5</c:v>
                </c:pt>
                <c:pt idx="389">
                  <c:v>595.5</c:v>
                </c:pt>
                <c:pt idx="390">
                  <c:v>810</c:v>
                </c:pt>
                <c:pt idx="391">
                  <c:v>489.5</c:v>
                </c:pt>
                <c:pt idx="392">
                  <c:v>565</c:v>
                </c:pt>
                <c:pt idx="393">
                  <c:v>305</c:v>
                </c:pt>
                <c:pt idx="394">
                  <c:v>648.5</c:v>
                </c:pt>
                <c:pt idx="395">
                  <c:v>598.5</c:v>
                </c:pt>
                <c:pt idx="396">
                  <c:v>549</c:v>
                </c:pt>
                <c:pt idx="397">
                  <c:v>551.5</c:v>
                </c:pt>
                <c:pt idx="398">
                  <c:v>612.5</c:v>
                </c:pt>
                <c:pt idx="399">
                  <c:v>477</c:v>
                </c:pt>
                <c:pt idx="400">
                  <c:v>651.5</c:v>
                </c:pt>
                <c:pt idx="401">
                  <c:v>538.5</c:v>
                </c:pt>
                <c:pt idx="402">
                  <c:v>591</c:v>
                </c:pt>
                <c:pt idx="403">
                  <c:v>749</c:v>
                </c:pt>
                <c:pt idx="404">
                  <c:v>821.5</c:v>
                </c:pt>
                <c:pt idx="405">
                  <c:v>693</c:v>
                </c:pt>
                <c:pt idx="406">
                  <c:v>897.5</c:v>
                </c:pt>
                <c:pt idx="407">
                  <c:v>491</c:v>
                </c:pt>
                <c:pt idx="408">
                  <c:v>477.5</c:v>
                </c:pt>
                <c:pt idx="409">
                  <c:v>333.5</c:v>
                </c:pt>
                <c:pt idx="410">
                  <c:v>718.5</c:v>
                </c:pt>
                <c:pt idx="411">
                  <c:v>650</c:v>
                </c:pt>
                <c:pt idx="412">
                  <c:v>592.5</c:v>
                </c:pt>
                <c:pt idx="413">
                  <c:v>518</c:v>
                </c:pt>
                <c:pt idx="414">
                  <c:v>762</c:v>
                </c:pt>
                <c:pt idx="415">
                  <c:v>539</c:v>
                </c:pt>
                <c:pt idx="416">
                  <c:v>467.5</c:v>
                </c:pt>
                <c:pt idx="417">
                  <c:v>516</c:v>
                </c:pt>
                <c:pt idx="418">
                  <c:v>601.5</c:v>
                </c:pt>
                <c:pt idx="419">
                  <c:v>676</c:v>
                </c:pt>
                <c:pt idx="420">
                  <c:v>630</c:v>
                </c:pt>
                <c:pt idx="421">
                  <c:v>672</c:v>
                </c:pt>
                <c:pt idx="422">
                  <c:v>463.5</c:v>
                </c:pt>
                <c:pt idx="423">
                  <c:v>492.5</c:v>
                </c:pt>
                <c:pt idx="424">
                  <c:v>544</c:v>
                </c:pt>
                <c:pt idx="425">
                  <c:v>609</c:v>
                </c:pt>
                <c:pt idx="426">
                  <c:v>635</c:v>
                </c:pt>
                <c:pt idx="427">
                  <c:v>562</c:v>
                </c:pt>
                <c:pt idx="428">
                  <c:v>619</c:v>
                </c:pt>
                <c:pt idx="429">
                  <c:v>453</c:v>
                </c:pt>
                <c:pt idx="430">
                  <c:v>393.5</c:v>
                </c:pt>
                <c:pt idx="431">
                  <c:v>440.5</c:v>
                </c:pt>
                <c:pt idx="432">
                  <c:v>415</c:v>
                </c:pt>
                <c:pt idx="433">
                  <c:v>511.5</c:v>
                </c:pt>
                <c:pt idx="434">
                  <c:v>641</c:v>
                </c:pt>
                <c:pt idx="435">
                  <c:v>539</c:v>
                </c:pt>
                <c:pt idx="436">
                  <c:v>521</c:v>
                </c:pt>
                <c:pt idx="437">
                  <c:v>422</c:v>
                </c:pt>
                <c:pt idx="438">
                  <c:v>618</c:v>
                </c:pt>
                <c:pt idx="439">
                  <c:v>343</c:v>
                </c:pt>
                <c:pt idx="440">
                  <c:v>723</c:v>
                </c:pt>
                <c:pt idx="441">
                  <c:v>689</c:v>
                </c:pt>
                <c:pt idx="442">
                  <c:v>741.5</c:v>
                </c:pt>
                <c:pt idx="443">
                  <c:v>472.5</c:v>
                </c:pt>
                <c:pt idx="444">
                  <c:v>614.5</c:v>
                </c:pt>
                <c:pt idx="445">
                  <c:v>515</c:v>
                </c:pt>
                <c:pt idx="446">
                  <c:v>626</c:v>
                </c:pt>
                <c:pt idx="447">
                  <c:v>704.5</c:v>
                </c:pt>
                <c:pt idx="448">
                  <c:v>618.5</c:v>
                </c:pt>
                <c:pt idx="449">
                  <c:v>390</c:v>
                </c:pt>
                <c:pt idx="450">
                  <c:v>690</c:v>
                </c:pt>
                <c:pt idx="451">
                  <c:v>531</c:v>
                </c:pt>
                <c:pt idx="452">
                  <c:v>338</c:v>
                </c:pt>
                <c:pt idx="453">
                  <c:v>606</c:v>
                </c:pt>
                <c:pt idx="454">
                  <c:v>455.5</c:v>
                </c:pt>
                <c:pt idx="455">
                  <c:v>654</c:v>
                </c:pt>
                <c:pt idx="456">
                  <c:v>337.5</c:v>
                </c:pt>
                <c:pt idx="457">
                  <c:v>577</c:v>
                </c:pt>
                <c:pt idx="458">
                  <c:v>596</c:v>
                </c:pt>
                <c:pt idx="459">
                  <c:v>702.5</c:v>
                </c:pt>
                <c:pt idx="460">
                  <c:v>694</c:v>
                </c:pt>
                <c:pt idx="461">
                  <c:v>427.5</c:v>
                </c:pt>
                <c:pt idx="462">
                  <c:v>708.5</c:v>
                </c:pt>
                <c:pt idx="463">
                  <c:v>462.5</c:v>
                </c:pt>
                <c:pt idx="464">
                  <c:v>607</c:v>
                </c:pt>
                <c:pt idx="465">
                  <c:v>414.5</c:v>
                </c:pt>
                <c:pt idx="466">
                  <c:v>526</c:v>
                </c:pt>
                <c:pt idx="467">
                  <c:v>401.5</c:v>
                </c:pt>
                <c:pt idx="468">
                  <c:v>467</c:v>
                </c:pt>
                <c:pt idx="469">
                  <c:v>405.5</c:v>
                </c:pt>
                <c:pt idx="470">
                  <c:v>404.5</c:v>
                </c:pt>
                <c:pt idx="471">
                  <c:v>608</c:v>
                </c:pt>
                <c:pt idx="472">
                  <c:v>464.5</c:v>
                </c:pt>
                <c:pt idx="473">
                  <c:v>637</c:v>
                </c:pt>
                <c:pt idx="474">
                  <c:v>460</c:v>
                </c:pt>
                <c:pt idx="475">
                  <c:v>579.5</c:v>
                </c:pt>
                <c:pt idx="476">
                  <c:v>624.5</c:v>
                </c:pt>
                <c:pt idx="477">
                  <c:v>617.5</c:v>
                </c:pt>
                <c:pt idx="478">
                  <c:v>506.5</c:v>
                </c:pt>
                <c:pt idx="479">
                  <c:v>431.5</c:v>
                </c:pt>
                <c:pt idx="480">
                  <c:v>505.5</c:v>
                </c:pt>
                <c:pt idx="481">
                  <c:v>508.5</c:v>
                </c:pt>
                <c:pt idx="482">
                  <c:v>436</c:v>
                </c:pt>
                <c:pt idx="483">
                  <c:v>457</c:v>
                </c:pt>
                <c:pt idx="484">
                  <c:v>585</c:v>
                </c:pt>
                <c:pt idx="485">
                  <c:v>573.5</c:v>
                </c:pt>
                <c:pt idx="486">
                  <c:v>545.5</c:v>
                </c:pt>
                <c:pt idx="487">
                  <c:v>543.5</c:v>
                </c:pt>
                <c:pt idx="488">
                  <c:v>712.5</c:v>
                </c:pt>
                <c:pt idx="489">
                  <c:v>550.5</c:v>
                </c:pt>
                <c:pt idx="490">
                  <c:v>640</c:v>
                </c:pt>
                <c:pt idx="491">
                  <c:v>466</c:v>
                </c:pt>
                <c:pt idx="492">
                  <c:v>626</c:v>
                </c:pt>
                <c:pt idx="493">
                  <c:v>619.5</c:v>
                </c:pt>
                <c:pt idx="494">
                  <c:v>600.5</c:v>
                </c:pt>
                <c:pt idx="495">
                  <c:v>602.5</c:v>
                </c:pt>
                <c:pt idx="496">
                  <c:v>653</c:v>
                </c:pt>
                <c:pt idx="497">
                  <c:v>607</c:v>
                </c:pt>
                <c:pt idx="498">
                  <c:v>466</c:v>
                </c:pt>
                <c:pt idx="499">
                  <c:v>587.5</c:v>
                </c:pt>
                <c:pt idx="500">
                  <c:v>545</c:v>
                </c:pt>
                <c:pt idx="501">
                  <c:v>331.5</c:v>
                </c:pt>
                <c:pt idx="502">
                  <c:v>754.5</c:v>
                </c:pt>
                <c:pt idx="503">
                  <c:v>442.5</c:v>
                </c:pt>
                <c:pt idx="504">
                  <c:v>720.5</c:v>
                </c:pt>
                <c:pt idx="505">
                  <c:v>565.5</c:v>
                </c:pt>
                <c:pt idx="506">
                  <c:v>440.5</c:v>
                </c:pt>
                <c:pt idx="507">
                  <c:v>608.5</c:v>
                </c:pt>
                <c:pt idx="508">
                  <c:v>429.5</c:v>
                </c:pt>
                <c:pt idx="509">
                  <c:v>384</c:v>
                </c:pt>
                <c:pt idx="510">
                  <c:v>385.5</c:v>
                </c:pt>
                <c:pt idx="511">
                  <c:v>509</c:v>
                </c:pt>
                <c:pt idx="512">
                  <c:v>431.5</c:v>
                </c:pt>
                <c:pt idx="513">
                  <c:v>378</c:v>
                </c:pt>
                <c:pt idx="514">
                  <c:v>463.5</c:v>
                </c:pt>
                <c:pt idx="515">
                  <c:v>365.5</c:v>
                </c:pt>
                <c:pt idx="516">
                  <c:v>365</c:v>
                </c:pt>
                <c:pt idx="517">
                  <c:v>586.5</c:v>
                </c:pt>
                <c:pt idx="518">
                  <c:v>597</c:v>
                </c:pt>
                <c:pt idx="519">
                  <c:v>327.5</c:v>
                </c:pt>
                <c:pt idx="520">
                  <c:v>368.5</c:v>
                </c:pt>
                <c:pt idx="521">
                  <c:v>621</c:v>
                </c:pt>
                <c:pt idx="522">
                  <c:v>437.5</c:v>
                </c:pt>
                <c:pt idx="523">
                  <c:v>591</c:v>
                </c:pt>
                <c:pt idx="524">
                  <c:v>419</c:v>
                </c:pt>
                <c:pt idx="525">
                  <c:v>479.5</c:v>
                </c:pt>
                <c:pt idx="526">
                  <c:v>627</c:v>
                </c:pt>
                <c:pt idx="527">
                  <c:v>424</c:v>
                </c:pt>
                <c:pt idx="528">
                  <c:v>363</c:v>
                </c:pt>
                <c:pt idx="529">
                  <c:v>521.5</c:v>
                </c:pt>
                <c:pt idx="530">
                  <c:v>584</c:v>
                </c:pt>
                <c:pt idx="531">
                  <c:v>533.5</c:v>
                </c:pt>
                <c:pt idx="532">
                  <c:v>580.5</c:v>
                </c:pt>
                <c:pt idx="533">
                  <c:v>275.5</c:v>
                </c:pt>
                <c:pt idx="534">
                  <c:v>449.5</c:v>
                </c:pt>
                <c:pt idx="535">
                  <c:v>604.5</c:v>
                </c:pt>
                <c:pt idx="536">
                  <c:v>610</c:v>
                </c:pt>
                <c:pt idx="537">
                  <c:v>210</c:v>
                </c:pt>
                <c:pt idx="538">
                  <c:v>636</c:v>
                </c:pt>
                <c:pt idx="539">
                  <c:v>696.5</c:v>
                </c:pt>
                <c:pt idx="540">
                  <c:v>427</c:v>
                </c:pt>
                <c:pt idx="541">
                  <c:v>693</c:v>
                </c:pt>
                <c:pt idx="542">
                  <c:v>541.5</c:v>
                </c:pt>
                <c:pt idx="543">
                  <c:v>485.5</c:v>
                </c:pt>
                <c:pt idx="544">
                  <c:v>340</c:v>
                </c:pt>
                <c:pt idx="545">
                  <c:v>441.5</c:v>
                </c:pt>
                <c:pt idx="546">
                  <c:v>531</c:v>
                </c:pt>
                <c:pt idx="547">
                  <c:v>547.5</c:v>
                </c:pt>
                <c:pt idx="548">
                  <c:v>557.5</c:v>
                </c:pt>
                <c:pt idx="549">
                  <c:v>438</c:v>
                </c:pt>
                <c:pt idx="550">
                  <c:v>445.5</c:v>
                </c:pt>
                <c:pt idx="551">
                  <c:v>465.5</c:v>
                </c:pt>
                <c:pt idx="552">
                  <c:v>476.5</c:v>
                </c:pt>
                <c:pt idx="553">
                  <c:v>621</c:v>
                </c:pt>
                <c:pt idx="554">
                  <c:v>356.5</c:v>
                </c:pt>
                <c:pt idx="555">
                  <c:v>357.5</c:v>
                </c:pt>
                <c:pt idx="556">
                  <c:v>484.5</c:v>
                </c:pt>
                <c:pt idx="557">
                  <c:v>708.5</c:v>
                </c:pt>
                <c:pt idx="558">
                  <c:v>588</c:v>
                </c:pt>
                <c:pt idx="559">
                  <c:v>503.5</c:v>
                </c:pt>
                <c:pt idx="560">
                  <c:v>433.5</c:v>
                </c:pt>
                <c:pt idx="561">
                  <c:v>545.5</c:v>
                </c:pt>
                <c:pt idx="562">
                  <c:v>275.5</c:v>
                </c:pt>
                <c:pt idx="563">
                  <c:v>439.5</c:v>
                </c:pt>
                <c:pt idx="564">
                  <c:v>491</c:v>
                </c:pt>
                <c:pt idx="565">
                  <c:v>307</c:v>
                </c:pt>
                <c:pt idx="566">
                  <c:v>826</c:v>
                </c:pt>
                <c:pt idx="567">
                  <c:v>771.5</c:v>
                </c:pt>
                <c:pt idx="568">
                  <c:v>477</c:v>
                </c:pt>
                <c:pt idx="569">
                  <c:v>419</c:v>
                </c:pt>
                <c:pt idx="570">
                  <c:v>509</c:v>
                </c:pt>
                <c:pt idx="571">
                  <c:v>471</c:v>
                </c:pt>
                <c:pt idx="572">
                  <c:v>651.5</c:v>
                </c:pt>
                <c:pt idx="573">
                  <c:v>688.5</c:v>
                </c:pt>
                <c:pt idx="574">
                  <c:v>626.5</c:v>
                </c:pt>
                <c:pt idx="575">
                  <c:v>462</c:v>
                </c:pt>
                <c:pt idx="576">
                  <c:v>347</c:v>
                </c:pt>
                <c:pt idx="577">
                  <c:v>737.5</c:v>
                </c:pt>
                <c:pt idx="578">
                  <c:v>582</c:v>
                </c:pt>
                <c:pt idx="579">
                  <c:v>361</c:v>
                </c:pt>
                <c:pt idx="580">
                  <c:v>342</c:v>
                </c:pt>
                <c:pt idx="581">
                  <c:v>352.5</c:v>
                </c:pt>
                <c:pt idx="582">
                  <c:v>462</c:v>
                </c:pt>
                <c:pt idx="583">
                  <c:v>570</c:v>
                </c:pt>
                <c:pt idx="584">
                  <c:v>447.5</c:v>
                </c:pt>
                <c:pt idx="585">
                  <c:v>407</c:v>
                </c:pt>
                <c:pt idx="586">
                  <c:v>649</c:v>
                </c:pt>
                <c:pt idx="587">
                  <c:v>468.5</c:v>
                </c:pt>
                <c:pt idx="588">
                  <c:v>511.5</c:v>
                </c:pt>
                <c:pt idx="589">
                  <c:v>600.5</c:v>
                </c:pt>
                <c:pt idx="590">
                  <c:v>468</c:v>
                </c:pt>
                <c:pt idx="591">
                  <c:v>523</c:v>
                </c:pt>
                <c:pt idx="592">
                  <c:v>744</c:v>
                </c:pt>
                <c:pt idx="593">
                  <c:v>550</c:v>
                </c:pt>
                <c:pt idx="594">
                  <c:v>596.5</c:v>
                </c:pt>
                <c:pt idx="595">
                  <c:v>494.5</c:v>
                </c:pt>
                <c:pt idx="596">
                  <c:v>632</c:v>
                </c:pt>
                <c:pt idx="597">
                  <c:v>568.5</c:v>
                </c:pt>
                <c:pt idx="598">
                  <c:v>620.5</c:v>
                </c:pt>
                <c:pt idx="599">
                  <c:v>708</c:v>
                </c:pt>
                <c:pt idx="600">
                  <c:v>499.5</c:v>
                </c:pt>
                <c:pt idx="601">
                  <c:v>588.5</c:v>
                </c:pt>
                <c:pt idx="602">
                  <c:v>562</c:v>
                </c:pt>
                <c:pt idx="603">
                  <c:v>358</c:v>
                </c:pt>
                <c:pt idx="604">
                  <c:v>341</c:v>
                </c:pt>
                <c:pt idx="605">
                  <c:v>430</c:v>
                </c:pt>
                <c:pt idx="606">
                  <c:v>532.5</c:v>
                </c:pt>
                <c:pt idx="607">
                  <c:v>501</c:v>
                </c:pt>
                <c:pt idx="608">
                  <c:v>391.5</c:v>
                </c:pt>
                <c:pt idx="609">
                  <c:v>463</c:v>
                </c:pt>
                <c:pt idx="610">
                  <c:v>475</c:v>
                </c:pt>
                <c:pt idx="611">
                  <c:v>302.5</c:v>
                </c:pt>
                <c:pt idx="612">
                  <c:v>249</c:v>
                </c:pt>
                <c:pt idx="613">
                  <c:v>585.5</c:v>
                </c:pt>
                <c:pt idx="614">
                  <c:v>632.5</c:v>
                </c:pt>
                <c:pt idx="615">
                  <c:v>569</c:v>
                </c:pt>
                <c:pt idx="616">
                  <c:v>655</c:v>
                </c:pt>
                <c:pt idx="617">
                  <c:v>691.5</c:v>
                </c:pt>
                <c:pt idx="618">
                  <c:v>408</c:v>
                </c:pt>
                <c:pt idx="619">
                  <c:v>485</c:v>
                </c:pt>
                <c:pt idx="620">
                  <c:v>487</c:v>
                </c:pt>
                <c:pt idx="621">
                  <c:v>429.5</c:v>
                </c:pt>
                <c:pt idx="622">
                  <c:v>656</c:v>
                </c:pt>
                <c:pt idx="623">
                  <c:v>500</c:v>
                </c:pt>
                <c:pt idx="624">
                  <c:v>709</c:v>
                </c:pt>
                <c:pt idx="625">
                  <c:v>751.5</c:v>
                </c:pt>
                <c:pt idx="626">
                  <c:v>455.5</c:v>
                </c:pt>
                <c:pt idx="627">
                  <c:v>628</c:v>
                </c:pt>
                <c:pt idx="628">
                  <c:v>372</c:v>
                </c:pt>
                <c:pt idx="629">
                  <c:v>353</c:v>
                </c:pt>
                <c:pt idx="630">
                  <c:v>394</c:v>
                </c:pt>
                <c:pt idx="631">
                  <c:v>496.5</c:v>
                </c:pt>
                <c:pt idx="632">
                  <c:v>439</c:v>
                </c:pt>
                <c:pt idx="633">
                  <c:v>477.5</c:v>
                </c:pt>
                <c:pt idx="634">
                  <c:v>721</c:v>
                </c:pt>
                <c:pt idx="635">
                  <c:v>534</c:v>
                </c:pt>
                <c:pt idx="636">
                  <c:v>607.5</c:v>
                </c:pt>
                <c:pt idx="637">
                  <c:v>406.5</c:v>
                </c:pt>
                <c:pt idx="638">
                  <c:v>358.5</c:v>
                </c:pt>
                <c:pt idx="639">
                  <c:v>401.5</c:v>
                </c:pt>
                <c:pt idx="640">
                  <c:v>477</c:v>
                </c:pt>
                <c:pt idx="641">
                  <c:v>603.5</c:v>
                </c:pt>
                <c:pt idx="642">
                  <c:v>693</c:v>
                </c:pt>
                <c:pt idx="643">
                  <c:v>638.5</c:v>
                </c:pt>
                <c:pt idx="644">
                  <c:v>572</c:v>
                </c:pt>
                <c:pt idx="645">
                  <c:v>651</c:v>
                </c:pt>
                <c:pt idx="646">
                  <c:v>661</c:v>
                </c:pt>
                <c:pt idx="647">
                  <c:v>376.5</c:v>
                </c:pt>
                <c:pt idx="648">
                  <c:v>426.5</c:v>
                </c:pt>
                <c:pt idx="649">
                  <c:v>747.5</c:v>
                </c:pt>
                <c:pt idx="650">
                  <c:v>637</c:v>
                </c:pt>
                <c:pt idx="651">
                  <c:v>794</c:v>
                </c:pt>
                <c:pt idx="652">
                  <c:v>586</c:v>
                </c:pt>
                <c:pt idx="653">
                  <c:v>609.5</c:v>
                </c:pt>
                <c:pt idx="654">
                  <c:v>789.5</c:v>
                </c:pt>
                <c:pt idx="655">
                  <c:v>628</c:v>
                </c:pt>
                <c:pt idx="656">
                  <c:v>728</c:v>
                </c:pt>
                <c:pt idx="657">
                  <c:v>493</c:v>
                </c:pt>
                <c:pt idx="658">
                  <c:v>443</c:v>
                </c:pt>
                <c:pt idx="659">
                  <c:v>543</c:v>
                </c:pt>
                <c:pt idx="660">
                  <c:v>434.5</c:v>
                </c:pt>
                <c:pt idx="661">
                  <c:v>490</c:v>
                </c:pt>
                <c:pt idx="662">
                  <c:v>605.5</c:v>
                </c:pt>
                <c:pt idx="663">
                  <c:v>561</c:v>
                </c:pt>
                <c:pt idx="664">
                  <c:v>501.5</c:v>
                </c:pt>
                <c:pt idx="665">
                  <c:v>503.5</c:v>
                </c:pt>
                <c:pt idx="666">
                  <c:v>615</c:v>
                </c:pt>
                <c:pt idx="667">
                  <c:v>519.5</c:v>
                </c:pt>
                <c:pt idx="668">
                  <c:v>577</c:v>
                </c:pt>
                <c:pt idx="669">
                  <c:v>617.5</c:v>
                </c:pt>
                <c:pt idx="670">
                  <c:v>632.5</c:v>
                </c:pt>
                <c:pt idx="671">
                  <c:v>406</c:v>
                </c:pt>
                <c:pt idx="672">
                  <c:v>605.5</c:v>
                </c:pt>
                <c:pt idx="673">
                  <c:v>425</c:v>
                </c:pt>
                <c:pt idx="674">
                  <c:v>489.5</c:v>
                </c:pt>
                <c:pt idx="675">
                  <c:v>390</c:v>
                </c:pt>
                <c:pt idx="676">
                  <c:v>429</c:v>
                </c:pt>
                <c:pt idx="677">
                  <c:v>470.5</c:v>
                </c:pt>
                <c:pt idx="678">
                  <c:v>602.5</c:v>
                </c:pt>
                <c:pt idx="679">
                  <c:v>538.5</c:v>
                </c:pt>
                <c:pt idx="680">
                  <c:v>464</c:v>
                </c:pt>
                <c:pt idx="681">
                  <c:v>621</c:v>
                </c:pt>
                <c:pt idx="682">
                  <c:v>538</c:v>
                </c:pt>
                <c:pt idx="683">
                  <c:v>573</c:v>
                </c:pt>
                <c:pt idx="684">
                  <c:v>464.5</c:v>
                </c:pt>
                <c:pt idx="685">
                  <c:v>647.5</c:v>
                </c:pt>
                <c:pt idx="686">
                  <c:v>617</c:v>
                </c:pt>
                <c:pt idx="687">
                  <c:v>605.5</c:v>
                </c:pt>
                <c:pt idx="688">
                  <c:v>621</c:v>
                </c:pt>
                <c:pt idx="689">
                  <c:v>705.5</c:v>
                </c:pt>
                <c:pt idx="690">
                  <c:v>454.5</c:v>
                </c:pt>
                <c:pt idx="691">
                  <c:v>574.5</c:v>
                </c:pt>
                <c:pt idx="692">
                  <c:v>568.5</c:v>
                </c:pt>
                <c:pt idx="693">
                  <c:v>567</c:v>
                </c:pt>
                <c:pt idx="694">
                  <c:v>686</c:v>
                </c:pt>
                <c:pt idx="695">
                  <c:v>730.5</c:v>
                </c:pt>
                <c:pt idx="696">
                  <c:v>709</c:v>
                </c:pt>
                <c:pt idx="697">
                  <c:v>486</c:v>
                </c:pt>
                <c:pt idx="698">
                  <c:v>482</c:v>
                </c:pt>
                <c:pt idx="699">
                  <c:v>543.5</c:v>
                </c:pt>
                <c:pt idx="700">
                  <c:v>537</c:v>
                </c:pt>
                <c:pt idx="701">
                  <c:v>618.5</c:v>
                </c:pt>
                <c:pt idx="702">
                  <c:v>634</c:v>
                </c:pt>
                <c:pt idx="703">
                  <c:v>711.5</c:v>
                </c:pt>
                <c:pt idx="704">
                  <c:v>468</c:v>
                </c:pt>
                <c:pt idx="705">
                  <c:v>440.5</c:v>
                </c:pt>
                <c:pt idx="706">
                  <c:v>498.5</c:v>
                </c:pt>
                <c:pt idx="707">
                  <c:v>539.5</c:v>
                </c:pt>
                <c:pt idx="708">
                  <c:v>399.5</c:v>
                </c:pt>
                <c:pt idx="709">
                  <c:v>335</c:v>
                </c:pt>
                <c:pt idx="710">
                  <c:v>509</c:v>
                </c:pt>
                <c:pt idx="711">
                  <c:v>523.5</c:v>
                </c:pt>
                <c:pt idx="712">
                  <c:v>665.5</c:v>
                </c:pt>
                <c:pt idx="713">
                  <c:v>769.5</c:v>
                </c:pt>
                <c:pt idx="714">
                  <c:v>497</c:v>
                </c:pt>
                <c:pt idx="715">
                  <c:v>601.5</c:v>
                </c:pt>
                <c:pt idx="716">
                  <c:v>467</c:v>
                </c:pt>
                <c:pt idx="717">
                  <c:v>688</c:v>
                </c:pt>
                <c:pt idx="718">
                  <c:v>478</c:v>
                </c:pt>
                <c:pt idx="719">
                  <c:v>341.5</c:v>
                </c:pt>
                <c:pt idx="720">
                  <c:v>410.5</c:v>
                </c:pt>
                <c:pt idx="721">
                  <c:v>650.5</c:v>
                </c:pt>
                <c:pt idx="722">
                  <c:v>448</c:v>
                </c:pt>
                <c:pt idx="723">
                  <c:v>407.5</c:v>
                </c:pt>
                <c:pt idx="724">
                  <c:v>545</c:v>
                </c:pt>
                <c:pt idx="725">
                  <c:v>464</c:v>
                </c:pt>
                <c:pt idx="726">
                  <c:v>454</c:v>
                </c:pt>
                <c:pt idx="727">
                  <c:v>525.5</c:v>
                </c:pt>
                <c:pt idx="728">
                  <c:v>381</c:v>
                </c:pt>
                <c:pt idx="729">
                  <c:v>355</c:v>
                </c:pt>
                <c:pt idx="730">
                  <c:v>647</c:v>
                </c:pt>
                <c:pt idx="731">
                  <c:v>644</c:v>
                </c:pt>
                <c:pt idx="732">
                  <c:v>616</c:v>
                </c:pt>
                <c:pt idx="733">
                  <c:v>563.5</c:v>
                </c:pt>
                <c:pt idx="734">
                  <c:v>570.5</c:v>
                </c:pt>
                <c:pt idx="735">
                  <c:v>363</c:v>
                </c:pt>
                <c:pt idx="736">
                  <c:v>653</c:v>
                </c:pt>
                <c:pt idx="737">
                  <c:v>702.5</c:v>
                </c:pt>
                <c:pt idx="738">
                  <c:v>669.5</c:v>
                </c:pt>
                <c:pt idx="739">
                  <c:v>584</c:v>
                </c:pt>
                <c:pt idx="740">
                  <c:v>593.5</c:v>
                </c:pt>
                <c:pt idx="741">
                  <c:v>357.5</c:v>
                </c:pt>
                <c:pt idx="742">
                  <c:v>713.5</c:v>
                </c:pt>
                <c:pt idx="743">
                  <c:v>299.5</c:v>
                </c:pt>
                <c:pt idx="744">
                  <c:v>366</c:v>
                </c:pt>
                <c:pt idx="745">
                  <c:v>631.5</c:v>
                </c:pt>
                <c:pt idx="746">
                  <c:v>607.5</c:v>
                </c:pt>
                <c:pt idx="747">
                  <c:v>576.5</c:v>
                </c:pt>
                <c:pt idx="748">
                  <c:v>630</c:v>
                </c:pt>
                <c:pt idx="749">
                  <c:v>418</c:v>
                </c:pt>
                <c:pt idx="750">
                  <c:v>697</c:v>
                </c:pt>
                <c:pt idx="751">
                  <c:v>539.5</c:v>
                </c:pt>
                <c:pt idx="752">
                  <c:v>521.5</c:v>
                </c:pt>
                <c:pt idx="753">
                  <c:v>489</c:v>
                </c:pt>
                <c:pt idx="754">
                  <c:v>504</c:v>
                </c:pt>
                <c:pt idx="755">
                  <c:v>453.5</c:v>
                </c:pt>
                <c:pt idx="756">
                  <c:v>404.5</c:v>
                </c:pt>
                <c:pt idx="757">
                  <c:v>453.5</c:v>
                </c:pt>
                <c:pt idx="758">
                  <c:v>446.5</c:v>
                </c:pt>
                <c:pt idx="759">
                  <c:v>413</c:v>
                </c:pt>
                <c:pt idx="760">
                  <c:v>279</c:v>
                </c:pt>
                <c:pt idx="761">
                  <c:v>430</c:v>
                </c:pt>
                <c:pt idx="762">
                  <c:v>389</c:v>
                </c:pt>
                <c:pt idx="763">
                  <c:v>405</c:v>
                </c:pt>
                <c:pt idx="764">
                  <c:v>397.5</c:v>
                </c:pt>
                <c:pt idx="765">
                  <c:v>365</c:v>
                </c:pt>
                <c:pt idx="766">
                  <c:v>449</c:v>
                </c:pt>
                <c:pt idx="767">
                  <c:v>439.5</c:v>
                </c:pt>
                <c:pt idx="768">
                  <c:v>442</c:v>
                </c:pt>
                <c:pt idx="769">
                  <c:v>429.5</c:v>
                </c:pt>
                <c:pt idx="770">
                  <c:v>609</c:v>
                </c:pt>
                <c:pt idx="771">
                  <c:v>296</c:v>
                </c:pt>
                <c:pt idx="772">
                  <c:v>289.5</c:v>
                </c:pt>
                <c:pt idx="773">
                  <c:v>361.5</c:v>
                </c:pt>
                <c:pt idx="774">
                  <c:v>352</c:v>
                </c:pt>
                <c:pt idx="775">
                  <c:v>492.5</c:v>
                </c:pt>
                <c:pt idx="776">
                  <c:v>780</c:v>
                </c:pt>
                <c:pt idx="777">
                  <c:v>524</c:v>
                </c:pt>
                <c:pt idx="778">
                  <c:v>649</c:v>
                </c:pt>
                <c:pt idx="779">
                  <c:v>522.5</c:v>
                </c:pt>
                <c:pt idx="780">
                  <c:v>599</c:v>
                </c:pt>
                <c:pt idx="781">
                  <c:v>592</c:v>
                </c:pt>
              </c:numCache>
            </c:numRef>
          </c:xVal>
          <c:yVal>
            <c:numRef>
              <c:f>'Speed vs Time'!$D$2:$D$783</c:f>
              <c:numCache>
                <c:formatCode>0</c:formatCode>
                <c:ptCount val="782"/>
                <c:pt idx="0">
                  <c:v>23.970534488822022</c:v>
                </c:pt>
                <c:pt idx="1">
                  <c:v>23.003100684972889</c:v>
                </c:pt>
                <c:pt idx="2">
                  <c:v>21.738311880341584</c:v>
                </c:pt>
                <c:pt idx="3">
                  <c:v>18.156956517605732</c:v>
                </c:pt>
                <c:pt idx="4">
                  <c:v>17.875025785319561</c:v>
                </c:pt>
                <c:pt idx="5">
                  <c:v>25.554408253778799</c:v>
                </c:pt>
                <c:pt idx="6">
                  <c:v>30.040193021928989</c:v>
                </c:pt>
                <c:pt idx="7">
                  <c:v>20.091797794773289</c:v>
                </c:pt>
                <c:pt idx="8">
                  <c:v>22.28965372979367</c:v>
                </c:pt>
                <c:pt idx="9">
                  <c:v>20.393006015659751</c:v>
                </c:pt>
                <c:pt idx="10">
                  <c:v>22.750934337899491</c:v>
                </c:pt>
                <c:pt idx="11">
                  <c:v>27.591777327014135</c:v>
                </c:pt>
                <c:pt idx="12">
                  <c:v>18.078331323282999</c:v>
                </c:pt>
                <c:pt idx="13">
                  <c:v>18.686012027768786</c:v>
                </c:pt>
                <c:pt idx="14">
                  <c:v>18.237178185644837</c:v>
                </c:pt>
                <c:pt idx="15">
                  <c:v>21.955709385475554</c:v>
                </c:pt>
                <c:pt idx="16">
                  <c:v>19.973016923110887</c:v>
                </c:pt>
                <c:pt idx="17">
                  <c:v>20.440631871978152</c:v>
                </c:pt>
                <c:pt idx="18">
                  <c:v>17.542741048279751</c:v>
                </c:pt>
                <c:pt idx="19">
                  <c:v>24.089507919900502</c:v>
                </c:pt>
                <c:pt idx="20">
                  <c:v>18.03366044913853</c:v>
                </c:pt>
                <c:pt idx="21">
                  <c:v>21.766812999594187</c:v>
                </c:pt>
                <c:pt idx="22">
                  <c:v>17.978654083837483</c:v>
                </c:pt>
                <c:pt idx="23">
                  <c:v>18.545358218678281</c:v>
                </c:pt>
                <c:pt idx="24">
                  <c:v>16.295519372488016</c:v>
                </c:pt>
                <c:pt idx="25">
                  <c:v>13.227281122807698</c:v>
                </c:pt>
                <c:pt idx="26">
                  <c:v>14.738595038508446</c:v>
                </c:pt>
                <c:pt idx="27">
                  <c:v>18.114303081758951</c:v>
                </c:pt>
                <c:pt idx="28">
                  <c:v>18.982032657483483</c:v>
                </c:pt>
                <c:pt idx="29">
                  <c:v>21.293691397674188</c:v>
                </c:pt>
                <c:pt idx="30">
                  <c:v>18.275453707984884</c:v>
                </c:pt>
                <c:pt idx="31">
                  <c:v>28.918041901676826</c:v>
                </c:pt>
                <c:pt idx="32">
                  <c:v>21.133636495993674</c:v>
                </c:pt>
                <c:pt idx="33">
                  <c:v>21.234887906620095</c:v>
                </c:pt>
                <c:pt idx="34">
                  <c:v>21.511587966781992</c:v>
                </c:pt>
                <c:pt idx="35">
                  <c:v>29.078493954248312</c:v>
                </c:pt>
                <c:pt idx="36">
                  <c:v>20.687847953216291</c:v>
                </c:pt>
                <c:pt idx="37">
                  <c:v>25.376581096654931</c:v>
                </c:pt>
                <c:pt idx="38">
                  <c:v>16.953566163990061</c:v>
                </c:pt>
                <c:pt idx="39">
                  <c:v>23.410238760312364</c:v>
                </c:pt>
                <c:pt idx="40">
                  <c:v>20.364325495768544</c:v>
                </c:pt>
                <c:pt idx="41">
                  <c:v>19.890112360363112</c:v>
                </c:pt>
                <c:pt idx="42">
                  <c:v>18.152385399060993</c:v>
                </c:pt>
                <c:pt idx="43">
                  <c:v>16.441449796672782</c:v>
                </c:pt>
                <c:pt idx="44">
                  <c:v>24.62038297211711</c:v>
                </c:pt>
                <c:pt idx="45">
                  <c:v>30.896750987570027</c:v>
                </c:pt>
                <c:pt idx="46">
                  <c:v>26.926069999133489</c:v>
                </c:pt>
                <c:pt idx="47">
                  <c:v>19.788689130293619</c:v>
                </c:pt>
                <c:pt idx="48">
                  <c:v>28.049259975054987</c:v>
                </c:pt>
                <c:pt idx="49">
                  <c:v>25.148593167830221</c:v>
                </c:pt>
                <c:pt idx="50">
                  <c:v>20.033839578454227</c:v>
                </c:pt>
                <c:pt idx="51">
                  <c:v>25.71503563047342</c:v>
                </c:pt>
                <c:pt idx="52">
                  <c:v>18.367746279359853</c:v>
                </c:pt>
                <c:pt idx="53">
                  <c:v>19.898100805614352</c:v>
                </c:pt>
                <c:pt idx="54">
                  <c:v>17.195528043541689</c:v>
                </c:pt>
                <c:pt idx="55">
                  <c:v>15.473637322995724</c:v>
                </c:pt>
                <c:pt idx="56">
                  <c:v>19.574624293785089</c:v>
                </c:pt>
                <c:pt idx="57">
                  <c:v>19.689070959939126</c:v>
                </c:pt>
                <c:pt idx="58">
                  <c:v>20.668749464782589</c:v>
                </c:pt>
                <c:pt idx="59">
                  <c:v>14.985206252463119</c:v>
                </c:pt>
                <c:pt idx="60">
                  <c:v>23.231126739977629</c:v>
                </c:pt>
                <c:pt idx="61">
                  <c:v>18.397978465633233</c:v>
                </c:pt>
                <c:pt idx="62">
                  <c:v>24.385749659371616</c:v>
                </c:pt>
                <c:pt idx="63">
                  <c:v>26.251317809488533</c:v>
                </c:pt>
                <c:pt idx="64">
                  <c:v>25.09986518341692</c:v>
                </c:pt>
                <c:pt idx="65">
                  <c:v>25.857287534000015</c:v>
                </c:pt>
                <c:pt idx="66">
                  <c:v>21.196231228057631</c:v>
                </c:pt>
                <c:pt idx="67">
                  <c:v>17.030486234290983</c:v>
                </c:pt>
                <c:pt idx="68">
                  <c:v>23.052450652301072</c:v>
                </c:pt>
                <c:pt idx="69">
                  <c:v>19.759794570713705</c:v>
                </c:pt>
                <c:pt idx="70">
                  <c:v>19.49895370239938</c:v>
                </c:pt>
                <c:pt idx="71">
                  <c:v>22.202217436974689</c:v>
                </c:pt>
                <c:pt idx="72">
                  <c:v>24.011925459697366</c:v>
                </c:pt>
                <c:pt idx="73">
                  <c:v>23.88992079955603</c:v>
                </c:pt>
                <c:pt idx="74">
                  <c:v>22.530925316980635</c:v>
                </c:pt>
                <c:pt idx="75">
                  <c:v>22.40216807932817</c:v>
                </c:pt>
                <c:pt idx="76">
                  <c:v>19.043228296703024</c:v>
                </c:pt>
                <c:pt idx="77">
                  <c:v>19.278693817663463</c:v>
                </c:pt>
                <c:pt idx="78">
                  <c:v>27.229298057342042</c:v>
                </c:pt>
                <c:pt idx="79">
                  <c:v>24.830770833333023</c:v>
                </c:pt>
                <c:pt idx="80">
                  <c:v>15.736143643971397</c:v>
                </c:pt>
                <c:pt idx="81">
                  <c:v>20.162445808648773</c:v>
                </c:pt>
                <c:pt idx="82">
                  <c:v>19.258235031056564</c:v>
                </c:pt>
                <c:pt idx="83">
                  <c:v>18.445541514432776</c:v>
                </c:pt>
                <c:pt idx="84">
                  <c:v>20.338571578947189</c:v>
                </c:pt>
                <c:pt idx="85">
                  <c:v>22.594262867647021</c:v>
                </c:pt>
                <c:pt idx="86">
                  <c:v>18.203575431034405</c:v>
                </c:pt>
                <c:pt idx="87">
                  <c:v>28.637020026481245</c:v>
                </c:pt>
                <c:pt idx="88">
                  <c:v>24.266411654758127</c:v>
                </c:pt>
                <c:pt idx="89">
                  <c:v>15.050951663047742</c:v>
                </c:pt>
                <c:pt idx="90">
                  <c:v>22.363243396870889</c:v>
                </c:pt>
                <c:pt idx="91">
                  <c:v>21.759394660225528</c:v>
                </c:pt>
                <c:pt idx="92">
                  <c:v>15.552140312216824</c:v>
                </c:pt>
                <c:pt idx="93">
                  <c:v>19.741257474429485</c:v>
                </c:pt>
                <c:pt idx="94">
                  <c:v>21.138532951289289</c:v>
                </c:pt>
                <c:pt idx="95">
                  <c:v>21.217404589787673</c:v>
                </c:pt>
                <c:pt idx="96">
                  <c:v>22.84453548248619</c:v>
                </c:pt>
                <c:pt idx="97">
                  <c:v>25.207512546229964</c:v>
                </c:pt>
                <c:pt idx="98">
                  <c:v>24.362210352764489</c:v>
                </c:pt>
                <c:pt idx="99">
                  <c:v>24.423861452423839</c:v>
                </c:pt>
                <c:pt idx="100">
                  <c:v>23.319841037073243</c:v>
                </c:pt>
                <c:pt idx="101">
                  <c:v>22.433184764184375</c:v>
                </c:pt>
                <c:pt idx="102">
                  <c:v>14.231310464743389</c:v>
                </c:pt>
                <c:pt idx="103">
                  <c:v>18.853436048873789</c:v>
                </c:pt>
                <c:pt idx="104">
                  <c:v>22.951131261469726</c:v>
                </c:pt>
                <c:pt idx="105">
                  <c:v>21.518637376570101</c:v>
                </c:pt>
                <c:pt idx="106">
                  <c:v>20.065201093380523</c:v>
                </c:pt>
                <c:pt idx="107">
                  <c:v>13.314821205357099</c:v>
                </c:pt>
                <c:pt idx="108">
                  <c:v>19.38887944343449</c:v>
                </c:pt>
                <c:pt idx="109">
                  <c:v>20.481927272726836</c:v>
                </c:pt>
                <c:pt idx="110">
                  <c:v>20.575214732271789</c:v>
                </c:pt>
                <c:pt idx="111">
                  <c:v>22.559234026474861</c:v>
                </c:pt>
                <c:pt idx="112">
                  <c:v>18.001230147475852</c:v>
                </c:pt>
                <c:pt idx="113">
                  <c:v>15.440706790123452</c:v>
                </c:pt>
                <c:pt idx="114">
                  <c:v>23.55857216208079</c:v>
                </c:pt>
                <c:pt idx="115">
                  <c:v>18.287852583833189</c:v>
                </c:pt>
                <c:pt idx="116">
                  <c:v>21.079333075344156</c:v>
                </c:pt>
                <c:pt idx="117">
                  <c:v>20.12005435746363</c:v>
                </c:pt>
                <c:pt idx="118">
                  <c:v>21.547493221615461</c:v>
                </c:pt>
                <c:pt idx="119">
                  <c:v>24.221701149425229</c:v>
                </c:pt>
                <c:pt idx="120">
                  <c:v>19.69328043445709</c:v>
                </c:pt>
                <c:pt idx="121">
                  <c:v>23.023079948824012</c:v>
                </c:pt>
                <c:pt idx="122">
                  <c:v>19.016825163398948</c:v>
                </c:pt>
                <c:pt idx="123">
                  <c:v>21.647290214748775</c:v>
                </c:pt>
                <c:pt idx="124">
                  <c:v>21.090991593930386</c:v>
                </c:pt>
                <c:pt idx="125">
                  <c:v>20.136799539062789</c:v>
                </c:pt>
                <c:pt idx="126">
                  <c:v>19.965819199685686</c:v>
                </c:pt>
                <c:pt idx="127">
                  <c:v>14.452863789191191</c:v>
                </c:pt>
                <c:pt idx="128">
                  <c:v>20.24494119700536</c:v>
                </c:pt>
                <c:pt idx="129">
                  <c:v>17.06455409973897</c:v>
                </c:pt>
                <c:pt idx="130">
                  <c:v>21.380018170102989</c:v>
                </c:pt>
                <c:pt idx="131">
                  <c:v>20.838577627840831</c:v>
                </c:pt>
                <c:pt idx="132">
                  <c:v>18.863637017072982</c:v>
                </c:pt>
                <c:pt idx="133">
                  <c:v>19.287856943168439</c:v>
                </c:pt>
                <c:pt idx="134">
                  <c:v>26.150393819275987</c:v>
                </c:pt>
                <c:pt idx="135">
                  <c:v>18.139317185204391</c:v>
                </c:pt>
                <c:pt idx="136">
                  <c:v>21.803802795522884</c:v>
                </c:pt>
                <c:pt idx="137">
                  <c:v>19.991451795908791</c:v>
                </c:pt>
                <c:pt idx="138">
                  <c:v>27.886136004659573</c:v>
                </c:pt>
                <c:pt idx="139">
                  <c:v>18.703517523585589</c:v>
                </c:pt>
                <c:pt idx="140">
                  <c:v>16.838460600338188</c:v>
                </c:pt>
                <c:pt idx="141">
                  <c:v>28.166780913483827</c:v>
                </c:pt>
                <c:pt idx="142">
                  <c:v>28.410859056931887</c:v>
                </c:pt>
                <c:pt idx="143">
                  <c:v>18.821559613105812</c:v>
                </c:pt>
                <c:pt idx="144">
                  <c:v>22.643744802252929</c:v>
                </c:pt>
                <c:pt idx="145">
                  <c:v>17.864020131082405</c:v>
                </c:pt>
                <c:pt idx="146">
                  <c:v>25.102109856833692</c:v>
                </c:pt>
                <c:pt idx="147">
                  <c:v>22.668182813655029</c:v>
                </c:pt>
                <c:pt idx="148">
                  <c:v>20.428987312734002</c:v>
                </c:pt>
                <c:pt idx="149">
                  <c:v>21.291798456681615</c:v>
                </c:pt>
                <c:pt idx="150">
                  <c:v>18.118009019771979</c:v>
                </c:pt>
                <c:pt idx="151">
                  <c:v>20.172333269020463</c:v>
                </c:pt>
                <c:pt idx="152">
                  <c:v>19.361718218644999</c:v>
                </c:pt>
                <c:pt idx="153">
                  <c:v>22.743438750027089</c:v>
                </c:pt>
                <c:pt idx="154">
                  <c:v>17.623555525878391</c:v>
                </c:pt>
                <c:pt idx="155">
                  <c:v>20.253669009659912</c:v>
                </c:pt>
                <c:pt idx="156">
                  <c:v>21.729195452528742</c:v>
                </c:pt>
                <c:pt idx="157">
                  <c:v>15.830947549019571</c:v>
                </c:pt>
                <c:pt idx="158">
                  <c:v>17.640069454846095</c:v>
                </c:pt>
                <c:pt idx="159">
                  <c:v>19.636289198007901</c:v>
                </c:pt>
                <c:pt idx="160">
                  <c:v>17.703912449120587</c:v>
                </c:pt>
                <c:pt idx="161">
                  <c:v>21.081114744581889</c:v>
                </c:pt>
                <c:pt idx="162">
                  <c:v>26.221677108677927</c:v>
                </c:pt>
                <c:pt idx="163">
                  <c:v>18.195178571428542</c:v>
                </c:pt>
                <c:pt idx="164">
                  <c:v>21.349702266495289</c:v>
                </c:pt>
                <c:pt idx="165">
                  <c:v>23.083213423320089</c:v>
                </c:pt>
                <c:pt idx="166">
                  <c:v>21.111822778827893</c:v>
                </c:pt>
                <c:pt idx="167">
                  <c:v>21.296152404100862</c:v>
                </c:pt>
                <c:pt idx="168">
                  <c:v>24.271116358990604</c:v>
                </c:pt>
                <c:pt idx="169">
                  <c:v>24.361877926924691</c:v>
                </c:pt>
                <c:pt idx="170">
                  <c:v>29.974631006746129</c:v>
                </c:pt>
                <c:pt idx="171">
                  <c:v>25.63826265883479</c:v>
                </c:pt>
                <c:pt idx="172">
                  <c:v>19.41446136310099</c:v>
                </c:pt>
                <c:pt idx="173">
                  <c:v>22.620139606439889</c:v>
                </c:pt>
                <c:pt idx="174">
                  <c:v>18.395638638295289</c:v>
                </c:pt>
                <c:pt idx="175">
                  <c:v>19.460272932565275</c:v>
                </c:pt>
                <c:pt idx="176">
                  <c:v>19.683472688970589</c:v>
                </c:pt>
                <c:pt idx="177">
                  <c:v>21.50162146187299</c:v>
                </c:pt>
                <c:pt idx="178">
                  <c:v>21.86482602628039</c:v>
                </c:pt>
                <c:pt idx="179">
                  <c:v>21.938222828615686</c:v>
                </c:pt>
                <c:pt idx="180">
                  <c:v>16.922830156360089</c:v>
                </c:pt>
                <c:pt idx="181">
                  <c:v>22.427067581777589</c:v>
                </c:pt>
                <c:pt idx="182">
                  <c:v>26.708959175162629</c:v>
                </c:pt>
                <c:pt idx="183">
                  <c:v>26.712282418748963</c:v>
                </c:pt>
                <c:pt idx="184">
                  <c:v>19.831059105744131</c:v>
                </c:pt>
                <c:pt idx="185">
                  <c:v>23.270051638997902</c:v>
                </c:pt>
                <c:pt idx="186">
                  <c:v>18.785770925047089</c:v>
                </c:pt>
                <c:pt idx="187">
                  <c:v>17.692617215707589</c:v>
                </c:pt>
                <c:pt idx="188">
                  <c:v>19.334943476382495</c:v>
                </c:pt>
                <c:pt idx="189">
                  <c:v>20.653327551703772</c:v>
                </c:pt>
                <c:pt idx="190">
                  <c:v>24.600103040595613</c:v>
                </c:pt>
                <c:pt idx="191">
                  <c:v>20.20533461483658</c:v>
                </c:pt>
                <c:pt idx="192">
                  <c:v>33.224140958431143</c:v>
                </c:pt>
                <c:pt idx="193">
                  <c:v>23.808688480873673</c:v>
                </c:pt>
                <c:pt idx="194">
                  <c:v>18.621593223582362</c:v>
                </c:pt>
                <c:pt idx="195">
                  <c:v>20.23846921766868</c:v>
                </c:pt>
                <c:pt idx="196">
                  <c:v>22.737082648247885</c:v>
                </c:pt>
                <c:pt idx="197">
                  <c:v>18.496922332131422</c:v>
                </c:pt>
                <c:pt idx="198">
                  <c:v>16.696042559407527</c:v>
                </c:pt>
                <c:pt idx="199">
                  <c:v>19.643148907528186</c:v>
                </c:pt>
                <c:pt idx="200">
                  <c:v>23.365450094161623</c:v>
                </c:pt>
                <c:pt idx="201">
                  <c:v>22.751227602821189</c:v>
                </c:pt>
                <c:pt idx="202">
                  <c:v>17.496463750952451</c:v>
                </c:pt>
                <c:pt idx="203">
                  <c:v>16.380484076637089</c:v>
                </c:pt>
                <c:pt idx="204">
                  <c:v>20.049244814036786</c:v>
                </c:pt>
                <c:pt idx="205">
                  <c:v>20.41968145753043</c:v>
                </c:pt>
                <c:pt idx="206">
                  <c:v>27.338319407626923</c:v>
                </c:pt>
                <c:pt idx="207">
                  <c:v>21.71537580580479</c:v>
                </c:pt>
                <c:pt idx="208">
                  <c:v>14.878148390156042</c:v>
                </c:pt>
                <c:pt idx="209">
                  <c:v>17.560176725781787</c:v>
                </c:pt>
                <c:pt idx="210">
                  <c:v>17.147380975707073</c:v>
                </c:pt>
                <c:pt idx="211">
                  <c:v>16.697783414855625</c:v>
                </c:pt>
                <c:pt idx="212">
                  <c:v>17.115835691510718</c:v>
                </c:pt>
                <c:pt idx="213">
                  <c:v>15.855845293876788</c:v>
                </c:pt>
                <c:pt idx="214">
                  <c:v>26.007804001850996</c:v>
                </c:pt>
                <c:pt idx="215">
                  <c:v>34.323834478865997</c:v>
                </c:pt>
                <c:pt idx="216">
                  <c:v>17.688668099890595</c:v>
                </c:pt>
                <c:pt idx="217">
                  <c:v>25.151919022236747</c:v>
                </c:pt>
                <c:pt idx="218">
                  <c:v>18.969589519164071</c:v>
                </c:pt>
                <c:pt idx="219">
                  <c:v>23.815589621026827</c:v>
                </c:pt>
                <c:pt idx="220">
                  <c:v>19.928246349045381</c:v>
                </c:pt>
                <c:pt idx="221">
                  <c:v>18.458398919752987</c:v>
                </c:pt>
                <c:pt idx="222">
                  <c:v>20.496033505154529</c:v>
                </c:pt>
                <c:pt idx="223">
                  <c:v>24.025288157196815</c:v>
                </c:pt>
                <c:pt idx="224">
                  <c:v>20.415377790587229</c:v>
                </c:pt>
                <c:pt idx="225">
                  <c:v>24.413596336429489</c:v>
                </c:pt>
                <c:pt idx="226">
                  <c:v>15.278162892206392</c:v>
                </c:pt>
                <c:pt idx="227">
                  <c:v>25.729220000490052</c:v>
                </c:pt>
                <c:pt idx="228">
                  <c:v>20.019451429939135</c:v>
                </c:pt>
                <c:pt idx="229">
                  <c:v>16.746469463308753</c:v>
                </c:pt>
                <c:pt idx="230">
                  <c:v>27.186697545096763</c:v>
                </c:pt>
                <c:pt idx="231">
                  <c:v>19.672686039022722</c:v>
                </c:pt>
                <c:pt idx="232">
                  <c:v>21.27184624408547</c:v>
                </c:pt>
                <c:pt idx="233">
                  <c:v>19.439370469457295</c:v>
                </c:pt>
                <c:pt idx="234">
                  <c:v>20.864769274400587</c:v>
                </c:pt>
                <c:pt idx="235">
                  <c:v>20.329009000105412</c:v>
                </c:pt>
                <c:pt idx="236">
                  <c:v>21.389674917568289</c:v>
                </c:pt>
                <c:pt idx="237">
                  <c:v>17.540039895643691</c:v>
                </c:pt>
                <c:pt idx="238">
                  <c:v>16.529552605458971</c:v>
                </c:pt>
                <c:pt idx="239">
                  <c:v>26.812580203670226</c:v>
                </c:pt>
                <c:pt idx="240">
                  <c:v>19.053830656222232</c:v>
                </c:pt>
                <c:pt idx="241">
                  <c:v>18.388106166294591</c:v>
                </c:pt>
                <c:pt idx="242">
                  <c:v>21.340133287363486</c:v>
                </c:pt>
                <c:pt idx="243">
                  <c:v>25.602582776603889</c:v>
                </c:pt>
                <c:pt idx="244">
                  <c:v>24.460131870937275</c:v>
                </c:pt>
                <c:pt idx="245">
                  <c:v>20.558957885248535</c:v>
                </c:pt>
                <c:pt idx="246">
                  <c:v>21.079019991954873</c:v>
                </c:pt>
                <c:pt idx="247">
                  <c:v>23.208876967547592</c:v>
                </c:pt>
                <c:pt idx="248">
                  <c:v>24.911849503968089</c:v>
                </c:pt>
                <c:pt idx="249">
                  <c:v>21.647980112053787</c:v>
                </c:pt>
                <c:pt idx="250">
                  <c:v>23.352115377517627</c:v>
                </c:pt>
                <c:pt idx="251">
                  <c:v>26.847790065629283</c:v>
                </c:pt>
                <c:pt idx="252">
                  <c:v>17.34201173228282</c:v>
                </c:pt>
                <c:pt idx="253">
                  <c:v>21.069138034366489</c:v>
                </c:pt>
                <c:pt idx="254">
                  <c:v>29.953597082642425</c:v>
                </c:pt>
                <c:pt idx="255">
                  <c:v>22.111220932074495</c:v>
                </c:pt>
                <c:pt idx="256">
                  <c:v>27.861988007778695</c:v>
                </c:pt>
                <c:pt idx="257">
                  <c:v>21.994939487599087</c:v>
                </c:pt>
                <c:pt idx="258">
                  <c:v>21.628464271449086</c:v>
                </c:pt>
                <c:pt idx="259">
                  <c:v>19.256985836330326</c:v>
                </c:pt>
                <c:pt idx="260">
                  <c:v>22.879124293496691</c:v>
                </c:pt>
                <c:pt idx="261">
                  <c:v>26.444382434887789</c:v>
                </c:pt>
                <c:pt idx="262">
                  <c:v>30.020406018518411</c:v>
                </c:pt>
                <c:pt idx="263">
                  <c:v>20.252771133532189</c:v>
                </c:pt>
                <c:pt idx="264">
                  <c:v>19.615170150438995</c:v>
                </c:pt>
                <c:pt idx="265">
                  <c:v>21.925623357090689</c:v>
                </c:pt>
                <c:pt idx="266">
                  <c:v>21.922289801586818</c:v>
                </c:pt>
                <c:pt idx="267">
                  <c:v>18.391533742484761</c:v>
                </c:pt>
                <c:pt idx="268">
                  <c:v>18.570079332947589</c:v>
                </c:pt>
                <c:pt idx="269">
                  <c:v>22.963516274966693</c:v>
                </c:pt>
                <c:pt idx="270">
                  <c:v>24.886283171855712</c:v>
                </c:pt>
                <c:pt idx="271">
                  <c:v>22.884340393847786</c:v>
                </c:pt>
                <c:pt idx="272">
                  <c:v>25.113003599347728</c:v>
                </c:pt>
                <c:pt idx="273">
                  <c:v>21.603384243713471</c:v>
                </c:pt>
                <c:pt idx="274">
                  <c:v>25.388181757956833</c:v>
                </c:pt>
                <c:pt idx="275">
                  <c:v>21.978658589876289</c:v>
                </c:pt>
                <c:pt idx="276">
                  <c:v>19.273673671497519</c:v>
                </c:pt>
                <c:pt idx="277">
                  <c:v>16.35634568384388</c:v>
                </c:pt>
                <c:pt idx="278">
                  <c:v>25.689822672387116</c:v>
                </c:pt>
                <c:pt idx="279">
                  <c:v>22.729761678525119</c:v>
                </c:pt>
                <c:pt idx="280">
                  <c:v>21.276926895363879</c:v>
                </c:pt>
                <c:pt idx="281">
                  <c:v>21.286475026722623</c:v>
                </c:pt>
                <c:pt idx="282">
                  <c:v>17.30896714743583</c:v>
                </c:pt>
                <c:pt idx="283">
                  <c:v>24.123149880439648</c:v>
                </c:pt>
                <c:pt idx="284">
                  <c:v>24.494557341269829</c:v>
                </c:pt>
                <c:pt idx="285">
                  <c:v>26.493589600409589</c:v>
                </c:pt>
                <c:pt idx="286">
                  <c:v>25.824001730418935</c:v>
                </c:pt>
                <c:pt idx="287">
                  <c:v>27.765351974485402</c:v>
                </c:pt>
                <c:pt idx="288">
                  <c:v>29.90331686534201</c:v>
                </c:pt>
                <c:pt idx="289">
                  <c:v>21.36490893160779</c:v>
                </c:pt>
                <c:pt idx="290">
                  <c:v>23.60203939341072</c:v>
                </c:pt>
                <c:pt idx="291">
                  <c:v>21.025382520040189</c:v>
                </c:pt>
                <c:pt idx="292">
                  <c:v>19.202034586465878</c:v>
                </c:pt>
                <c:pt idx="293">
                  <c:v>19.999515697881282</c:v>
                </c:pt>
                <c:pt idx="294">
                  <c:v>29.186865729140901</c:v>
                </c:pt>
                <c:pt idx="295">
                  <c:v>19.518042008542089</c:v>
                </c:pt>
                <c:pt idx="296">
                  <c:v>25.68827101699188</c:v>
                </c:pt>
                <c:pt idx="297">
                  <c:v>30.575597708333039</c:v>
                </c:pt>
                <c:pt idx="298">
                  <c:v>24.468816947362519</c:v>
                </c:pt>
                <c:pt idx="299">
                  <c:v>23.907338771717502</c:v>
                </c:pt>
                <c:pt idx="300">
                  <c:v>21.055140859394829</c:v>
                </c:pt>
                <c:pt idx="301">
                  <c:v>25.232446059504689</c:v>
                </c:pt>
                <c:pt idx="302">
                  <c:v>20.952986538417289</c:v>
                </c:pt>
                <c:pt idx="303">
                  <c:v>21.015335152967527</c:v>
                </c:pt>
                <c:pt idx="304">
                  <c:v>22.302056741616628</c:v>
                </c:pt>
                <c:pt idx="305">
                  <c:v>29.490307876290583</c:v>
                </c:pt>
                <c:pt idx="306">
                  <c:v>20.499655946015515</c:v>
                </c:pt>
                <c:pt idx="307">
                  <c:v>23.581774864823426</c:v>
                </c:pt>
                <c:pt idx="308">
                  <c:v>24.962006410256411</c:v>
                </c:pt>
                <c:pt idx="309">
                  <c:v>24.420919741876329</c:v>
                </c:pt>
                <c:pt idx="310">
                  <c:v>25.916870640375439</c:v>
                </c:pt>
                <c:pt idx="311">
                  <c:v>24.919717208837767</c:v>
                </c:pt>
                <c:pt idx="312">
                  <c:v>27.216533096364877</c:v>
                </c:pt>
                <c:pt idx="313">
                  <c:v>18.09026565531153</c:v>
                </c:pt>
                <c:pt idx="314">
                  <c:v>19.079849936701589</c:v>
                </c:pt>
                <c:pt idx="315">
                  <c:v>18.544119314444693</c:v>
                </c:pt>
                <c:pt idx="316">
                  <c:v>24.086922853309183</c:v>
                </c:pt>
                <c:pt idx="317">
                  <c:v>18.87408089089833</c:v>
                </c:pt>
                <c:pt idx="318">
                  <c:v>28.637634890925789</c:v>
                </c:pt>
                <c:pt idx="319">
                  <c:v>19.776031354026092</c:v>
                </c:pt>
                <c:pt idx="320">
                  <c:v>20.5617769202142</c:v>
                </c:pt>
                <c:pt idx="321">
                  <c:v>22.745634709330492</c:v>
                </c:pt>
                <c:pt idx="322">
                  <c:v>15.131732241677264</c:v>
                </c:pt>
                <c:pt idx="323">
                  <c:v>19.531129057111322</c:v>
                </c:pt>
                <c:pt idx="324">
                  <c:v>19.385344041688789</c:v>
                </c:pt>
                <c:pt idx="325">
                  <c:v>18.125128832436889</c:v>
                </c:pt>
                <c:pt idx="326">
                  <c:v>21.302476079956389</c:v>
                </c:pt>
                <c:pt idx="327">
                  <c:v>15.324462029031871</c:v>
                </c:pt>
                <c:pt idx="328">
                  <c:v>26.140663606186028</c:v>
                </c:pt>
                <c:pt idx="329">
                  <c:v>26.752606862760569</c:v>
                </c:pt>
                <c:pt idx="330">
                  <c:v>24.551222687308329</c:v>
                </c:pt>
                <c:pt idx="331">
                  <c:v>17.275719821428282</c:v>
                </c:pt>
                <c:pt idx="332">
                  <c:v>21.384062480263889</c:v>
                </c:pt>
                <c:pt idx="333">
                  <c:v>20.129675813008095</c:v>
                </c:pt>
                <c:pt idx="334">
                  <c:v>17.74611297774894</c:v>
                </c:pt>
                <c:pt idx="335">
                  <c:v>19.793523984819629</c:v>
                </c:pt>
                <c:pt idx="336">
                  <c:v>22.159042270014762</c:v>
                </c:pt>
                <c:pt idx="337">
                  <c:v>18.52442095550068</c:v>
                </c:pt>
                <c:pt idx="338">
                  <c:v>20.689230395136686</c:v>
                </c:pt>
                <c:pt idx="339">
                  <c:v>12.642826049505851</c:v>
                </c:pt>
                <c:pt idx="340">
                  <c:v>18.88610549450549</c:v>
                </c:pt>
                <c:pt idx="341">
                  <c:v>23.688830387686313</c:v>
                </c:pt>
                <c:pt idx="342">
                  <c:v>18.692040603804703</c:v>
                </c:pt>
                <c:pt idx="343">
                  <c:v>17.18097097628505</c:v>
                </c:pt>
                <c:pt idx="344">
                  <c:v>20.280575143352152</c:v>
                </c:pt>
                <c:pt idx="345">
                  <c:v>24.051004352130914</c:v>
                </c:pt>
                <c:pt idx="346">
                  <c:v>16.720856459761727</c:v>
                </c:pt>
                <c:pt idx="347">
                  <c:v>21.244883481478531</c:v>
                </c:pt>
                <c:pt idx="348">
                  <c:v>22.996638437108587</c:v>
                </c:pt>
                <c:pt idx="349">
                  <c:v>31.059660321493325</c:v>
                </c:pt>
                <c:pt idx="350">
                  <c:v>26.325803502494981</c:v>
                </c:pt>
                <c:pt idx="351">
                  <c:v>20.884169276326681</c:v>
                </c:pt>
                <c:pt idx="352">
                  <c:v>16.827363079298635</c:v>
                </c:pt>
                <c:pt idx="353">
                  <c:v>17.539959574720772</c:v>
                </c:pt>
                <c:pt idx="354">
                  <c:v>19.267209560913109</c:v>
                </c:pt>
                <c:pt idx="355">
                  <c:v>21.000158266998241</c:v>
                </c:pt>
                <c:pt idx="356">
                  <c:v>20.884328584018792</c:v>
                </c:pt>
                <c:pt idx="357">
                  <c:v>19.634857261905008</c:v>
                </c:pt>
                <c:pt idx="358">
                  <c:v>17.582360426929114</c:v>
                </c:pt>
                <c:pt idx="359">
                  <c:v>20.595423487644613</c:v>
                </c:pt>
                <c:pt idx="360">
                  <c:v>23.33877169563149</c:v>
                </c:pt>
                <c:pt idx="361">
                  <c:v>24.808212463085923</c:v>
                </c:pt>
                <c:pt idx="362">
                  <c:v>18.823299999999989</c:v>
                </c:pt>
                <c:pt idx="363">
                  <c:v>22.84570702649895</c:v>
                </c:pt>
                <c:pt idx="364">
                  <c:v>27.245308702096651</c:v>
                </c:pt>
                <c:pt idx="365">
                  <c:v>28.650290223996105</c:v>
                </c:pt>
                <c:pt idx="366">
                  <c:v>20.420265773809444</c:v>
                </c:pt>
                <c:pt idx="367">
                  <c:v>22.461975691276791</c:v>
                </c:pt>
                <c:pt idx="368">
                  <c:v>16.867647711113527</c:v>
                </c:pt>
                <c:pt idx="369">
                  <c:v>20.411005115877735</c:v>
                </c:pt>
                <c:pt idx="370">
                  <c:v>26.08019954411774</c:v>
                </c:pt>
                <c:pt idx="371">
                  <c:v>18.449764079678129</c:v>
                </c:pt>
                <c:pt idx="372">
                  <c:v>23.87609128520673</c:v>
                </c:pt>
                <c:pt idx="373">
                  <c:v>16.986362169235129</c:v>
                </c:pt>
                <c:pt idx="374">
                  <c:v>26.696776806657983</c:v>
                </c:pt>
                <c:pt idx="375">
                  <c:v>22.724368576460762</c:v>
                </c:pt>
                <c:pt idx="376">
                  <c:v>23.685364577000172</c:v>
                </c:pt>
                <c:pt idx="377">
                  <c:v>14.586278820033911</c:v>
                </c:pt>
                <c:pt idx="378">
                  <c:v>20.157977884026845</c:v>
                </c:pt>
                <c:pt idx="379">
                  <c:v>18.75657119657728</c:v>
                </c:pt>
                <c:pt idx="380">
                  <c:v>17.84086727688782</c:v>
                </c:pt>
                <c:pt idx="381">
                  <c:v>20.9365969670088</c:v>
                </c:pt>
                <c:pt idx="382">
                  <c:v>22.340026782752787</c:v>
                </c:pt>
                <c:pt idx="383">
                  <c:v>24.341273500912386</c:v>
                </c:pt>
                <c:pt idx="384">
                  <c:v>18.03816231971776</c:v>
                </c:pt>
                <c:pt idx="385">
                  <c:v>23.192758386028224</c:v>
                </c:pt>
                <c:pt idx="386">
                  <c:v>20.390192813152026</c:v>
                </c:pt>
                <c:pt idx="387">
                  <c:v>18.997981069477031</c:v>
                </c:pt>
                <c:pt idx="388">
                  <c:v>22.678552638424289</c:v>
                </c:pt>
                <c:pt idx="389">
                  <c:v>20.173727307398828</c:v>
                </c:pt>
                <c:pt idx="390">
                  <c:v>17.531316571302689</c:v>
                </c:pt>
                <c:pt idx="391">
                  <c:v>20.182408019852321</c:v>
                </c:pt>
                <c:pt idx="392">
                  <c:v>19.935367903458921</c:v>
                </c:pt>
                <c:pt idx="393">
                  <c:v>22.344471689581226</c:v>
                </c:pt>
                <c:pt idx="394">
                  <c:v>21.224359950252254</c:v>
                </c:pt>
                <c:pt idx="395">
                  <c:v>24.815310750499091</c:v>
                </c:pt>
                <c:pt idx="396">
                  <c:v>20.28076998799482</c:v>
                </c:pt>
                <c:pt idx="397">
                  <c:v>20.998761283402629</c:v>
                </c:pt>
                <c:pt idx="398">
                  <c:v>22.714291261678731</c:v>
                </c:pt>
                <c:pt idx="399">
                  <c:v>24.068826605246503</c:v>
                </c:pt>
                <c:pt idx="400">
                  <c:v>23.754598912730071</c:v>
                </c:pt>
                <c:pt idx="401">
                  <c:v>22.607938381387491</c:v>
                </c:pt>
                <c:pt idx="402">
                  <c:v>20.142005453703874</c:v>
                </c:pt>
                <c:pt idx="403">
                  <c:v>21.298128433402262</c:v>
                </c:pt>
                <c:pt idx="404">
                  <c:v>22.243755540384957</c:v>
                </c:pt>
                <c:pt idx="405">
                  <c:v>24.546252094382989</c:v>
                </c:pt>
                <c:pt idx="406">
                  <c:v>14.740748009211718</c:v>
                </c:pt>
                <c:pt idx="407">
                  <c:v>16.694142235358612</c:v>
                </c:pt>
                <c:pt idx="408">
                  <c:v>19.028253824662062</c:v>
                </c:pt>
                <c:pt idx="409">
                  <c:v>18.265605489215922</c:v>
                </c:pt>
                <c:pt idx="410">
                  <c:v>16.832410936573517</c:v>
                </c:pt>
                <c:pt idx="411">
                  <c:v>16.298742891586802</c:v>
                </c:pt>
                <c:pt idx="412">
                  <c:v>18.56280894225505</c:v>
                </c:pt>
                <c:pt idx="413">
                  <c:v>20.452810786332186</c:v>
                </c:pt>
                <c:pt idx="414">
                  <c:v>25.206370070684443</c:v>
                </c:pt>
                <c:pt idx="415">
                  <c:v>19.442594612081706</c:v>
                </c:pt>
                <c:pt idx="416">
                  <c:v>18.446494697240613</c:v>
                </c:pt>
                <c:pt idx="417">
                  <c:v>21.845384593665589</c:v>
                </c:pt>
                <c:pt idx="418">
                  <c:v>23.543845982662724</c:v>
                </c:pt>
                <c:pt idx="419">
                  <c:v>23.07109217514607</c:v>
                </c:pt>
                <c:pt idx="420">
                  <c:v>22.218687409222923</c:v>
                </c:pt>
                <c:pt idx="421">
                  <c:v>22.09223696828456</c:v>
                </c:pt>
                <c:pt idx="422">
                  <c:v>23.236816736061829</c:v>
                </c:pt>
                <c:pt idx="423">
                  <c:v>16.590149297360195</c:v>
                </c:pt>
                <c:pt idx="424">
                  <c:v>20.922543327008182</c:v>
                </c:pt>
                <c:pt idx="425">
                  <c:v>21.516455953167785</c:v>
                </c:pt>
                <c:pt idx="426">
                  <c:v>18.359460466260895</c:v>
                </c:pt>
                <c:pt idx="427">
                  <c:v>18.992230345786663</c:v>
                </c:pt>
                <c:pt idx="428">
                  <c:v>21.444218424741642</c:v>
                </c:pt>
                <c:pt idx="429">
                  <c:v>19.931706176422921</c:v>
                </c:pt>
                <c:pt idx="430">
                  <c:v>24.319312923586232</c:v>
                </c:pt>
                <c:pt idx="431">
                  <c:v>23.440704701643462</c:v>
                </c:pt>
                <c:pt idx="432">
                  <c:v>14.703091764705848</c:v>
                </c:pt>
                <c:pt idx="433">
                  <c:v>17.41722860465115</c:v>
                </c:pt>
                <c:pt idx="434">
                  <c:v>16.711622954989586</c:v>
                </c:pt>
                <c:pt idx="435">
                  <c:v>21.045152693301649</c:v>
                </c:pt>
                <c:pt idx="436">
                  <c:v>20.657622067448631</c:v>
                </c:pt>
                <c:pt idx="437">
                  <c:v>20.492661068924985</c:v>
                </c:pt>
                <c:pt idx="438">
                  <c:v>25.172035581779529</c:v>
                </c:pt>
                <c:pt idx="439">
                  <c:v>23.731972752809035</c:v>
                </c:pt>
                <c:pt idx="440">
                  <c:v>24.113099643221162</c:v>
                </c:pt>
                <c:pt idx="441">
                  <c:v>30.723560145968989</c:v>
                </c:pt>
                <c:pt idx="442">
                  <c:v>23.253042786819329</c:v>
                </c:pt>
                <c:pt idx="443">
                  <c:v>24.762946517614029</c:v>
                </c:pt>
                <c:pt idx="444">
                  <c:v>19.191324413497728</c:v>
                </c:pt>
                <c:pt idx="445">
                  <c:v>21.859057745807231</c:v>
                </c:pt>
                <c:pt idx="446">
                  <c:v>17.278527280024747</c:v>
                </c:pt>
                <c:pt idx="447">
                  <c:v>23.684666312714004</c:v>
                </c:pt>
                <c:pt idx="448">
                  <c:v>21.427173407906093</c:v>
                </c:pt>
                <c:pt idx="449">
                  <c:v>15.121956259858472</c:v>
                </c:pt>
                <c:pt idx="450">
                  <c:v>20.77416282264565</c:v>
                </c:pt>
                <c:pt idx="451">
                  <c:v>20.823809971423699</c:v>
                </c:pt>
                <c:pt idx="452">
                  <c:v>22.805163680154127</c:v>
                </c:pt>
                <c:pt idx="453">
                  <c:v>18.063154669310961</c:v>
                </c:pt>
                <c:pt idx="454">
                  <c:v>18.275053560521489</c:v>
                </c:pt>
                <c:pt idx="455">
                  <c:v>17.630858270036835</c:v>
                </c:pt>
                <c:pt idx="456">
                  <c:v>17.741000066459893</c:v>
                </c:pt>
                <c:pt idx="457">
                  <c:v>21.523687758504142</c:v>
                </c:pt>
                <c:pt idx="458">
                  <c:v>19.753894995944531</c:v>
                </c:pt>
                <c:pt idx="459">
                  <c:v>18.094794692261729</c:v>
                </c:pt>
                <c:pt idx="460">
                  <c:v>21.429229290088486</c:v>
                </c:pt>
                <c:pt idx="461">
                  <c:v>15.494942509288776</c:v>
                </c:pt>
                <c:pt idx="462">
                  <c:v>28.301398460617179</c:v>
                </c:pt>
                <c:pt idx="463">
                  <c:v>15.503530569933456</c:v>
                </c:pt>
                <c:pt idx="464">
                  <c:v>21.13286013948062</c:v>
                </c:pt>
                <c:pt idx="465">
                  <c:v>14.796935700514098</c:v>
                </c:pt>
                <c:pt idx="466">
                  <c:v>22.974768765903242</c:v>
                </c:pt>
                <c:pt idx="467">
                  <c:v>19.795137791022427</c:v>
                </c:pt>
                <c:pt idx="468">
                  <c:v>18.685440585516439</c:v>
                </c:pt>
                <c:pt idx="469">
                  <c:v>15.827200376836752</c:v>
                </c:pt>
                <c:pt idx="470">
                  <c:v>17.32929946177947</c:v>
                </c:pt>
                <c:pt idx="471">
                  <c:v>20.704595114942531</c:v>
                </c:pt>
                <c:pt idx="472">
                  <c:v>18.32582546012263</c:v>
                </c:pt>
                <c:pt idx="473">
                  <c:v>21.766134558832622</c:v>
                </c:pt>
                <c:pt idx="474">
                  <c:v>14.640005895146501</c:v>
                </c:pt>
                <c:pt idx="475">
                  <c:v>22.867478698203595</c:v>
                </c:pt>
                <c:pt idx="476">
                  <c:v>19.058684279660739</c:v>
                </c:pt>
                <c:pt idx="477">
                  <c:v>23.192690901827589</c:v>
                </c:pt>
                <c:pt idx="478">
                  <c:v>18.863190129703263</c:v>
                </c:pt>
                <c:pt idx="479">
                  <c:v>18.220586647834189</c:v>
                </c:pt>
                <c:pt idx="480">
                  <c:v>22.095775064599387</c:v>
                </c:pt>
                <c:pt idx="481">
                  <c:v>19.133829277864926</c:v>
                </c:pt>
                <c:pt idx="482">
                  <c:v>21.63679602479473</c:v>
                </c:pt>
                <c:pt idx="483">
                  <c:v>20.55565744884905</c:v>
                </c:pt>
                <c:pt idx="484">
                  <c:v>17.422466637953544</c:v>
                </c:pt>
                <c:pt idx="485">
                  <c:v>26.446738747514889</c:v>
                </c:pt>
                <c:pt idx="486">
                  <c:v>23.982218970642563</c:v>
                </c:pt>
                <c:pt idx="487">
                  <c:v>22.431014492532142</c:v>
                </c:pt>
                <c:pt idx="488">
                  <c:v>25.885837812440652</c:v>
                </c:pt>
                <c:pt idx="489">
                  <c:v>26.22136782291906</c:v>
                </c:pt>
                <c:pt idx="490">
                  <c:v>21.676345583158639</c:v>
                </c:pt>
                <c:pt idx="491">
                  <c:v>18.485265602836783</c:v>
                </c:pt>
                <c:pt idx="492">
                  <c:v>28.429286271766223</c:v>
                </c:pt>
                <c:pt idx="493">
                  <c:v>16.822570953962789</c:v>
                </c:pt>
                <c:pt idx="494">
                  <c:v>24.428542402591173</c:v>
                </c:pt>
                <c:pt idx="495">
                  <c:v>25.15847365959743</c:v>
                </c:pt>
                <c:pt idx="496">
                  <c:v>17.681676729559701</c:v>
                </c:pt>
                <c:pt idx="497">
                  <c:v>17.698920953067187</c:v>
                </c:pt>
                <c:pt idx="498">
                  <c:v>21.947696509094513</c:v>
                </c:pt>
                <c:pt idx="499">
                  <c:v>18.417843676842065</c:v>
                </c:pt>
                <c:pt idx="500">
                  <c:v>21.424588990825679</c:v>
                </c:pt>
                <c:pt idx="501">
                  <c:v>15.661953393999001</c:v>
                </c:pt>
                <c:pt idx="502">
                  <c:v>16.359252811410091</c:v>
                </c:pt>
                <c:pt idx="503">
                  <c:v>16.694221472229511</c:v>
                </c:pt>
                <c:pt idx="504">
                  <c:v>20.153174230072405</c:v>
                </c:pt>
                <c:pt idx="505">
                  <c:v>17.734831826741921</c:v>
                </c:pt>
                <c:pt idx="506">
                  <c:v>19.67161336537443</c:v>
                </c:pt>
                <c:pt idx="507">
                  <c:v>20.011749818735787</c:v>
                </c:pt>
                <c:pt idx="508">
                  <c:v>16.209094836759629</c:v>
                </c:pt>
                <c:pt idx="509">
                  <c:v>17.633543968341069</c:v>
                </c:pt>
                <c:pt idx="510">
                  <c:v>16.505017455980461</c:v>
                </c:pt>
                <c:pt idx="511">
                  <c:v>20.331203816054678</c:v>
                </c:pt>
                <c:pt idx="512">
                  <c:v>31.862511292228096</c:v>
                </c:pt>
                <c:pt idx="513">
                  <c:v>21.938357895972629</c:v>
                </c:pt>
                <c:pt idx="514">
                  <c:v>20.640869042630431</c:v>
                </c:pt>
                <c:pt idx="515">
                  <c:v>18.837744176737086</c:v>
                </c:pt>
                <c:pt idx="516">
                  <c:v>21.628518377994663</c:v>
                </c:pt>
                <c:pt idx="517">
                  <c:v>26.796469899155589</c:v>
                </c:pt>
                <c:pt idx="518">
                  <c:v>27.154900335008335</c:v>
                </c:pt>
                <c:pt idx="519">
                  <c:v>12.59032215962433</c:v>
                </c:pt>
                <c:pt idx="520">
                  <c:v>14.983054139465874</c:v>
                </c:pt>
                <c:pt idx="521">
                  <c:v>21.990069898393589</c:v>
                </c:pt>
                <c:pt idx="522">
                  <c:v>18.98773167888908</c:v>
                </c:pt>
                <c:pt idx="523">
                  <c:v>22.31005103002019</c:v>
                </c:pt>
                <c:pt idx="524">
                  <c:v>21.117086296093731</c:v>
                </c:pt>
                <c:pt idx="525">
                  <c:v>18.785634892805742</c:v>
                </c:pt>
                <c:pt idx="526">
                  <c:v>21.352796798029512</c:v>
                </c:pt>
                <c:pt idx="527">
                  <c:v>22.568590974881623</c:v>
                </c:pt>
                <c:pt idx="528">
                  <c:v>16.772297801483589</c:v>
                </c:pt>
                <c:pt idx="529">
                  <c:v>19.196063949716091</c:v>
                </c:pt>
                <c:pt idx="530">
                  <c:v>21.097882212891328</c:v>
                </c:pt>
                <c:pt idx="531">
                  <c:v>19.348532264956869</c:v>
                </c:pt>
                <c:pt idx="532">
                  <c:v>23.061537409260023</c:v>
                </c:pt>
                <c:pt idx="533">
                  <c:v>14.575047561523126</c:v>
                </c:pt>
                <c:pt idx="534">
                  <c:v>20.795504432064789</c:v>
                </c:pt>
                <c:pt idx="535">
                  <c:v>20.667575522516731</c:v>
                </c:pt>
                <c:pt idx="536">
                  <c:v>23.435802590932607</c:v>
                </c:pt>
                <c:pt idx="537">
                  <c:v>13.702744913252786</c:v>
                </c:pt>
                <c:pt idx="538">
                  <c:v>22.001118182133187</c:v>
                </c:pt>
                <c:pt idx="539">
                  <c:v>30.936951170087291</c:v>
                </c:pt>
                <c:pt idx="540">
                  <c:v>20.789107333168019</c:v>
                </c:pt>
                <c:pt idx="541">
                  <c:v>16.051198117323271</c:v>
                </c:pt>
                <c:pt idx="542">
                  <c:v>19.17600000513076</c:v>
                </c:pt>
                <c:pt idx="543">
                  <c:v>20.304499092027587</c:v>
                </c:pt>
                <c:pt idx="544">
                  <c:v>17.798570264985706</c:v>
                </c:pt>
                <c:pt idx="545">
                  <c:v>18.960518500846426</c:v>
                </c:pt>
                <c:pt idx="546">
                  <c:v>29.137210674157302</c:v>
                </c:pt>
                <c:pt idx="547">
                  <c:v>20.463537529251489</c:v>
                </c:pt>
                <c:pt idx="548">
                  <c:v>14.444311837831448</c:v>
                </c:pt>
                <c:pt idx="549">
                  <c:v>19.791199907702627</c:v>
                </c:pt>
                <c:pt idx="550">
                  <c:v>19.327286912802791</c:v>
                </c:pt>
                <c:pt idx="551">
                  <c:v>19.141443028333452</c:v>
                </c:pt>
                <c:pt idx="552">
                  <c:v>21.861760229640431</c:v>
                </c:pt>
                <c:pt idx="553">
                  <c:v>20.455940618476443</c:v>
                </c:pt>
                <c:pt idx="554">
                  <c:v>18.569219968159189</c:v>
                </c:pt>
                <c:pt idx="555">
                  <c:v>21.484049873242881</c:v>
                </c:pt>
                <c:pt idx="556">
                  <c:v>14.8993455206265</c:v>
                </c:pt>
                <c:pt idx="557">
                  <c:v>22.57792225583843</c:v>
                </c:pt>
                <c:pt idx="558">
                  <c:v>19.980909851168878</c:v>
                </c:pt>
                <c:pt idx="559">
                  <c:v>17.470698894796072</c:v>
                </c:pt>
                <c:pt idx="560">
                  <c:v>22.811024948113381</c:v>
                </c:pt>
                <c:pt idx="561">
                  <c:v>20.92110288913662</c:v>
                </c:pt>
                <c:pt idx="562">
                  <c:v>15.959466771193021</c:v>
                </c:pt>
                <c:pt idx="563">
                  <c:v>20.256581403198911</c:v>
                </c:pt>
                <c:pt idx="564">
                  <c:v>20.476673512162616</c:v>
                </c:pt>
                <c:pt idx="565">
                  <c:v>18.148947911360089</c:v>
                </c:pt>
                <c:pt idx="566">
                  <c:v>20.238988424905141</c:v>
                </c:pt>
                <c:pt idx="567">
                  <c:v>19.764916084419553</c:v>
                </c:pt>
                <c:pt idx="568">
                  <c:v>17.39582007100487</c:v>
                </c:pt>
                <c:pt idx="569">
                  <c:v>19.366151711417739</c:v>
                </c:pt>
                <c:pt idx="570">
                  <c:v>18.552596008954687</c:v>
                </c:pt>
                <c:pt idx="571">
                  <c:v>16.874100246305389</c:v>
                </c:pt>
                <c:pt idx="572">
                  <c:v>23.751961599536095</c:v>
                </c:pt>
                <c:pt idx="573">
                  <c:v>23.008959288767631</c:v>
                </c:pt>
                <c:pt idx="574">
                  <c:v>20.682246262574779</c:v>
                </c:pt>
                <c:pt idx="575">
                  <c:v>20.202362330228805</c:v>
                </c:pt>
                <c:pt idx="576">
                  <c:v>17.441251040342802</c:v>
                </c:pt>
                <c:pt idx="577">
                  <c:v>20.465862452690821</c:v>
                </c:pt>
                <c:pt idx="578">
                  <c:v>17.087077458953591</c:v>
                </c:pt>
                <c:pt idx="579">
                  <c:v>23.781298770340189</c:v>
                </c:pt>
                <c:pt idx="580">
                  <c:v>20.813944713944831</c:v>
                </c:pt>
                <c:pt idx="581">
                  <c:v>16.926333807160844</c:v>
                </c:pt>
                <c:pt idx="582">
                  <c:v>19.843224617129689</c:v>
                </c:pt>
                <c:pt idx="583">
                  <c:v>17.142266382678581</c:v>
                </c:pt>
                <c:pt idx="584">
                  <c:v>17.406156136466787</c:v>
                </c:pt>
                <c:pt idx="585">
                  <c:v>15.796491666666592</c:v>
                </c:pt>
                <c:pt idx="586">
                  <c:v>22.298489602920856</c:v>
                </c:pt>
                <c:pt idx="587">
                  <c:v>24.682240414250213</c:v>
                </c:pt>
                <c:pt idx="588">
                  <c:v>21.804757353504531</c:v>
                </c:pt>
                <c:pt idx="589">
                  <c:v>21.213024646472999</c:v>
                </c:pt>
                <c:pt idx="590">
                  <c:v>18.39496239699471</c:v>
                </c:pt>
                <c:pt idx="591">
                  <c:v>18.897510496312531</c:v>
                </c:pt>
                <c:pt idx="592">
                  <c:v>22.579891017487991</c:v>
                </c:pt>
                <c:pt idx="593">
                  <c:v>24.331525490053231</c:v>
                </c:pt>
                <c:pt idx="594">
                  <c:v>21.240806320612339</c:v>
                </c:pt>
                <c:pt idx="595">
                  <c:v>12.950633906246114</c:v>
                </c:pt>
                <c:pt idx="596">
                  <c:v>29.036903381739329</c:v>
                </c:pt>
                <c:pt idx="597">
                  <c:v>17.458716837381456</c:v>
                </c:pt>
                <c:pt idx="598">
                  <c:v>22.581043461167702</c:v>
                </c:pt>
                <c:pt idx="599">
                  <c:v>19.575270884782029</c:v>
                </c:pt>
                <c:pt idx="600">
                  <c:v>19.334086459164631</c:v>
                </c:pt>
                <c:pt idx="601">
                  <c:v>23.374691861238851</c:v>
                </c:pt>
                <c:pt idx="602">
                  <c:v>20.626022747851401</c:v>
                </c:pt>
                <c:pt idx="603">
                  <c:v>19.997798482478085</c:v>
                </c:pt>
                <c:pt idx="604">
                  <c:v>17.46583359272277</c:v>
                </c:pt>
                <c:pt idx="605">
                  <c:v>18.275689323308189</c:v>
                </c:pt>
                <c:pt idx="606">
                  <c:v>20.724552917545402</c:v>
                </c:pt>
                <c:pt idx="607">
                  <c:v>24.028782327145706</c:v>
                </c:pt>
                <c:pt idx="608">
                  <c:v>20.860597263427689</c:v>
                </c:pt>
                <c:pt idx="609">
                  <c:v>14.704910428229118</c:v>
                </c:pt>
                <c:pt idx="610">
                  <c:v>18.232657231849487</c:v>
                </c:pt>
                <c:pt idx="611">
                  <c:v>18.753307923497193</c:v>
                </c:pt>
                <c:pt idx="612">
                  <c:v>14.42962377086296</c:v>
                </c:pt>
                <c:pt idx="613">
                  <c:v>28.595100844920548</c:v>
                </c:pt>
                <c:pt idx="614">
                  <c:v>22.094278787219835</c:v>
                </c:pt>
                <c:pt idx="615">
                  <c:v>21.156706060531029</c:v>
                </c:pt>
                <c:pt idx="616">
                  <c:v>24.309164543979687</c:v>
                </c:pt>
                <c:pt idx="617">
                  <c:v>23.002339026914989</c:v>
                </c:pt>
                <c:pt idx="618">
                  <c:v>19.003181382978653</c:v>
                </c:pt>
                <c:pt idx="619">
                  <c:v>19.556932118499535</c:v>
                </c:pt>
                <c:pt idx="620">
                  <c:v>16.979360863095181</c:v>
                </c:pt>
                <c:pt idx="621">
                  <c:v>16.552592418372889</c:v>
                </c:pt>
                <c:pt idx="622">
                  <c:v>18.638651241461126</c:v>
                </c:pt>
                <c:pt idx="623">
                  <c:v>17.484642994364275</c:v>
                </c:pt>
                <c:pt idx="624">
                  <c:v>22.093922664685962</c:v>
                </c:pt>
                <c:pt idx="625">
                  <c:v>30.551034468709151</c:v>
                </c:pt>
                <c:pt idx="626">
                  <c:v>18.192400574528818</c:v>
                </c:pt>
                <c:pt idx="627">
                  <c:v>22.740538058701489</c:v>
                </c:pt>
                <c:pt idx="628">
                  <c:v>15.357319502744566</c:v>
                </c:pt>
                <c:pt idx="629">
                  <c:v>14.18635043532333</c:v>
                </c:pt>
                <c:pt idx="630">
                  <c:v>18.606092816305289</c:v>
                </c:pt>
                <c:pt idx="631">
                  <c:v>20.629768157181491</c:v>
                </c:pt>
                <c:pt idx="632">
                  <c:v>24.034396685428362</c:v>
                </c:pt>
                <c:pt idx="633">
                  <c:v>19.509442323690326</c:v>
                </c:pt>
                <c:pt idx="634">
                  <c:v>22.229967198378393</c:v>
                </c:pt>
                <c:pt idx="635">
                  <c:v>18.446247290316556</c:v>
                </c:pt>
                <c:pt idx="636">
                  <c:v>21.722165881791089</c:v>
                </c:pt>
                <c:pt idx="637">
                  <c:v>16.601773859492361</c:v>
                </c:pt>
                <c:pt idx="638">
                  <c:v>17.126099142399386</c:v>
                </c:pt>
                <c:pt idx="639">
                  <c:v>22.307616868424329</c:v>
                </c:pt>
                <c:pt idx="640">
                  <c:v>24.12375801980189</c:v>
                </c:pt>
                <c:pt idx="641">
                  <c:v>28.347417748971424</c:v>
                </c:pt>
                <c:pt idx="642">
                  <c:v>23.196404423477691</c:v>
                </c:pt>
                <c:pt idx="643">
                  <c:v>24.800449141540806</c:v>
                </c:pt>
                <c:pt idx="644">
                  <c:v>28.12103032048574</c:v>
                </c:pt>
                <c:pt idx="645">
                  <c:v>20.527291680824501</c:v>
                </c:pt>
                <c:pt idx="646">
                  <c:v>18.95986494824589</c:v>
                </c:pt>
                <c:pt idx="647">
                  <c:v>15.2417855661082</c:v>
                </c:pt>
                <c:pt idx="648">
                  <c:v>15.180916272401356</c:v>
                </c:pt>
                <c:pt idx="649">
                  <c:v>18.766093225344523</c:v>
                </c:pt>
                <c:pt idx="650">
                  <c:v>24.596579381219563</c:v>
                </c:pt>
                <c:pt idx="651">
                  <c:v>17.841880775618922</c:v>
                </c:pt>
                <c:pt idx="652">
                  <c:v>18.022826041371875</c:v>
                </c:pt>
                <c:pt idx="653">
                  <c:v>15.059847922363534</c:v>
                </c:pt>
                <c:pt idx="654">
                  <c:v>16.003137158572962</c:v>
                </c:pt>
                <c:pt idx="655">
                  <c:v>20.546089630481596</c:v>
                </c:pt>
                <c:pt idx="656">
                  <c:v>26.344867529427265</c:v>
                </c:pt>
                <c:pt idx="657">
                  <c:v>18.870386743361095</c:v>
                </c:pt>
                <c:pt idx="658">
                  <c:v>27.098429423309089</c:v>
                </c:pt>
                <c:pt idx="659">
                  <c:v>28.765441632839458</c:v>
                </c:pt>
                <c:pt idx="660">
                  <c:v>22.124005029339955</c:v>
                </c:pt>
                <c:pt idx="661">
                  <c:v>16.729466457022987</c:v>
                </c:pt>
                <c:pt idx="662">
                  <c:v>23.260888340336127</c:v>
                </c:pt>
                <c:pt idx="663">
                  <c:v>15.923304757818372</c:v>
                </c:pt>
                <c:pt idx="664">
                  <c:v>16.997822478169695</c:v>
                </c:pt>
                <c:pt idx="665">
                  <c:v>12.656984955467856</c:v>
                </c:pt>
                <c:pt idx="666">
                  <c:v>18.222574815776429</c:v>
                </c:pt>
                <c:pt idx="667">
                  <c:v>16.967472154589121</c:v>
                </c:pt>
                <c:pt idx="668">
                  <c:v>20.521989872747689</c:v>
                </c:pt>
                <c:pt idx="669">
                  <c:v>22.934421457310332</c:v>
                </c:pt>
                <c:pt idx="670">
                  <c:v>27.087539221594152</c:v>
                </c:pt>
                <c:pt idx="671">
                  <c:v>31.550799795560629</c:v>
                </c:pt>
                <c:pt idx="672">
                  <c:v>22.657744839483929</c:v>
                </c:pt>
                <c:pt idx="673">
                  <c:v>17.632558533758303</c:v>
                </c:pt>
                <c:pt idx="674">
                  <c:v>26.240240546972451</c:v>
                </c:pt>
                <c:pt idx="675">
                  <c:v>24.077066339551063</c:v>
                </c:pt>
                <c:pt idx="676">
                  <c:v>27.619441005129929</c:v>
                </c:pt>
                <c:pt idx="677">
                  <c:v>18.900940306140889</c:v>
                </c:pt>
                <c:pt idx="678">
                  <c:v>22.906085721222595</c:v>
                </c:pt>
                <c:pt idx="679">
                  <c:v>21.444062329234928</c:v>
                </c:pt>
                <c:pt idx="680">
                  <c:v>22.653332136663121</c:v>
                </c:pt>
                <c:pt idx="681">
                  <c:v>20.846246264427489</c:v>
                </c:pt>
                <c:pt idx="682">
                  <c:v>23.499665056522492</c:v>
                </c:pt>
                <c:pt idx="683">
                  <c:v>28.291653847091027</c:v>
                </c:pt>
                <c:pt idx="684">
                  <c:v>19.20450778747292</c:v>
                </c:pt>
                <c:pt idx="685">
                  <c:v>22.703159096137689</c:v>
                </c:pt>
                <c:pt idx="686">
                  <c:v>20.30882855325379</c:v>
                </c:pt>
                <c:pt idx="687">
                  <c:v>18.268541249760641</c:v>
                </c:pt>
                <c:pt idx="688">
                  <c:v>25.798133505341283</c:v>
                </c:pt>
                <c:pt idx="689">
                  <c:v>18.082021718121183</c:v>
                </c:pt>
                <c:pt idx="690">
                  <c:v>19.763519027790966</c:v>
                </c:pt>
                <c:pt idx="691">
                  <c:v>22.709216535456882</c:v>
                </c:pt>
                <c:pt idx="692">
                  <c:v>28.254845941655855</c:v>
                </c:pt>
                <c:pt idx="693">
                  <c:v>15.931328784598209</c:v>
                </c:pt>
                <c:pt idx="694">
                  <c:v>21.364887640258395</c:v>
                </c:pt>
                <c:pt idx="695">
                  <c:v>20.152992866043292</c:v>
                </c:pt>
                <c:pt idx="696">
                  <c:v>15.915892381237422</c:v>
                </c:pt>
                <c:pt idx="697">
                  <c:v>18.442612340869719</c:v>
                </c:pt>
                <c:pt idx="698">
                  <c:v>19.597649964701677</c:v>
                </c:pt>
                <c:pt idx="699">
                  <c:v>21.030585975072743</c:v>
                </c:pt>
                <c:pt idx="700">
                  <c:v>20.333493394952651</c:v>
                </c:pt>
                <c:pt idx="701">
                  <c:v>23.953944142398161</c:v>
                </c:pt>
                <c:pt idx="702">
                  <c:v>21.673667054779962</c:v>
                </c:pt>
                <c:pt idx="703">
                  <c:v>23.0548086137259</c:v>
                </c:pt>
                <c:pt idx="704">
                  <c:v>17.853628395522289</c:v>
                </c:pt>
                <c:pt idx="705">
                  <c:v>16.009999780665442</c:v>
                </c:pt>
                <c:pt idx="706">
                  <c:v>19.971514163205775</c:v>
                </c:pt>
                <c:pt idx="707">
                  <c:v>19.838792134309625</c:v>
                </c:pt>
                <c:pt idx="708">
                  <c:v>22.474525781936912</c:v>
                </c:pt>
                <c:pt idx="709">
                  <c:v>15.926122558454464</c:v>
                </c:pt>
                <c:pt idx="710">
                  <c:v>20.519888148829757</c:v>
                </c:pt>
                <c:pt idx="711">
                  <c:v>20.227656604117929</c:v>
                </c:pt>
                <c:pt idx="712">
                  <c:v>25.873448110409132</c:v>
                </c:pt>
                <c:pt idx="713">
                  <c:v>23.92374822190574</c:v>
                </c:pt>
                <c:pt idx="714">
                  <c:v>20.092729997399754</c:v>
                </c:pt>
                <c:pt idx="715">
                  <c:v>24.585660066284792</c:v>
                </c:pt>
                <c:pt idx="716">
                  <c:v>22.014523228128425</c:v>
                </c:pt>
                <c:pt idx="717">
                  <c:v>20.227597037250685</c:v>
                </c:pt>
                <c:pt idx="718">
                  <c:v>20.022285691757688</c:v>
                </c:pt>
                <c:pt idx="719">
                  <c:v>22.526288129744731</c:v>
                </c:pt>
                <c:pt idx="720">
                  <c:v>19.716370913461532</c:v>
                </c:pt>
                <c:pt idx="721">
                  <c:v>22.448166779842982</c:v>
                </c:pt>
                <c:pt idx="722">
                  <c:v>18.657444925531614</c:v>
                </c:pt>
                <c:pt idx="723">
                  <c:v>27.335350448284782</c:v>
                </c:pt>
                <c:pt idx="724">
                  <c:v>22.574702161990992</c:v>
                </c:pt>
                <c:pt idx="725">
                  <c:v>17.258301570217029</c:v>
                </c:pt>
                <c:pt idx="726">
                  <c:v>21.782388043082687</c:v>
                </c:pt>
                <c:pt idx="727">
                  <c:v>19.333279663674354</c:v>
                </c:pt>
                <c:pt idx="728">
                  <c:v>16.814928894491672</c:v>
                </c:pt>
                <c:pt idx="729">
                  <c:v>18.963162159213027</c:v>
                </c:pt>
                <c:pt idx="730">
                  <c:v>16.514671718331385</c:v>
                </c:pt>
                <c:pt idx="731">
                  <c:v>21.21517307692276</c:v>
                </c:pt>
                <c:pt idx="732">
                  <c:v>18.288401314468562</c:v>
                </c:pt>
                <c:pt idx="733">
                  <c:v>20.639324616404135</c:v>
                </c:pt>
                <c:pt idx="734">
                  <c:v>19.815696057529529</c:v>
                </c:pt>
                <c:pt idx="735">
                  <c:v>19.314518790899875</c:v>
                </c:pt>
                <c:pt idx="736">
                  <c:v>19.119307311351733</c:v>
                </c:pt>
                <c:pt idx="737">
                  <c:v>24.201666269957222</c:v>
                </c:pt>
                <c:pt idx="738">
                  <c:v>25.319056003614335</c:v>
                </c:pt>
                <c:pt idx="739">
                  <c:v>21.657793764587201</c:v>
                </c:pt>
                <c:pt idx="740">
                  <c:v>22.147509425270243</c:v>
                </c:pt>
                <c:pt idx="741">
                  <c:v>22.093769762768222</c:v>
                </c:pt>
                <c:pt idx="742">
                  <c:v>23.168429523219867</c:v>
                </c:pt>
                <c:pt idx="743">
                  <c:v>18.153273981436691</c:v>
                </c:pt>
                <c:pt idx="744">
                  <c:v>14.892660318101328</c:v>
                </c:pt>
                <c:pt idx="745">
                  <c:v>18.252995602353383</c:v>
                </c:pt>
                <c:pt idx="746">
                  <c:v>22.654548093587415</c:v>
                </c:pt>
                <c:pt idx="747">
                  <c:v>24.284784053980783</c:v>
                </c:pt>
                <c:pt idx="748">
                  <c:v>23.209575590551129</c:v>
                </c:pt>
                <c:pt idx="749">
                  <c:v>17.543410778072829</c:v>
                </c:pt>
                <c:pt idx="750">
                  <c:v>19.558940376689673</c:v>
                </c:pt>
                <c:pt idx="751">
                  <c:v>20.248617487212179</c:v>
                </c:pt>
                <c:pt idx="752">
                  <c:v>22.150501437996915</c:v>
                </c:pt>
                <c:pt idx="753">
                  <c:v>18.146075066566933</c:v>
                </c:pt>
                <c:pt idx="754">
                  <c:v>23.225264050053671</c:v>
                </c:pt>
                <c:pt idx="755">
                  <c:v>19.314510119888816</c:v>
                </c:pt>
                <c:pt idx="756">
                  <c:v>18.659142576076889</c:v>
                </c:pt>
                <c:pt idx="757">
                  <c:v>20.809394517092731</c:v>
                </c:pt>
                <c:pt idx="758">
                  <c:v>17.895429305150838</c:v>
                </c:pt>
                <c:pt idx="759">
                  <c:v>24.971529117175589</c:v>
                </c:pt>
                <c:pt idx="760">
                  <c:v>21.05313544527899</c:v>
                </c:pt>
                <c:pt idx="761">
                  <c:v>24.014912610841133</c:v>
                </c:pt>
                <c:pt idx="762">
                  <c:v>20.339124046361452</c:v>
                </c:pt>
                <c:pt idx="763">
                  <c:v>21.43462619047618</c:v>
                </c:pt>
                <c:pt idx="764">
                  <c:v>20.07287391301589</c:v>
                </c:pt>
                <c:pt idx="765">
                  <c:v>17.507896208890791</c:v>
                </c:pt>
                <c:pt idx="766">
                  <c:v>15.391619507620852</c:v>
                </c:pt>
                <c:pt idx="767">
                  <c:v>19.078052618088435</c:v>
                </c:pt>
                <c:pt idx="768">
                  <c:v>17.833665964414866</c:v>
                </c:pt>
                <c:pt idx="769">
                  <c:v>22.8205917270197</c:v>
                </c:pt>
                <c:pt idx="770">
                  <c:v>32.765668252119262</c:v>
                </c:pt>
                <c:pt idx="771">
                  <c:v>13.934257022455768</c:v>
                </c:pt>
                <c:pt idx="772">
                  <c:v>17.123394363832595</c:v>
                </c:pt>
                <c:pt idx="773">
                  <c:v>21.837871920971818</c:v>
                </c:pt>
                <c:pt idx="774">
                  <c:v>18.742141127989623</c:v>
                </c:pt>
                <c:pt idx="775">
                  <c:v>20.978876559891471</c:v>
                </c:pt>
                <c:pt idx="776">
                  <c:v>20.568763013968123</c:v>
                </c:pt>
                <c:pt idx="777">
                  <c:v>16.100431807920874</c:v>
                </c:pt>
                <c:pt idx="778">
                  <c:v>15.692419977347116</c:v>
                </c:pt>
                <c:pt idx="779">
                  <c:v>15.942824239713724</c:v>
                </c:pt>
                <c:pt idx="780">
                  <c:v>21.422231851851592</c:v>
                </c:pt>
                <c:pt idx="781">
                  <c:v>26.360899176285187</c:v>
                </c:pt>
              </c:numCache>
            </c:numRef>
          </c:yVal>
          <c:smooth val="0"/>
          <c:extLst>
            <c:ext xmlns:c16="http://schemas.microsoft.com/office/drawing/2014/chart" uri="{C3380CC4-5D6E-409C-BE32-E72D297353CC}">
              <c16:uniqueId val="{00000000-0C4E-4596-8B63-10A93FA2F048}"/>
            </c:ext>
          </c:extLst>
        </c:ser>
        <c:dLbls>
          <c:showLegendKey val="0"/>
          <c:showVal val="0"/>
          <c:showCatName val="0"/>
          <c:showSerName val="0"/>
          <c:showPercent val="0"/>
          <c:showBubbleSize val="0"/>
        </c:dLbls>
        <c:axId val="16705792"/>
        <c:axId val="35788288"/>
      </c:scatterChart>
      <c:valAx>
        <c:axId val="16705792"/>
        <c:scaling>
          <c:orientation val="minMax"/>
          <c:max val="1000"/>
          <c:min val="150"/>
        </c:scaling>
        <c:delete val="0"/>
        <c:axPos val="b"/>
        <c:numFmt formatCode="0" sourceLinked="1"/>
        <c:majorTickMark val="out"/>
        <c:minorTickMark val="none"/>
        <c:tickLblPos val="nextTo"/>
        <c:spPr>
          <a:ln w="25400">
            <a:solidFill>
              <a:sysClr val="windowText" lastClr="000000"/>
            </a:solidFill>
          </a:ln>
        </c:spPr>
        <c:txPr>
          <a:bodyPr/>
          <a:lstStyle/>
          <a:p>
            <a:pPr>
              <a:defRPr sz="1100">
                <a:latin typeface="Arial" pitchFamily="34" charset="0"/>
                <a:cs typeface="Arial" pitchFamily="34" charset="0"/>
              </a:defRPr>
            </a:pPr>
            <a:endParaRPr lang="en-US"/>
          </a:p>
        </c:txPr>
        <c:crossAx val="35788288"/>
        <c:crosses val="autoZero"/>
        <c:crossBetween val="midCat"/>
      </c:valAx>
      <c:valAx>
        <c:axId val="35788288"/>
        <c:scaling>
          <c:orientation val="minMax"/>
          <c:max val="35"/>
          <c:min val="10"/>
        </c:scaling>
        <c:delete val="0"/>
        <c:axPos val="l"/>
        <c:numFmt formatCode="0" sourceLinked="1"/>
        <c:majorTickMark val="out"/>
        <c:minorTickMark val="none"/>
        <c:tickLblPos val="nextTo"/>
        <c:spPr>
          <a:ln w="25400">
            <a:solidFill>
              <a:sysClr val="windowText" lastClr="000000"/>
            </a:solidFill>
          </a:ln>
        </c:spPr>
        <c:txPr>
          <a:bodyPr/>
          <a:lstStyle/>
          <a:p>
            <a:pPr>
              <a:defRPr sz="1100">
                <a:latin typeface="Arial" pitchFamily="34" charset="0"/>
                <a:cs typeface="Arial" pitchFamily="34" charset="0"/>
              </a:defRPr>
            </a:pPr>
            <a:endParaRPr lang="en-US"/>
          </a:p>
        </c:txPr>
        <c:crossAx val="16705792"/>
        <c:crosses val="autoZero"/>
        <c:crossBetween val="midCat"/>
      </c:valAx>
    </c:plotArea>
    <c:plotVisOnly val="1"/>
    <c:dispBlanksAs val="gap"/>
    <c:showDLblsOverMax val="0"/>
  </c:chart>
  <c:spPr>
    <a:ln>
      <a:noFill/>
    </a:ln>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5&amp;6</a:t>
            </a:r>
          </a:p>
        </c:rich>
      </c:tx>
      <c:layout>
        <c:manualLayout>
          <c:xMode val="edge"/>
          <c:yMode val="edge"/>
          <c:x val="0.27399749243942934"/>
          <c:y val="3.6127167630057806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ARUN56_G77_with_MINI!$F$20</c:f>
              <c:numCache>
                <c:formatCode>#,##0</c:formatCode>
                <c:ptCount val="1"/>
                <c:pt idx="0">
                  <c:v>2525.21</c:v>
                </c:pt>
              </c:numCache>
            </c:numRef>
          </c:val>
          <c:extLst>
            <c:ext xmlns:c16="http://schemas.microsoft.com/office/drawing/2014/chart" uri="{C3380CC4-5D6E-409C-BE32-E72D297353CC}">
              <c16:uniqueId val="{00000000-0EB2-479F-AEB3-656C52A8B3F1}"/>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ARUN56_G77_with_MINI!$F$21</c:f>
              <c:numCache>
                <c:formatCode>#,##0</c:formatCode>
                <c:ptCount val="1"/>
                <c:pt idx="0">
                  <c:v>9655.8799999999992</c:v>
                </c:pt>
              </c:numCache>
            </c:numRef>
          </c:val>
          <c:extLst>
            <c:ext xmlns:c16="http://schemas.microsoft.com/office/drawing/2014/chart" uri="{C3380CC4-5D6E-409C-BE32-E72D297353CC}">
              <c16:uniqueId val="{00000001-0EB2-479F-AEB3-656C52A8B3F1}"/>
            </c:ext>
          </c:extLst>
        </c:ser>
        <c:ser>
          <c:idx val="2"/>
          <c:order val="2"/>
          <c:spPr>
            <a:pattFill prst="dkHorz">
              <a:fgClr>
                <a:srgbClr val="0000FF"/>
              </a:fgClr>
              <a:bgClr>
                <a:schemeClr val="bg1"/>
              </a:bgClr>
            </a:pattFill>
            <a:ln w="635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ARUN56_G77_with_MINI!$F$22</c:f>
              <c:numCache>
                <c:formatCode>#,##0</c:formatCode>
                <c:ptCount val="1"/>
                <c:pt idx="0">
                  <c:v>2221.69</c:v>
                </c:pt>
              </c:numCache>
            </c:numRef>
          </c:val>
          <c:extLst>
            <c:ext xmlns:c16="http://schemas.microsoft.com/office/drawing/2014/chart" uri="{C3380CC4-5D6E-409C-BE32-E72D297353CC}">
              <c16:uniqueId val="{00000002-0EB2-479F-AEB3-656C52A8B3F1}"/>
            </c:ext>
          </c:extLst>
        </c:ser>
        <c:ser>
          <c:idx val="3"/>
          <c:order val="3"/>
          <c:spPr>
            <a:pattFill prst="dkHorz">
              <a:fgClr>
                <a:srgbClr val="FF0000"/>
              </a:fgClr>
              <a:bgClr>
                <a:schemeClr val="bg1"/>
              </a:bgClr>
            </a:pattFill>
            <a:ln w="50800">
              <a:solidFill>
                <a:schemeClr val="tx1"/>
              </a:solidFill>
            </a:ln>
            <a:effectLst/>
          </c:spPr>
          <c:invertIfNegative val="0"/>
          <c:dPt>
            <c:idx val="0"/>
            <c:invertIfNegative val="0"/>
            <c:bubble3D val="0"/>
            <c:spPr>
              <a:pattFill prst="dkHorz">
                <a:fgClr>
                  <a:srgbClr val="FF0000"/>
                </a:fgClr>
                <a:bgClr>
                  <a:schemeClr val="bg1"/>
                </a:bgClr>
              </a:pattFill>
              <a:ln w="63500">
                <a:solidFill>
                  <a:schemeClr val="tx1"/>
                </a:solidFill>
              </a:ln>
              <a:effectLst/>
            </c:spPr>
            <c:extLst>
              <c:ext xmlns:c16="http://schemas.microsoft.com/office/drawing/2014/chart" uri="{C3380CC4-5D6E-409C-BE32-E72D297353CC}">
                <c16:uniqueId val="{00000000-4A93-4779-B8EB-BC74FEF59320}"/>
              </c:ext>
            </c:extLst>
          </c:dPt>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ARUN56_G77_with_MINI!$F$23</c:f>
              <c:numCache>
                <c:formatCode>#,##0</c:formatCode>
                <c:ptCount val="1"/>
                <c:pt idx="0">
                  <c:v>10851</c:v>
                </c:pt>
              </c:numCache>
            </c:numRef>
          </c:val>
          <c:extLst>
            <c:ext xmlns:c16="http://schemas.microsoft.com/office/drawing/2014/chart" uri="{C3380CC4-5D6E-409C-BE32-E72D297353CC}">
              <c16:uniqueId val="{00000003-0EB2-479F-AEB3-656C52A8B3F1}"/>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ARUN56_G77_with_MINI!$F$24</c:f>
              <c:numCache>
                <c:formatCode>#,##0</c:formatCode>
                <c:ptCount val="1"/>
                <c:pt idx="0">
                  <c:v>3473.41</c:v>
                </c:pt>
              </c:numCache>
            </c:numRef>
          </c:val>
          <c:extLst>
            <c:ext xmlns:c16="http://schemas.microsoft.com/office/drawing/2014/chart" uri="{C3380CC4-5D6E-409C-BE32-E72D297353CC}">
              <c16:uniqueId val="{00000004-0EB2-479F-AEB3-656C52A8B3F1}"/>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ARUN56_G77_with_MINI!$F$25</c:f>
              <c:numCache>
                <c:formatCode>#,##0</c:formatCode>
                <c:ptCount val="1"/>
                <c:pt idx="0">
                  <c:v>8344.64</c:v>
                </c:pt>
              </c:numCache>
            </c:numRef>
          </c:val>
          <c:extLst>
            <c:ext xmlns:c16="http://schemas.microsoft.com/office/drawing/2014/chart" uri="{C3380CC4-5D6E-409C-BE32-E72D297353CC}">
              <c16:uniqueId val="{00000005-0EB2-479F-AEB3-656C52A8B3F1}"/>
            </c:ext>
          </c:extLst>
        </c:ser>
        <c:ser>
          <c:idx val="6"/>
          <c:order val="6"/>
          <c:spPr>
            <a:solidFill>
              <a:srgbClr val="0000FF"/>
            </a:solidFill>
            <a:ln w="635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ARUN56_G77_with_MINI!$F$26</c:f>
              <c:numCache>
                <c:formatCode>#,##0</c:formatCode>
                <c:ptCount val="1"/>
                <c:pt idx="0">
                  <c:v>3427.81</c:v>
                </c:pt>
              </c:numCache>
            </c:numRef>
          </c:val>
          <c:extLst>
            <c:ext xmlns:c16="http://schemas.microsoft.com/office/drawing/2014/chart" uri="{C3380CC4-5D6E-409C-BE32-E72D297353CC}">
              <c16:uniqueId val="{00000006-0EB2-479F-AEB3-656C52A8B3F1}"/>
            </c:ext>
          </c:extLst>
        </c:ser>
        <c:ser>
          <c:idx val="7"/>
          <c:order val="7"/>
          <c:spPr>
            <a:solidFill>
              <a:srgbClr val="FF0000"/>
            </a:solidFill>
            <a:ln w="635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ARUN56_G77_with_MINI!$F$27</c:f>
              <c:numCache>
                <c:formatCode>#,##0</c:formatCode>
                <c:ptCount val="1"/>
                <c:pt idx="0">
                  <c:v>10315</c:v>
                </c:pt>
              </c:numCache>
            </c:numRef>
          </c:val>
          <c:extLst>
            <c:ext xmlns:c16="http://schemas.microsoft.com/office/drawing/2014/chart" uri="{C3380CC4-5D6E-409C-BE32-E72D297353CC}">
              <c16:uniqueId val="{00000007-0EB2-479F-AEB3-656C52A8B3F1}"/>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97283295228562"/>
          <c:y val="0.19800348865456066"/>
          <c:w val="0.8394560611501054"/>
          <c:h val="0.6522467861561998"/>
        </c:manualLayout>
      </c:layout>
      <c:barChart>
        <c:barDir val="col"/>
        <c:grouping val="clustered"/>
        <c:varyColors val="0"/>
        <c:ser>
          <c:idx val="0"/>
          <c:order val="0"/>
          <c:spPr>
            <a:solidFill>
              <a:srgbClr val="9999FF"/>
            </a:solidFill>
            <a:ln w="12700">
              <a:solidFill>
                <a:srgbClr val="000000"/>
              </a:solidFill>
              <a:prstDash val="solid"/>
            </a:ln>
          </c:spPr>
          <c:invertIfNegative val="0"/>
          <c:dPt>
            <c:idx val="0"/>
            <c:invertIfNegative val="0"/>
            <c:bubble3D val="0"/>
            <c:spPr>
              <a:pattFill prst="wdDnDiag">
                <a:fgClr>
                  <a:srgbClr xmlns:mc="http://schemas.openxmlformats.org/markup-compatibility/2006" xmlns:a14="http://schemas.microsoft.com/office/drawing/2010/main" val="808080" mc:Ignorable="a14" a14:legacySpreadsheetColorIndex="23"/>
                </a:fgClr>
                <a:bgClr>
                  <a:srgbClr xmlns:mc="http://schemas.openxmlformats.org/markup-compatibility/2006" xmlns:a14="http://schemas.microsoft.com/office/drawing/2010/main" val="FFFFFF" mc:Ignorable="a14" a14:legacySpreadsheetColorIndex="9"/>
                </a:bgClr>
              </a:pattFill>
              <a:ln w="12700">
                <a:solidFill>
                  <a:srgbClr val="000000"/>
                </a:solidFill>
                <a:prstDash val="solid"/>
              </a:ln>
            </c:spPr>
            <c:extLst>
              <c:ext xmlns:c16="http://schemas.microsoft.com/office/drawing/2014/chart" uri="{C3380CC4-5D6E-409C-BE32-E72D297353CC}">
                <c16:uniqueId val="{00000001-FD1F-4102-9E4D-9E76D8265D83}"/>
              </c:ext>
            </c:extLst>
          </c:dPt>
          <c:dPt>
            <c:idx val="1"/>
            <c:invertIfNegative val="0"/>
            <c:bubble3D val="0"/>
            <c:spPr>
              <a:pattFill prst="wdUpDiag">
                <a:fgClr>
                  <a:srgbClr xmlns:mc="http://schemas.openxmlformats.org/markup-compatibility/2006" xmlns:a14="http://schemas.microsoft.com/office/drawing/2010/main" val="000000" mc:Ignorable="a14" a14:legacySpreadsheetColorIndex="8"/>
                </a:fgClr>
                <a:bgClr>
                  <a:srgbClr xmlns:mc="http://schemas.openxmlformats.org/markup-compatibility/2006" xmlns:a14="http://schemas.microsoft.com/office/drawing/2010/main" val="FFFFFF" mc:Ignorable="a14" a14:legacySpreadsheetColorIndex="9"/>
                </a:bgClr>
              </a:pattFill>
              <a:ln w="12700">
                <a:solidFill>
                  <a:srgbClr val="000000"/>
                </a:solidFill>
                <a:prstDash val="solid"/>
              </a:ln>
            </c:spPr>
            <c:extLst>
              <c:ext xmlns:c16="http://schemas.microsoft.com/office/drawing/2014/chart" uri="{C3380CC4-5D6E-409C-BE32-E72D297353CC}">
                <c16:uniqueId val="{00000003-FD1F-4102-9E4D-9E76D8265D83}"/>
              </c:ext>
            </c:extLst>
          </c:dPt>
          <c:dPt>
            <c:idx val="2"/>
            <c:invertIfNegative val="0"/>
            <c:bubble3D val="0"/>
            <c:spPr>
              <a:solidFill>
                <a:srgbClr val="808080"/>
              </a:solidFill>
              <a:ln w="12700">
                <a:solidFill>
                  <a:srgbClr val="000000"/>
                </a:solidFill>
                <a:prstDash val="solid"/>
              </a:ln>
            </c:spPr>
            <c:extLst>
              <c:ext xmlns:c16="http://schemas.microsoft.com/office/drawing/2014/chart" uri="{C3380CC4-5D6E-409C-BE32-E72D297353CC}">
                <c16:uniqueId val="{00000005-FD1F-4102-9E4D-9E76D8265D83}"/>
              </c:ext>
            </c:extLst>
          </c:dPt>
          <c:dPt>
            <c:idx val="3"/>
            <c:invertIfNegative val="0"/>
            <c:bubble3D val="0"/>
            <c:spPr>
              <a:solidFill>
                <a:srgbClr val="000000"/>
              </a:solidFill>
              <a:ln w="12700">
                <a:solidFill>
                  <a:srgbClr val="000000"/>
                </a:solidFill>
                <a:prstDash val="solid"/>
              </a:ln>
            </c:spPr>
            <c:extLst>
              <c:ext xmlns:c16="http://schemas.microsoft.com/office/drawing/2014/chart" uri="{C3380CC4-5D6E-409C-BE32-E72D297353CC}">
                <c16:uniqueId val="{00000007-FD1F-4102-9E4D-9E76D8265D83}"/>
              </c:ext>
            </c:extLst>
          </c:dPt>
          <c:errBars>
            <c:errBarType val="plus"/>
            <c:errValType val="cust"/>
            <c:noEndCap val="0"/>
            <c:plus>
              <c:numRef>
                <c:f>FCWK11D!$E$9:$E$12</c:f>
                <c:numCache>
                  <c:formatCode>General</c:formatCode>
                  <c:ptCount val="4"/>
                  <c:pt idx="0">
                    <c:v>0.1066</c:v>
                  </c:pt>
                  <c:pt idx="1">
                    <c:v>9.9510000000000001E-2</c:v>
                  </c:pt>
                  <c:pt idx="2">
                    <c:v>0.1053</c:v>
                  </c:pt>
                  <c:pt idx="3">
                    <c:v>0.10299999999999999</c:v>
                  </c:pt>
                </c:numCache>
              </c:numRef>
            </c:plus>
            <c:spPr>
              <a:solidFill>
                <a:srgbClr val="9999FF"/>
              </a:solidFill>
              <a:ln w="12700">
                <a:solidFill>
                  <a:srgbClr val="000000"/>
                </a:solidFill>
                <a:prstDash val="solid"/>
              </a:ln>
            </c:spPr>
          </c:errBars>
          <c:val>
            <c:numRef>
              <c:f>FCWK11D!$D$9:$D$12</c:f>
              <c:numCache>
                <c:formatCode>General</c:formatCode>
                <c:ptCount val="4"/>
                <c:pt idx="0">
                  <c:v>4.4558999999999997</c:v>
                </c:pt>
                <c:pt idx="1">
                  <c:v>4.4942000000000002</c:v>
                </c:pt>
                <c:pt idx="2">
                  <c:v>4.1144999999999996</c:v>
                </c:pt>
                <c:pt idx="3">
                  <c:v>4.5928000000000004</c:v>
                </c:pt>
              </c:numCache>
            </c:numRef>
          </c:val>
          <c:extLst>
            <c:ext xmlns:c16="http://schemas.microsoft.com/office/drawing/2014/chart" uri="{C3380CC4-5D6E-409C-BE32-E72D297353CC}">
              <c16:uniqueId val="{00000008-FD1F-4102-9E4D-9E76D8265D83}"/>
            </c:ext>
          </c:extLst>
        </c:ser>
        <c:dLbls>
          <c:showLegendKey val="0"/>
          <c:showVal val="0"/>
          <c:showCatName val="0"/>
          <c:showSerName val="0"/>
          <c:showPercent val="0"/>
          <c:showBubbleSize val="0"/>
        </c:dLbls>
        <c:gapWidth val="150"/>
        <c:axId val="307382224"/>
        <c:axId val="1"/>
      </c:barChart>
      <c:catAx>
        <c:axId val="307382224"/>
        <c:scaling>
          <c:orientation val="minMax"/>
        </c:scaling>
        <c:delete val="0"/>
        <c:axPos val="b"/>
        <c:title>
          <c:tx>
            <c:rich>
              <a:bodyPr/>
              <a:lstStyle/>
              <a:p>
                <a:pPr>
                  <a:defRPr sz="1075" b="1" i="0" u="none" strike="noStrike" baseline="0">
                    <a:solidFill>
                      <a:srgbClr val="000000"/>
                    </a:solidFill>
                    <a:latin typeface="Arial"/>
                    <a:ea typeface="Arial"/>
                    <a:cs typeface="Arial"/>
                  </a:defRPr>
                </a:pPr>
                <a:r>
                  <a:rPr lang="en-US"/>
                  <a:t> ContSed          HRSed         CWheel           HRWheel</a:t>
                </a:r>
              </a:p>
            </c:rich>
          </c:tx>
          <c:layout>
            <c:manualLayout>
              <c:xMode val="edge"/>
              <c:yMode val="edge"/>
              <c:x val="0.24897959183673468"/>
              <c:y val="0.92179766006786579"/>
            </c:manualLayout>
          </c:layout>
          <c:overlay val="0"/>
          <c:spPr>
            <a:noFill/>
            <a:ln w="25400">
              <a:noFill/>
            </a:ln>
          </c:spPr>
        </c:title>
        <c:numFmt formatCode="General" sourceLinked="1"/>
        <c:majorTickMark val="out"/>
        <c:minorTickMark val="none"/>
        <c:tickLblPos val="nextTo"/>
        <c:spPr>
          <a:ln w="12700">
            <a:solidFill>
              <a:srgbClr val="000000"/>
            </a:solidFill>
            <a:prstDash val="solid"/>
          </a:ln>
        </c:spPr>
        <c:txPr>
          <a:bodyPr rot="0" vert="horz"/>
          <a:lstStyle/>
          <a:p>
            <a:pPr>
              <a:defRPr sz="1075" b="0" i="0" u="none" strike="noStrike" baseline="0">
                <a:solidFill>
                  <a:srgbClr val="000000"/>
                </a:solidFill>
                <a:latin typeface="Arial"/>
                <a:ea typeface="Arial"/>
                <a:cs typeface="Arial"/>
              </a:defRPr>
            </a:pPr>
            <a:endParaRPr lang="en-US"/>
          </a:p>
        </c:txPr>
        <c:crossAx val="1"/>
        <c:crossesAt val="0"/>
        <c:auto val="1"/>
        <c:lblAlgn val="ctr"/>
        <c:lblOffset val="100"/>
        <c:tickLblSkip val="1"/>
        <c:tickMarkSkip val="1"/>
        <c:noMultiLvlLbl val="0"/>
      </c:catAx>
      <c:valAx>
        <c:axId val="1"/>
        <c:scaling>
          <c:orientation val="minMax"/>
          <c:max val="6"/>
          <c:min val="0"/>
        </c:scaling>
        <c:delete val="0"/>
        <c:axPos val="l"/>
        <c:title>
          <c:tx>
            <c:rich>
              <a:bodyPr/>
              <a:lstStyle/>
              <a:p>
                <a:pPr>
                  <a:defRPr sz="2400" b="1" i="0" u="none" strike="noStrike" baseline="0">
                    <a:solidFill>
                      <a:srgbClr val="000000"/>
                    </a:solidFill>
                    <a:latin typeface="Arial"/>
                    <a:ea typeface="Arial"/>
                    <a:cs typeface="Arial"/>
                  </a:defRPr>
                </a:pPr>
                <a:r>
                  <a:rPr lang="en-US" sz="2400"/>
                  <a:t>Food Consumption (g)</a:t>
                </a:r>
              </a:p>
            </c:rich>
          </c:tx>
          <c:layout>
            <c:manualLayout>
              <c:xMode val="edge"/>
              <c:yMode val="edge"/>
              <c:x val="7.6333559748326561E-3"/>
              <c:y val="0.20709642045899582"/>
            </c:manualLayout>
          </c:layout>
          <c:overlay val="0"/>
          <c:spPr>
            <a:noFill/>
            <a:ln w="25400">
              <a:noFill/>
            </a:ln>
          </c:spPr>
        </c:title>
        <c:numFmt formatCode="General" sourceLinked="1"/>
        <c:majorTickMark val="out"/>
        <c:minorTickMark val="out"/>
        <c:tickLblPos val="nextTo"/>
        <c:spPr>
          <a:ln w="12700">
            <a:solidFill>
              <a:srgbClr val="000000"/>
            </a:solidFill>
            <a:prstDash val="solid"/>
          </a:ln>
        </c:spPr>
        <c:txPr>
          <a:bodyPr rot="0" vert="horz"/>
          <a:lstStyle/>
          <a:p>
            <a:pPr>
              <a:defRPr sz="1775" b="0" i="0" u="none" strike="noStrike" baseline="0">
                <a:solidFill>
                  <a:srgbClr val="000000"/>
                </a:solidFill>
                <a:latin typeface="Arial"/>
                <a:ea typeface="Arial"/>
                <a:cs typeface="Arial"/>
              </a:defRPr>
            </a:pPr>
            <a:endParaRPr lang="en-US"/>
          </a:p>
        </c:txPr>
        <c:crossAx val="307382224"/>
        <c:crosses val="autoZero"/>
        <c:crossBetween val="between"/>
        <c:majorUnit val="1"/>
        <c:minorUnit val="0.5"/>
      </c:valAx>
      <c:spPr>
        <a:solidFill>
          <a:srgbClr val="FFFFFF"/>
        </a:solidFill>
        <a:ln w="25400">
          <a:solidFill>
            <a:srgbClr val="000000"/>
          </a:solidFill>
          <a:prstDash val="solid"/>
        </a:ln>
      </c:spPr>
    </c:plotArea>
    <c:plotVisOnly val="1"/>
    <c:dispBlanksAs val="gap"/>
    <c:showDLblsOverMax val="0"/>
  </c:chart>
  <c:spPr>
    <a:solidFill>
      <a:srgbClr val="FFFFFF"/>
    </a:solidFill>
    <a:ln w="6350">
      <a:noFill/>
    </a:ln>
  </c:spPr>
  <c:txPr>
    <a:bodyPr/>
    <a:lstStyle/>
    <a:p>
      <a:pPr>
        <a:defRPr sz="1075" b="0" i="0" u="none" strike="noStrike" baseline="0">
          <a:solidFill>
            <a:srgbClr val="000000"/>
          </a:solidFill>
          <a:latin typeface="Arial"/>
          <a:ea typeface="Arial"/>
          <a:cs typeface="Aria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baseline="0">
                <a:solidFill>
                  <a:sysClr val="windowText" lastClr="000000"/>
                </a:solidFill>
                <a:latin typeface="Arial" panose="020B0604020202020204" pitchFamily="34" charset="0"/>
                <a:cs typeface="Arial" panose="020B0604020202020204" pitchFamily="34" charset="0"/>
              </a:rPr>
              <a:t>Adult Wheel Running on Days 1-7 (N = 144)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pattFill prst="dkHorz">
              <a:fgClr>
                <a:srgbClr val="0000FF"/>
              </a:fgClr>
              <a:bgClr>
                <a:schemeClr val="bg1"/>
              </a:bgClr>
            </a:pattFill>
            <a:ln>
              <a:solidFill>
                <a:srgbClr val="0000FF"/>
              </a:solidFill>
            </a:ln>
            <a:effectLst/>
          </c:spPr>
          <c:invertIfNegative val="0"/>
          <c:errBars>
            <c:errBarType val="plus"/>
            <c:errValType val="cust"/>
            <c:noEndCap val="0"/>
            <c:plus>
              <c:numRef>
                <c:f>ARUN56_G77_with_MINI!$G$20</c:f>
                <c:numCache>
                  <c:formatCode>General</c:formatCode>
                  <c:ptCount val="1"/>
                  <c:pt idx="0">
                    <c:v>955.28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ARUN17X_G77_with_MINI!$F$20</c:f>
              <c:numCache>
                <c:formatCode>#,##0</c:formatCode>
                <c:ptCount val="1"/>
                <c:pt idx="0">
                  <c:v>2600.9699999999998</c:v>
                </c:pt>
              </c:numCache>
            </c:numRef>
          </c:val>
          <c:extLst>
            <c:ext xmlns:c16="http://schemas.microsoft.com/office/drawing/2014/chart" uri="{C3380CC4-5D6E-409C-BE32-E72D297353CC}">
              <c16:uniqueId val="{00000000-8C18-4A7B-99C1-44BB3EB83D89}"/>
            </c:ext>
          </c:extLst>
        </c:ser>
        <c:ser>
          <c:idx val="1"/>
          <c:order val="1"/>
          <c:spPr>
            <a:pattFill prst="dkHorz">
              <a:fgClr>
                <a:srgbClr val="FF0000"/>
              </a:fgClr>
              <a:bgClr>
                <a:schemeClr val="bg1"/>
              </a:bgClr>
            </a:pattFill>
            <a:ln>
              <a:solidFill>
                <a:srgbClr val="FF0000"/>
              </a:solidFill>
            </a:ln>
            <a:effectLst/>
          </c:spPr>
          <c:invertIfNegative val="0"/>
          <c:errBars>
            <c:errBarType val="plus"/>
            <c:errValType val="cust"/>
            <c:noEndCap val="0"/>
            <c:plus>
              <c:numRef>
                <c:f>ARUN56_G77_with_MINI!$G$21</c:f>
                <c:numCache>
                  <c:formatCode>General</c:formatCode>
                  <c:ptCount val="1"/>
                  <c:pt idx="0">
                    <c:v>878.9</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ARUN17X_G77_with_MINI!$F$21</c:f>
              <c:numCache>
                <c:formatCode>#,##0</c:formatCode>
                <c:ptCount val="1"/>
                <c:pt idx="0">
                  <c:v>8351.5300000000007</c:v>
                </c:pt>
              </c:numCache>
            </c:numRef>
          </c:val>
          <c:extLst>
            <c:ext xmlns:c16="http://schemas.microsoft.com/office/drawing/2014/chart" uri="{C3380CC4-5D6E-409C-BE32-E72D297353CC}">
              <c16:uniqueId val="{00000001-8C18-4A7B-99C1-44BB3EB83D89}"/>
            </c:ext>
          </c:extLst>
        </c:ser>
        <c:ser>
          <c:idx val="2"/>
          <c:order val="2"/>
          <c:spPr>
            <a:pattFill prst="dkHorz">
              <a:fgClr>
                <a:srgbClr val="0000FF"/>
              </a:fgClr>
              <a:bgClr>
                <a:schemeClr val="bg1"/>
              </a:bgClr>
            </a:pattFill>
            <a:ln w="50800">
              <a:solidFill>
                <a:schemeClr val="tx1"/>
              </a:solidFill>
            </a:ln>
            <a:effectLst/>
          </c:spPr>
          <c:invertIfNegative val="0"/>
          <c:errBars>
            <c:errBarType val="plus"/>
            <c:errValType val="cust"/>
            <c:noEndCap val="0"/>
            <c:plus>
              <c:numRef>
                <c:f>ARUN56_G77_with_MINI!$G$22</c:f>
                <c:numCache>
                  <c:formatCode>General</c:formatCode>
                  <c:ptCount val="1"/>
                  <c:pt idx="0">
                    <c:v>943.47</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ARUN17X_G77_with_MINI!$F$22</c:f>
              <c:numCache>
                <c:formatCode>#,##0</c:formatCode>
                <c:ptCount val="1"/>
                <c:pt idx="0">
                  <c:v>2394.4699999999998</c:v>
                </c:pt>
              </c:numCache>
            </c:numRef>
          </c:val>
          <c:extLst>
            <c:ext xmlns:c16="http://schemas.microsoft.com/office/drawing/2014/chart" uri="{C3380CC4-5D6E-409C-BE32-E72D297353CC}">
              <c16:uniqueId val="{00000002-8C18-4A7B-99C1-44BB3EB83D89}"/>
            </c:ext>
          </c:extLst>
        </c:ser>
        <c:ser>
          <c:idx val="3"/>
          <c:order val="3"/>
          <c:spPr>
            <a:pattFill prst="dkHorz">
              <a:fgClr>
                <a:srgbClr val="FF0000"/>
              </a:fgClr>
              <a:bgClr>
                <a:schemeClr val="bg1"/>
              </a:bgClr>
            </a:pattFill>
            <a:ln w="50800">
              <a:solidFill>
                <a:schemeClr val="tx1"/>
              </a:solidFill>
            </a:ln>
            <a:effectLst/>
          </c:spPr>
          <c:invertIfNegative val="0"/>
          <c:errBars>
            <c:errBarType val="plus"/>
            <c:errValType val="cust"/>
            <c:noEndCap val="0"/>
            <c:plus>
              <c:numRef>
                <c:f>ARUN56_G77_with_MINI!$G$23</c:f>
                <c:numCache>
                  <c:formatCode>General</c:formatCode>
                  <c:ptCount val="1"/>
                  <c:pt idx="0">
                    <c:v>848.02</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ARUN17X_G77_with_MINI!$F$23</c:f>
              <c:numCache>
                <c:formatCode>#,##0</c:formatCode>
                <c:ptCount val="1"/>
                <c:pt idx="0">
                  <c:v>9570.44</c:v>
                </c:pt>
              </c:numCache>
            </c:numRef>
          </c:val>
          <c:extLst>
            <c:ext xmlns:c16="http://schemas.microsoft.com/office/drawing/2014/chart" uri="{C3380CC4-5D6E-409C-BE32-E72D297353CC}">
              <c16:uniqueId val="{00000003-8C18-4A7B-99C1-44BB3EB83D89}"/>
            </c:ext>
          </c:extLst>
        </c:ser>
        <c:ser>
          <c:idx val="4"/>
          <c:order val="4"/>
          <c:spPr>
            <a:solidFill>
              <a:srgbClr val="0000FF"/>
            </a:solidFill>
            <a:ln>
              <a:noFill/>
            </a:ln>
            <a:effectLst/>
          </c:spPr>
          <c:invertIfNegative val="0"/>
          <c:errBars>
            <c:errBarType val="plus"/>
            <c:errValType val="cust"/>
            <c:noEndCap val="0"/>
            <c:plus>
              <c:numRef>
                <c:f>ARUN56_G77_with_MINI!$G$24</c:f>
                <c:numCache>
                  <c:formatCode>General</c:formatCode>
                  <c:ptCount val="1"/>
                  <c:pt idx="0">
                    <c:v>956.78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ARUN17X_G77_with_MINI!$F$24</c:f>
              <c:numCache>
                <c:formatCode>#,##0</c:formatCode>
                <c:ptCount val="1"/>
                <c:pt idx="0">
                  <c:v>2911.96</c:v>
                </c:pt>
              </c:numCache>
            </c:numRef>
          </c:val>
          <c:extLst>
            <c:ext xmlns:c16="http://schemas.microsoft.com/office/drawing/2014/chart" uri="{C3380CC4-5D6E-409C-BE32-E72D297353CC}">
              <c16:uniqueId val="{00000004-8C18-4A7B-99C1-44BB3EB83D89}"/>
            </c:ext>
          </c:extLst>
        </c:ser>
        <c:ser>
          <c:idx val="5"/>
          <c:order val="5"/>
          <c:spPr>
            <a:solidFill>
              <a:srgbClr val="FF0000"/>
            </a:solidFill>
            <a:ln>
              <a:noFill/>
            </a:ln>
            <a:effectLst/>
          </c:spPr>
          <c:invertIfNegative val="0"/>
          <c:errBars>
            <c:errBarType val="plus"/>
            <c:errValType val="cust"/>
            <c:noEndCap val="0"/>
            <c:plus>
              <c:numRef>
                <c:f>ARUN56_G77_with_MINI!$G$25</c:f>
                <c:numCache>
                  <c:formatCode>General</c:formatCode>
                  <c:ptCount val="1"/>
                  <c:pt idx="0">
                    <c:v>869.68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ARUN17X_G77_with_MINI!$F$25</c:f>
              <c:numCache>
                <c:formatCode>#,##0</c:formatCode>
                <c:ptCount val="1"/>
                <c:pt idx="0">
                  <c:v>7013.62</c:v>
                </c:pt>
              </c:numCache>
            </c:numRef>
          </c:val>
          <c:extLst>
            <c:ext xmlns:c16="http://schemas.microsoft.com/office/drawing/2014/chart" uri="{C3380CC4-5D6E-409C-BE32-E72D297353CC}">
              <c16:uniqueId val="{00000005-8C18-4A7B-99C1-44BB3EB83D89}"/>
            </c:ext>
          </c:extLst>
        </c:ser>
        <c:ser>
          <c:idx val="6"/>
          <c:order val="6"/>
          <c:spPr>
            <a:solidFill>
              <a:srgbClr val="0000FF"/>
            </a:solidFill>
            <a:ln w="50800">
              <a:solidFill>
                <a:schemeClr val="tx1"/>
              </a:solidFill>
            </a:ln>
            <a:effectLst/>
          </c:spPr>
          <c:invertIfNegative val="0"/>
          <c:errBars>
            <c:errBarType val="plus"/>
            <c:errValType val="cust"/>
            <c:noEndCap val="0"/>
            <c:plus>
              <c:numRef>
                <c:f>ARUN56_G77_with_MINI!$G$26</c:f>
                <c:numCache>
                  <c:formatCode>General</c:formatCode>
                  <c:ptCount val="1"/>
                  <c:pt idx="0">
                    <c:v>963.68</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ARUN17X_G77_with_MINI!$F$26</c:f>
              <c:numCache>
                <c:formatCode>#,##0</c:formatCode>
                <c:ptCount val="1"/>
                <c:pt idx="0">
                  <c:v>2783.7</c:v>
                </c:pt>
              </c:numCache>
            </c:numRef>
          </c:val>
          <c:extLst>
            <c:ext xmlns:c16="http://schemas.microsoft.com/office/drawing/2014/chart" uri="{C3380CC4-5D6E-409C-BE32-E72D297353CC}">
              <c16:uniqueId val="{00000006-8C18-4A7B-99C1-44BB3EB83D89}"/>
            </c:ext>
          </c:extLst>
        </c:ser>
        <c:ser>
          <c:idx val="7"/>
          <c:order val="7"/>
          <c:spPr>
            <a:solidFill>
              <a:srgbClr val="FF0000"/>
            </a:solidFill>
            <a:ln w="50800">
              <a:solidFill>
                <a:schemeClr val="tx1"/>
              </a:solidFill>
            </a:ln>
            <a:effectLst/>
          </c:spPr>
          <c:invertIfNegative val="0"/>
          <c:errBars>
            <c:errBarType val="plus"/>
            <c:errValType val="cust"/>
            <c:noEndCap val="0"/>
            <c:plus>
              <c:numRef>
                <c:f>ARUN56_G77_with_MINI!$G$27</c:f>
                <c:numCache>
                  <c:formatCode>General</c:formatCode>
                  <c:ptCount val="1"/>
                  <c:pt idx="0">
                    <c:v>841.51</c:v>
                  </c:pt>
                </c:numCache>
              </c:numRef>
            </c:plus>
            <c:minus>
              <c:numLit>
                <c:formatCode>General</c:formatCode>
                <c:ptCount val="1"/>
                <c:pt idx="0">
                  <c:v>1</c:v>
                </c:pt>
              </c:numLit>
            </c:minus>
            <c:spPr>
              <a:noFill/>
              <a:ln w="9525" cap="flat" cmpd="sng" algn="ctr">
                <a:solidFill>
                  <a:schemeClr val="tx1">
                    <a:lumMod val="65000"/>
                    <a:lumOff val="35000"/>
                  </a:schemeClr>
                </a:solidFill>
                <a:round/>
              </a:ln>
              <a:effectLst/>
            </c:spPr>
          </c:errBars>
          <c:val>
            <c:numRef>
              <c:f>ARUN17X_G77_with_MINI!$F$27</c:f>
              <c:numCache>
                <c:formatCode>#,##0</c:formatCode>
                <c:ptCount val="1"/>
                <c:pt idx="0">
                  <c:v>8782.56</c:v>
                </c:pt>
              </c:numCache>
            </c:numRef>
          </c:val>
          <c:extLst>
            <c:ext xmlns:c16="http://schemas.microsoft.com/office/drawing/2014/chart" uri="{C3380CC4-5D6E-409C-BE32-E72D297353CC}">
              <c16:uniqueId val="{00000007-8C18-4A7B-99C1-44BB3EB83D89}"/>
            </c:ext>
          </c:extLst>
        </c:ser>
        <c:dLbls>
          <c:showLegendKey val="0"/>
          <c:showVal val="0"/>
          <c:showCatName val="0"/>
          <c:showSerName val="0"/>
          <c:showPercent val="0"/>
          <c:showBubbleSize val="0"/>
        </c:dLbls>
        <c:gapWidth val="219"/>
        <c:overlap val="-27"/>
        <c:axId val="417971064"/>
        <c:axId val="417965160"/>
      </c:barChart>
      <c:catAx>
        <c:axId val="417971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17965160"/>
        <c:crosses val="autoZero"/>
        <c:auto val="1"/>
        <c:lblAlgn val="ctr"/>
        <c:lblOffset val="100"/>
        <c:noMultiLvlLbl val="0"/>
      </c:catAx>
      <c:valAx>
        <c:axId val="417965160"/>
        <c:scaling>
          <c:orientation val="minMax"/>
          <c:max val="12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971064"/>
        <c:crosses val="autoZero"/>
        <c:crossBetween val="between"/>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6.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67.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82.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84.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8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86.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9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75.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97.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98.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09.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10.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11.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12.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13.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36.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4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4.e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image" Target="../media/image16.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image" Target="../media/image2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8098" name="Rectangle 2">
            <a:extLst>
              <a:ext uri="{FF2B5EF4-FFF2-40B4-BE49-F238E27FC236}">
                <a16:creationId xmlns:a16="http://schemas.microsoft.com/office/drawing/2014/main" id="{3AD48AC3-1861-F4E2-0CE4-DEFDE55D95BC}"/>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pPr>
              <a:defRPr/>
            </a:pPr>
            <a:endParaRPr lang="en-US" altLang="en-US"/>
          </a:p>
        </p:txBody>
      </p:sp>
      <p:sp>
        <p:nvSpPr>
          <p:cNvPr id="388099" name="Rectangle 3">
            <a:extLst>
              <a:ext uri="{FF2B5EF4-FFF2-40B4-BE49-F238E27FC236}">
                <a16:creationId xmlns:a16="http://schemas.microsoft.com/office/drawing/2014/main" id="{60214B8A-DEB0-66AC-49E3-337C379DF1D9}"/>
              </a:ext>
            </a:extLst>
          </p:cNvPr>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ltLang="en-US"/>
          </a:p>
        </p:txBody>
      </p:sp>
      <p:sp>
        <p:nvSpPr>
          <p:cNvPr id="388100" name="Rectangle 4">
            <a:extLst>
              <a:ext uri="{FF2B5EF4-FFF2-40B4-BE49-F238E27FC236}">
                <a16:creationId xmlns:a16="http://schemas.microsoft.com/office/drawing/2014/main" id="{C9744C9D-3FAD-5F8E-7EB3-C5B913A3F8B3}"/>
              </a:ext>
            </a:extLst>
          </p:cNvPr>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pPr>
              <a:defRPr/>
            </a:pPr>
            <a:endParaRPr lang="en-US" altLang="en-US"/>
          </a:p>
        </p:txBody>
      </p:sp>
      <p:sp>
        <p:nvSpPr>
          <p:cNvPr id="388101" name="Rectangle 5">
            <a:extLst>
              <a:ext uri="{FF2B5EF4-FFF2-40B4-BE49-F238E27FC236}">
                <a16:creationId xmlns:a16="http://schemas.microsoft.com/office/drawing/2014/main" id="{0765D21C-3C8D-E423-C136-21F6D07D7024}"/>
              </a:ext>
            </a:extLst>
          </p:cNvPr>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DB829A6F-14B0-49C7-8FBF-413547F75CB8}" type="slidenum">
              <a:rPr lang="en-US" altLang="en-US"/>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26B43C62-76D9-C288-BAEA-90DB03CA10D3}"/>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pPr>
              <a:defRPr/>
            </a:pPr>
            <a:endParaRPr lang="en-US" altLang="en-US"/>
          </a:p>
        </p:txBody>
      </p:sp>
      <p:sp>
        <p:nvSpPr>
          <p:cNvPr id="3075" name="Rectangle 3">
            <a:extLst>
              <a:ext uri="{FF2B5EF4-FFF2-40B4-BE49-F238E27FC236}">
                <a16:creationId xmlns:a16="http://schemas.microsoft.com/office/drawing/2014/main" id="{27CF153A-8D8F-0023-CEE7-79CCAB60971D}"/>
              </a:ext>
            </a:extLst>
          </p:cNvPr>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ltLang="en-US"/>
          </a:p>
        </p:txBody>
      </p:sp>
      <p:sp>
        <p:nvSpPr>
          <p:cNvPr id="2052" name="Rectangle 4">
            <a:extLst>
              <a:ext uri="{FF2B5EF4-FFF2-40B4-BE49-F238E27FC236}">
                <a16:creationId xmlns:a16="http://schemas.microsoft.com/office/drawing/2014/main" id="{BF792461-5AC3-5B14-42E5-551E260F1231}"/>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7" name="Rectangle 5">
            <a:extLst>
              <a:ext uri="{FF2B5EF4-FFF2-40B4-BE49-F238E27FC236}">
                <a16:creationId xmlns:a16="http://schemas.microsoft.com/office/drawing/2014/main" id="{713BA9BA-5E88-DDA4-9062-7811A8353B67}"/>
              </a:ext>
            </a:extLst>
          </p:cNvPr>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noProof="0"/>
              <a:t>Click to edit Master text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3078" name="Rectangle 6">
            <a:extLst>
              <a:ext uri="{FF2B5EF4-FFF2-40B4-BE49-F238E27FC236}">
                <a16:creationId xmlns:a16="http://schemas.microsoft.com/office/drawing/2014/main" id="{23475D03-53F5-7324-4FAB-A1CBCA1918F9}"/>
              </a:ext>
            </a:extLst>
          </p:cNvPr>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pPr>
              <a:defRPr/>
            </a:pPr>
            <a:endParaRPr lang="en-US" altLang="en-US"/>
          </a:p>
        </p:txBody>
      </p:sp>
      <p:sp>
        <p:nvSpPr>
          <p:cNvPr id="3079" name="Rectangle 7">
            <a:extLst>
              <a:ext uri="{FF2B5EF4-FFF2-40B4-BE49-F238E27FC236}">
                <a16:creationId xmlns:a16="http://schemas.microsoft.com/office/drawing/2014/main" id="{41866F2C-C8E7-DC96-2AAA-BD952FFBA33E}"/>
              </a:ext>
            </a:extLst>
          </p:cNvPr>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0ACE77D5-0C2D-4BF9-A4B6-156AD59B375B}"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3" Type="http://schemas.openxmlformats.org/officeDocument/2006/relationships/hyperlink" Target="http://www.ssc.wisc.edu/aging/weindruc.htm" TargetMode="External"/><Relationship Id="rId2" Type="http://schemas.openxmlformats.org/officeDocument/2006/relationships/slide" Target="../slides/slide277.xml"/><Relationship Id="rId1" Type="http://schemas.openxmlformats.org/officeDocument/2006/relationships/notesMaster" Target="../notesMasters/notesMaster1.xml"/><Relationship Id="rId4" Type="http://schemas.openxmlformats.org/officeDocument/2006/relationships/hyperlink" Target="http://www.wisc.edu/genetics/research/prolla/prolla_t.html" TargetMode="Externa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8" Type="http://schemas.openxmlformats.org/officeDocument/2006/relationships/hyperlink" Target="http://en.wikipedia.org/wiki/Integumentary_system" TargetMode="External"/><Relationship Id="rId3" Type="http://schemas.openxmlformats.org/officeDocument/2006/relationships/hyperlink" Target="http://en.wikipedia.org/wiki/Nervous_system" TargetMode="External"/><Relationship Id="rId7" Type="http://schemas.openxmlformats.org/officeDocument/2006/relationships/hyperlink" Target="http://en.wikipedia.org/wiki/Epidermis_(skin)" TargetMode="External"/><Relationship Id="rId2" Type="http://schemas.openxmlformats.org/officeDocument/2006/relationships/slide" Target="../slides/slide65.xml"/><Relationship Id="rId1" Type="http://schemas.openxmlformats.org/officeDocument/2006/relationships/notesMaster" Target="../notesMasters/notesMaster1.xml"/><Relationship Id="rId6" Type="http://schemas.openxmlformats.org/officeDocument/2006/relationships/hyperlink" Target="http://en.wikipedia.org/wiki/Tooth_enamel" TargetMode="External"/><Relationship Id="rId5" Type="http://schemas.openxmlformats.org/officeDocument/2006/relationships/hyperlink" Target="http://en.wikipedia.org/wiki/Ectoderm#cite_note-simple-4" TargetMode="External"/><Relationship Id="rId4" Type="http://schemas.openxmlformats.org/officeDocument/2006/relationships/hyperlink" Target="http://en.wikipedia.org/wiki/Ectoderm#cite_note-3" TargetMode="Externa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a:extLst>
              <a:ext uri="{FF2B5EF4-FFF2-40B4-BE49-F238E27FC236}">
                <a16:creationId xmlns:a16="http://schemas.microsoft.com/office/drawing/2014/main" id="{EDAB40CF-CE4B-02EB-7B50-14AA05CA7FD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FF25694-C765-4A66-8584-E5D758662DE2}" type="slidenum">
              <a:rPr lang="en-US" altLang="en-US" sz="1200"/>
              <a:pPr/>
              <a:t>1</a:t>
            </a:fld>
            <a:endParaRPr lang="en-US" altLang="en-US" sz="1200"/>
          </a:p>
        </p:txBody>
      </p:sp>
      <p:sp>
        <p:nvSpPr>
          <p:cNvPr id="5123" name="Rectangle 2">
            <a:extLst>
              <a:ext uri="{FF2B5EF4-FFF2-40B4-BE49-F238E27FC236}">
                <a16:creationId xmlns:a16="http://schemas.microsoft.com/office/drawing/2014/main" id="{584A31A6-5B08-BE95-91F0-2777E55E8617}"/>
              </a:ext>
            </a:extLst>
          </p:cNvPr>
          <p:cNvSpPr>
            <a:spLocks noGrp="1" noRot="1" noChangeAspect="1" noChangeArrowheads="1" noTextEdit="1"/>
          </p:cNvSpPr>
          <p:nvPr>
            <p:ph type="sldImg"/>
          </p:nvPr>
        </p:nvSpPr>
        <p:spPr>
          <a:ln/>
        </p:spPr>
      </p:sp>
      <p:sp>
        <p:nvSpPr>
          <p:cNvPr id="5124" name="Rectangle 3">
            <a:extLst>
              <a:ext uri="{FF2B5EF4-FFF2-40B4-BE49-F238E27FC236}">
                <a16:creationId xmlns:a16="http://schemas.microsoft.com/office/drawing/2014/main" id="{A0300657-5734-6B74-3C0B-3E3EAA439392}"/>
              </a:ext>
            </a:extLst>
          </p:cNvPr>
          <p:cNvSpPr>
            <a:spLocks noGrp="1" noChangeArrowheads="1"/>
          </p:cNvSpPr>
          <p:nvPr>
            <p:ph type="body" idx="1"/>
          </p:nvPr>
        </p:nvSpPr>
        <p:spPr>
          <a:noFill/>
        </p:spPr>
        <p:txBody>
          <a:bodyPr/>
          <a:lstStyle/>
          <a:p>
            <a:r>
              <a:rPr lang="en-US" altLang="en-US" dirty="0"/>
              <a:t>File = </a:t>
            </a:r>
            <a:r>
              <a:rPr lang="de-DE" altLang="en-US" b="1" dirty="0"/>
              <a:t>SelExp_GenBioPac_2022_May_13.pptx</a:t>
            </a:r>
          </a:p>
          <a:p>
            <a:endParaRPr lang="en-US" altLang="en-US" dirty="0"/>
          </a:p>
          <a:p>
            <a:r>
              <a:rPr lang="en-US" altLang="en-US" dirty="0"/>
              <a:t>Modified from file = </a:t>
            </a:r>
            <a:r>
              <a:rPr lang="de-DE" altLang="en-US" dirty="0"/>
              <a:t>SelExp_EB_2019_April_8.ppt</a:t>
            </a:r>
            <a:endParaRPr lang="en-US" altLang="en-US" dirty="0"/>
          </a:p>
          <a:p>
            <a:endParaRPr lang="en-US" altLang="en-US" dirty="0"/>
          </a:p>
          <a:p>
            <a:r>
              <a:rPr lang="en-US" altLang="en-US" dirty="0"/>
              <a:t>from:	Colby Shultz &lt;cshultz@anatomy.org&gt;</a:t>
            </a:r>
          </a:p>
          <a:p>
            <a:r>
              <a:rPr lang="en-US" altLang="en-US" dirty="0"/>
              <a:t>to:	"tgarland@ucr.edu" &lt;tgarland@ucr.edu&gt;</a:t>
            </a:r>
          </a:p>
          <a:p>
            <a:r>
              <a:rPr lang="en-US" altLang="en-US" dirty="0"/>
              <a:t>date:	Jan 15, 2019, 12:37 PM</a:t>
            </a:r>
          </a:p>
          <a:p>
            <a:r>
              <a:rPr lang="en-US" altLang="en-US" dirty="0"/>
              <a:t>subject:	AAA Annual Meeting - speaker details</a:t>
            </a:r>
          </a:p>
          <a:p>
            <a:r>
              <a:rPr lang="en-US" altLang="en-US" b="0" dirty="0"/>
              <a:t>Session Title: Evolutionary Physiology</a:t>
            </a:r>
          </a:p>
          <a:p>
            <a:r>
              <a:rPr lang="en-US" altLang="en-US" b="0" dirty="0"/>
              <a:t>Session Date: 4/8/2019</a:t>
            </a:r>
          </a:p>
          <a:p>
            <a:r>
              <a:rPr lang="en-US" altLang="en-US" b="0" dirty="0"/>
              <a:t>Session Time: 1:00:00 PM - 2:30:00 PM</a:t>
            </a:r>
            <a:br>
              <a:rPr lang="en-US" altLang="en-US" b="0" dirty="0"/>
            </a:br>
            <a:r>
              <a:rPr lang="en-US" altLang="en-US" b="0" dirty="0"/>
              <a:t>Talk length: maximum of 25 minutes plus 5 minutes of Q&amp;A (30 minutes total)</a:t>
            </a:r>
          </a:p>
          <a:p>
            <a:endParaRPr lang="en-US" altLang="en-US" b="0" dirty="0"/>
          </a:p>
          <a:p>
            <a:r>
              <a:rPr lang="en-US" altLang="en-US" b="0" dirty="0"/>
              <a:t>This file = SelExp_EB_2019_April_8.ppt</a:t>
            </a:r>
          </a:p>
          <a:p>
            <a:endParaRPr lang="en-US" altLang="en-US" b="0" dirty="0"/>
          </a:p>
          <a:p>
            <a:r>
              <a:rPr lang="en-US" altLang="en-US" b="0" dirty="0"/>
              <a:t>It was modified from SelExp_Baylor_28_April_2016.ppt</a:t>
            </a:r>
          </a:p>
          <a:p>
            <a:r>
              <a:rPr lang="en-US" altLang="en-US" b="0" dirty="0"/>
              <a:t>which was modified from SelExp_ICCPB_25_Aug_2015.ppt</a:t>
            </a:r>
          </a:p>
          <a:p>
            <a:r>
              <a:rPr lang="en-US" altLang="en-US" b="0" dirty="0"/>
              <a:t>which was modified from SelExp_Illinois_29_April_2015.ppt</a:t>
            </a:r>
          </a:p>
          <a:p>
            <a:endParaRPr lang="en-US" altLang="en-US" b="0" dirty="0"/>
          </a:p>
          <a:p>
            <a:r>
              <a:rPr lang="en-US" altLang="en-US" b="0" dirty="0"/>
              <a:t>Also check these for other possible slides:</a:t>
            </a:r>
          </a:p>
          <a:p>
            <a:r>
              <a:rPr lang="en-US" altLang="en-US" b="0" dirty="0"/>
              <a:t>SelExp_BGA_19_June_2015_with_Extra.ppt</a:t>
            </a:r>
          </a:p>
          <a:p>
            <a:endParaRPr lang="en-US" altLang="en-US" b="1"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DB86AD9B-DFAA-5BE6-4482-E82792D7186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85D49EF-801A-4773-8192-35A14EE11C04}" type="slidenum">
              <a:rPr lang="en-US" altLang="en-US" sz="1200"/>
              <a:pPr/>
              <a:t>10</a:t>
            </a:fld>
            <a:endParaRPr lang="en-US" altLang="en-US" sz="1200"/>
          </a:p>
        </p:txBody>
      </p:sp>
      <p:sp>
        <p:nvSpPr>
          <p:cNvPr id="37891" name="Rectangle 2">
            <a:extLst>
              <a:ext uri="{FF2B5EF4-FFF2-40B4-BE49-F238E27FC236}">
                <a16:creationId xmlns:a16="http://schemas.microsoft.com/office/drawing/2014/main" id="{7D307C79-F1AA-62BC-C700-11269992D30B}"/>
              </a:ext>
            </a:extLst>
          </p:cNvPr>
          <p:cNvSpPr>
            <a:spLocks noGrp="1" noRot="1" noChangeAspect="1" noChangeArrowheads="1" noTextEdit="1"/>
          </p:cNvSpPr>
          <p:nvPr>
            <p:ph type="sldImg"/>
          </p:nvPr>
        </p:nvSpPr>
        <p:spPr>
          <a:ln/>
        </p:spPr>
      </p:sp>
      <p:sp>
        <p:nvSpPr>
          <p:cNvPr id="37892" name="Rectangle 3">
            <a:extLst>
              <a:ext uri="{FF2B5EF4-FFF2-40B4-BE49-F238E27FC236}">
                <a16:creationId xmlns:a16="http://schemas.microsoft.com/office/drawing/2014/main" id="{B461051D-FE9E-F26B-76C8-192FAEC22866}"/>
              </a:ext>
            </a:extLst>
          </p:cNvPr>
          <p:cNvSpPr>
            <a:spLocks noGrp="1" noChangeArrowheads="1"/>
          </p:cNvSpPr>
          <p:nvPr>
            <p:ph type="body" idx="1"/>
          </p:nvPr>
        </p:nvSpPr>
        <p:spPr>
          <a:noFill/>
        </p:spPr>
        <p:txBody>
          <a:bodyPr/>
          <a:lstStyle/>
          <a:p>
            <a:pPr>
              <a:spcBef>
                <a:spcPct val="50000"/>
              </a:spcBef>
            </a:pPr>
            <a:r>
              <a:rPr lang="en-US" altLang="en-US"/>
              <a:t>Wheel_Counter_Box_3.jpg, CarterTedJohnSept1995_800_90%.jpg</a:t>
            </a:r>
          </a:p>
        </p:txBody>
      </p:sp>
    </p:spTree>
    <p:extLst>
      <p:ext uri="{BB962C8B-B14F-4D97-AF65-F5344CB8AC3E}">
        <p14:creationId xmlns:p14="http://schemas.microsoft.com/office/powerpoint/2010/main" val="13563635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a:extLst>
              <a:ext uri="{FF2B5EF4-FFF2-40B4-BE49-F238E27FC236}">
                <a16:creationId xmlns:a16="http://schemas.microsoft.com/office/drawing/2014/main" id="{DE0C53E4-39DF-A1B8-A71B-D37BC247E3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556BBC-ACF0-4BC5-8BBE-53B2F4C470E6}" type="slidenum">
              <a:rPr lang="en-US" altLang="en-US" sz="1200"/>
              <a:pPr/>
              <a:t>111</a:t>
            </a:fld>
            <a:endParaRPr lang="en-US" altLang="en-US" sz="1200"/>
          </a:p>
        </p:txBody>
      </p:sp>
      <p:sp>
        <p:nvSpPr>
          <p:cNvPr id="196611" name="Rectangle 2">
            <a:extLst>
              <a:ext uri="{FF2B5EF4-FFF2-40B4-BE49-F238E27FC236}">
                <a16:creationId xmlns:a16="http://schemas.microsoft.com/office/drawing/2014/main" id="{BCFCEEF5-013C-8BDA-6D56-376372841047}"/>
              </a:ext>
            </a:extLst>
          </p:cNvPr>
          <p:cNvSpPr>
            <a:spLocks noGrp="1" noRot="1" noChangeAspect="1" noChangeArrowheads="1" noTextEdit="1"/>
          </p:cNvSpPr>
          <p:nvPr>
            <p:ph type="sldImg"/>
          </p:nvPr>
        </p:nvSpPr>
        <p:spPr>
          <a:ln/>
        </p:spPr>
      </p:sp>
      <p:sp>
        <p:nvSpPr>
          <p:cNvPr id="196612" name="Rectangle 3">
            <a:extLst>
              <a:ext uri="{FF2B5EF4-FFF2-40B4-BE49-F238E27FC236}">
                <a16:creationId xmlns:a16="http://schemas.microsoft.com/office/drawing/2014/main" id="{B4EDFB8A-6616-0EF4-83C0-623B405354C4}"/>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1C3EF0F5-F6C0-E1DB-C0FB-894548BC619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4421EEC-7740-43FF-8C69-9C61E9126A24}" type="slidenum">
              <a:rPr lang="en-US" altLang="en-US" sz="1200"/>
              <a:pPr/>
              <a:t>112</a:t>
            </a:fld>
            <a:endParaRPr lang="en-US" altLang="en-US" sz="1200"/>
          </a:p>
        </p:txBody>
      </p:sp>
      <p:sp>
        <p:nvSpPr>
          <p:cNvPr id="198659" name="Rectangle 2">
            <a:extLst>
              <a:ext uri="{FF2B5EF4-FFF2-40B4-BE49-F238E27FC236}">
                <a16:creationId xmlns:a16="http://schemas.microsoft.com/office/drawing/2014/main" id="{81EA181F-898C-73F5-5CD7-7A6E897DE35A}"/>
              </a:ext>
            </a:extLst>
          </p:cNvPr>
          <p:cNvSpPr>
            <a:spLocks noGrp="1" noRot="1" noChangeAspect="1" noChangeArrowheads="1" noTextEdit="1"/>
          </p:cNvSpPr>
          <p:nvPr>
            <p:ph type="sldImg"/>
          </p:nvPr>
        </p:nvSpPr>
        <p:spPr>
          <a:ln/>
        </p:spPr>
      </p:sp>
      <p:sp>
        <p:nvSpPr>
          <p:cNvPr id="198660" name="Rectangle 3">
            <a:extLst>
              <a:ext uri="{FF2B5EF4-FFF2-40B4-BE49-F238E27FC236}">
                <a16:creationId xmlns:a16="http://schemas.microsoft.com/office/drawing/2014/main" id="{66FC2965-3B29-128E-5E27-009136C0D561}"/>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a:extLst>
              <a:ext uri="{FF2B5EF4-FFF2-40B4-BE49-F238E27FC236}">
                <a16:creationId xmlns:a16="http://schemas.microsoft.com/office/drawing/2014/main" id="{06860FD0-E909-BB87-D035-CDD96F0DB3E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A5C4A90-7036-46FD-B5D8-3764E441F2CE}" type="slidenum">
              <a:rPr lang="en-US" altLang="en-US" sz="1200"/>
              <a:pPr/>
              <a:t>113</a:t>
            </a:fld>
            <a:endParaRPr lang="en-US" altLang="en-US" sz="1200"/>
          </a:p>
        </p:txBody>
      </p:sp>
      <p:sp>
        <p:nvSpPr>
          <p:cNvPr id="200707" name="Rectangle 2">
            <a:extLst>
              <a:ext uri="{FF2B5EF4-FFF2-40B4-BE49-F238E27FC236}">
                <a16:creationId xmlns:a16="http://schemas.microsoft.com/office/drawing/2014/main" id="{86226B1A-2E85-6AE7-BF25-822DBA4B7C2A}"/>
              </a:ext>
            </a:extLst>
          </p:cNvPr>
          <p:cNvSpPr>
            <a:spLocks noGrp="1" noRot="1" noChangeAspect="1" noChangeArrowheads="1" noTextEdit="1"/>
          </p:cNvSpPr>
          <p:nvPr>
            <p:ph type="sldImg"/>
          </p:nvPr>
        </p:nvSpPr>
        <p:spPr>
          <a:ln/>
        </p:spPr>
      </p:sp>
      <p:sp>
        <p:nvSpPr>
          <p:cNvPr id="2131971" name="Rectangle 3">
            <a:extLst>
              <a:ext uri="{FF2B5EF4-FFF2-40B4-BE49-F238E27FC236}">
                <a16:creationId xmlns:a16="http://schemas.microsoft.com/office/drawing/2014/main" id="{8B9C1ED9-76AE-CC12-CE3C-9CD66AD8F1DD}"/>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a:extLst>
              <a:ext uri="{FF2B5EF4-FFF2-40B4-BE49-F238E27FC236}">
                <a16:creationId xmlns:a16="http://schemas.microsoft.com/office/drawing/2014/main" id="{B47B0651-8F42-BC9A-458F-07E3118C50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244A56-6780-44B4-9198-F90B5A0D5626}" type="slidenum">
              <a:rPr lang="en-US" altLang="en-US" sz="1200"/>
              <a:pPr/>
              <a:t>114</a:t>
            </a:fld>
            <a:endParaRPr lang="en-US" altLang="en-US" sz="1200"/>
          </a:p>
        </p:txBody>
      </p:sp>
      <p:sp>
        <p:nvSpPr>
          <p:cNvPr id="202755" name="Rectangle 2">
            <a:extLst>
              <a:ext uri="{FF2B5EF4-FFF2-40B4-BE49-F238E27FC236}">
                <a16:creationId xmlns:a16="http://schemas.microsoft.com/office/drawing/2014/main" id="{1C90CF69-6B94-49C3-D4E0-EACFEEA6C722}"/>
              </a:ext>
            </a:extLst>
          </p:cNvPr>
          <p:cNvSpPr>
            <a:spLocks noGrp="1" noRot="1" noChangeAspect="1" noChangeArrowheads="1" noTextEdit="1"/>
          </p:cNvSpPr>
          <p:nvPr>
            <p:ph type="sldImg"/>
          </p:nvPr>
        </p:nvSpPr>
        <p:spPr>
          <a:ln/>
        </p:spPr>
      </p:sp>
      <p:sp>
        <p:nvSpPr>
          <p:cNvPr id="202756" name="Rectangle 3">
            <a:extLst>
              <a:ext uri="{FF2B5EF4-FFF2-40B4-BE49-F238E27FC236}">
                <a16:creationId xmlns:a16="http://schemas.microsoft.com/office/drawing/2014/main" id="{802BCD7D-BE95-FBFE-BBE6-620A09672B4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a:extLst>
              <a:ext uri="{FF2B5EF4-FFF2-40B4-BE49-F238E27FC236}">
                <a16:creationId xmlns:a16="http://schemas.microsoft.com/office/drawing/2014/main" id="{60D0EA32-A92A-52F0-12F6-8D115BC87A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49AFC6B-4293-4317-BC08-009D3D9B69C6}" type="slidenum">
              <a:rPr lang="en-US" altLang="en-US" sz="1200"/>
              <a:pPr/>
              <a:t>115</a:t>
            </a:fld>
            <a:endParaRPr lang="en-US" altLang="en-US" sz="1200"/>
          </a:p>
        </p:txBody>
      </p:sp>
      <p:sp>
        <p:nvSpPr>
          <p:cNvPr id="204803" name="Rectangle 2">
            <a:extLst>
              <a:ext uri="{FF2B5EF4-FFF2-40B4-BE49-F238E27FC236}">
                <a16:creationId xmlns:a16="http://schemas.microsoft.com/office/drawing/2014/main" id="{2EC044FB-2CCF-0015-AF22-FD557D448080}"/>
              </a:ext>
            </a:extLst>
          </p:cNvPr>
          <p:cNvSpPr>
            <a:spLocks noGrp="1" noRot="1" noChangeAspect="1" noChangeArrowheads="1" noTextEdit="1"/>
          </p:cNvSpPr>
          <p:nvPr>
            <p:ph type="sldImg"/>
          </p:nvPr>
        </p:nvSpPr>
        <p:spPr>
          <a:ln/>
        </p:spPr>
      </p:sp>
      <p:sp>
        <p:nvSpPr>
          <p:cNvPr id="204804" name="Rectangle 3">
            <a:extLst>
              <a:ext uri="{FF2B5EF4-FFF2-40B4-BE49-F238E27FC236}">
                <a16:creationId xmlns:a16="http://schemas.microsoft.com/office/drawing/2014/main" id="{6E213D07-7078-0117-2C42-04856D1C3068}"/>
              </a:ext>
            </a:extLst>
          </p:cNvPr>
          <p:cNvSpPr>
            <a:spLocks noGrp="1" noChangeArrowheads="1"/>
          </p:cNvSpPr>
          <p:nvPr>
            <p:ph type="body" idx="1"/>
          </p:nvPr>
        </p:nvSpPr>
        <p:spPr>
          <a:noFill/>
        </p:spPr>
        <p:txBody>
          <a:bodyPr/>
          <a:lstStyle/>
          <a:p>
            <a:pPr>
              <a:spcBef>
                <a:spcPct val="0"/>
              </a:spcBef>
              <a:spcAft>
                <a:spcPct val="35000"/>
              </a:spcAft>
              <a:buSzPct val="130000"/>
            </a:pPr>
            <a:r>
              <a:rPr lang="en-US" altLang="en-US" sz="1000">
                <a:latin typeface="Arial" panose="020B0604020202020204" pitchFamily="34" charset="0"/>
              </a:rPr>
              <a:t>Bronikowski, A. M., J. S. Rhodes, T. Garland, T. A. Prolla, T. A. Awad, and S. C. Gammie. 2004. The evolution of gene expression in mouse hippocampus in response to selective breeding for increased locomotor activity. Evolution 58:2079-2086.</a:t>
            </a:r>
          </a:p>
          <a:p>
            <a:endParaRPr lang="en-US"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a:extLst>
              <a:ext uri="{FF2B5EF4-FFF2-40B4-BE49-F238E27FC236}">
                <a16:creationId xmlns:a16="http://schemas.microsoft.com/office/drawing/2014/main" id="{30B0762F-3C52-D78A-B427-F334B6F77F5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9961BA8-B65E-4E9D-BA87-F754FEAA4FB4}" type="slidenum">
              <a:rPr lang="en-US" altLang="en-US" sz="1200"/>
              <a:pPr/>
              <a:t>116</a:t>
            </a:fld>
            <a:endParaRPr lang="en-US" altLang="en-US" sz="1200"/>
          </a:p>
        </p:txBody>
      </p:sp>
      <p:sp>
        <p:nvSpPr>
          <p:cNvPr id="206851" name="Rectangle 2">
            <a:extLst>
              <a:ext uri="{FF2B5EF4-FFF2-40B4-BE49-F238E27FC236}">
                <a16:creationId xmlns:a16="http://schemas.microsoft.com/office/drawing/2014/main" id="{659229CD-FAB4-C605-CD62-560AC6C8A859}"/>
              </a:ext>
            </a:extLst>
          </p:cNvPr>
          <p:cNvSpPr>
            <a:spLocks noGrp="1" noRot="1" noChangeAspect="1" noChangeArrowheads="1" noTextEdit="1"/>
          </p:cNvSpPr>
          <p:nvPr>
            <p:ph type="sldImg"/>
          </p:nvPr>
        </p:nvSpPr>
        <p:spPr>
          <a:ln/>
        </p:spPr>
      </p:sp>
      <p:sp>
        <p:nvSpPr>
          <p:cNvPr id="206852" name="Rectangle 3">
            <a:extLst>
              <a:ext uri="{FF2B5EF4-FFF2-40B4-BE49-F238E27FC236}">
                <a16:creationId xmlns:a16="http://schemas.microsoft.com/office/drawing/2014/main" id="{4E3DDA9E-7C82-67B3-FDE5-AF443C2B5BC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a:extLst>
              <a:ext uri="{FF2B5EF4-FFF2-40B4-BE49-F238E27FC236}">
                <a16:creationId xmlns:a16="http://schemas.microsoft.com/office/drawing/2014/main" id="{454BA729-B111-DEE6-D98E-F27964E5DB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EB1257E-F1D4-4826-943A-9D307D95BC78}" type="slidenum">
              <a:rPr lang="en-US" altLang="en-US" sz="1200"/>
              <a:pPr/>
              <a:t>117</a:t>
            </a:fld>
            <a:endParaRPr lang="en-US" altLang="en-US" sz="1200"/>
          </a:p>
        </p:txBody>
      </p:sp>
      <p:sp>
        <p:nvSpPr>
          <p:cNvPr id="208899" name="Rectangle 2">
            <a:extLst>
              <a:ext uri="{FF2B5EF4-FFF2-40B4-BE49-F238E27FC236}">
                <a16:creationId xmlns:a16="http://schemas.microsoft.com/office/drawing/2014/main" id="{EA9D5B6A-E7D2-4D2B-9F38-20DF3BF9A391}"/>
              </a:ext>
            </a:extLst>
          </p:cNvPr>
          <p:cNvSpPr>
            <a:spLocks noGrp="1" noRot="1" noChangeAspect="1" noChangeArrowheads="1" noTextEdit="1"/>
          </p:cNvSpPr>
          <p:nvPr>
            <p:ph type="sldImg"/>
          </p:nvPr>
        </p:nvSpPr>
        <p:spPr>
          <a:ln/>
        </p:spPr>
      </p:sp>
      <p:sp>
        <p:nvSpPr>
          <p:cNvPr id="208900" name="Rectangle 3">
            <a:extLst>
              <a:ext uri="{FF2B5EF4-FFF2-40B4-BE49-F238E27FC236}">
                <a16:creationId xmlns:a16="http://schemas.microsoft.com/office/drawing/2014/main" id="{33CF38B4-5FD4-701B-097E-5DB0254E9574}"/>
              </a:ext>
            </a:extLst>
          </p:cNvPr>
          <p:cNvSpPr>
            <a:spLocks noGrp="1" noChangeArrowheads="1"/>
          </p:cNvSpPr>
          <p:nvPr>
            <p:ph type="body" idx="1"/>
          </p:nvPr>
        </p:nvSpPr>
        <p:spPr>
          <a:noFill/>
        </p:spPr>
        <p:txBody>
          <a:bodyPr/>
          <a:lstStyle/>
          <a:p>
            <a:r>
              <a:rPr lang="en-US" altLang="en-US"/>
              <a:t>C:\SELECT\g49\Sprint\SSMAX_Both.doc</a:t>
            </a:r>
          </a:p>
          <a:p>
            <a:r>
              <a:rPr lang="en-US" altLang="en-US"/>
              <a:t> Least Squares Means</a:t>
            </a:r>
          </a:p>
          <a:p>
            <a:r>
              <a:rPr lang="en-US" altLang="en-US"/>
              <a:t>                                                     Standard</a:t>
            </a:r>
          </a:p>
          <a:p>
            <a:r>
              <a:rPr lang="en-US" altLang="en-US"/>
              <a:t>   Effect        MINI      SEX   LINETYPE  Estimate     Error    DF  t Value  Pr &gt; |t|</a:t>
            </a:r>
          </a:p>
          <a:p>
            <a:r>
              <a:rPr lang="en-US" altLang="en-US"/>
              <a:t>   MINI              0.00                    1.4161   0.04197   132    33.74    &lt;.0001</a:t>
            </a:r>
          </a:p>
          <a:p>
            <a:r>
              <a:rPr lang="en-US" altLang="en-US"/>
              <a:t>   MINI              1.00                    1.0658   0.09896   132    10.77    &lt;.0001</a:t>
            </a:r>
          </a:p>
          <a:p>
            <a:r>
              <a:rPr lang="en-US" altLang="en-US"/>
              <a:t>   SEX                      0.0              1.1766   0.06421     6    18.32    &lt;.0001</a:t>
            </a:r>
          </a:p>
          <a:p>
            <a:r>
              <a:rPr lang="en-US" altLang="en-US"/>
              <a:t>   SEX                      1.0              1.3054   0.06354     6    20.54    &lt;.0001</a:t>
            </a:r>
          </a:p>
          <a:p>
            <a:r>
              <a:rPr lang="en-US" altLang="en-US"/>
              <a:t>   LINETYPE                           0      1.1829   0.07669     6    15.42    &lt;.0001</a:t>
            </a:r>
          </a:p>
          <a:p>
            <a:r>
              <a:rPr lang="en-US" altLang="en-US"/>
              <a:t>   LINETYPE                           1      1.2991   0.06011     6    21.61    &lt;.0001</a:t>
            </a:r>
          </a:p>
          <a:p>
            <a:r>
              <a:rPr lang="en-US" altLang="en-US"/>
              <a:t>   SEX*LINETYPE             0.0       0      1.1415   0.09073     6    12.58    &lt;.0001</a:t>
            </a:r>
          </a:p>
          <a:p>
            <a:r>
              <a:rPr lang="en-US" altLang="en-US"/>
              <a:t>   SEX*LINETYPE             0.0       1      1.2116   0.07568     6    16.01    &lt;.0001</a:t>
            </a:r>
          </a:p>
          <a:p>
            <a:r>
              <a:rPr lang="en-US" altLang="en-US"/>
              <a:t>   SEX*LINETYPE             1.0       0      1.2242   0.09035     6    13.55    &lt;.0001</a:t>
            </a:r>
          </a:p>
          <a:p>
            <a:r>
              <a:rPr lang="en-US" altLang="en-US"/>
              <a:t>   SEX*LINETYPE             1.0       1      1.3865   0.07598     6    18.25    &lt;.0001</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a:extLst>
              <a:ext uri="{FF2B5EF4-FFF2-40B4-BE49-F238E27FC236}">
                <a16:creationId xmlns:a16="http://schemas.microsoft.com/office/drawing/2014/main" id="{A7004140-E335-0A37-2F4E-C23641A2268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42A1D16-1835-41E3-BCDD-7844A993874F}" type="slidenum">
              <a:rPr lang="en-US" altLang="en-US" sz="1200"/>
              <a:pPr/>
              <a:t>118</a:t>
            </a:fld>
            <a:endParaRPr lang="en-US" altLang="en-US" sz="1200"/>
          </a:p>
        </p:txBody>
      </p:sp>
      <p:sp>
        <p:nvSpPr>
          <p:cNvPr id="210947" name="Rectangle 2">
            <a:extLst>
              <a:ext uri="{FF2B5EF4-FFF2-40B4-BE49-F238E27FC236}">
                <a16:creationId xmlns:a16="http://schemas.microsoft.com/office/drawing/2014/main" id="{3C05423E-EA29-ACD7-1CE0-DB00B04C4566}"/>
              </a:ext>
            </a:extLst>
          </p:cNvPr>
          <p:cNvSpPr>
            <a:spLocks noGrp="1" noRot="1" noChangeAspect="1" noChangeArrowheads="1" noTextEdit="1"/>
          </p:cNvSpPr>
          <p:nvPr>
            <p:ph type="sldImg"/>
          </p:nvPr>
        </p:nvSpPr>
        <p:spPr>
          <a:ln/>
        </p:spPr>
      </p:sp>
      <p:sp>
        <p:nvSpPr>
          <p:cNvPr id="210948" name="Rectangle 3">
            <a:extLst>
              <a:ext uri="{FF2B5EF4-FFF2-40B4-BE49-F238E27FC236}">
                <a16:creationId xmlns:a16="http://schemas.microsoft.com/office/drawing/2014/main" id="{160D1215-769F-4C04-09DC-3064002D3AA7}"/>
              </a:ext>
            </a:extLst>
          </p:cNvPr>
          <p:cNvSpPr>
            <a:spLocks noGrp="1" noChangeArrowheads="1"/>
          </p:cNvSpPr>
          <p:nvPr>
            <p:ph type="body" idx="1"/>
          </p:nvPr>
        </p:nvSpPr>
        <p:spPr>
          <a:noFill/>
        </p:spPr>
        <p:txBody>
          <a:bodyPr/>
          <a:lstStyle/>
          <a:p>
            <a:r>
              <a:rPr lang="en-US" altLang="en-US"/>
              <a:t>Garland et al., 2002, Table 1</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a:extLst>
              <a:ext uri="{FF2B5EF4-FFF2-40B4-BE49-F238E27FC236}">
                <a16:creationId xmlns:a16="http://schemas.microsoft.com/office/drawing/2014/main" id="{394DE958-7230-E6CE-0E49-B19769D9AEC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176EBFF-6FBB-45B1-A222-F367B52FF0E3}" type="slidenum">
              <a:rPr lang="en-US" altLang="en-US" sz="1200"/>
              <a:pPr/>
              <a:t>119</a:t>
            </a:fld>
            <a:endParaRPr lang="en-US" altLang="en-US" sz="1200"/>
          </a:p>
        </p:txBody>
      </p:sp>
      <p:sp>
        <p:nvSpPr>
          <p:cNvPr id="212995" name="Rectangle 2">
            <a:extLst>
              <a:ext uri="{FF2B5EF4-FFF2-40B4-BE49-F238E27FC236}">
                <a16:creationId xmlns:a16="http://schemas.microsoft.com/office/drawing/2014/main" id="{42A2EDD8-BE87-69F5-CBB1-339A1CEB732D}"/>
              </a:ext>
            </a:extLst>
          </p:cNvPr>
          <p:cNvSpPr>
            <a:spLocks noGrp="1" noRot="1" noChangeAspect="1" noChangeArrowheads="1" noTextEdit="1"/>
          </p:cNvSpPr>
          <p:nvPr>
            <p:ph type="sldImg"/>
          </p:nvPr>
        </p:nvSpPr>
        <p:spPr>
          <a:ln/>
        </p:spPr>
      </p:sp>
      <p:sp>
        <p:nvSpPr>
          <p:cNvPr id="212996" name="Rectangle 3">
            <a:extLst>
              <a:ext uri="{FF2B5EF4-FFF2-40B4-BE49-F238E27FC236}">
                <a16:creationId xmlns:a16="http://schemas.microsoft.com/office/drawing/2014/main" id="{E27E1870-E120-C42F-C709-6B5D3C90D86B}"/>
              </a:ext>
            </a:extLst>
          </p:cNvPr>
          <p:cNvSpPr>
            <a:spLocks noGrp="1" noChangeArrowheads="1"/>
          </p:cNvSpPr>
          <p:nvPr>
            <p:ph type="body" idx="1"/>
          </p:nvPr>
        </p:nvSpPr>
        <p:spPr>
          <a:noFill/>
        </p:spPr>
        <p:txBody>
          <a:bodyPr/>
          <a:lstStyle/>
          <a:p>
            <a:r>
              <a:rPr lang="en-US" altLang="en-US"/>
              <a:t>Garland et al., 2002, Table 1</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a:extLst>
              <a:ext uri="{FF2B5EF4-FFF2-40B4-BE49-F238E27FC236}">
                <a16:creationId xmlns:a16="http://schemas.microsoft.com/office/drawing/2014/main" id="{9E3BF97B-4B53-5CCC-321C-DC5F5181080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8135F83-C2EC-4EBA-AA9C-D76C2C887809}" type="slidenum">
              <a:rPr lang="en-US" altLang="en-US" sz="1200"/>
              <a:pPr/>
              <a:t>120</a:t>
            </a:fld>
            <a:endParaRPr lang="en-US" altLang="en-US" sz="1200"/>
          </a:p>
        </p:txBody>
      </p:sp>
      <p:sp>
        <p:nvSpPr>
          <p:cNvPr id="215043" name="Rectangle 2">
            <a:extLst>
              <a:ext uri="{FF2B5EF4-FFF2-40B4-BE49-F238E27FC236}">
                <a16:creationId xmlns:a16="http://schemas.microsoft.com/office/drawing/2014/main" id="{F927DDDF-95C3-404A-753B-CE6A1A53A76E}"/>
              </a:ext>
            </a:extLst>
          </p:cNvPr>
          <p:cNvSpPr>
            <a:spLocks noGrp="1" noRot="1" noChangeAspect="1" noChangeArrowheads="1" noTextEdit="1"/>
          </p:cNvSpPr>
          <p:nvPr>
            <p:ph type="sldImg"/>
          </p:nvPr>
        </p:nvSpPr>
        <p:spPr>
          <a:ln/>
        </p:spPr>
      </p:sp>
      <p:sp>
        <p:nvSpPr>
          <p:cNvPr id="215044" name="Rectangle 3">
            <a:extLst>
              <a:ext uri="{FF2B5EF4-FFF2-40B4-BE49-F238E27FC236}">
                <a16:creationId xmlns:a16="http://schemas.microsoft.com/office/drawing/2014/main" id="{729A4E4F-FB3C-B017-3E21-5FDA8CA51185}"/>
              </a:ext>
            </a:extLst>
          </p:cNvPr>
          <p:cNvSpPr>
            <a:spLocks noGrp="1" noChangeArrowheads="1"/>
          </p:cNvSpPr>
          <p:nvPr>
            <p:ph type="body" idx="1"/>
          </p:nvPr>
        </p:nvSpPr>
        <p:spPr>
          <a:noFill/>
        </p:spPr>
        <p:txBody>
          <a:bodyPr lIns="89940" tIns="44970" rIns="89940" bIns="44970"/>
          <a:lstStyle/>
          <a:p>
            <a:r>
              <a:rPr lang="en-US" altLang="en-US"/>
              <a:t>http://www.ihop-net.org/UniPub/iHOP/gs/124776.html</a:t>
            </a:r>
          </a:p>
          <a:p>
            <a:r>
              <a:rPr lang="en-US" altLang="en-US"/>
              <a:t>Sox15  SRY-box containing gene 15</a:t>
            </a:r>
          </a:p>
          <a:p>
            <a:r>
              <a:rPr lang="en-US" altLang="en-US"/>
              <a:t>Sox-15, SOX-15 protein    Mus musculus </a:t>
            </a:r>
          </a:p>
          <a:p>
            <a:r>
              <a:rPr lang="en-US" altLang="en-US"/>
              <a:t>http://www.ihop-net.org/UniPub/iHOP/gs/87205.html</a:t>
            </a:r>
          </a:p>
          <a:p>
            <a:r>
              <a:rPr lang="en-US" altLang="en-US"/>
              <a:t>CHRNB1  cholinergic receptor, nicotinic, beta 1 (muscle)</a:t>
            </a:r>
          </a:p>
          <a:p>
            <a:r>
              <a:rPr lang="en-US" altLang="en-US"/>
              <a:t>Acetylcholine receptor protein, beta subunit precursor, ACHRB, CHRNB, CMS1D, CMS2A, SCCMS  Homo sapiens</a:t>
            </a:r>
          </a:p>
          <a:p>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DFCC895E-CDCE-302E-CED2-F8DB850DCBB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3547E2E-F048-4D55-8A98-F1F89A39F4B9}" type="slidenum">
              <a:rPr lang="en-US" altLang="en-US" sz="1200"/>
              <a:pPr/>
              <a:t>11</a:t>
            </a:fld>
            <a:endParaRPr lang="en-US" altLang="en-US" sz="1200"/>
          </a:p>
        </p:txBody>
      </p:sp>
      <p:sp>
        <p:nvSpPr>
          <p:cNvPr id="50179" name="Rectangle 2">
            <a:extLst>
              <a:ext uri="{FF2B5EF4-FFF2-40B4-BE49-F238E27FC236}">
                <a16:creationId xmlns:a16="http://schemas.microsoft.com/office/drawing/2014/main" id="{CB2670DE-FEAC-818E-AB91-EEA771804021}"/>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B09EE4E7-143C-4F58-182F-F1250645B8C2}"/>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14FRUN56.DSF</a:t>
            </a:r>
          </a:p>
          <a:p>
            <a:r>
              <a:rPr lang="en-US" altLang="en-US"/>
              <a:t>The ASCII file named .DOC was then opened in Excel.</a:t>
            </a:r>
          </a:p>
          <a:p>
            <a:r>
              <a:rPr lang="en-US" altLang="en-US"/>
              <a:t>From the Excel file, it was pasted into PowerPoint.</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a:extLst>
              <a:ext uri="{FF2B5EF4-FFF2-40B4-BE49-F238E27FC236}">
                <a16:creationId xmlns:a16="http://schemas.microsoft.com/office/drawing/2014/main" id="{8771FDD4-D357-1C06-C1C3-1D13EFC25FD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FEDFF1C-9AC4-4082-8F82-531F8116B0B0}" type="slidenum">
              <a:rPr lang="en-US" altLang="en-US" sz="1200"/>
              <a:pPr/>
              <a:t>121</a:t>
            </a:fld>
            <a:endParaRPr lang="en-US" altLang="en-US" sz="1200"/>
          </a:p>
        </p:txBody>
      </p:sp>
      <p:sp>
        <p:nvSpPr>
          <p:cNvPr id="217091" name="Rectangle 2">
            <a:extLst>
              <a:ext uri="{FF2B5EF4-FFF2-40B4-BE49-F238E27FC236}">
                <a16:creationId xmlns:a16="http://schemas.microsoft.com/office/drawing/2014/main" id="{DE159C9D-A041-237D-C210-DEF17CC03D53}"/>
              </a:ext>
            </a:extLst>
          </p:cNvPr>
          <p:cNvSpPr>
            <a:spLocks noGrp="1" noRot="1" noChangeAspect="1" noChangeArrowheads="1" noTextEdit="1"/>
          </p:cNvSpPr>
          <p:nvPr>
            <p:ph type="sldImg"/>
          </p:nvPr>
        </p:nvSpPr>
        <p:spPr>
          <a:ln/>
        </p:spPr>
      </p:sp>
      <p:sp>
        <p:nvSpPr>
          <p:cNvPr id="217092" name="Rectangle 3">
            <a:extLst>
              <a:ext uri="{FF2B5EF4-FFF2-40B4-BE49-F238E27FC236}">
                <a16:creationId xmlns:a16="http://schemas.microsoft.com/office/drawing/2014/main" id="{E04B1C9B-D879-0A29-0199-F584D35B4A7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a:extLst>
              <a:ext uri="{FF2B5EF4-FFF2-40B4-BE49-F238E27FC236}">
                <a16:creationId xmlns:a16="http://schemas.microsoft.com/office/drawing/2014/main" id="{47E02F0E-1AF1-FFBC-4310-E30A0284F58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42D6B7-0F83-4739-855E-003115A91CAA}" type="slidenum">
              <a:rPr lang="en-US" altLang="en-US" sz="1200"/>
              <a:pPr/>
              <a:t>122</a:t>
            </a:fld>
            <a:endParaRPr lang="en-US" altLang="en-US" sz="1200"/>
          </a:p>
        </p:txBody>
      </p:sp>
      <p:sp>
        <p:nvSpPr>
          <p:cNvPr id="219139" name="Rectangle 2">
            <a:extLst>
              <a:ext uri="{FF2B5EF4-FFF2-40B4-BE49-F238E27FC236}">
                <a16:creationId xmlns:a16="http://schemas.microsoft.com/office/drawing/2014/main" id="{DA51B39C-0016-B820-9C58-6CC6F584B885}"/>
              </a:ext>
            </a:extLst>
          </p:cNvPr>
          <p:cNvSpPr>
            <a:spLocks noGrp="1" noRot="1" noChangeAspect="1" noChangeArrowheads="1" noTextEdit="1"/>
          </p:cNvSpPr>
          <p:nvPr>
            <p:ph type="sldImg"/>
          </p:nvPr>
        </p:nvSpPr>
        <p:spPr>
          <a:ln/>
        </p:spPr>
      </p:sp>
      <p:sp>
        <p:nvSpPr>
          <p:cNvPr id="219140" name="Rectangle 3">
            <a:extLst>
              <a:ext uri="{FF2B5EF4-FFF2-40B4-BE49-F238E27FC236}">
                <a16:creationId xmlns:a16="http://schemas.microsoft.com/office/drawing/2014/main" id="{1FFDDC2F-D69B-119A-AD4B-56BEA66546CA}"/>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a:extLst>
              <a:ext uri="{FF2B5EF4-FFF2-40B4-BE49-F238E27FC236}">
                <a16:creationId xmlns:a16="http://schemas.microsoft.com/office/drawing/2014/main" id="{CC1153A6-CB17-92B0-03C9-75FD15D1878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6CAE4C7-98E2-4DF4-8CF2-821DDA83B1ED}" type="slidenum">
              <a:rPr lang="en-US" altLang="en-US" sz="1200"/>
              <a:pPr/>
              <a:t>123</a:t>
            </a:fld>
            <a:endParaRPr lang="en-US" altLang="en-US" sz="1200"/>
          </a:p>
        </p:txBody>
      </p:sp>
      <p:sp>
        <p:nvSpPr>
          <p:cNvPr id="221187" name="Rectangle 2">
            <a:extLst>
              <a:ext uri="{FF2B5EF4-FFF2-40B4-BE49-F238E27FC236}">
                <a16:creationId xmlns:a16="http://schemas.microsoft.com/office/drawing/2014/main" id="{39D8B88A-4502-612B-895A-649A36384D39}"/>
              </a:ext>
            </a:extLst>
          </p:cNvPr>
          <p:cNvSpPr>
            <a:spLocks noGrp="1" noRot="1" noChangeAspect="1" noChangeArrowheads="1" noTextEdit="1"/>
          </p:cNvSpPr>
          <p:nvPr>
            <p:ph type="sldImg"/>
          </p:nvPr>
        </p:nvSpPr>
        <p:spPr>
          <a:ln/>
        </p:spPr>
      </p:sp>
      <p:sp>
        <p:nvSpPr>
          <p:cNvPr id="221188" name="Rectangle 3">
            <a:extLst>
              <a:ext uri="{FF2B5EF4-FFF2-40B4-BE49-F238E27FC236}">
                <a16:creationId xmlns:a16="http://schemas.microsoft.com/office/drawing/2014/main" id="{A3C1BCB0-4230-3C52-310F-605EA6871FD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a:extLst>
              <a:ext uri="{FF2B5EF4-FFF2-40B4-BE49-F238E27FC236}">
                <a16:creationId xmlns:a16="http://schemas.microsoft.com/office/drawing/2014/main" id="{A6678418-F64F-AF07-20EA-ED1E9F4C01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FFB6319-5CB4-4E28-B34F-E406B3AE8F55}" type="slidenum">
              <a:rPr lang="en-US" altLang="en-US" sz="1200"/>
              <a:pPr/>
              <a:t>124</a:t>
            </a:fld>
            <a:endParaRPr lang="en-US" altLang="en-US" sz="1200"/>
          </a:p>
        </p:txBody>
      </p:sp>
      <p:sp>
        <p:nvSpPr>
          <p:cNvPr id="223235" name="Rectangle 2">
            <a:extLst>
              <a:ext uri="{FF2B5EF4-FFF2-40B4-BE49-F238E27FC236}">
                <a16:creationId xmlns:a16="http://schemas.microsoft.com/office/drawing/2014/main" id="{9E7EA2BF-621E-A721-8A15-CD14257F82A2}"/>
              </a:ext>
            </a:extLst>
          </p:cNvPr>
          <p:cNvSpPr>
            <a:spLocks noGrp="1" noRot="1" noChangeAspect="1" noChangeArrowheads="1" noTextEdit="1"/>
          </p:cNvSpPr>
          <p:nvPr>
            <p:ph type="sldImg"/>
          </p:nvPr>
        </p:nvSpPr>
        <p:spPr>
          <a:ln/>
        </p:spPr>
      </p:sp>
      <p:sp>
        <p:nvSpPr>
          <p:cNvPr id="223236" name="Rectangle 3">
            <a:extLst>
              <a:ext uri="{FF2B5EF4-FFF2-40B4-BE49-F238E27FC236}">
                <a16:creationId xmlns:a16="http://schemas.microsoft.com/office/drawing/2014/main" id="{B1B6156A-B28D-0EC0-6E2B-FF6ED76A7D6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a:extLst>
              <a:ext uri="{FF2B5EF4-FFF2-40B4-BE49-F238E27FC236}">
                <a16:creationId xmlns:a16="http://schemas.microsoft.com/office/drawing/2014/main" id="{59E64A23-84BF-F961-084B-3F236F6335A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A587073-11BE-4706-B7B6-EBFFFA704CED}" type="slidenum">
              <a:rPr lang="en-US" altLang="en-US" sz="1200"/>
              <a:pPr/>
              <a:t>125</a:t>
            </a:fld>
            <a:endParaRPr lang="en-US" altLang="en-US" sz="1200"/>
          </a:p>
        </p:txBody>
      </p:sp>
      <p:sp>
        <p:nvSpPr>
          <p:cNvPr id="225283" name="Rectangle 2">
            <a:extLst>
              <a:ext uri="{FF2B5EF4-FFF2-40B4-BE49-F238E27FC236}">
                <a16:creationId xmlns:a16="http://schemas.microsoft.com/office/drawing/2014/main" id="{76872728-6A02-F1B2-4BBB-7EFEBC6BE40A}"/>
              </a:ext>
            </a:extLst>
          </p:cNvPr>
          <p:cNvSpPr>
            <a:spLocks noGrp="1" noRot="1" noChangeAspect="1" noChangeArrowheads="1" noTextEdit="1"/>
          </p:cNvSpPr>
          <p:nvPr>
            <p:ph type="sldImg"/>
          </p:nvPr>
        </p:nvSpPr>
        <p:spPr>
          <a:ln/>
        </p:spPr>
      </p:sp>
      <p:sp>
        <p:nvSpPr>
          <p:cNvPr id="225284" name="Rectangle 3">
            <a:extLst>
              <a:ext uri="{FF2B5EF4-FFF2-40B4-BE49-F238E27FC236}">
                <a16:creationId xmlns:a16="http://schemas.microsoft.com/office/drawing/2014/main" id="{8ED246D6-DC6A-40CD-6613-24F1C495C6D8}"/>
              </a:ext>
            </a:extLst>
          </p:cNvPr>
          <p:cNvSpPr>
            <a:spLocks noGrp="1" noChangeArrowheads="1"/>
          </p:cNvSpPr>
          <p:nvPr>
            <p:ph type="body" idx="1"/>
          </p:nvPr>
        </p:nvSpPr>
        <p:spPr>
          <a:noFill/>
        </p:spPr>
        <p:txBody>
          <a:bodyPr/>
          <a:lstStyle/>
          <a:p>
            <a:r>
              <a:rPr lang="en-US" altLang="en-US"/>
              <a:t>Resistance_002.jpg</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a:extLst>
              <a:ext uri="{FF2B5EF4-FFF2-40B4-BE49-F238E27FC236}">
                <a16:creationId xmlns:a16="http://schemas.microsoft.com/office/drawing/2014/main" id="{E469D475-F4BB-EE6D-3C88-2AB128AFAB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F4D96D9-CC4D-46B4-8129-FAE630CBDE88}" type="slidenum">
              <a:rPr lang="en-US" altLang="en-US" sz="1200"/>
              <a:pPr/>
              <a:t>126</a:t>
            </a:fld>
            <a:endParaRPr lang="en-US" altLang="en-US" sz="1200"/>
          </a:p>
        </p:txBody>
      </p:sp>
      <p:sp>
        <p:nvSpPr>
          <p:cNvPr id="227331" name="Rectangle 2">
            <a:extLst>
              <a:ext uri="{FF2B5EF4-FFF2-40B4-BE49-F238E27FC236}">
                <a16:creationId xmlns:a16="http://schemas.microsoft.com/office/drawing/2014/main" id="{F0C6D6D9-600E-2339-EDDB-D01C6E08CD8E}"/>
              </a:ext>
            </a:extLst>
          </p:cNvPr>
          <p:cNvSpPr>
            <a:spLocks noGrp="1" noRot="1" noChangeAspect="1" noChangeArrowheads="1" noTextEdit="1"/>
          </p:cNvSpPr>
          <p:nvPr>
            <p:ph type="sldImg"/>
          </p:nvPr>
        </p:nvSpPr>
        <p:spPr>
          <a:ln/>
        </p:spPr>
      </p:sp>
      <p:sp>
        <p:nvSpPr>
          <p:cNvPr id="227332" name="Rectangle 3">
            <a:extLst>
              <a:ext uri="{FF2B5EF4-FFF2-40B4-BE49-F238E27FC236}">
                <a16:creationId xmlns:a16="http://schemas.microsoft.com/office/drawing/2014/main" id="{2F158ED8-1D34-2B06-6286-9CF1F15AA562}"/>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a:extLst>
              <a:ext uri="{FF2B5EF4-FFF2-40B4-BE49-F238E27FC236}">
                <a16:creationId xmlns:a16="http://schemas.microsoft.com/office/drawing/2014/main" id="{AC992914-F2CD-1C03-203B-AD7C8E1358E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66E4CA9-1861-49A5-924D-F76941B1B26F}" type="slidenum">
              <a:rPr lang="en-US" altLang="en-US" sz="1200"/>
              <a:pPr/>
              <a:t>127</a:t>
            </a:fld>
            <a:endParaRPr lang="en-US" altLang="en-US" sz="1200"/>
          </a:p>
        </p:txBody>
      </p:sp>
      <p:sp>
        <p:nvSpPr>
          <p:cNvPr id="229379" name="Rectangle 2">
            <a:extLst>
              <a:ext uri="{FF2B5EF4-FFF2-40B4-BE49-F238E27FC236}">
                <a16:creationId xmlns:a16="http://schemas.microsoft.com/office/drawing/2014/main" id="{587136BC-B3A6-93A2-1B7F-DC960139F677}"/>
              </a:ext>
            </a:extLst>
          </p:cNvPr>
          <p:cNvSpPr>
            <a:spLocks noGrp="1" noRot="1" noChangeAspect="1" noChangeArrowheads="1" noTextEdit="1"/>
          </p:cNvSpPr>
          <p:nvPr>
            <p:ph type="sldImg"/>
          </p:nvPr>
        </p:nvSpPr>
        <p:spPr>
          <a:ln/>
        </p:spPr>
      </p:sp>
      <p:sp>
        <p:nvSpPr>
          <p:cNvPr id="229380" name="Rectangle 3">
            <a:extLst>
              <a:ext uri="{FF2B5EF4-FFF2-40B4-BE49-F238E27FC236}">
                <a16:creationId xmlns:a16="http://schemas.microsoft.com/office/drawing/2014/main" id="{A9A97727-270A-DC28-D834-E8DD12A5E7D7}"/>
              </a:ext>
            </a:extLst>
          </p:cNvPr>
          <p:cNvSpPr>
            <a:spLocks noGrp="1" noChangeArrowheads="1"/>
          </p:cNvSpPr>
          <p:nvPr>
            <p:ph type="body" idx="1"/>
          </p:nvPr>
        </p:nvSpPr>
        <p:spPr>
          <a:noFill/>
        </p:spPr>
        <p:txBody>
          <a:bodyPr lIns="89940" tIns="44970" rIns="89940" bIns="44970"/>
          <a:lstStyle/>
          <a:p>
            <a:r>
              <a:rPr lang="en-US" altLang="en-US"/>
              <a:t>From Isabelle Girard's "video.ppt" Feb. 2001</a:t>
            </a:r>
          </a:p>
          <a:p>
            <a:endParaRPr lang="en-US" altLang="en-US"/>
          </a:p>
          <a:p>
            <a:r>
              <a:rPr lang="en-US" altLang="en-US" sz="1400" b="1">
                <a:latin typeface="Arial" panose="020B0604020202020204" pitchFamily="34" charset="0"/>
              </a:rPr>
              <a:t>Circadian wheel running in video mice</a:t>
            </a:r>
          </a:p>
          <a:p>
            <a:r>
              <a:rPr lang="en-US" altLang="en-US" sz="2000" b="1">
                <a:latin typeface="Arial" panose="020B0604020202020204" pitchFamily="34" charset="0"/>
              </a:rPr>
              <a:t> (summed over 3 batches, day 6)</a:t>
            </a:r>
          </a:p>
          <a:p>
            <a:r>
              <a:rPr lang="en-US" altLang="en-US" sz="2000" b="1">
                <a:latin typeface="Arial" panose="020B0604020202020204" pitchFamily="34" charset="0"/>
              </a:rPr>
              <a:t>Ted asks:  is this all mice, or just N = 21 and 20?</a:t>
            </a:r>
          </a:p>
          <a:p>
            <a:endParaRPr lang="en-US"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a:extLst>
              <a:ext uri="{FF2B5EF4-FFF2-40B4-BE49-F238E27FC236}">
                <a16:creationId xmlns:a16="http://schemas.microsoft.com/office/drawing/2014/main" id="{B8E4F80A-A8A8-C52A-4E53-812236A6858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0282E5-4B3E-46DF-A3AD-0261FAC406D0}" type="slidenum">
              <a:rPr lang="en-US" altLang="en-US" sz="1200"/>
              <a:pPr/>
              <a:t>128</a:t>
            </a:fld>
            <a:endParaRPr lang="en-US" altLang="en-US" sz="1200"/>
          </a:p>
        </p:txBody>
      </p:sp>
      <p:sp>
        <p:nvSpPr>
          <p:cNvPr id="231427" name="Rectangle 2">
            <a:extLst>
              <a:ext uri="{FF2B5EF4-FFF2-40B4-BE49-F238E27FC236}">
                <a16:creationId xmlns:a16="http://schemas.microsoft.com/office/drawing/2014/main" id="{5478AEB2-520E-B082-B5DE-F5FECA42D890}"/>
              </a:ext>
            </a:extLst>
          </p:cNvPr>
          <p:cNvSpPr>
            <a:spLocks noGrp="1" noRot="1" noChangeAspect="1" noChangeArrowheads="1" noTextEdit="1"/>
          </p:cNvSpPr>
          <p:nvPr>
            <p:ph type="sldImg"/>
          </p:nvPr>
        </p:nvSpPr>
        <p:spPr>
          <a:ln/>
        </p:spPr>
      </p:sp>
      <p:sp>
        <p:nvSpPr>
          <p:cNvPr id="231428" name="Rectangle 3">
            <a:extLst>
              <a:ext uri="{FF2B5EF4-FFF2-40B4-BE49-F238E27FC236}">
                <a16:creationId xmlns:a16="http://schemas.microsoft.com/office/drawing/2014/main" id="{1CB340C3-C3AC-5D08-9915-16E166FCD25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a:extLst>
              <a:ext uri="{FF2B5EF4-FFF2-40B4-BE49-F238E27FC236}">
                <a16:creationId xmlns:a16="http://schemas.microsoft.com/office/drawing/2014/main" id="{9CF32470-9BCC-D0BA-846F-AF32F37AF80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1BEE003-0099-4968-959E-9AF657528AF3}" type="slidenum">
              <a:rPr lang="en-US" altLang="en-US" sz="1200"/>
              <a:pPr/>
              <a:t>129</a:t>
            </a:fld>
            <a:endParaRPr lang="en-US" altLang="en-US" sz="1200"/>
          </a:p>
        </p:txBody>
      </p:sp>
      <p:sp>
        <p:nvSpPr>
          <p:cNvPr id="233475" name="Rectangle 2">
            <a:extLst>
              <a:ext uri="{FF2B5EF4-FFF2-40B4-BE49-F238E27FC236}">
                <a16:creationId xmlns:a16="http://schemas.microsoft.com/office/drawing/2014/main" id="{A2D13806-F758-4759-6D97-9B954747892E}"/>
              </a:ext>
            </a:extLst>
          </p:cNvPr>
          <p:cNvSpPr>
            <a:spLocks noGrp="1" noRot="1" noChangeAspect="1" noChangeArrowheads="1" noTextEdit="1"/>
          </p:cNvSpPr>
          <p:nvPr>
            <p:ph type="sldImg"/>
          </p:nvPr>
        </p:nvSpPr>
        <p:spPr>
          <a:ln/>
        </p:spPr>
      </p:sp>
      <p:sp>
        <p:nvSpPr>
          <p:cNvPr id="233476" name="Rectangle 3">
            <a:extLst>
              <a:ext uri="{FF2B5EF4-FFF2-40B4-BE49-F238E27FC236}">
                <a16:creationId xmlns:a16="http://schemas.microsoft.com/office/drawing/2014/main" id="{E95E4429-3BF4-5DED-126C-B8B6F316B788}"/>
              </a:ext>
            </a:extLst>
          </p:cNvPr>
          <p:cNvSpPr>
            <a:spLocks noGrp="1" noChangeArrowheads="1"/>
          </p:cNvSpPr>
          <p:nvPr>
            <p:ph type="body" idx="1"/>
          </p:nvPr>
        </p:nvSpPr>
        <p:spPr>
          <a:xfrm>
            <a:off x="685800" y="4343400"/>
            <a:ext cx="5486400" cy="4114800"/>
          </a:xfrm>
          <a:noFill/>
        </p:spPr>
        <p:txBody>
          <a:bodyPr/>
          <a:lstStyle/>
          <a:p>
            <a:r>
              <a:rPr lang="en-US" altLang="en-US"/>
              <a:t>C:\SELECT\g50\Endurance\Listing for Endurance Repeatability in PowerPoint.doc</a:t>
            </a: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a:extLst>
              <a:ext uri="{FF2B5EF4-FFF2-40B4-BE49-F238E27FC236}">
                <a16:creationId xmlns:a16="http://schemas.microsoft.com/office/drawing/2014/main" id="{81F52B33-9B85-871D-90F5-3C71D27410A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9A14DFD-2C4C-4722-BD8C-BA1838B3A2F6}" type="slidenum">
              <a:rPr lang="en-US" altLang="en-US" sz="1200"/>
              <a:pPr/>
              <a:t>130</a:t>
            </a:fld>
            <a:endParaRPr lang="en-US" altLang="en-US" sz="1200"/>
          </a:p>
        </p:txBody>
      </p:sp>
      <p:sp>
        <p:nvSpPr>
          <p:cNvPr id="235523" name="Rectangle 2">
            <a:extLst>
              <a:ext uri="{FF2B5EF4-FFF2-40B4-BE49-F238E27FC236}">
                <a16:creationId xmlns:a16="http://schemas.microsoft.com/office/drawing/2014/main" id="{D120367F-9FF9-AD73-018F-CEA39AE65BD1}"/>
              </a:ext>
            </a:extLst>
          </p:cNvPr>
          <p:cNvSpPr>
            <a:spLocks noGrp="1" noRot="1" noChangeAspect="1" noChangeArrowheads="1" noTextEdit="1"/>
          </p:cNvSpPr>
          <p:nvPr>
            <p:ph type="sldImg"/>
          </p:nvPr>
        </p:nvSpPr>
        <p:spPr>
          <a:ln/>
        </p:spPr>
      </p:sp>
      <p:sp>
        <p:nvSpPr>
          <p:cNvPr id="235524" name="Rectangle 3">
            <a:extLst>
              <a:ext uri="{FF2B5EF4-FFF2-40B4-BE49-F238E27FC236}">
                <a16:creationId xmlns:a16="http://schemas.microsoft.com/office/drawing/2014/main" id="{1FE07E70-8570-F3B8-3D13-33568009392A}"/>
              </a:ext>
            </a:extLst>
          </p:cNvPr>
          <p:cNvSpPr>
            <a:spLocks noGrp="1" noChangeArrowheads="1"/>
          </p:cNvSpPr>
          <p:nvPr>
            <p:ph type="body" idx="1"/>
          </p:nvPr>
        </p:nvSpPr>
        <p:spPr>
          <a:xfrm>
            <a:off x="685800" y="4343400"/>
            <a:ext cx="5486400" cy="4114800"/>
          </a:xfrm>
          <a:noFill/>
        </p:spPr>
        <p:txBody>
          <a:bodyPr/>
          <a:lstStyle/>
          <a:p>
            <a:r>
              <a:rPr lang="en-US" altLang="en-US"/>
              <a:t>C:\SELECT\g49\Sprint\Listing for Sprint Repeatability in PowerPoint.doc</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21932AD7-0C87-516B-B6E9-0E534EA07B3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D96FDEB-513E-4B3F-B8E9-82AC660BF57E}" type="slidenum">
              <a:rPr lang="en-US" altLang="en-US" sz="1200"/>
              <a:pPr/>
              <a:t>13</a:t>
            </a:fld>
            <a:endParaRPr lang="en-US" altLang="en-US" sz="1200"/>
          </a:p>
        </p:txBody>
      </p:sp>
      <p:sp>
        <p:nvSpPr>
          <p:cNvPr id="54275" name="Rectangle 2">
            <a:extLst>
              <a:ext uri="{FF2B5EF4-FFF2-40B4-BE49-F238E27FC236}">
                <a16:creationId xmlns:a16="http://schemas.microsoft.com/office/drawing/2014/main" id="{7C0004E2-FD84-0639-2CEB-3E4AE0368928}"/>
              </a:ext>
            </a:extLst>
          </p:cNvPr>
          <p:cNvSpPr>
            <a:spLocks noGrp="1" noRot="1" noChangeAspect="1" noChangeArrowheads="1" noTextEdit="1"/>
          </p:cNvSpPr>
          <p:nvPr>
            <p:ph type="sldImg"/>
          </p:nvPr>
        </p:nvSpPr>
        <p:spPr>
          <a:ln/>
        </p:spPr>
      </p:sp>
      <p:sp>
        <p:nvSpPr>
          <p:cNvPr id="54276" name="Rectangle 3">
            <a:extLst>
              <a:ext uri="{FF2B5EF4-FFF2-40B4-BE49-F238E27FC236}">
                <a16:creationId xmlns:a16="http://schemas.microsoft.com/office/drawing/2014/main" id="{49BB5805-A7EE-5A1B-50D3-5C9141F58C52}"/>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14FRUN56.DSF</a:t>
            </a:r>
          </a:p>
          <a:p>
            <a:r>
              <a:rPr lang="en-US" altLang="en-US"/>
              <a:t>The ASCII file named .DOC was then opened in Excel.</a:t>
            </a:r>
          </a:p>
          <a:p>
            <a:r>
              <a:rPr lang="en-US" altLang="en-US"/>
              <a:t>From the Excel file, it was pasted into PowerPoint.</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a:extLst>
              <a:ext uri="{FF2B5EF4-FFF2-40B4-BE49-F238E27FC236}">
                <a16:creationId xmlns:a16="http://schemas.microsoft.com/office/drawing/2014/main" id="{6DEEB3C1-3986-5272-675F-060506CC7AB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2E6DD4-CD10-4A3B-B492-750F7559C288}" type="slidenum">
              <a:rPr lang="en-US" altLang="en-US" sz="1200"/>
              <a:pPr/>
              <a:t>131</a:t>
            </a:fld>
            <a:endParaRPr lang="en-US" altLang="en-US" sz="1200"/>
          </a:p>
        </p:txBody>
      </p:sp>
      <p:sp>
        <p:nvSpPr>
          <p:cNvPr id="237571" name="Rectangle 2">
            <a:extLst>
              <a:ext uri="{FF2B5EF4-FFF2-40B4-BE49-F238E27FC236}">
                <a16:creationId xmlns:a16="http://schemas.microsoft.com/office/drawing/2014/main" id="{B1E3BA9F-338D-5054-0FBC-DF95CB52AE00}"/>
              </a:ext>
            </a:extLst>
          </p:cNvPr>
          <p:cNvSpPr>
            <a:spLocks noGrp="1" noRot="1" noChangeAspect="1" noChangeArrowheads="1" noTextEdit="1"/>
          </p:cNvSpPr>
          <p:nvPr>
            <p:ph type="sldImg"/>
          </p:nvPr>
        </p:nvSpPr>
        <p:spPr>
          <a:ln/>
        </p:spPr>
      </p:sp>
      <p:sp>
        <p:nvSpPr>
          <p:cNvPr id="237572" name="Rectangle 3">
            <a:extLst>
              <a:ext uri="{FF2B5EF4-FFF2-40B4-BE49-F238E27FC236}">
                <a16:creationId xmlns:a16="http://schemas.microsoft.com/office/drawing/2014/main" id="{12FC369A-9A05-C18C-00EC-4287B428389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a:extLst>
              <a:ext uri="{FF2B5EF4-FFF2-40B4-BE49-F238E27FC236}">
                <a16:creationId xmlns:a16="http://schemas.microsoft.com/office/drawing/2014/main" id="{18A0998F-5B89-79D4-CC1B-FD25F8FE993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6CB58A4-CB20-49DC-B286-A24239D0E867}" type="slidenum">
              <a:rPr lang="en-US" altLang="en-US" sz="1200"/>
              <a:pPr/>
              <a:t>132</a:t>
            </a:fld>
            <a:endParaRPr lang="en-US" altLang="en-US" sz="1200"/>
          </a:p>
        </p:txBody>
      </p:sp>
      <p:sp>
        <p:nvSpPr>
          <p:cNvPr id="239619" name="Rectangle 2">
            <a:extLst>
              <a:ext uri="{FF2B5EF4-FFF2-40B4-BE49-F238E27FC236}">
                <a16:creationId xmlns:a16="http://schemas.microsoft.com/office/drawing/2014/main" id="{6A12E730-F8FE-796E-A58D-51A9BF416ABE}"/>
              </a:ext>
            </a:extLst>
          </p:cNvPr>
          <p:cNvSpPr>
            <a:spLocks noGrp="1" noRot="1" noChangeAspect="1" noChangeArrowheads="1" noTextEdit="1"/>
          </p:cNvSpPr>
          <p:nvPr>
            <p:ph type="sldImg"/>
          </p:nvPr>
        </p:nvSpPr>
        <p:spPr>
          <a:ln/>
        </p:spPr>
      </p:sp>
      <p:sp>
        <p:nvSpPr>
          <p:cNvPr id="239620" name="Rectangle 3">
            <a:extLst>
              <a:ext uri="{FF2B5EF4-FFF2-40B4-BE49-F238E27FC236}">
                <a16:creationId xmlns:a16="http://schemas.microsoft.com/office/drawing/2014/main" id="{D6794FC7-E94D-889C-9C95-7BD068128CD8}"/>
              </a:ext>
            </a:extLst>
          </p:cNvPr>
          <p:cNvSpPr>
            <a:spLocks noGrp="1" noChangeArrowheads="1"/>
          </p:cNvSpPr>
          <p:nvPr>
            <p:ph type="body" idx="1"/>
          </p:nvPr>
        </p:nvSpPr>
        <p:spPr>
          <a:noFill/>
        </p:spPr>
        <p:txBody>
          <a:bodyPr/>
          <a:lstStyle/>
          <a:p>
            <a:r>
              <a:rPr lang="en-US" altLang="en-US"/>
              <a:t>Tiger_Woods_Attitude_Aptitude.jpg</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a:extLst>
              <a:ext uri="{FF2B5EF4-FFF2-40B4-BE49-F238E27FC236}">
                <a16:creationId xmlns:a16="http://schemas.microsoft.com/office/drawing/2014/main" id="{ED7BCEB9-640F-8366-B7F9-722824DA15E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E732F4-CC37-4BE4-9564-7484884D3FEA}" type="slidenum">
              <a:rPr lang="en-US" altLang="en-US" sz="1200"/>
              <a:pPr/>
              <a:t>133</a:t>
            </a:fld>
            <a:endParaRPr lang="en-US" altLang="en-US" sz="1200"/>
          </a:p>
        </p:txBody>
      </p:sp>
      <p:sp>
        <p:nvSpPr>
          <p:cNvPr id="241667" name="Rectangle 2">
            <a:extLst>
              <a:ext uri="{FF2B5EF4-FFF2-40B4-BE49-F238E27FC236}">
                <a16:creationId xmlns:a16="http://schemas.microsoft.com/office/drawing/2014/main" id="{1E342BF5-EC83-ACCA-6C48-FDA77BE1890C}"/>
              </a:ext>
            </a:extLst>
          </p:cNvPr>
          <p:cNvSpPr>
            <a:spLocks noGrp="1" noRot="1" noChangeAspect="1" noChangeArrowheads="1" noTextEdit="1"/>
          </p:cNvSpPr>
          <p:nvPr>
            <p:ph type="sldImg"/>
          </p:nvPr>
        </p:nvSpPr>
        <p:spPr>
          <a:ln/>
        </p:spPr>
      </p:sp>
      <p:sp>
        <p:nvSpPr>
          <p:cNvPr id="241668" name="Rectangle 3">
            <a:extLst>
              <a:ext uri="{FF2B5EF4-FFF2-40B4-BE49-F238E27FC236}">
                <a16:creationId xmlns:a16="http://schemas.microsoft.com/office/drawing/2014/main" id="{A1B92203-9985-8B6A-EDCA-E0601E21991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a:extLst>
              <a:ext uri="{FF2B5EF4-FFF2-40B4-BE49-F238E27FC236}">
                <a16:creationId xmlns:a16="http://schemas.microsoft.com/office/drawing/2014/main" id="{C9366EDC-AA2E-72FE-F1A1-9D4461D3DFA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E592A1E-0233-4982-8D2E-2C2E07B4D516}" type="slidenum">
              <a:rPr lang="en-US" altLang="en-US" sz="1200"/>
              <a:pPr/>
              <a:t>134</a:t>
            </a:fld>
            <a:endParaRPr lang="en-US" altLang="en-US" sz="1200"/>
          </a:p>
        </p:txBody>
      </p:sp>
      <p:sp>
        <p:nvSpPr>
          <p:cNvPr id="243715" name="Rectangle 2">
            <a:extLst>
              <a:ext uri="{FF2B5EF4-FFF2-40B4-BE49-F238E27FC236}">
                <a16:creationId xmlns:a16="http://schemas.microsoft.com/office/drawing/2014/main" id="{30013ABE-5D6B-89D7-5D82-B491FE2AEADF}"/>
              </a:ext>
            </a:extLst>
          </p:cNvPr>
          <p:cNvSpPr>
            <a:spLocks noGrp="1" noRot="1" noChangeAspect="1" noChangeArrowheads="1" noTextEdit="1"/>
          </p:cNvSpPr>
          <p:nvPr>
            <p:ph type="sldImg"/>
          </p:nvPr>
        </p:nvSpPr>
        <p:spPr>
          <a:ln/>
        </p:spPr>
      </p:sp>
      <p:sp>
        <p:nvSpPr>
          <p:cNvPr id="243716" name="Rectangle 3">
            <a:extLst>
              <a:ext uri="{FF2B5EF4-FFF2-40B4-BE49-F238E27FC236}">
                <a16:creationId xmlns:a16="http://schemas.microsoft.com/office/drawing/2014/main" id="{FF5760A7-B15D-13B8-EC92-306EBB47955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a:extLst>
              <a:ext uri="{FF2B5EF4-FFF2-40B4-BE49-F238E27FC236}">
                <a16:creationId xmlns:a16="http://schemas.microsoft.com/office/drawing/2014/main" id="{A23F7108-A6E9-EF04-345C-92EE970361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1EA58F6-A2C6-43BA-8BEE-BA410892B01A}" type="slidenum">
              <a:rPr lang="en-US" altLang="en-US" sz="1200"/>
              <a:pPr/>
              <a:t>135</a:t>
            </a:fld>
            <a:endParaRPr lang="en-US" altLang="en-US" sz="1200"/>
          </a:p>
        </p:txBody>
      </p:sp>
      <p:sp>
        <p:nvSpPr>
          <p:cNvPr id="245763" name="Rectangle 2">
            <a:extLst>
              <a:ext uri="{FF2B5EF4-FFF2-40B4-BE49-F238E27FC236}">
                <a16:creationId xmlns:a16="http://schemas.microsoft.com/office/drawing/2014/main" id="{3A52173A-472F-6C37-C840-1B9987A315E7}"/>
              </a:ext>
            </a:extLst>
          </p:cNvPr>
          <p:cNvSpPr>
            <a:spLocks noGrp="1" noRot="1" noChangeAspect="1" noChangeArrowheads="1" noTextEdit="1"/>
          </p:cNvSpPr>
          <p:nvPr>
            <p:ph type="sldImg"/>
          </p:nvPr>
        </p:nvSpPr>
        <p:spPr>
          <a:ln/>
        </p:spPr>
      </p:sp>
      <p:sp>
        <p:nvSpPr>
          <p:cNvPr id="245764" name="Rectangle 3">
            <a:extLst>
              <a:ext uri="{FF2B5EF4-FFF2-40B4-BE49-F238E27FC236}">
                <a16:creationId xmlns:a16="http://schemas.microsoft.com/office/drawing/2014/main" id="{E0FDB0E8-0F8D-318D-CACC-CED2C3F7EAC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a:extLst>
              <a:ext uri="{FF2B5EF4-FFF2-40B4-BE49-F238E27FC236}">
                <a16:creationId xmlns:a16="http://schemas.microsoft.com/office/drawing/2014/main" id="{DB6E0FF3-6588-C6DE-4F3C-BA941400C8B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B503E6F-8959-454A-BE91-B61AAA2CEE1A}" type="slidenum">
              <a:rPr lang="en-US" altLang="en-US" sz="1200"/>
              <a:pPr/>
              <a:t>136</a:t>
            </a:fld>
            <a:endParaRPr lang="en-US" altLang="en-US" sz="1200"/>
          </a:p>
        </p:txBody>
      </p:sp>
      <p:sp>
        <p:nvSpPr>
          <p:cNvPr id="247811" name="Rectangle 2">
            <a:extLst>
              <a:ext uri="{FF2B5EF4-FFF2-40B4-BE49-F238E27FC236}">
                <a16:creationId xmlns:a16="http://schemas.microsoft.com/office/drawing/2014/main" id="{EAF3E07E-3B72-89FE-7542-D2DBEF904889}"/>
              </a:ext>
            </a:extLst>
          </p:cNvPr>
          <p:cNvSpPr>
            <a:spLocks noGrp="1" noRot="1" noChangeAspect="1" noChangeArrowheads="1" noTextEdit="1"/>
          </p:cNvSpPr>
          <p:nvPr>
            <p:ph type="sldImg"/>
          </p:nvPr>
        </p:nvSpPr>
        <p:spPr>
          <a:ln/>
        </p:spPr>
      </p:sp>
      <p:sp>
        <p:nvSpPr>
          <p:cNvPr id="247812" name="Rectangle 3">
            <a:extLst>
              <a:ext uri="{FF2B5EF4-FFF2-40B4-BE49-F238E27FC236}">
                <a16:creationId xmlns:a16="http://schemas.microsoft.com/office/drawing/2014/main" id="{108EFF25-8149-93F8-ADDB-5A688D5FF78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a:extLst>
              <a:ext uri="{FF2B5EF4-FFF2-40B4-BE49-F238E27FC236}">
                <a16:creationId xmlns:a16="http://schemas.microsoft.com/office/drawing/2014/main" id="{F1DAD8D5-CD58-0EF8-79CD-9DC73C6A6FB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AF2B459-1D27-4D6B-862F-CC3AB0EC8B17}" type="slidenum">
              <a:rPr lang="en-US" altLang="en-US" sz="1200"/>
              <a:pPr/>
              <a:t>137</a:t>
            </a:fld>
            <a:endParaRPr lang="en-US" altLang="en-US" sz="1200"/>
          </a:p>
        </p:txBody>
      </p:sp>
      <p:sp>
        <p:nvSpPr>
          <p:cNvPr id="249859" name="Rectangle 2">
            <a:extLst>
              <a:ext uri="{FF2B5EF4-FFF2-40B4-BE49-F238E27FC236}">
                <a16:creationId xmlns:a16="http://schemas.microsoft.com/office/drawing/2014/main" id="{39F6F7A4-CA11-599A-3729-2BB13413CEAC}"/>
              </a:ext>
            </a:extLst>
          </p:cNvPr>
          <p:cNvSpPr>
            <a:spLocks noGrp="1" noRot="1" noChangeAspect="1" noChangeArrowheads="1" noTextEdit="1"/>
          </p:cNvSpPr>
          <p:nvPr>
            <p:ph type="sldImg"/>
          </p:nvPr>
        </p:nvSpPr>
        <p:spPr>
          <a:ln/>
        </p:spPr>
      </p:sp>
      <p:sp>
        <p:nvSpPr>
          <p:cNvPr id="1841155" name="Rectangle 3">
            <a:extLst>
              <a:ext uri="{FF2B5EF4-FFF2-40B4-BE49-F238E27FC236}">
                <a16:creationId xmlns:a16="http://schemas.microsoft.com/office/drawing/2014/main" id="{AF3EDD89-01EA-5B16-C352-8DEEACDF7C6D}"/>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a:extLst>
              <a:ext uri="{FF2B5EF4-FFF2-40B4-BE49-F238E27FC236}">
                <a16:creationId xmlns:a16="http://schemas.microsoft.com/office/drawing/2014/main" id="{BBE364F7-BABA-6406-18DD-F8AC6B8E4AF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3700287-C29F-4972-9DF6-A7E2DDFA971C}" type="slidenum">
              <a:rPr lang="en-US" altLang="en-US" sz="1200"/>
              <a:pPr/>
              <a:t>138</a:t>
            </a:fld>
            <a:endParaRPr lang="en-US" altLang="en-US" sz="1200"/>
          </a:p>
        </p:txBody>
      </p:sp>
      <p:sp>
        <p:nvSpPr>
          <p:cNvPr id="251907" name="Rectangle 7">
            <a:extLst>
              <a:ext uri="{FF2B5EF4-FFF2-40B4-BE49-F238E27FC236}">
                <a16:creationId xmlns:a16="http://schemas.microsoft.com/office/drawing/2014/main" id="{DA4B6536-017D-CDAA-76CA-B6585A756A5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94A0C825-E5CB-4286-814E-D491508039AF}" type="slidenum">
              <a:rPr lang="en-US" altLang="en-US" sz="1200">
                <a:latin typeface="Arial" panose="020B0604020202020204" pitchFamily="34" charset="0"/>
                <a:ea typeface="MS PGothic" panose="020B0600070205080204" pitchFamily="34" charset="-128"/>
              </a:rPr>
              <a:pPr algn="r" eaLnBrk="1" hangingPunct="1"/>
              <a:t>138</a:t>
            </a:fld>
            <a:endParaRPr lang="en-US" altLang="en-US" sz="1200">
              <a:latin typeface="Arial" panose="020B0604020202020204" pitchFamily="34" charset="0"/>
              <a:ea typeface="MS PGothic" panose="020B0600070205080204" pitchFamily="34" charset="-128"/>
            </a:endParaRPr>
          </a:p>
        </p:txBody>
      </p:sp>
      <p:sp>
        <p:nvSpPr>
          <p:cNvPr id="251908" name="Rectangle 2">
            <a:extLst>
              <a:ext uri="{FF2B5EF4-FFF2-40B4-BE49-F238E27FC236}">
                <a16:creationId xmlns:a16="http://schemas.microsoft.com/office/drawing/2014/main" id="{F26A5D2E-2A5C-87B6-3F37-BB3F8051218B}"/>
              </a:ext>
            </a:extLst>
          </p:cNvPr>
          <p:cNvSpPr>
            <a:spLocks noGrp="1" noRot="1" noChangeAspect="1" noChangeArrowheads="1" noTextEdit="1"/>
          </p:cNvSpPr>
          <p:nvPr>
            <p:ph type="sldImg"/>
          </p:nvPr>
        </p:nvSpPr>
        <p:spPr>
          <a:ln/>
        </p:spPr>
      </p:sp>
      <p:sp>
        <p:nvSpPr>
          <p:cNvPr id="251909" name="Rectangle 3">
            <a:extLst>
              <a:ext uri="{FF2B5EF4-FFF2-40B4-BE49-F238E27FC236}">
                <a16:creationId xmlns:a16="http://schemas.microsoft.com/office/drawing/2014/main" id="{D4E63082-8D69-CD60-E947-3CC8DD1A8EBF}"/>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a:extLst>
              <a:ext uri="{FF2B5EF4-FFF2-40B4-BE49-F238E27FC236}">
                <a16:creationId xmlns:a16="http://schemas.microsoft.com/office/drawing/2014/main" id="{25330172-56C3-B0AA-9B18-97270D85875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3673328-45A1-4B1F-AFFB-B556E3732095}" type="slidenum">
              <a:rPr lang="en-US" altLang="en-US" sz="1200"/>
              <a:pPr/>
              <a:t>139</a:t>
            </a:fld>
            <a:endParaRPr lang="en-US" altLang="en-US" sz="1200"/>
          </a:p>
        </p:txBody>
      </p:sp>
      <p:sp>
        <p:nvSpPr>
          <p:cNvPr id="253955" name="Rectangle 7">
            <a:extLst>
              <a:ext uri="{FF2B5EF4-FFF2-40B4-BE49-F238E27FC236}">
                <a16:creationId xmlns:a16="http://schemas.microsoft.com/office/drawing/2014/main" id="{EE3B9BD0-9DEE-BA69-2138-9E52140AA4F1}"/>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B300C6D7-F29C-472D-BBAD-DDFF6111F908}" type="slidenum">
              <a:rPr lang="en-US" altLang="en-US" sz="1200">
                <a:latin typeface="Arial" panose="020B0604020202020204" pitchFamily="34" charset="0"/>
                <a:ea typeface="MS PGothic" panose="020B0600070205080204" pitchFamily="34" charset="-128"/>
              </a:rPr>
              <a:pPr algn="r" eaLnBrk="1" hangingPunct="1"/>
              <a:t>139</a:t>
            </a:fld>
            <a:endParaRPr lang="en-US" altLang="en-US" sz="1200">
              <a:latin typeface="Arial" panose="020B0604020202020204" pitchFamily="34" charset="0"/>
              <a:ea typeface="MS PGothic" panose="020B0600070205080204" pitchFamily="34" charset="-128"/>
            </a:endParaRPr>
          </a:p>
        </p:txBody>
      </p:sp>
      <p:sp>
        <p:nvSpPr>
          <p:cNvPr id="253956" name="Rectangle 2">
            <a:extLst>
              <a:ext uri="{FF2B5EF4-FFF2-40B4-BE49-F238E27FC236}">
                <a16:creationId xmlns:a16="http://schemas.microsoft.com/office/drawing/2014/main" id="{F74A48D5-6FF3-56EF-EAA1-86DA852C537B}"/>
              </a:ext>
            </a:extLst>
          </p:cNvPr>
          <p:cNvSpPr>
            <a:spLocks noGrp="1" noRot="1" noChangeAspect="1" noChangeArrowheads="1" noTextEdit="1"/>
          </p:cNvSpPr>
          <p:nvPr>
            <p:ph type="sldImg"/>
          </p:nvPr>
        </p:nvSpPr>
        <p:spPr>
          <a:ln/>
        </p:spPr>
      </p:sp>
      <p:sp>
        <p:nvSpPr>
          <p:cNvPr id="253957" name="Rectangle 3">
            <a:extLst>
              <a:ext uri="{FF2B5EF4-FFF2-40B4-BE49-F238E27FC236}">
                <a16:creationId xmlns:a16="http://schemas.microsoft.com/office/drawing/2014/main" id="{AFC21CC2-4581-D268-9478-BDDBC96667E3}"/>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a:extLst>
              <a:ext uri="{FF2B5EF4-FFF2-40B4-BE49-F238E27FC236}">
                <a16:creationId xmlns:a16="http://schemas.microsoft.com/office/drawing/2014/main" id="{D168BEF4-8C08-4DCF-D6D0-C67BB4B1469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81989A-2749-4461-BC59-38E261CA1CDE}" type="slidenum">
              <a:rPr lang="en-US" altLang="en-US" sz="1200"/>
              <a:pPr/>
              <a:t>140</a:t>
            </a:fld>
            <a:endParaRPr lang="en-US" altLang="en-US" sz="1200"/>
          </a:p>
        </p:txBody>
      </p:sp>
      <p:sp>
        <p:nvSpPr>
          <p:cNvPr id="256003" name="Rectangle 7">
            <a:extLst>
              <a:ext uri="{FF2B5EF4-FFF2-40B4-BE49-F238E27FC236}">
                <a16:creationId xmlns:a16="http://schemas.microsoft.com/office/drawing/2014/main" id="{FAC6BCDF-419D-CE7B-BD30-2C1447D599C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37931725" indent="-37474525">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63142A4B-B3A6-4190-992F-9E5AF2FBB4FF}" type="slidenum">
              <a:rPr lang="en-US" altLang="en-US" sz="1200">
                <a:latin typeface="Arial" panose="020B0604020202020204" pitchFamily="34" charset="0"/>
                <a:ea typeface="MS PGothic" panose="020B0600070205080204" pitchFamily="34" charset="-128"/>
              </a:rPr>
              <a:pPr algn="r" eaLnBrk="1" hangingPunct="1"/>
              <a:t>140</a:t>
            </a:fld>
            <a:endParaRPr lang="en-US" altLang="en-US" sz="1200">
              <a:latin typeface="Arial" panose="020B0604020202020204" pitchFamily="34" charset="0"/>
              <a:ea typeface="MS PGothic" panose="020B0600070205080204" pitchFamily="34" charset="-128"/>
            </a:endParaRPr>
          </a:p>
        </p:txBody>
      </p:sp>
      <p:sp>
        <p:nvSpPr>
          <p:cNvPr id="256004" name="Rectangle 2">
            <a:extLst>
              <a:ext uri="{FF2B5EF4-FFF2-40B4-BE49-F238E27FC236}">
                <a16:creationId xmlns:a16="http://schemas.microsoft.com/office/drawing/2014/main" id="{3EDB11D9-0BA2-B0CA-160B-A76A45698F17}"/>
              </a:ext>
            </a:extLst>
          </p:cNvPr>
          <p:cNvSpPr>
            <a:spLocks noGrp="1" noRot="1" noChangeAspect="1" noChangeArrowheads="1" noTextEdit="1"/>
          </p:cNvSpPr>
          <p:nvPr>
            <p:ph type="sldImg"/>
          </p:nvPr>
        </p:nvSpPr>
        <p:spPr>
          <a:ln/>
        </p:spPr>
      </p:sp>
      <p:sp>
        <p:nvSpPr>
          <p:cNvPr id="256005" name="Rectangle 3">
            <a:extLst>
              <a:ext uri="{FF2B5EF4-FFF2-40B4-BE49-F238E27FC236}">
                <a16:creationId xmlns:a16="http://schemas.microsoft.com/office/drawing/2014/main" id="{72E52F5D-DC0C-4570-24B7-2632D6FDDC5F}"/>
              </a:ext>
            </a:extLst>
          </p:cNvPr>
          <p:cNvSpPr>
            <a:spLocks noGrp="1" noChangeArrowheads="1"/>
          </p:cNvSpPr>
          <p:nvPr>
            <p:ph type="body" idx="1"/>
          </p:nvPr>
        </p:nvSpPr>
        <p:spPr>
          <a:xfrm>
            <a:off x="685800" y="4343400"/>
            <a:ext cx="5486400" cy="4114800"/>
          </a:xfrm>
          <a:noFill/>
        </p:spPr>
        <p:txBody>
          <a:bodyPr/>
          <a:lstStyle/>
          <a:p>
            <a:pPr eaLnBrk="1" hangingPunct="1"/>
            <a:r>
              <a:rPr lang="en-US" altLang="en-US"/>
              <a:t>CONTROLLING FOR BODY LENGTH OR MASS</a:t>
            </a:r>
          </a:p>
          <a:p>
            <a:pPr eaLnBrk="1" hangingPunct="1"/>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0609188A-61F4-F192-B678-771B49D577C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C355CB-7B5F-44B3-A655-EE6256E29F71}" type="slidenum">
              <a:rPr lang="en-US" altLang="en-US" sz="1200"/>
              <a:pPr/>
              <a:t>14</a:t>
            </a:fld>
            <a:endParaRPr lang="en-US" altLang="en-US" sz="1200"/>
          </a:p>
        </p:txBody>
      </p:sp>
      <p:sp>
        <p:nvSpPr>
          <p:cNvPr id="52227" name="Rectangle 2">
            <a:extLst>
              <a:ext uri="{FF2B5EF4-FFF2-40B4-BE49-F238E27FC236}">
                <a16:creationId xmlns:a16="http://schemas.microsoft.com/office/drawing/2014/main" id="{8E65F446-C85C-BFAD-1C00-B3CEEA3ED812}"/>
              </a:ext>
            </a:extLst>
          </p:cNvPr>
          <p:cNvSpPr>
            <a:spLocks noGrp="1" noRot="1" noChangeAspect="1" noChangeArrowheads="1" noTextEdit="1"/>
          </p:cNvSpPr>
          <p:nvPr>
            <p:ph type="sldImg"/>
          </p:nvPr>
        </p:nvSpPr>
        <p:spPr>
          <a:ln/>
        </p:spPr>
      </p:sp>
      <p:sp>
        <p:nvSpPr>
          <p:cNvPr id="52228" name="Rectangle 3">
            <a:extLst>
              <a:ext uri="{FF2B5EF4-FFF2-40B4-BE49-F238E27FC236}">
                <a16:creationId xmlns:a16="http://schemas.microsoft.com/office/drawing/2014/main" id="{9F8FB713-9A94-74EB-A862-39CDC656D2CC}"/>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14MRUN56.DSF</a:t>
            </a:r>
          </a:p>
          <a:p>
            <a:r>
              <a:rPr lang="en-US" altLang="en-US"/>
              <a:t>The ASCII file named .DOC was then opened in Excel.</a:t>
            </a:r>
          </a:p>
          <a:p>
            <a:r>
              <a:rPr lang="en-US" altLang="en-US"/>
              <a:t>From the Excel file, it was pasted into PowerPoint.</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a:extLst>
              <a:ext uri="{FF2B5EF4-FFF2-40B4-BE49-F238E27FC236}">
                <a16:creationId xmlns:a16="http://schemas.microsoft.com/office/drawing/2014/main" id="{6B44206E-2582-DDD1-B137-C21377D8CBB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B418284-D842-4FF9-9227-69B4A75D8B48}" type="slidenum">
              <a:rPr lang="en-US" altLang="en-US" sz="1200"/>
              <a:pPr/>
              <a:t>141</a:t>
            </a:fld>
            <a:endParaRPr lang="en-US" altLang="en-US" sz="1200"/>
          </a:p>
        </p:txBody>
      </p:sp>
      <p:sp>
        <p:nvSpPr>
          <p:cNvPr id="258051" name="Rectangle 2">
            <a:extLst>
              <a:ext uri="{FF2B5EF4-FFF2-40B4-BE49-F238E27FC236}">
                <a16:creationId xmlns:a16="http://schemas.microsoft.com/office/drawing/2014/main" id="{0BCC82B0-799D-CB4D-926A-8229C62ECB6A}"/>
              </a:ext>
            </a:extLst>
          </p:cNvPr>
          <p:cNvSpPr>
            <a:spLocks noGrp="1" noRot="1" noChangeAspect="1" noChangeArrowheads="1" noTextEdit="1"/>
          </p:cNvSpPr>
          <p:nvPr>
            <p:ph type="sldImg"/>
          </p:nvPr>
        </p:nvSpPr>
        <p:spPr>
          <a:ln/>
        </p:spPr>
      </p:sp>
      <p:sp>
        <p:nvSpPr>
          <p:cNvPr id="1849347" name="Rectangle 3">
            <a:extLst>
              <a:ext uri="{FF2B5EF4-FFF2-40B4-BE49-F238E27FC236}">
                <a16:creationId xmlns:a16="http://schemas.microsoft.com/office/drawing/2014/main" id="{2BA1E718-EB85-D5C2-E989-C4E1E2CDD2F4}"/>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endParaRPr lang="en-US"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a:extLst>
              <a:ext uri="{FF2B5EF4-FFF2-40B4-BE49-F238E27FC236}">
                <a16:creationId xmlns:a16="http://schemas.microsoft.com/office/drawing/2014/main" id="{F89492C8-43CF-EDCD-E537-F57870F1A78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86693C3-99F4-48D8-ADC5-6C49212D3E9E}" type="slidenum">
              <a:rPr lang="en-US" altLang="en-US" sz="1200"/>
              <a:pPr/>
              <a:t>142</a:t>
            </a:fld>
            <a:endParaRPr lang="en-US" altLang="en-US" sz="1200"/>
          </a:p>
        </p:txBody>
      </p:sp>
      <p:sp>
        <p:nvSpPr>
          <p:cNvPr id="260099" name="Rectangle 2">
            <a:extLst>
              <a:ext uri="{FF2B5EF4-FFF2-40B4-BE49-F238E27FC236}">
                <a16:creationId xmlns:a16="http://schemas.microsoft.com/office/drawing/2014/main" id="{3316FF13-7538-61FD-1DF7-07DF23F0E571}"/>
              </a:ext>
            </a:extLst>
          </p:cNvPr>
          <p:cNvSpPr>
            <a:spLocks noGrp="1" noRot="1" noChangeAspect="1" noChangeArrowheads="1" noTextEdit="1"/>
          </p:cNvSpPr>
          <p:nvPr>
            <p:ph type="sldImg"/>
          </p:nvPr>
        </p:nvSpPr>
        <p:spPr>
          <a:ln/>
        </p:spPr>
      </p:sp>
      <p:sp>
        <p:nvSpPr>
          <p:cNvPr id="260100" name="Rectangle 3">
            <a:extLst>
              <a:ext uri="{FF2B5EF4-FFF2-40B4-BE49-F238E27FC236}">
                <a16:creationId xmlns:a16="http://schemas.microsoft.com/office/drawing/2014/main" id="{6C024CF5-22B0-F6BB-A014-F21C0A4E3450}"/>
              </a:ext>
            </a:extLst>
          </p:cNvPr>
          <p:cNvSpPr>
            <a:spLocks noGrp="1" noChangeArrowheads="1"/>
          </p:cNvSpPr>
          <p:nvPr>
            <p:ph type="body" idx="1"/>
          </p:nvPr>
        </p:nvSpPr>
        <p:spPr>
          <a:noFill/>
        </p:spPr>
        <p:txBody>
          <a:bodyPr/>
          <a:lstStyle/>
          <a:p>
            <a:r>
              <a:rPr lang="en-US" altLang="en-US"/>
              <a:t>http://www.thecamreport.com/images/exercise.jpg</a:t>
            </a:r>
          </a:p>
          <a:p>
            <a:r>
              <a:rPr lang="en-US" altLang="en-US"/>
              <a:t>Exercise_thecamreport.com.jpg</a:t>
            </a:r>
          </a:p>
          <a:p>
            <a:pPr>
              <a:spcBef>
                <a:spcPct val="50000"/>
              </a:spcBef>
            </a:pPr>
            <a:r>
              <a:rPr lang="en-US" altLang="en-US">
                <a:solidFill>
                  <a:srgbClr val="0000FF"/>
                </a:solidFill>
              </a:rPr>
              <a:t>http://beactiveforlife.com/</a:t>
            </a:r>
          </a:p>
          <a:p>
            <a:r>
              <a:rPr lang="en-US" altLang="en-US"/>
              <a:t>Exercise_beactiveforlife.org.jpg</a:t>
            </a:r>
          </a:p>
          <a:p>
            <a:endParaRPr lang="en-US"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090B5225-1CBE-2B04-4126-693A2F3BB83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A1D0DEB-38FD-4FD2-AFAA-1C4E1F90389C}" type="slidenum">
              <a:rPr lang="en-US" altLang="en-US" sz="1200"/>
              <a:pPr/>
              <a:t>143</a:t>
            </a:fld>
            <a:endParaRPr lang="en-US" altLang="en-US" sz="1200"/>
          </a:p>
        </p:txBody>
      </p:sp>
      <p:sp>
        <p:nvSpPr>
          <p:cNvPr id="262147" name="Rectangle 2">
            <a:extLst>
              <a:ext uri="{FF2B5EF4-FFF2-40B4-BE49-F238E27FC236}">
                <a16:creationId xmlns:a16="http://schemas.microsoft.com/office/drawing/2014/main" id="{FBF3D1EC-BB7D-FAAE-9C0D-DDADD88AEB8B}"/>
              </a:ext>
            </a:extLst>
          </p:cNvPr>
          <p:cNvSpPr>
            <a:spLocks noGrp="1" noRot="1" noChangeAspect="1" noChangeArrowheads="1" noTextEdit="1"/>
          </p:cNvSpPr>
          <p:nvPr>
            <p:ph type="sldImg"/>
          </p:nvPr>
        </p:nvSpPr>
        <p:spPr>
          <a:ln/>
        </p:spPr>
      </p:sp>
      <p:sp>
        <p:nvSpPr>
          <p:cNvPr id="262148" name="Rectangle 3">
            <a:extLst>
              <a:ext uri="{FF2B5EF4-FFF2-40B4-BE49-F238E27FC236}">
                <a16:creationId xmlns:a16="http://schemas.microsoft.com/office/drawing/2014/main" id="{EC495B7D-5078-51A8-496C-A8AB858D8549}"/>
              </a:ext>
            </a:extLst>
          </p:cNvPr>
          <p:cNvSpPr>
            <a:spLocks noGrp="1" noChangeArrowheads="1"/>
          </p:cNvSpPr>
          <p:nvPr>
            <p:ph type="body" idx="1"/>
          </p:nvPr>
        </p:nvSpPr>
        <p:spPr>
          <a:noFill/>
        </p:spPr>
        <p:txBody>
          <a:bodyPr lIns="89940" tIns="44970" rIns="89940" bIns="44970"/>
          <a:lstStyle/>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5D7D4B3D-CB6D-C042-0E86-330B9C0786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155B243-E979-481E-A1C8-8997A0F15744}" type="slidenum">
              <a:rPr lang="en-US" altLang="en-US" sz="1200"/>
              <a:pPr/>
              <a:t>144</a:t>
            </a:fld>
            <a:endParaRPr lang="en-US" altLang="en-US" sz="1200"/>
          </a:p>
        </p:txBody>
      </p:sp>
      <p:sp>
        <p:nvSpPr>
          <p:cNvPr id="264195" name="Rectangle 2">
            <a:extLst>
              <a:ext uri="{FF2B5EF4-FFF2-40B4-BE49-F238E27FC236}">
                <a16:creationId xmlns:a16="http://schemas.microsoft.com/office/drawing/2014/main" id="{2DB660E1-AE43-8F2F-9F1E-D6EE84B821A6}"/>
              </a:ext>
            </a:extLst>
          </p:cNvPr>
          <p:cNvSpPr>
            <a:spLocks noGrp="1" noRot="1" noChangeAspect="1" noChangeArrowheads="1" noTextEdit="1"/>
          </p:cNvSpPr>
          <p:nvPr>
            <p:ph type="sldImg"/>
          </p:nvPr>
        </p:nvSpPr>
        <p:spPr>
          <a:ln/>
        </p:spPr>
      </p:sp>
      <p:sp>
        <p:nvSpPr>
          <p:cNvPr id="264196" name="Rectangle 3">
            <a:extLst>
              <a:ext uri="{FF2B5EF4-FFF2-40B4-BE49-F238E27FC236}">
                <a16:creationId xmlns:a16="http://schemas.microsoft.com/office/drawing/2014/main" id="{6F609793-D240-1C93-ABBA-2D431C8AEAAC}"/>
              </a:ext>
            </a:extLst>
          </p:cNvPr>
          <p:cNvSpPr>
            <a:spLocks noGrp="1" noChangeArrowheads="1"/>
          </p:cNvSpPr>
          <p:nvPr>
            <p:ph type="body" idx="1"/>
          </p:nvPr>
        </p:nvSpPr>
        <p:spPr>
          <a:noFill/>
        </p:spPr>
        <p:txBody>
          <a:bodyPr/>
          <a:lstStyle/>
          <a:p>
            <a:r>
              <a:rPr lang="en-US" altLang="en-US"/>
              <a:t>Note:  the "</a:t>
            </a:r>
            <a:r>
              <a:rPr lang="en-US" altLang="en-US" b="1" i="1">
                <a:latin typeface="Arial" panose="020B0604020202020204" pitchFamily="34" charset="0"/>
              </a:rPr>
              <a:t>even when housed without wheels</a:t>
            </a:r>
            <a:r>
              <a:rPr lang="en-US" altLang="en-US"/>
              <a:t>" refers to results from C:\SELECT\g53\Eisenmann\SAS.</a:t>
            </a:r>
          </a:p>
          <a:p>
            <a:r>
              <a:rPr lang="en-US" altLang="en-US"/>
              <a:t>Before then, I said "with locked wheels," which referred to earlier Swallow/Koteja papers.</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85387BD7-3B38-D1F6-2A97-F5ACC5235B7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1752F90-8A23-4879-BBBF-BA51ABCE89E6}" type="slidenum">
              <a:rPr lang="en-US" altLang="en-US" sz="1200"/>
              <a:pPr/>
              <a:t>145</a:t>
            </a:fld>
            <a:endParaRPr lang="en-US" altLang="en-US" sz="1200"/>
          </a:p>
        </p:txBody>
      </p:sp>
      <p:sp>
        <p:nvSpPr>
          <p:cNvPr id="266243" name="Rectangle 2">
            <a:extLst>
              <a:ext uri="{FF2B5EF4-FFF2-40B4-BE49-F238E27FC236}">
                <a16:creationId xmlns:a16="http://schemas.microsoft.com/office/drawing/2014/main" id="{E21125EA-5ECF-633C-0120-A4E1A29B5A70}"/>
              </a:ext>
            </a:extLst>
          </p:cNvPr>
          <p:cNvSpPr>
            <a:spLocks noGrp="1" noRot="1" noChangeAspect="1" noChangeArrowheads="1" noTextEdit="1"/>
          </p:cNvSpPr>
          <p:nvPr>
            <p:ph type="sldImg"/>
          </p:nvPr>
        </p:nvSpPr>
        <p:spPr>
          <a:ln/>
        </p:spPr>
      </p:sp>
      <p:sp>
        <p:nvSpPr>
          <p:cNvPr id="266244" name="Rectangle 3">
            <a:extLst>
              <a:ext uri="{FF2B5EF4-FFF2-40B4-BE49-F238E27FC236}">
                <a16:creationId xmlns:a16="http://schemas.microsoft.com/office/drawing/2014/main" id="{C91B7650-5C0E-A2B1-507C-42FF48AD186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256A5DDB-468C-8492-FB88-97500ABB949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EAB6D2A-6A62-45AD-9C88-28598CCD548E}" type="slidenum">
              <a:rPr lang="en-US" altLang="en-US" sz="1200"/>
              <a:pPr/>
              <a:t>146</a:t>
            </a:fld>
            <a:endParaRPr lang="en-US" altLang="en-US" sz="1200"/>
          </a:p>
        </p:txBody>
      </p:sp>
      <p:sp>
        <p:nvSpPr>
          <p:cNvPr id="268291" name="Rectangle 2">
            <a:extLst>
              <a:ext uri="{FF2B5EF4-FFF2-40B4-BE49-F238E27FC236}">
                <a16:creationId xmlns:a16="http://schemas.microsoft.com/office/drawing/2014/main" id="{76E1199C-9E6C-5A53-2ECB-1E55161F2C19}"/>
              </a:ext>
            </a:extLst>
          </p:cNvPr>
          <p:cNvSpPr>
            <a:spLocks noGrp="1" noRot="1" noChangeAspect="1" noChangeArrowheads="1" noTextEdit="1"/>
          </p:cNvSpPr>
          <p:nvPr>
            <p:ph type="sldImg"/>
          </p:nvPr>
        </p:nvSpPr>
        <p:spPr>
          <a:ln/>
        </p:spPr>
      </p:sp>
      <p:sp>
        <p:nvSpPr>
          <p:cNvPr id="268292" name="Rectangle 3">
            <a:extLst>
              <a:ext uri="{FF2B5EF4-FFF2-40B4-BE49-F238E27FC236}">
                <a16:creationId xmlns:a16="http://schemas.microsoft.com/office/drawing/2014/main" id="{DAC6B7B9-C751-09D7-85B2-827BA5CDE71B}"/>
              </a:ext>
            </a:extLst>
          </p:cNvPr>
          <p:cNvSpPr>
            <a:spLocks noGrp="1" noChangeArrowheads="1"/>
          </p:cNvSpPr>
          <p:nvPr>
            <p:ph type="body" idx="1"/>
          </p:nvPr>
        </p:nvSpPr>
        <p:spPr>
          <a:noFill/>
        </p:spPr>
        <p:txBody>
          <a:bodyPr lIns="89950" tIns="44975" rIns="89950" bIns="44975"/>
          <a:lstStyle/>
          <a:p>
            <a:endParaRPr lang="en-US"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F194F5F4-164C-B1CA-6EF5-9D153D39EAE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74CF777-ACAD-454B-BC83-3998808FAA14}" type="slidenum">
              <a:rPr lang="en-US" altLang="en-US" sz="1200"/>
              <a:pPr/>
              <a:t>148</a:t>
            </a:fld>
            <a:endParaRPr lang="en-US" altLang="en-US" sz="1200"/>
          </a:p>
        </p:txBody>
      </p:sp>
      <p:sp>
        <p:nvSpPr>
          <p:cNvPr id="271363" name="Rectangle 2">
            <a:extLst>
              <a:ext uri="{FF2B5EF4-FFF2-40B4-BE49-F238E27FC236}">
                <a16:creationId xmlns:a16="http://schemas.microsoft.com/office/drawing/2014/main" id="{D106B40D-8989-A746-A4D6-028B47FFB560}"/>
              </a:ext>
            </a:extLst>
          </p:cNvPr>
          <p:cNvSpPr>
            <a:spLocks noGrp="1" noRot="1" noChangeAspect="1" noChangeArrowheads="1" noTextEdit="1"/>
          </p:cNvSpPr>
          <p:nvPr>
            <p:ph type="sldImg"/>
          </p:nvPr>
        </p:nvSpPr>
        <p:spPr>
          <a:ln/>
        </p:spPr>
      </p:sp>
      <p:sp>
        <p:nvSpPr>
          <p:cNvPr id="1971203" name="Rectangle 3">
            <a:extLst>
              <a:ext uri="{FF2B5EF4-FFF2-40B4-BE49-F238E27FC236}">
                <a16:creationId xmlns:a16="http://schemas.microsoft.com/office/drawing/2014/main" id="{F1FF74C3-4B41-15FB-8F51-87ABB8ACDC64}"/>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r>
              <a:rPr lang="en-US" altLang="en-US"/>
              <a:t>Hannon line cross and triangle?</a:t>
            </a:r>
          </a:p>
          <a:p>
            <a:pPr marL="228600" indent="-228600">
              <a:defRPr/>
            </a:pPr>
            <a:r>
              <a:rPr lang="en-US" altLang="en-US"/>
              <a:t>Polygenic?</a:t>
            </a:r>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3C2C60B3-D692-377A-D72E-9F9B28A179E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1918417-4A27-4E4F-8D60-4B7748B6C9DB}" type="slidenum">
              <a:rPr lang="en-US" altLang="en-US" sz="1200"/>
              <a:pPr/>
              <a:t>149</a:t>
            </a:fld>
            <a:endParaRPr lang="en-US" altLang="en-US" sz="1200"/>
          </a:p>
        </p:txBody>
      </p:sp>
      <p:sp>
        <p:nvSpPr>
          <p:cNvPr id="273411" name="Rectangle 2">
            <a:extLst>
              <a:ext uri="{FF2B5EF4-FFF2-40B4-BE49-F238E27FC236}">
                <a16:creationId xmlns:a16="http://schemas.microsoft.com/office/drawing/2014/main" id="{52E94579-E4BB-3BC9-B5AD-33E95B725F1A}"/>
              </a:ext>
            </a:extLst>
          </p:cNvPr>
          <p:cNvSpPr>
            <a:spLocks noGrp="1" noRot="1" noChangeAspect="1" noChangeArrowheads="1" noTextEdit="1"/>
          </p:cNvSpPr>
          <p:nvPr>
            <p:ph type="sldImg"/>
          </p:nvPr>
        </p:nvSpPr>
        <p:spPr>
          <a:ln/>
        </p:spPr>
      </p:sp>
      <p:sp>
        <p:nvSpPr>
          <p:cNvPr id="273412" name="Rectangle 3">
            <a:extLst>
              <a:ext uri="{FF2B5EF4-FFF2-40B4-BE49-F238E27FC236}">
                <a16:creationId xmlns:a16="http://schemas.microsoft.com/office/drawing/2014/main" id="{9A78A455-0CF3-385A-2AFC-9E354D4C6B26}"/>
              </a:ext>
            </a:extLst>
          </p:cNvPr>
          <p:cNvSpPr>
            <a:spLocks noGrp="1" noChangeArrowheads="1"/>
          </p:cNvSpPr>
          <p:nvPr>
            <p:ph type="body" idx="1"/>
          </p:nvPr>
        </p:nvSpPr>
        <p:spPr>
          <a:noFill/>
        </p:spPr>
        <p:txBody>
          <a:bodyPr/>
          <a:lstStyle/>
          <a:p>
            <a:r>
              <a:rPr lang="en-US" altLang="en-US"/>
              <a:t>The obesity epidemic is perhaps the most serious health issue facing the United States in the 21st century as well as “western-type” societies globally.  As correctly pointed out by the applicant, programs focused on education and dietary interventions have failed to significantly impact the rate of increase in obesity.  Likewise, both basic and clinical intervention research has largely focused on energy intake, devoting little effort or resources on the energy expenditure side of the energy balance equation. </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D21DF049-3A7C-E7D3-F131-EE7DCDB754D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A35BD0F-1336-45D4-881F-A50F42F420B5}" type="slidenum">
              <a:rPr lang="en-US" altLang="en-US" sz="1200"/>
              <a:pPr/>
              <a:t>150</a:t>
            </a:fld>
            <a:endParaRPr lang="en-US" altLang="en-US" sz="1200"/>
          </a:p>
        </p:txBody>
      </p:sp>
      <p:sp>
        <p:nvSpPr>
          <p:cNvPr id="275459" name="Rectangle 2">
            <a:extLst>
              <a:ext uri="{FF2B5EF4-FFF2-40B4-BE49-F238E27FC236}">
                <a16:creationId xmlns:a16="http://schemas.microsoft.com/office/drawing/2014/main" id="{E68A362D-FAD4-8DE5-8AF5-D4629549C396}"/>
              </a:ext>
            </a:extLst>
          </p:cNvPr>
          <p:cNvSpPr>
            <a:spLocks noGrp="1" noRot="1" noChangeAspect="1" noChangeArrowheads="1" noTextEdit="1"/>
          </p:cNvSpPr>
          <p:nvPr>
            <p:ph type="sldImg"/>
          </p:nvPr>
        </p:nvSpPr>
        <p:spPr>
          <a:ln/>
        </p:spPr>
      </p:sp>
      <p:sp>
        <p:nvSpPr>
          <p:cNvPr id="275460" name="Rectangle 3">
            <a:extLst>
              <a:ext uri="{FF2B5EF4-FFF2-40B4-BE49-F238E27FC236}">
                <a16:creationId xmlns:a16="http://schemas.microsoft.com/office/drawing/2014/main" id="{8268EEFB-E60C-5196-54BC-3404EE56A4C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6E914DD8-155E-1289-2BD0-703EE7B6712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C0E52FB-3D3B-403F-B840-765557E20BCC}" type="slidenum">
              <a:rPr lang="en-US" altLang="en-US" sz="1200"/>
              <a:pPr/>
              <a:t>151</a:t>
            </a:fld>
            <a:endParaRPr lang="en-US" altLang="en-US" sz="1200"/>
          </a:p>
        </p:txBody>
      </p:sp>
      <p:sp>
        <p:nvSpPr>
          <p:cNvPr id="277507" name="Rectangle 2">
            <a:extLst>
              <a:ext uri="{FF2B5EF4-FFF2-40B4-BE49-F238E27FC236}">
                <a16:creationId xmlns:a16="http://schemas.microsoft.com/office/drawing/2014/main" id="{968CA0DB-4C0A-6F70-B0DA-B4DC609EF975}"/>
              </a:ext>
            </a:extLst>
          </p:cNvPr>
          <p:cNvSpPr>
            <a:spLocks noGrp="1" noRot="1" noChangeAspect="1" noChangeArrowheads="1" noTextEdit="1"/>
          </p:cNvSpPr>
          <p:nvPr>
            <p:ph type="sldImg"/>
          </p:nvPr>
        </p:nvSpPr>
        <p:spPr>
          <a:ln/>
        </p:spPr>
      </p:sp>
      <p:sp>
        <p:nvSpPr>
          <p:cNvPr id="277508" name="Rectangle 3">
            <a:extLst>
              <a:ext uri="{FF2B5EF4-FFF2-40B4-BE49-F238E27FC236}">
                <a16:creationId xmlns:a16="http://schemas.microsoft.com/office/drawing/2014/main" id="{96C84F8A-ABE2-FED7-6186-28044376803C}"/>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A068A515-EE8A-6313-7ED7-C9CC4668E48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9C2A0A7-9EDF-430D-BF9D-268F8A487F65}" type="slidenum">
              <a:rPr lang="en-US" altLang="en-US" sz="1200"/>
              <a:pPr/>
              <a:t>16</a:t>
            </a:fld>
            <a:endParaRPr lang="en-US" altLang="en-US" sz="1200"/>
          </a:p>
        </p:txBody>
      </p:sp>
      <p:sp>
        <p:nvSpPr>
          <p:cNvPr id="56323" name="Rectangle 2">
            <a:extLst>
              <a:ext uri="{FF2B5EF4-FFF2-40B4-BE49-F238E27FC236}">
                <a16:creationId xmlns:a16="http://schemas.microsoft.com/office/drawing/2014/main" id="{17282939-67F8-BFFB-6C89-E397A14713BD}"/>
              </a:ext>
            </a:extLst>
          </p:cNvPr>
          <p:cNvSpPr>
            <a:spLocks noGrp="1" noRot="1" noChangeAspect="1" noChangeArrowheads="1" noTextEdit="1"/>
          </p:cNvSpPr>
          <p:nvPr>
            <p:ph type="sldImg"/>
          </p:nvPr>
        </p:nvSpPr>
        <p:spPr>
          <a:ln/>
        </p:spPr>
      </p:sp>
      <p:sp>
        <p:nvSpPr>
          <p:cNvPr id="56324" name="Rectangle 3">
            <a:extLst>
              <a:ext uri="{FF2B5EF4-FFF2-40B4-BE49-F238E27FC236}">
                <a16:creationId xmlns:a16="http://schemas.microsoft.com/office/drawing/2014/main" id="{F4006530-1DF2-DC62-6789-4B18E47DACF6}"/>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14MRUN56.DSF</a:t>
            </a:r>
          </a:p>
          <a:p>
            <a:r>
              <a:rPr lang="en-US" altLang="en-US"/>
              <a:t>The ASCII file named .DOC was then opened in Excel.</a:t>
            </a:r>
          </a:p>
          <a:p>
            <a:r>
              <a:rPr lang="en-US" altLang="en-US"/>
              <a:t>From the Excel file, it was pasted into PowerPoint.</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E1E8BDF1-A0E6-B078-1CE3-A2DE09D117C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58F4308-7975-44AB-A4E7-B93713E97CF4}" type="slidenum">
              <a:rPr lang="en-US" altLang="en-US" sz="1200"/>
              <a:pPr/>
              <a:t>152</a:t>
            </a:fld>
            <a:endParaRPr lang="en-US" altLang="en-US" sz="1200"/>
          </a:p>
        </p:txBody>
      </p:sp>
      <p:sp>
        <p:nvSpPr>
          <p:cNvPr id="279555" name="Rectangle 2">
            <a:extLst>
              <a:ext uri="{FF2B5EF4-FFF2-40B4-BE49-F238E27FC236}">
                <a16:creationId xmlns:a16="http://schemas.microsoft.com/office/drawing/2014/main" id="{3E2A4B52-5760-50E7-175E-8F9EE61F87A1}"/>
              </a:ext>
            </a:extLst>
          </p:cNvPr>
          <p:cNvSpPr>
            <a:spLocks noGrp="1" noRot="1" noChangeAspect="1" noChangeArrowheads="1" noTextEdit="1"/>
          </p:cNvSpPr>
          <p:nvPr>
            <p:ph type="sldImg"/>
          </p:nvPr>
        </p:nvSpPr>
        <p:spPr>
          <a:ln/>
        </p:spPr>
      </p:sp>
      <p:sp>
        <p:nvSpPr>
          <p:cNvPr id="279556" name="Rectangle 3">
            <a:extLst>
              <a:ext uri="{FF2B5EF4-FFF2-40B4-BE49-F238E27FC236}">
                <a16:creationId xmlns:a16="http://schemas.microsoft.com/office/drawing/2014/main" id="{C0EE8098-293A-970A-C9DB-A4F22233DB8E}"/>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5D058117-6E2C-0F32-DA54-286D11E1A57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9994647-7644-428E-A432-82B030AAE463}" type="slidenum">
              <a:rPr lang="en-US" altLang="en-US" sz="1200"/>
              <a:pPr/>
              <a:t>153</a:t>
            </a:fld>
            <a:endParaRPr lang="en-US" altLang="en-US" sz="1200"/>
          </a:p>
        </p:txBody>
      </p:sp>
      <p:sp>
        <p:nvSpPr>
          <p:cNvPr id="281603" name="Rectangle 2">
            <a:extLst>
              <a:ext uri="{FF2B5EF4-FFF2-40B4-BE49-F238E27FC236}">
                <a16:creationId xmlns:a16="http://schemas.microsoft.com/office/drawing/2014/main" id="{DADF624C-0BCA-0FCD-5A1F-7A92764B5B40}"/>
              </a:ext>
            </a:extLst>
          </p:cNvPr>
          <p:cNvSpPr>
            <a:spLocks noGrp="1" noRot="1" noChangeAspect="1" noChangeArrowheads="1" noTextEdit="1"/>
          </p:cNvSpPr>
          <p:nvPr>
            <p:ph type="sldImg"/>
          </p:nvPr>
        </p:nvSpPr>
        <p:spPr>
          <a:ln/>
        </p:spPr>
      </p:sp>
      <p:sp>
        <p:nvSpPr>
          <p:cNvPr id="281604" name="Rectangle 3">
            <a:extLst>
              <a:ext uri="{FF2B5EF4-FFF2-40B4-BE49-F238E27FC236}">
                <a16:creationId xmlns:a16="http://schemas.microsoft.com/office/drawing/2014/main" id="{871D45F8-A1C7-1524-F16E-0F63BBC34870}"/>
              </a:ext>
            </a:extLst>
          </p:cNvPr>
          <p:cNvSpPr>
            <a:spLocks noGrp="1" noChangeArrowheads="1"/>
          </p:cNvSpPr>
          <p:nvPr>
            <p:ph type="body" idx="1"/>
          </p:nvPr>
        </p:nvSpPr>
        <p:spPr>
          <a:noFill/>
        </p:spPr>
        <p:txBody>
          <a:bodyPr/>
          <a:lstStyle/>
          <a:p>
            <a:r>
              <a:rPr lang="en-US" altLang="en-US"/>
              <a:t>xxAdd Dipsosaurus dorsalis data from C:\UK\DMD.RUN, yellow paper, in folder.</a:t>
            </a:r>
          </a:p>
          <a:p>
            <a:endParaRPr lang="en-US" altLang="en-US"/>
          </a:p>
          <a:p>
            <a:r>
              <a:rPr lang="it-IT" altLang="en-US"/>
              <a:t>* FILE = 'DMD.RUN' -- DATA FILE = 'DMD.DAT'.</a:t>
            </a:r>
            <a:endParaRPr lang="en-US" altLang="en-US"/>
          </a:p>
          <a:p>
            <a:r>
              <a:rPr lang="en-US" altLang="en-US"/>
              <a:t>* This was originally created for Ted Garland's talk at the First World</a:t>
            </a:r>
          </a:p>
          <a:p>
            <a:r>
              <a:rPr lang="en-US" altLang="en-US"/>
              <a:t>* Congress of Herpetology in Canterbury, U.K., in 1989.</a:t>
            </a:r>
          </a:p>
          <a:p>
            <a:r>
              <a:rPr lang="en-US" altLang="en-US"/>
              <a:t>* Graph Dipsosaurus dorsalis data from Dale Dry Lake, California,</a:t>
            </a:r>
          </a:p>
          <a:p>
            <a:r>
              <a:rPr lang="en-US" altLang="en-US"/>
              <a:t>* April - May 1981.</a:t>
            </a:r>
          </a:p>
          <a:p>
            <a:r>
              <a:rPr lang="en-US" altLang="en-US"/>
              <a:t>* TIME = length of observation; divide this into distance to obtain</a:t>
            </a:r>
          </a:p>
          <a:p>
            <a:r>
              <a:rPr lang="en-US" altLang="en-US"/>
              <a:t>* Mean Velocity (km/h) as used in Garland, 1993, Cnemidophorus chapter.</a:t>
            </a:r>
          </a:p>
          <a:p>
            <a:r>
              <a:rPr lang="en-US" altLang="en-US"/>
              <a:t>* One individual from Panorama site:</a:t>
            </a:r>
          </a:p>
          <a:p>
            <a:r>
              <a:rPr lang="en-US" altLang="en-US"/>
              <a:t>*11 4 1981 -9  60 50?  ?  60 TG   258</a:t>
            </a:r>
          </a:p>
          <a:p>
            <a:r>
              <a:rPr lang="en-US" altLang="en-US"/>
              <a:t>DATA LIST FREE / DAY MONTH YEAR LIZNUM DMD MASS SEX SV OBSERVER (A) TIME.</a:t>
            </a:r>
          </a:p>
          <a:p>
            <a:r>
              <a:rPr lang="en-US" altLang="en-US"/>
              <a:t>BEGIN DATA.</a:t>
            </a:r>
          </a:p>
          <a:p>
            <a:r>
              <a:rPr lang="en-US" altLang="en-US"/>
              <a:t>18 4 1981 22  96 68   1 122 TG   210</a:t>
            </a:r>
          </a:p>
          <a:p>
            <a:r>
              <a:rPr lang="en-US" altLang="en-US"/>
              <a:t>18 4 1981 21 111 46   0 106 SL   180</a:t>
            </a:r>
          </a:p>
          <a:p>
            <a:r>
              <a:rPr lang="en-US" altLang="en-US"/>
              <a:t>19 4 1981 22 354 68   1 122 TG   210</a:t>
            </a:r>
          </a:p>
          <a:p>
            <a:r>
              <a:rPr lang="en-US" altLang="en-US"/>
              <a:t>25 4 1981 32 171 33   0  95 TG   240</a:t>
            </a:r>
          </a:p>
          <a:p>
            <a:r>
              <a:rPr lang="en-US" altLang="en-US"/>
              <a:t>25 4 1981 19 213 64   1 122 BP   330</a:t>
            </a:r>
          </a:p>
          <a:p>
            <a:r>
              <a:rPr lang="en-US" altLang="en-US"/>
              <a:t>26 4 1981 14 170 49   0 116 TG   270</a:t>
            </a:r>
          </a:p>
          <a:p>
            <a:r>
              <a:rPr lang="en-US" altLang="en-US"/>
              <a:t>26 4 1981 15 100  5   2  58 BP   100</a:t>
            </a:r>
          </a:p>
          <a:p>
            <a:r>
              <a:rPr lang="en-US" altLang="en-US"/>
              <a:t> 9 5 1981 27 157 41   0 108 TG   285</a:t>
            </a:r>
          </a:p>
          <a:p>
            <a:r>
              <a:rPr lang="en-US" altLang="en-US"/>
              <a:t> 9 5 1981 16  40  6   2  59 LD    90</a:t>
            </a:r>
          </a:p>
          <a:p>
            <a:r>
              <a:rPr lang="en-US" altLang="en-US"/>
              <a:t>10 5 1981 -9  36  7   2  -9 TG    90</a:t>
            </a:r>
          </a:p>
          <a:p>
            <a:r>
              <a:rPr lang="en-US" altLang="en-US"/>
              <a:t>10 5 1981 26  58  7   2  62 LD   345</a:t>
            </a:r>
          </a:p>
          <a:p>
            <a:r>
              <a:rPr lang="en-US" altLang="en-US"/>
              <a:t>16 5 1981 19 150 64   1 122 TGBP 258</a:t>
            </a:r>
          </a:p>
          <a:p>
            <a:r>
              <a:rPr lang="en-US" altLang="en-US"/>
              <a:t>17 5 1981 22 155 68   1 122 BPTG 255</a:t>
            </a:r>
          </a:p>
          <a:p>
            <a:r>
              <a:rPr lang="en-US" altLang="en-US"/>
              <a:t>23 5 1981 42  55  8   2  63 BB   285</a:t>
            </a:r>
          </a:p>
          <a:p>
            <a:r>
              <a:rPr lang="en-US" altLang="en-US"/>
              <a:t>24 5 1981 42  89  8   2  63 BB   270</a:t>
            </a:r>
          </a:p>
          <a:p>
            <a:r>
              <a:rPr lang="en-US" altLang="en-US"/>
              <a:t>24 5 1981 49  67  7.5 2  63 TG   255</a:t>
            </a:r>
          </a:p>
          <a:p>
            <a:r>
              <a:rPr lang="en-US" altLang="en-US"/>
              <a:t>END DATA.</a:t>
            </a:r>
          </a:p>
          <a:p>
            <a:r>
              <a:rPr lang="en-US" altLang="en-US"/>
              <a:t>MISSING VALUE ALL (-9).</a:t>
            </a:r>
          </a:p>
          <a:p>
            <a:r>
              <a:rPr lang="en-US" altLang="en-US"/>
              <a:t>GRAPH SCATTER DMD BY MASS BY SEX.</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D1C949F6-3A68-1DBF-2827-9C85C68B7D7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DE2E3B3-1959-469C-8840-84CEDD88753F}" type="slidenum">
              <a:rPr lang="en-US" altLang="en-US" sz="1200"/>
              <a:pPr/>
              <a:t>154</a:t>
            </a:fld>
            <a:endParaRPr lang="en-US" altLang="en-US" sz="1200"/>
          </a:p>
        </p:txBody>
      </p:sp>
      <p:sp>
        <p:nvSpPr>
          <p:cNvPr id="283651" name="Rectangle 2">
            <a:extLst>
              <a:ext uri="{FF2B5EF4-FFF2-40B4-BE49-F238E27FC236}">
                <a16:creationId xmlns:a16="http://schemas.microsoft.com/office/drawing/2014/main" id="{3F30BB1C-AF81-0435-E264-0678628C529F}"/>
              </a:ext>
            </a:extLst>
          </p:cNvPr>
          <p:cNvSpPr>
            <a:spLocks noGrp="1" noRot="1" noChangeAspect="1" noChangeArrowheads="1" noTextEdit="1"/>
          </p:cNvSpPr>
          <p:nvPr>
            <p:ph type="sldImg"/>
          </p:nvPr>
        </p:nvSpPr>
        <p:spPr>
          <a:ln/>
        </p:spPr>
      </p:sp>
      <p:sp>
        <p:nvSpPr>
          <p:cNvPr id="283652" name="Rectangle 3">
            <a:extLst>
              <a:ext uri="{FF2B5EF4-FFF2-40B4-BE49-F238E27FC236}">
                <a16:creationId xmlns:a16="http://schemas.microsoft.com/office/drawing/2014/main" id="{B167D4D9-8C0B-5B2C-D150-067C9AC792B6}"/>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AC529EA9-ADB9-A895-5CBC-6C3D449ACE2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AC25D10-93ED-448B-BB73-C6A83E3E3364}" type="slidenum">
              <a:rPr lang="en-US" altLang="en-US" sz="1200"/>
              <a:pPr/>
              <a:t>155</a:t>
            </a:fld>
            <a:endParaRPr lang="en-US" altLang="en-US" sz="1200"/>
          </a:p>
        </p:txBody>
      </p:sp>
      <p:sp>
        <p:nvSpPr>
          <p:cNvPr id="285699" name="Rectangle 2">
            <a:extLst>
              <a:ext uri="{FF2B5EF4-FFF2-40B4-BE49-F238E27FC236}">
                <a16:creationId xmlns:a16="http://schemas.microsoft.com/office/drawing/2014/main" id="{404E0C30-81AF-6755-03AA-91A0B4D5636A}"/>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20F7D8BA-154F-29A3-E8F6-6226E91C5B6F}"/>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16798474-1F24-A594-76A7-2D83D34399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58C03A4-E0D4-4F53-80B9-A3A5D9597457}" type="slidenum">
              <a:rPr lang="en-US" altLang="en-US" sz="1200"/>
              <a:pPr/>
              <a:t>156</a:t>
            </a:fld>
            <a:endParaRPr lang="en-US" altLang="en-US" sz="1200"/>
          </a:p>
        </p:txBody>
      </p:sp>
      <p:sp>
        <p:nvSpPr>
          <p:cNvPr id="287747" name="Rectangle 2">
            <a:extLst>
              <a:ext uri="{FF2B5EF4-FFF2-40B4-BE49-F238E27FC236}">
                <a16:creationId xmlns:a16="http://schemas.microsoft.com/office/drawing/2014/main" id="{BC63EB8C-9E41-4F29-1EBC-C56E7D1E2CE8}"/>
              </a:ext>
            </a:extLst>
          </p:cNvPr>
          <p:cNvSpPr>
            <a:spLocks noGrp="1" noRot="1" noChangeAspect="1" noChangeArrowheads="1" noTextEdit="1"/>
          </p:cNvSpPr>
          <p:nvPr>
            <p:ph type="sldImg"/>
          </p:nvPr>
        </p:nvSpPr>
        <p:spPr>
          <a:ln/>
        </p:spPr>
      </p:sp>
      <p:sp>
        <p:nvSpPr>
          <p:cNvPr id="287748" name="Rectangle 3">
            <a:extLst>
              <a:ext uri="{FF2B5EF4-FFF2-40B4-BE49-F238E27FC236}">
                <a16:creationId xmlns:a16="http://schemas.microsoft.com/office/drawing/2014/main" id="{2F35E7CE-D7D0-5691-0663-30532E429BBD}"/>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C0FFB120-748D-A1D7-19BD-8B304A4A05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ACC7A2B-ED3E-493E-9180-29984B524863}" type="slidenum">
              <a:rPr lang="en-US" altLang="en-US" sz="1200"/>
              <a:pPr/>
              <a:t>157</a:t>
            </a:fld>
            <a:endParaRPr lang="en-US" altLang="en-US" sz="1200"/>
          </a:p>
        </p:txBody>
      </p:sp>
      <p:sp>
        <p:nvSpPr>
          <p:cNvPr id="289795" name="Rectangle 2">
            <a:extLst>
              <a:ext uri="{FF2B5EF4-FFF2-40B4-BE49-F238E27FC236}">
                <a16:creationId xmlns:a16="http://schemas.microsoft.com/office/drawing/2014/main" id="{14921E97-259B-643E-52C2-1F4FA57907B1}"/>
              </a:ext>
            </a:extLst>
          </p:cNvPr>
          <p:cNvSpPr>
            <a:spLocks noGrp="1" noRot="1" noChangeAspect="1" noChangeArrowheads="1" noTextEdit="1"/>
          </p:cNvSpPr>
          <p:nvPr>
            <p:ph type="sldImg"/>
          </p:nvPr>
        </p:nvSpPr>
        <p:spPr>
          <a:ln/>
        </p:spPr>
      </p:sp>
      <p:sp>
        <p:nvSpPr>
          <p:cNvPr id="289796" name="Rectangle 3">
            <a:extLst>
              <a:ext uri="{FF2B5EF4-FFF2-40B4-BE49-F238E27FC236}">
                <a16:creationId xmlns:a16="http://schemas.microsoft.com/office/drawing/2014/main" id="{EC3ABDF3-1538-0B9F-EA7D-3E2050F1D714}"/>
              </a:ext>
            </a:extLst>
          </p:cNvPr>
          <p:cNvSpPr>
            <a:spLocks noGrp="1" noChangeArrowheads="1"/>
          </p:cNvSpPr>
          <p:nvPr>
            <p:ph type="body" idx="1"/>
          </p:nvPr>
        </p:nvSpPr>
        <p:spPr>
          <a:noFill/>
        </p:spPr>
        <p:txBody>
          <a:bodyPr/>
          <a:lstStyle/>
          <a:p>
            <a:r>
              <a:rPr lang="en-US" altLang="en-US"/>
              <a:t>Using the G4 population we previously identified 39 significant and 18 suggestive QTL</a:t>
            </a:r>
          </a:p>
          <a:p>
            <a:r>
              <a:rPr lang="en-US" altLang="en-US"/>
              <a:t>representing various exercise traits (21). Here, as in Ref. (26) we compared the locations of </a:t>
            </a:r>
            <a:r>
              <a:rPr lang="en-US" altLang="en-US" i="1"/>
              <a:t>cis</a:t>
            </a:r>
            <a:endParaRPr lang="en-US" altLang="en-US"/>
          </a:p>
          <a:p>
            <a:r>
              <a:rPr lang="en-US" altLang="en-US"/>
              <a:t>acting eQTL within the confidence intervals (C.I., defined by 1 LOD drop) of QTL observed for</a:t>
            </a:r>
          </a:p>
          <a:p>
            <a:r>
              <a:rPr lang="en-US" altLang="en-US"/>
              <a:t>subsets of the mean exercise 206 traits (distance, duration, average speed, and maximum speed;</a:t>
            </a:r>
          </a:p>
          <a:p>
            <a:r>
              <a:rPr lang="en-US" altLang="en-US"/>
              <a:t>Figure 3).</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51818353-F414-B11B-4ADD-6AA1E34C851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E43546C-17D5-40AD-AE0D-3E9906EC1A31}" type="slidenum">
              <a:rPr lang="en-US" altLang="en-US" sz="1200"/>
              <a:pPr/>
              <a:t>158</a:t>
            </a:fld>
            <a:endParaRPr lang="en-US" altLang="en-US" sz="1200"/>
          </a:p>
        </p:txBody>
      </p:sp>
      <p:sp>
        <p:nvSpPr>
          <p:cNvPr id="291843" name="Rectangle 2">
            <a:extLst>
              <a:ext uri="{FF2B5EF4-FFF2-40B4-BE49-F238E27FC236}">
                <a16:creationId xmlns:a16="http://schemas.microsoft.com/office/drawing/2014/main" id="{5EEA7FE4-E686-43EF-D58B-286FDB6926F0}"/>
              </a:ext>
            </a:extLst>
          </p:cNvPr>
          <p:cNvSpPr>
            <a:spLocks noGrp="1" noRot="1" noChangeAspect="1" noChangeArrowheads="1" noTextEdit="1"/>
          </p:cNvSpPr>
          <p:nvPr>
            <p:ph type="sldImg"/>
          </p:nvPr>
        </p:nvSpPr>
        <p:spPr>
          <a:ln/>
        </p:spPr>
      </p:sp>
      <p:sp>
        <p:nvSpPr>
          <p:cNvPr id="291844" name="Rectangle 3">
            <a:extLst>
              <a:ext uri="{FF2B5EF4-FFF2-40B4-BE49-F238E27FC236}">
                <a16:creationId xmlns:a16="http://schemas.microsoft.com/office/drawing/2014/main" id="{FC38EA98-2A14-4DA3-3500-A9187DC0BF85}"/>
              </a:ext>
            </a:extLst>
          </p:cNvPr>
          <p:cNvSpPr>
            <a:spLocks noGrp="1" noChangeArrowheads="1"/>
          </p:cNvSpPr>
          <p:nvPr>
            <p:ph type="body" idx="1"/>
          </p:nvPr>
        </p:nvSpPr>
        <p:spPr>
          <a:noFill/>
        </p:spPr>
        <p:txBody>
          <a:bodyPr/>
          <a:lstStyle/>
          <a:p>
            <a:r>
              <a:rPr lang="en-US" altLang="en-US" sz="2000">
                <a:latin typeface="Arial" panose="020B0604020202020204" pitchFamily="34" charset="0"/>
              </a:rPr>
              <a:t>Eikelboom, R. 1999. Human parallel to voluntary wheel running: exercise. Animal Behaviour 57:F11-F12.</a:t>
            </a:r>
          </a:p>
          <a:p>
            <a:endParaRPr lang="en-US" altLang="en-US" sz="2000">
              <a:latin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8DE9FC85-A831-A7A2-18EA-BA0EF5E720F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D5A95E-D729-4C0B-BFBB-170296EB7831}" type="slidenum">
              <a:rPr lang="en-US" altLang="en-US" sz="1200"/>
              <a:pPr/>
              <a:t>159</a:t>
            </a:fld>
            <a:endParaRPr lang="en-US" altLang="en-US" sz="1200"/>
          </a:p>
        </p:txBody>
      </p:sp>
      <p:sp>
        <p:nvSpPr>
          <p:cNvPr id="293891" name="Rectangle 2">
            <a:extLst>
              <a:ext uri="{FF2B5EF4-FFF2-40B4-BE49-F238E27FC236}">
                <a16:creationId xmlns:a16="http://schemas.microsoft.com/office/drawing/2014/main" id="{2BE2DD1A-4367-D21A-6D14-9119FCDAE965}"/>
              </a:ext>
            </a:extLst>
          </p:cNvPr>
          <p:cNvSpPr>
            <a:spLocks noGrp="1" noRot="1" noChangeAspect="1" noChangeArrowheads="1" noTextEdit="1"/>
          </p:cNvSpPr>
          <p:nvPr>
            <p:ph type="sldImg"/>
          </p:nvPr>
        </p:nvSpPr>
        <p:spPr>
          <a:ln/>
        </p:spPr>
      </p:sp>
      <p:sp>
        <p:nvSpPr>
          <p:cNvPr id="293892" name="Rectangle 3">
            <a:extLst>
              <a:ext uri="{FF2B5EF4-FFF2-40B4-BE49-F238E27FC236}">
                <a16:creationId xmlns:a16="http://schemas.microsoft.com/office/drawing/2014/main" id="{B5D04D9A-A1DC-B22F-C9AE-09E903EDDED1}"/>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00E01901-23EA-8C1F-42DE-12BCFF39FFD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548C1F6-C809-434D-898A-ADAC74860C64}" type="slidenum">
              <a:rPr lang="en-US" altLang="en-US" sz="1200"/>
              <a:pPr/>
              <a:t>160</a:t>
            </a:fld>
            <a:endParaRPr lang="en-US" altLang="en-US" sz="1200"/>
          </a:p>
        </p:txBody>
      </p:sp>
      <p:sp>
        <p:nvSpPr>
          <p:cNvPr id="295939" name="Rectangle 2">
            <a:extLst>
              <a:ext uri="{FF2B5EF4-FFF2-40B4-BE49-F238E27FC236}">
                <a16:creationId xmlns:a16="http://schemas.microsoft.com/office/drawing/2014/main" id="{426ACAC7-2389-77F5-A024-EAD20AB6C7D9}"/>
              </a:ext>
            </a:extLst>
          </p:cNvPr>
          <p:cNvSpPr>
            <a:spLocks noGrp="1" noRot="1" noChangeAspect="1" noChangeArrowheads="1" noTextEdit="1"/>
          </p:cNvSpPr>
          <p:nvPr>
            <p:ph type="sldImg"/>
          </p:nvPr>
        </p:nvSpPr>
        <p:spPr>
          <a:ln/>
        </p:spPr>
      </p:sp>
      <p:sp>
        <p:nvSpPr>
          <p:cNvPr id="295940" name="Rectangle 3">
            <a:extLst>
              <a:ext uri="{FF2B5EF4-FFF2-40B4-BE49-F238E27FC236}">
                <a16:creationId xmlns:a16="http://schemas.microsoft.com/office/drawing/2014/main" id="{63353358-E995-1F24-FAE0-DA8235B424AC}"/>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1BC531F7-F8AB-0273-2322-0F8825572FC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A646E8-994B-4896-B77D-65379471CB2A}" type="slidenum">
              <a:rPr lang="en-US" altLang="en-US" sz="1200"/>
              <a:pPr/>
              <a:t>161</a:t>
            </a:fld>
            <a:endParaRPr lang="en-US" altLang="en-US" sz="1200"/>
          </a:p>
        </p:txBody>
      </p:sp>
      <p:sp>
        <p:nvSpPr>
          <p:cNvPr id="297987" name="Rectangle 2">
            <a:extLst>
              <a:ext uri="{FF2B5EF4-FFF2-40B4-BE49-F238E27FC236}">
                <a16:creationId xmlns:a16="http://schemas.microsoft.com/office/drawing/2014/main" id="{1B3F19C9-EE8A-2654-9313-DB5E383DEA9A}"/>
              </a:ext>
            </a:extLst>
          </p:cNvPr>
          <p:cNvSpPr>
            <a:spLocks noGrp="1" noRot="1" noChangeAspect="1" noChangeArrowheads="1" noTextEdit="1"/>
          </p:cNvSpPr>
          <p:nvPr>
            <p:ph type="sldImg"/>
          </p:nvPr>
        </p:nvSpPr>
        <p:spPr>
          <a:ln/>
        </p:spPr>
      </p:sp>
      <p:sp>
        <p:nvSpPr>
          <p:cNvPr id="297988" name="Rectangle 3">
            <a:extLst>
              <a:ext uri="{FF2B5EF4-FFF2-40B4-BE49-F238E27FC236}">
                <a16:creationId xmlns:a16="http://schemas.microsoft.com/office/drawing/2014/main" id="{E6AE3027-648E-322C-0C57-252DB0C7E92B}"/>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B20540D4-1154-D9B7-439F-ACE1C4C6004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9E7CCD-7385-43F3-89E8-2852CF9B5622}" type="slidenum">
              <a:rPr lang="en-US" altLang="en-US" sz="1200"/>
              <a:pPr/>
              <a:t>17</a:t>
            </a:fld>
            <a:endParaRPr lang="en-US" altLang="en-US" sz="1200"/>
          </a:p>
        </p:txBody>
      </p:sp>
      <p:sp>
        <p:nvSpPr>
          <p:cNvPr id="62467" name="Rectangle 2">
            <a:extLst>
              <a:ext uri="{FF2B5EF4-FFF2-40B4-BE49-F238E27FC236}">
                <a16:creationId xmlns:a16="http://schemas.microsoft.com/office/drawing/2014/main" id="{6298E8FF-F9C5-5EB6-67EA-F3E4AB2BAF46}"/>
              </a:ext>
            </a:extLst>
          </p:cNvPr>
          <p:cNvSpPr>
            <a:spLocks noGrp="1" noRot="1" noChangeAspect="1" noChangeArrowheads="1" noTextEdit="1"/>
          </p:cNvSpPr>
          <p:nvPr>
            <p:ph type="sldImg"/>
          </p:nvPr>
        </p:nvSpPr>
        <p:spPr>
          <a:ln/>
        </p:spPr>
      </p:sp>
      <p:sp>
        <p:nvSpPr>
          <p:cNvPr id="62468" name="Rectangle 3">
            <a:extLst>
              <a:ext uri="{FF2B5EF4-FFF2-40B4-BE49-F238E27FC236}">
                <a16:creationId xmlns:a16="http://schemas.microsoft.com/office/drawing/2014/main" id="{CF4A4871-F2C8-007A-E949-4E11F4EDFC16}"/>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732EB703-D848-748E-915E-C83E116ECBC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A6E587-7E37-491E-B494-FF2D297438B5}" type="slidenum">
              <a:rPr lang="en-US" altLang="en-US" sz="1200"/>
              <a:pPr/>
              <a:t>162</a:t>
            </a:fld>
            <a:endParaRPr lang="en-US" altLang="en-US" sz="1200"/>
          </a:p>
        </p:txBody>
      </p:sp>
      <p:sp>
        <p:nvSpPr>
          <p:cNvPr id="300035" name="Rectangle 2">
            <a:extLst>
              <a:ext uri="{FF2B5EF4-FFF2-40B4-BE49-F238E27FC236}">
                <a16:creationId xmlns:a16="http://schemas.microsoft.com/office/drawing/2014/main" id="{AAE1DB2C-B030-AE04-90D1-A75ED1CE4F98}"/>
              </a:ext>
            </a:extLst>
          </p:cNvPr>
          <p:cNvSpPr>
            <a:spLocks noGrp="1" noRot="1" noChangeAspect="1" noChangeArrowheads="1" noTextEdit="1"/>
          </p:cNvSpPr>
          <p:nvPr>
            <p:ph type="sldImg"/>
          </p:nvPr>
        </p:nvSpPr>
        <p:spPr>
          <a:ln/>
        </p:spPr>
      </p:sp>
      <p:sp>
        <p:nvSpPr>
          <p:cNvPr id="300036" name="Rectangle 3">
            <a:extLst>
              <a:ext uri="{FF2B5EF4-FFF2-40B4-BE49-F238E27FC236}">
                <a16:creationId xmlns:a16="http://schemas.microsoft.com/office/drawing/2014/main" id="{2EFEAF44-EC50-3B7B-D386-8CBF1B0E4C40}"/>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448204E0-03E1-BAD4-32D7-F36462BC4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8E0BF1C-6178-4007-9FBA-093A71D54287}" type="slidenum">
              <a:rPr lang="en-US" altLang="en-US" sz="1200"/>
              <a:pPr/>
              <a:t>163</a:t>
            </a:fld>
            <a:endParaRPr lang="en-US" altLang="en-US" sz="1200"/>
          </a:p>
        </p:txBody>
      </p:sp>
      <p:sp>
        <p:nvSpPr>
          <p:cNvPr id="302083" name="Rectangle 2">
            <a:extLst>
              <a:ext uri="{FF2B5EF4-FFF2-40B4-BE49-F238E27FC236}">
                <a16:creationId xmlns:a16="http://schemas.microsoft.com/office/drawing/2014/main" id="{69F4000E-15FD-1203-F2D3-17CF1CC20F8C}"/>
              </a:ext>
            </a:extLst>
          </p:cNvPr>
          <p:cNvSpPr>
            <a:spLocks noGrp="1" noRot="1" noChangeAspect="1" noChangeArrowheads="1" noTextEdit="1"/>
          </p:cNvSpPr>
          <p:nvPr>
            <p:ph type="sldImg"/>
          </p:nvPr>
        </p:nvSpPr>
        <p:spPr>
          <a:ln/>
        </p:spPr>
      </p:sp>
      <p:sp>
        <p:nvSpPr>
          <p:cNvPr id="302084" name="Rectangle 3">
            <a:extLst>
              <a:ext uri="{FF2B5EF4-FFF2-40B4-BE49-F238E27FC236}">
                <a16:creationId xmlns:a16="http://schemas.microsoft.com/office/drawing/2014/main" id="{BFB8EE7F-B5E8-D2A1-7793-0AB750B6829E}"/>
              </a:ext>
            </a:extLst>
          </p:cNvPr>
          <p:cNvSpPr>
            <a:spLocks noGrp="1" noChangeArrowheads="1"/>
          </p:cNvSpPr>
          <p:nvPr>
            <p:ph type="body" idx="1"/>
          </p:nvPr>
        </p:nvSpPr>
        <p:spPr>
          <a:noFill/>
        </p:spPr>
        <p:txBody>
          <a:bodyPr lIns="89940" tIns="44970" rIns="89940" bIns="44970"/>
          <a:lstStyle/>
          <a:p>
            <a:r>
              <a:rPr lang="en-US" altLang="en-US"/>
              <a:t>2 March 2001</a:t>
            </a:r>
          </a:p>
          <a:p>
            <a:r>
              <a:rPr lang="en-US" altLang="en-US"/>
              <a:t>Data are exported from Axum for DOS file named SELXRESR.DSF</a:t>
            </a:r>
          </a:p>
          <a:p>
            <a:r>
              <a:rPr lang="en-US" altLang="en-US"/>
              <a:t>The ASCII file named .PRN was then opened in Excel.</a:t>
            </a:r>
          </a:p>
          <a:p>
            <a:r>
              <a:rPr lang="en-US" altLang="en-US"/>
              <a:t>From the Excel file, it was pasted into PowerPoint.</a:t>
            </a:r>
          </a:p>
          <a:p>
            <a:r>
              <a:rPr lang="en-US" altLang="en-US" b="1">
                <a:solidFill>
                  <a:srgbClr val="FF0000"/>
                </a:solidFill>
              </a:rPr>
              <a:t>NOTE: gen. 31 data are suspect, need to fix with Isabelle</a:t>
            </a:r>
          </a:p>
          <a:p>
            <a:endParaRPr lang="en-US"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65487163-FC2E-21A8-708B-B835447EAD8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D036FE-F407-4344-8F26-5302396542E9}" type="slidenum">
              <a:rPr lang="en-US" altLang="en-US" sz="1200"/>
              <a:pPr/>
              <a:t>164</a:t>
            </a:fld>
            <a:endParaRPr lang="en-US" altLang="en-US" sz="1200"/>
          </a:p>
        </p:txBody>
      </p:sp>
      <p:sp>
        <p:nvSpPr>
          <p:cNvPr id="304131" name="Rectangle 2">
            <a:extLst>
              <a:ext uri="{FF2B5EF4-FFF2-40B4-BE49-F238E27FC236}">
                <a16:creationId xmlns:a16="http://schemas.microsoft.com/office/drawing/2014/main" id="{72500FF6-719D-B75B-623C-C0B9EC94DA9C}"/>
              </a:ext>
            </a:extLst>
          </p:cNvPr>
          <p:cNvSpPr>
            <a:spLocks noGrp="1" noRot="1" noChangeAspect="1" noChangeArrowheads="1" noTextEdit="1"/>
          </p:cNvSpPr>
          <p:nvPr>
            <p:ph type="sldImg"/>
          </p:nvPr>
        </p:nvSpPr>
        <p:spPr>
          <a:ln/>
        </p:spPr>
      </p:sp>
      <p:sp>
        <p:nvSpPr>
          <p:cNvPr id="2043907" name="Rectangle 3">
            <a:extLst>
              <a:ext uri="{FF2B5EF4-FFF2-40B4-BE49-F238E27FC236}">
                <a16:creationId xmlns:a16="http://schemas.microsoft.com/office/drawing/2014/main" id="{EB7C425B-A994-BD8B-7008-18EE7D57A8BD}"/>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62F4E898-1651-CC21-3FAB-2343492A446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04B47D-F462-45BC-AB3E-419E93D9E5DC}" type="slidenum">
              <a:rPr lang="en-US" altLang="en-US" sz="1200"/>
              <a:pPr/>
              <a:t>165</a:t>
            </a:fld>
            <a:endParaRPr lang="en-US" altLang="en-US" sz="1200"/>
          </a:p>
        </p:txBody>
      </p:sp>
      <p:sp>
        <p:nvSpPr>
          <p:cNvPr id="306179" name="Rectangle 2">
            <a:extLst>
              <a:ext uri="{FF2B5EF4-FFF2-40B4-BE49-F238E27FC236}">
                <a16:creationId xmlns:a16="http://schemas.microsoft.com/office/drawing/2014/main" id="{343C1A7C-3FC0-F5C3-414C-51376AD28C6B}"/>
              </a:ext>
            </a:extLst>
          </p:cNvPr>
          <p:cNvSpPr>
            <a:spLocks noGrp="1" noRot="1" noChangeAspect="1" noChangeArrowheads="1" noTextEdit="1"/>
          </p:cNvSpPr>
          <p:nvPr>
            <p:ph type="sldImg"/>
          </p:nvPr>
        </p:nvSpPr>
        <p:spPr>
          <a:ln/>
        </p:spPr>
      </p:sp>
      <p:sp>
        <p:nvSpPr>
          <p:cNvPr id="2045955" name="Rectangle 3">
            <a:extLst>
              <a:ext uri="{FF2B5EF4-FFF2-40B4-BE49-F238E27FC236}">
                <a16:creationId xmlns:a16="http://schemas.microsoft.com/office/drawing/2014/main" id="{6FBF91E7-6361-B6A6-46F1-394491891109}"/>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227DB28A-BE36-392E-6817-6AD7EA3DB3F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6D7DC9A-7EDB-47FB-8689-E8BA771480B3}" type="slidenum">
              <a:rPr lang="en-US" altLang="en-US" sz="1200"/>
              <a:pPr/>
              <a:t>166</a:t>
            </a:fld>
            <a:endParaRPr lang="en-US" altLang="en-US" sz="1200"/>
          </a:p>
        </p:txBody>
      </p:sp>
      <p:sp>
        <p:nvSpPr>
          <p:cNvPr id="308227" name="Rectangle 2">
            <a:extLst>
              <a:ext uri="{FF2B5EF4-FFF2-40B4-BE49-F238E27FC236}">
                <a16:creationId xmlns:a16="http://schemas.microsoft.com/office/drawing/2014/main" id="{B913EC75-5208-8354-8DBD-E8DD73F52D59}"/>
              </a:ext>
            </a:extLst>
          </p:cNvPr>
          <p:cNvSpPr>
            <a:spLocks noGrp="1" noRot="1" noChangeAspect="1" noChangeArrowheads="1" noTextEdit="1"/>
          </p:cNvSpPr>
          <p:nvPr>
            <p:ph type="sldImg"/>
          </p:nvPr>
        </p:nvSpPr>
        <p:spPr>
          <a:ln/>
        </p:spPr>
      </p:sp>
      <p:sp>
        <p:nvSpPr>
          <p:cNvPr id="308228" name="Rectangle 3">
            <a:extLst>
              <a:ext uri="{FF2B5EF4-FFF2-40B4-BE49-F238E27FC236}">
                <a16:creationId xmlns:a16="http://schemas.microsoft.com/office/drawing/2014/main" id="{F8A25CEE-CCBF-4790-8554-9FCDD3860EE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F01B406B-E179-E3FD-3AC2-0E10D810D29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1FD256B-CE93-495D-9C3A-D5458220B36F}" type="slidenum">
              <a:rPr lang="en-US" altLang="en-US" sz="1200"/>
              <a:pPr/>
              <a:t>167</a:t>
            </a:fld>
            <a:endParaRPr lang="en-US" altLang="en-US" sz="1200"/>
          </a:p>
        </p:txBody>
      </p:sp>
      <p:sp>
        <p:nvSpPr>
          <p:cNvPr id="310275" name="Rectangle 2">
            <a:extLst>
              <a:ext uri="{FF2B5EF4-FFF2-40B4-BE49-F238E27FC236}">
                <a16:creationId xmlns:a16="http://schemas.microsoft.com/office/drawing/2014/main" id="{EA7BE0D6-C17D-56F5-2D66-9B509AA66999}"/>
              </a:ext>
            </a:extLst>
          </p:cNvPr>
          <p:cNvSpPr>
            <a:spLocks noGrp="1" noRot="1" noChangeAspect="1" noChangeArrowheads="1" noTextEdit="1"/>
          </p:cNvSpPr>
          <p:nvPr>
            <p:ph type="sldImg"/>
          </p:nvPr>
        </p:nvSpPr>
        <p:spPr>
          <a:ln/>
        </p:spPr>
      </p:sp>
      <p:sp>
        <p:nvSpPr>
          <p:cNvPr id="310276" name="Rectangle 3">
            <a:extLst>
              <a:ext uri="{FF2B5EF4-FFF2-40B4-BE49-F238E27FC236}">
                <a16:creationId xmlns:a16="http://schemas.microsoft.com/office/drawing/2014/main" id="{E5493DED-0835-5FA3-70F6-9D7F30A7DC6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0F8F918D-8485-1993-2C97-B1BE51B82F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47B9D31-B293-43C6-9DC8-1DBE47CC1B5C}" type="slidenum">
              <a:rPr lang="en-US" altLang="en-US" sz="1200"/>
              <a:pPr/>
              <a:t>168</a:t>
            </a:fld>
            <a:endParaRPr lang="en-US" altLang="en-US" sz="1200"/>
          </a:p>
        </p:txBody>
      </p:sp>
      <p:sp>
        <p:nvSpPr>
          <p:cNvPr id="312323" name="Rectangle 2">
            <a:extLst>
              <a:ext uri="{FF2B5EF4-FFF2-40B4-BE49-F238E27FC236}">
                <a16:creationId xmlns:a16="http://schemas.microsoft.com/office/drawing/2014/main" id="{D3B831BB-904D-E668-3E28-00BD42675D4E}"/>
              </a:ext>
            </a:extLst>
          </p:cNvPr>
          <p:cNvSpPr>
            <a:spLocks noGrp="1" noRot="1" noChangeAspect="1" noChangeArrowheads="1" noTextEdit="1"/>
          </p:cNvSpPr>
          <p:nvPr>
            <p:ph type="sldImg"/>
          </p:nvPr>
        </p:nvSpPr>
        <p:spPr>
          <a:ln/>
        </p:spPr>
      </p:sp>
      <p:sp>
        <p:nvSpPr>
          <p:cNvPr id="312324" name="Rectangle 3">
            <a:extLst>
              <a:ext uri="{FF2B5EF4-FFF2-40B4-BE49-F238E27FC236}">
                <a16:creationId xmlns:a16="http://schemas.microsoft.com/office/drawing/2014/main" id="{B6D93757-68AD-2A3C-B61F-338444F66793}"/>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2D625CA5-B58A-C2D4-3A73-AD4BCBD219D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D980613-CAFA-4A23-9E79-60CC2139434B}" type="slidenum">
              <a:rPr lang="en-US" altLang="en-US" sz="1200"/>
              <a:pPr/>
              <a:t>169</a:t>
            </a:fld>
            <a:endParaRPr lang="en-US" altLang="en-US" sz="1200"/>
          </a:p>
        </p:txBody>
      </p:sp>
      <p:sp>
        <p:nvSpPr>
          <p:cNvPr id="314371" name="Rectangle 2">
            <a:extLst>
              <a:ext uri="{FF2B5EF4-FFF2-40B4-BE49-F238E27FC236}">
                <a16:creationId xmlns:a16="http://schemas.microsoft.com/office/drawing/2014/main" id="{970FBFF0-39AE-AA11-74FF-7CF9D913D8EF}"/>
              </a:ext>
            </a:extLst>
          </p:cNvPr>
          <p:cNvSpPr>
            <a:spLocks noGrp="1" noRot="1" noChangeAspect="1" noChangeArrowheads="1" noTextEdit="1"/>
          </p:cNvSpPr>
          <p:nvPr>
            <p:ph type="sldImg"/>
          </p:nvPr>
        </p:nvSpPr>
        <p:spPr>
          <a:ln/>
        </p:spPr>
      </p:sp>
      <p:sp>
        <p:nvSpPr>
          <p:cNvPr id="2064387" name="Rectangle 3">
            <a:extLst>
              <a:ext uri="{FF2B5EF4-FFF2-40B4-BE49-F238E27FC236}">
                <a16:creationId xmlns:a16="http://schemas.microsoft.com/office/drawing/2014/main" id="{3FCD518A-F65F-C969-3ABE-7B1859F96EF2}"/>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74731AD5-9903-EC1B-6067-C388C873547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C58BF7-14B6-40D7-BB74-E517B254B0D3}" type="slidenum">
              <a:rPr lang="en-US" altLang="en-US" sz="1200"/>
              <a:pPr/>
              <a:t>170</a:t>
            </a:fld>
            <a:endParaRPr lang="en-US" altLang="en-US" sz="1200"/>
          </a:p>
        </p:txBody>
      </p:sp>
      <p:sp>
        <p:nvSpPr>
          <p:cNvPr id="316419" name="Rectangle 2">
            <a:extLst>
              <a:ext uri="{FF2B5EF4-FFF2-40B4-BE49-F238E27FC236}">
                <a16:creationId xmlns:a16="http://schemas.microsoft.com/office/drawing/2014/main" id="{250AB1FC-6C33-8A02-AD77-2C8480643094}"/>
              </a:ext>
            </a:extLst>
          </p:cNvPr>
          <p:cNvSpPr>
            <a:spLocks noGrp="1" noRot="1" noChangeAspect="1" noChangeArrowheads="1" noTextEdit="1"/>
          </p:cNvSpPr>
          <p:nvPr>
            <p:ph type="sldImg"/>
          </p:nvPr>
        </p:nvSpPr>
        <p:spPr>
          <a:ln/>
        </p:spPr>
      </p:sp>
      <p:sp>
        <p:nvSpPr>
          <p:cNvPr id="316420" name="Rectangle 3">
            <a:extLst>
              <a:ext uri="{FF2B5EF4-FFF2-40B4-BE49-F238E27FC236}">
                <a16:creationId xmlns:a16="http://schemas.microsoft.com/office/drawing/2014/main" id="{D16776F9-0415-52CA-8081-597431E05B9A}"/>
              </a:ext>
            </a:extLst>
          </p:cNvPr>
          <p:cNvSpPr>
            <a:spLocks noGrp="1" noChangeArrowheads="1"/>
          </p:cNvSpPr>
          <p:nvPr>
            <p:ph type="body" idx="1"/>
          </p:nvPr>
        </p:nvSpPr>
        <p:spPr>
          <a:xfrm>
            <a:off x="685800" y="4343400"/>
            <a:ext cx="5486400" cy="4114800"/>
          </a:xfrm>
          <a:noFill/>
        </p:spPr>
        <p:txBody>
          <a:bodyPr/>
          <a:lstStyle/>
          <a:p>
            <a:r>
              <a:rPr lang="en-US" altLang="en-US"/>
              <a:t>This graph follows Swallow et al. (1998):</a:t>
            </a:r>
          </a:p>
          <a:p>
            <a:r>
              <a:rPr lang="en-US" altLang="en-US"/>
              <a:t>Fig. 4. Plot of the response to selection, measured as the deviation</a:t>
            </a:r>
          </a:p>
          <a:p>
            <a:r>
              <a:rPr lang="en-US" altLang="en-US"/>
              <a:t>between each line and the mean of the control lines,</a:t>
            </a:r>
          </a:p>
          <a:p>
            <a:r>
              <a:rPr lang="en-US" altLang="en-US"/>
              <a:t>against the cumulative selection differential. The left axis</a:t>
            </a:r>
          </a:p>
          <a:p>
            <a:r>
              <a:rPr lang="en-US" altLang="en-US"/>
              <a:t>shows the response to selection plotted as revolutions per day;</a:t>
            </a:r>
          </a:p>
          <a:p>
            <a:endParaRPr lang="en-US" altLang="en-US"/>
          </a:p>
          <a:p>
            <a:r>
              <a:rPr lang="en-US" altLang="en-US"/>
              <a:t>xxAlso need to do plot of R = h2 S</a:t>
            </a:r>
          </a:p>
          <a:p>
            <a:r>
              <a:rPr lang="en-US" altLang="en-US"/>
              <a:t>xxAlso need to add in one last S and R (by hand) for gen 31</a:t>
            </a:r>
          </a:p>
          <a:p>
            <a:endParaRPr lang="en-US" altLang="en-US"/>
          </a:p>
          <a:p>
            <a:endParaRPr lang="en-US" alt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73801811-5CF3-F52F-8D11-89188DC277C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9C91AB7-E2A8-429E-A628-231CD74FD555}" type="slidenum">
              <a:rPr lang="en-US" altLang="en-US" sz="1200"/>
              <a:pPr/>
              <a:t>172</a:t>
            </a:fld>
            <a:endParaRPr lang="en-US" altLang="en-US" sz="1200"/>
          </a:p>
        </p:txBody>
      </p:sp>
      <p:sp>
        <p:nvSpPr>
          <p:cNvPr id="319491" name="Rectangle 2">
            <a:extLst>
              <a:ext uri="{FF2B5EF4-FFF2-40B4-BE49-F238E27FC236}">
                <a16:creationId xmlns:a16="http://schemas.microsoft.com/office/drawing/2014/main" id="{85FA5064-ADA7-F65F-350F-2E7F9515E7D5}"/>
              </a:ext>
            </a:extLst>
          </p:cNvPr>
          <p:cNvSpPr>
            <a:spLocks noGrp="1" noRot="1" noChangeAspect="1" noChangeArrowheads="1" noTextEdit="1"/>
          </p:cNvSpPr>
          <p:nvPr>
            <p:ph type="sldImg"/>
          </p:nvPr>
        </p:nvSpPr>
        <p:spPr>
          <a:ln/>
        </p:spPr>
      </p:sp>
      <p:sp>
        <p:nvSpPr>
          <p:cNvPr id="319492" name="Rectangle 3">
            <a:extLst>
              <a:ext uri="{FF2B5EF4-FFF2-40B4-BE49-F238E27FC236}">
                <a16:creationId xmlns:a16="http://schemas.microsoft.com/office/drawing/2014/main" id="{D9F89D11-24B5-837B-2383-F94124890C53}"/>
              </a:ext>
            </a:extLst>
          </p:cNvPr>
          <p:cNvSpPr>
            <a:spLocks noGrp="1" noChangeArrowheads="1"/>
          </p:cNvSpPr>
          <p:nvPr>
            <p:ph type="body" idx="1"/>
          </p:nvPr>
        </p:nvSpPr>
        <p:spPr>
          <a:xfrm>
            <a:off x="685800" y="4343400"/>
            <a:ext cx="5486400" cy="4114800"/>
          </a:xfrm>
          <a:noFill/>
        </p:spPr>
        <p:txBody>
          <a:bodyPr/>
          <a:lstStyle/>
          <a:p>
            <a:r>
              <a:rPr lang="fr-CA" altLang="en-US"/>
              <a:t>Line	before	after	</a:t>
            </a:r>
          </a:p>
          <a:p>
            <a:r>
              <a:rPr lang="fr-CA" altLang="en-US"/>
              <a:t>1	454	485	</a:t>
            </a:r>
          </a:p>
          <a:p>
            <a:r>
              <a:rPr lang="fr-CA" altLang="en-US"/>
              <a:t>2	449	468	</a:t>
            </a:r>
          </a:p>
          <a:p>
            <a:r>
              <a:rPr lang="fr-CA" altLang="en-US"/>
              <a:t>3	1172	1180	</a:t>
            </a:r>
          </a:p>
          <a:p>
            <a:r>
              <a:rPr lang="fr-CA" altLang="en-US"/>
              <a:t>4	457	481	</a:t>
            </a:r>
          </a:p>
          <a:p>
            <a:r>
              <a:rPr lang="fr-CA" altLang="en-US"/>
              <a:t>5	462	467	</a:t>
            </a:r>
          </a:p>
          <a:p>
            <a:r>
              <a:rPr lang="fr-CA" altLang="en-US"/>
              <a:t>6	1125	1150	</a:t>
            </a:r>
          </a:p>
          <a:p>
            <a:r>
              <a:rPr lang="fr-CA" altLang="en-US"/>
              <a:t>7	1180	1143	</a:t>
            </a:r>
          </a:p>
          <a:p>
            <a:r>
              <a:rPr lang="fr-CA" altLang="en-US"/>
              <a:t>8	1203	1277	</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D9B9D0BE-0423-1795-71E4-8E54EA8A9B8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6534E71-A29A-4CC9-B8AB-9D8D7EBD8180}" type="slidenum">
              <a:rPr lang="en-US" altLang="en-US" sz="1200"/>
              <a:pPr/>
              <a:t>18</a:t>
            </a:fld>
            <a:endParaRPr lang="en-US" altLang="en-US" sz="1200"/>
          </a:p>
        </p:txBody>
      </p:sp>
      <p:sp>
        <p:nvSpPr>
          <p:cNvPr id="64515" name="Rectangle 2">
            <a:extLst>
              <a:ext uri="{FF2B5EF4-FFF2-40B4-BE49-F238E27FC236}">
                <a16:creationId xmlns:a16="http://schemas.microsoft.com/office/drawing/2014/main" id="{94C9B562-22C6-38EC-7B73-B136632BEB10}"/>
              </a:ext>
            </a:extLst>
          </p:cNvPr>
          <p:cNvSpPr>
            <a:spLocks noGrp="1" noRot="1" noChangeAspect="1" noChangeArrowheads="1" noTextEdit="1"/>
          </p:cNvSpPr>
          <p:nvPr>
            <p:ph type="sldImg"/>
          </p:nvPr>
        </p:nvSpPr>
        <p:spPr>
          <a:ln/>
        </p:spPr>
      </p:sp>
      <p:sp>
        <p:nvSpPr>
          <p:cNvPr id="64516" name="Rectangle 3">
            <a:extLst>
              <a:ext uri="{FF2B5EF4-FFF2-40B4-BE49-F238E27FC236}">
                <a16:creationId xmlns:a16="http://schemas.microsoft.com/office/drawing/2014/main" id="{39EBE29D-3356-1F55-74A1-A2996C81B900}"/>
              </a:ext>
            </a:extLst>
          </p:cNvPr>
          <p:cNvSpPr>
            <a:spLocks noGrp="1" noChangeArrowheads="1"/>
          </p:cNvSpPr>
          <p:nvPr>
            <p:ph type="body" idx="1"/>
          </p:nvPr>
        </p:nvSpPr>
        <p:spPr>
          <a:noFill/>
        </p:spPr>
        <p:txBody>
          <a:bodyPr/>
          <a:lstStyle/>
          <a:p>
            <a:r>
              <a:rPr lang="en-US" altLang="en-US"/>
              <a:t>HCA_sensors_and_computer_2_shrunk.jpg</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a:extLst>
              <a:ext uri="{FF2B5EF4-FFF2-40B4-BE49-F238E27FC236}">
                <a16:creationId xmlns:a16="http://schemas.microsoft.com/office/drawing/2014/main" id="{EB5AF432-940E-38EE-9C80-7FD71E8523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BBB4AB-7D07-419E-B2B4-917C38B99293}" type="slidenum">
              <a:rPr lang="en-US" altLang="en-US" sz="1200"/>
              <a:pPr/>
              <a:t>174</a:t>
            </a:fld>
            <a:endParaRPr lang="en-US" altLang="en-US" sz="1200"/>
          </a:p>
        </p:txBody>
      </p:sp>
      <p:sp>
        <p:nvSpPr>
          <p:cNvPr id="322563" name="Rectangle 2">
            <a:extLst>
              <a:ext uri="{FF2B5EF4-FFF2-40B4-BE49-F238E27FC236}">
                <a16:creationId xmlns:a16="http://schemas.microsoft.com/office/drawing/2014/main" id="{2FADD15C-332B-3DFF-A68A-658CC28B6412}"/>
              </a:ext>
            </a:extLst>
          </p:cNvPr>
          <p:cNvSpPr>
            <a:spLocks noGrp="1" noRot="1" noChangeAspect="1" noChangeArrowheads="1" noTextEdit="1"/>
          </p:cNvSpPr>
          <p:nvPr>
            <p:ph type="sldImg"/>
          </p:nvPr>
        </p:nvSpPr>
        <p:spPr>
          <a:ln/>
        </p:spPr>
      </p:sp>
      <p:sp>
        <p:nvSpPr>
          <p:cNvPr id="322564" name="Rectangle 3">
            <a:extLst>
              <a:ext uri="{FF2B5EF4-FFF2-40B4-BE49-F238E27FC236}">
                <a16:creationId xmlns:a16="http://schemas.microsoft.com/office/drawing/2014/main" id="{46454C6E-3BE1-77FF-702E-580E8CDD11DB}"/>
              </a:ext>
            </a:extLst>
          </p:cNvPr>
          <p:cNvSpPr>
            <a:spLocks noGrp="1" noChangeArrowheads="1"/>
          </p:cNvSpPr>
          <p:nvPr>
            <p:ph type="body" idx="1"/>
          </p:nvPr>
        </p:nvSpPr>
        <p:spPr>
          <a:xfrm>
            <a:off x="685800" y="4343400"/>
            <a:ext cx="5486400" cy="4114800"/>
          </a:xfrm>
          <a:noFill/>
        </p:spPr>
        <p:txBody>
          <a:bodyPr/>
          <a:lstStyle/>
          <a:p>
            <a:endParaRPr lang="en-US" altLang="en-US" sz="100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C3F89F73-10AB-6AA5-C1BF-95DF445EBE0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E976CA-576F-49BC-AE7E-03002E615BB8}" type="slidenum">
              <a:rPr lang="en-US" altLang="en-US" sz="1200"/>
              <a:pPr/>
              <a:t>176</a:t>
            </a:fld>
            <a:endParaRPr lang="en-US" altLang="en-US" sz="1200"/>
          </a:p>
        </p:txBody>
      </p:sp>
      <p:sp>
        <p:nvSpPr>
          <p:cNvPr id="325635" name="Rectangle 2">
            <a:extLst>
              <a:ext uri="{FF2B5EF4-FFF2-40B4-BE49-F238E27FC236}">
                <a16:creationId xmlns:a16="http://schemas.microsoft.com/office/drawing/2014/main" id="{2509117C-D062-EFFD-9F9E-98684CB455EA}"/>
              </a:ext>
            </a:extLst>
          </p:cNvPr>
          <p:cNvSpPr>
            <a:spLocks noGrp="1" noRot="1" noChangeAspect="1" noChangeArrowheads="1" noTextEdit="1"/>
          </p:cNvSpPr>
          <p:nvPr>
            <p:ph type="sldImg"/>
          </p:nvPr>
        </p:nvSpPr>
        <p:spPr>
          <a:ln/>
        </p:spPr>
      </p:sp>
      <p:sp>
        <p:nvSpPr>
          <p:cNvPr id="325636" name="Rectangle 3">
            <a:extLst>
              <a:ext uri="{FF2B5EF4-FFF2-40B4-BE49-F238E27FC236}">
                <a16:creationId xmlns:a16="http://schemas.microsoft.com/office/drawing/2014/main" id="{78D18825-ECCD-93D7-7659-D598BA6DC1A0}"/>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33CBF344-E506-82E8-006F-4B29E87C3CB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7A9F736-4DCF-464A-8825-39E2573867E1}" type="slidenum">
              <a:rPr lang="en-US" altLang="en-US" sz="1200"/>
              <a:pPr/>
              <a:t>177</a:t>
            </a:fld>
            <a:endParaRPr lang="en-US" altLang="en-US" sz="1200"/>
          </a:p>
        </p:txBody>
      </p:sp>
      <p:sp>
        <p:nvSpPr>
          <p:cNvPr id="327683" name="Rectangle 2">
            <a:extLst>
              <a:ext uri="{FF2B5EF4-FFF2-40B4-BE49-F238E27FC236}">
                <a16:creationId xmlns:a16="http://schemas.microsoft.com/office/drawing/2014/main" id="{1E68140C-73B8-C064-059E-8F0DB4D08C12}"/>
              </a:ext>
            </a:extLst>
          </p:cNvPr>
          <p:cNvSpPr>
            <a:spLocks noGrp="1" noRot="1" noChangeAspect="1" noChangeArrowheads="1" noTextEdit="1"/>
          </p:cNvSpPr>
          <p:nvPr>
            <p:ph type="sldImg"/>
          </p:nvPr>
        </p:nvSpPr>
        <p:spPr>
          <a:ln/>
        </p:spPr>
      </p:sp>
      <p:sp>
        <p:nvSpPr>
          <p:cNvPr id="327684" name="Rectangle 3">
            <a:extLst>
              <a:ext uri="{FF2B5EF4-FFF2-40B4-BE49-F238E27FC236}">
                <a16:creationId xmlns:a16="http://schemas.microsoft.com/office/drawing/2014/main" id="{D1F02576-E9FB-5F7C-6745-972CED9A047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B24B635D-30BF-6097-095E-D94E469FAD5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FFA866E-350D-4CD5-B8F0-EE860CD8DEC5}" type="slidenum">
              <a:rPr lang="en-US" altLang="en-US" sz="1200"/>
              <a:pPr/>
              <a:t>178</a:t>
            </a:fld>
            <a:endParaRPr lang="en-US" altLang="en-US" sz="1200"/>
          </a:p>
        </p:txBody>
      </p:sp>
      <p:sp>
        <p:nvSpPr>
          <p:cNvPr id="329731" name="Rectangle 2">
            <a:extLst>
              <a:ext uri="{FF2B5EF4-FFF2-40B4-BE49-F238E27FC236}">
                <a16:creationId xmlns:a16="http://schemas.microsoft.com/office/drawing/2014/main" id="{D87FB050-C5F4-25BA-D747-08FEBA45CF6A}"/>
              </a:ext>
            </a:extLst>
          </p:cNvPr>
          <p:cNvSpPr>
            <a:spLocks noGrp="1" noRot="1" noChangeAspect="1" noChangeArrowheads="1" noTextEdit="1"/>
          </p:cNvSpPr>
          <p:nvPr>
            <p:ph type="sldImg"/>
          </p:nvPr>
        </p:nvSpPr>
        <p:spPr>
          <a:ln/>
        </p:spPr>
      </p:sp>
      <p:sp>
        <p:nvSpPr>
          <p:cNvPr id="329732" name="Rectangle 3">
            <a:extLst>
              <a:ext uri="{FF2B5EF4-FFF2-40B4-BE49-F238E27FC236}">
                <a16:creationId xmlns:a16="http://schemas.microsoft.com/office/drawing/2014/main" id="{235DDBDC-4585-572B-5E05-F5E89B3F089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DCBBE192-1A8C-B290-BB24-C1D0974B3EB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E300383-022A-47FD-AD81-FE81B47B1147}" type="slidenum">
              <a:rPr lang="en-US" altLang="en-US" sz="1200"/>
              <a:pPr/>
              <a:t>180</a:t>
            </a:fld>
            <a:endParaRPr lang="en-US" altLang="en-US" sz="1200"/>
          </a:p>
        </p:txBody>
      </p:sp>
      <p:sp>
        <p:nvSpPr>
          <p:cNvPr id="332803" name="Rectangle 2">
            <a:extLst>
              <a:ext uri="{FF2B5EF4-FFF2-40B4-BE49-F238E27FC236}">
                <a16:creationId xmlns:a16="http://schemas.microsoft.com/office/drawing/2014/main" id="{F9A0CFFB-310F-32EF-8D00-7335A78DCFDA}"/>
              </a:ext>
            </a:extLst>
          </p:cNvPr>
          <p:cNvSpPr>
            <a:spLocks noGrp="1" noRot="1" noChangeAspect="1" noChangeArrowheads="1" noTextEdit="1"/>
          </p:cNvSpPr>
          <p:nvPr>
            <p:ph type="sldImg"/>
          </p:nvPr>
        </p:nvSpPr>
        <p:spPr>
          <a:ln/>
        </p:spPr>
      </p:sp>
      <p:sp>
        <p:nvSpPr>
          <p:cNvPr id="332804" name="Rectangle 3">
            <a:extLst>
              <a:ext uri="{FF2B5EF4-FFF2-40B4-BE49-F238E27FC236}">
                <a16:creationId xmlns:a16="http://schemas.microsoft.com/office/drawing/2014/main" id="{F004DAB3-2AE9-F274-20EF-A65248D7323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5881DF3B-FA4A-132E-7FF9-A9379BF9D7E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D26F14A-BC2F-4D70-B24C-1A5340DB8FFA}" type="slidenum">
              <a:rPr lang="en-US" altLang="en-US" sz="1200"/>
              <a:pPr/>
              <a:t>181</a:t>
            </a:fld>
            <a:endParaRPr lang="en-US" altLang="en-US" sz="1200"/>
          </a:p>
        </p:txBody>
      </p:sp>
      <p:sp>
        <p:nvSpPr>
          <p:cNvPr id="334851" name="Rectangle 2">
            <a:extLst>
              <a:ext uri="{FF2B5EF4-FFF2-40B4-BE49-F238E27FC236}">
                <a16:creationId xmlns:a16="http://schemas.microsoft.com/office/drawing/2014/main" id="{D18A1300-5C87-7AA5-2C93-ECE042D72EE0}"/>
              </a:ext>
            </a:extLst>
          </p:cNvPr>
          <p:cNvSpPr>
            <a:spLocks noGrp="1" noRot="1" noChangeAspect="1" noChangeArrowheads="1" noTextEdit="1"/>
          </p:cNvSpPr>
          <p:nvPr>
            <p:ph type="sldImg"/>
          </p:nvPr>
        </p:nvSpPr>
        <p:spPr>
          <a:ln/>
        </p:spPr>
      </p:sp>
      <p:sp>
        <p:nvSpPr>
          <p:cNvPr id="334852" name="Rectangle 3">
            <a:extLst>
              <a:ext uri="{FF2B5EF4-FFF2-40B4-BE49-F238E27FC236}">
                <a16:creationId xmlns:a16="http://schemas.microsoft.com/office/drawing/2014/main" id="{65C1118C-5F9A-A46C-B9DA-6663792AE9F1}"/>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84842671-91FE-1DAC-1B3A-364390A32C7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D7D2397-DDBB-4E65-8E5F-0105881781BB}" type="slidenum">
              <a:rPr lang="en-US" altLang="en-US" sz="1200"/>
              <a:pPr/>
              <a:t>182</a:t>
            </a:fld>
            <a:endParaRPr lang="en-US" altLang="en-US" sz="1200"/>
          </a:p>
        </p:txBody>
      </p:sp>
      <p:sp>
        <p:nvSpPr>
          <p:cNvPr id="336899" name="Rectangle 2">
            <a:extLst>
              <a:ext uri="{FF2B5EF4-FFF2-40B4-BE49-F238E27FC236}">
                <a16:creationId xmlns:a16="http://schemas.microsoft.com/office/drawing/2014/main" id="{D94EF388-4C9B-38D0-7F0E-38617030C628}"/>
              </a:ext>
            </a:extLst>
          </p:cNvPr>
          <p:cNvSpPr>
            <a:spLocks noGrp="1" noRot="1" noChangeAspect="1" noChangeArrowheads="1" noTextEdit="1"/>
          </p:cNvSpPr>
          <p:nvPr>
            <p:ph type="sldImg"/>
          </p:nvPr>
        </p:nvSpPr>
        <p:spPr>
          <a:ln/>
        </p:spPr>
      </p:sp>
      <p:sp>
        <p:nvSpPr>
          <p:cNvPr id="336900" name="Rectangle 3">
            <a:extLst>
              <a:ext uri="{FF2B5EF4-FFF2-40B4-BE49-F238E27FC236}">
                <a16:creationId xmlns:a16="http://schemas.microsoft.com/office/drawing/2014/main" id="{59680A4D-6C82-F086-1946-B7B34C55020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7DB76E2E-446E-5C37-6901-E2030B37C01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6026DC-35D6-4A1C-B601-C1FC6C022AC5}" type="slidenum">
              <a:rPr lang="en-US" altLang="en-US" sz="1200"/>
              <a:pPr/>
              <a:t>183</a:t>
            </a:fld>
            <a:endParaRPr lang="en-US" altLang="en-US" sz="1200"/>
          </a:p>
        </p:txBody>
      </p:sp>
      <p:sp>
        <p:nvSpPr>
          <p:cNvPr id="338947" name="Rectangle 2">
            <a:extLst>
              <a:ext uri="{FF2B5EF4-FFF2-40B4-BE49-F238E27FC236}">
                <a16:creationId xmlns:a16="http://schemas.microsoft.com/office/drawing/2014/main" id="{344B353D-4764-AECD-345F-74A844837EBB}"/>
              </a:ext>
            </a:extLst>
          </p:cNvPr>
          <p:cNvSpPr>
            <a:spLocks noGrp="1" noRot="1" noChangeAspect="1" noChangeArrowheads="1" noTextEdit="1"/>
          </p:cNvSpPr>
          <p:nvPr>
            <p:ph type="sldImg"/>
          </p:nvPr>
        </p:nvSpPr>
        <p:spPr>
          <a:ln/>
        </p:spPr>
      </p:sp>
      <p:sp>
        <p:nvSpPr>
          <p:cNvPr id="338948" name="Rectangle 3">
            <a:extLst>
              <a:ext uri="{FF2B5EF4-FFF2-40B4-BE49-F238E27FC236}">
                <a16:creationId xmlns:a16="http://schemas.microsoft.com/office/drawing/2014/main" id="{2ECAE9AC-3048-2A10-668B-72F05210E368}"/>
              </a:ext>
            </a:extLst>
          </p:cNvPr>
          <p:cNvSpPr>
            <a:spLocks noGrp="1" noChangeArrowheads="1"/>
          </p:cNvSpPr>
          <p:nvPr>
            <p:ph type="body" idx="1"/>
          </p:nvPr>
        </p:nvSpPr>
        <p:spPr>
          <a:noFill/>
        </p:spPr>
        <p:txBody>
          <a:bodyPr/>
          <a:lstStyle/>
          <a:p>
            <a:r>
              <a:rPr lang="en-US" altLang="en-US" b="1"/>
              <a:t>ABSTRACT</a:t>
            </a:r>
            <a:endParaRPr lang="en-US" altLang="en-US"/>
          </a:p>
          <a:p>
            <a:r>
              <a:rPr lang="en-US" altLang="en-US"/>
              <a:t>Effects of genetic selection for high wheel-running activity (17</a:t>
            </a:r>
            <a:r>
              <a:rPr lang="en-US" altLang="en-US" baseline="30000"/>
              <a:t>th</a:t>
            </a:r>
            <a:r>
              <a:rPr lang="en-US" altLang="en-US"/>
              <a:t> generation) and access to running wheels on skeletal muscle glucose uptake were studied in mice with the following treatments for 8 weeks: 1) access to unlocked wheels; 2) same as 1, but wheels locked 48 hr before glucose uptake measurement; or 3) wheels always locked.  Mice from four replicate selected lines ran more than random-bred (nonselected) mice (8,243 ±711 vs. 3,719 ± 233 revolutions/day </a:t>
            </a:r>
            <a:r>
              <a:rPr lang="en-US" altLang="en-US">
                <a:solidFill>
                  <a:srgbClr val="FF0000"/>
                </a:solidFill>
              </a:rPr>
              <a:t>xxplease indicate if this is over the entire 8 weeks, and also if it is mean ± SE</a:t>
            </a:r>
            <a:r>
              <a:rPr lang="en-US" altLang="en-US"/>
              <a:t>).  Fat pad/body weight was ~40% lower for selected vs. nonselected and for unlocked vs. locked groups.  </a:t>
            </a:r>
            <a:r>
              <a:rPr lang="en-US" altLang="en-US">
                <a:solidFill>
                  <a:srgbClr val="FF0000"/>
                </a:solidFill>
              </a:rPr>
              <a:t>xxFor all mice pooled,</a:t>
            </a:r>
            <a:r>
              <a:rPr lang="en-US" altLang="en-US"/>
              <a:t> insulin-stimulated glucose uptake and fat pad/body weight were inversely correlated for isolated soleus (r = -0.333, p&lt;0.005 xxthis will change if we use log or sqrt wheel running), but not extensor digitorum longus (EDL) or epitrochlearis muscles.  Insulin-stimulated glucose uptake was higher in EDL (p&lt;0.02) and tended to be higher in soleus (p=0.11) for selected vs. nonselected mice.  Glucose uptake did not differ by wheel-group, and amount of running did not correlate with glucose uptake for any muscle.  Unlike previously reported findings using rats, wheel running by mice did not enhance subsequent glucose uptake by isolated muscles.</a:t>
            </a:r>
          </a:p>
          <a:p>
            <a:endParaRPr lang="en-US"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0E1AE429-EBB5-4316-D6D4-7293078A4E6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170E47-977B-4257-9D10-F04AAE64604E}" type="slidenum">
              <a:rPr lang="en-US" altLang="en-US" sz="1200"/>
              <a:pPr/>
              <a:t>184</a:t>
            </a:fld>
            <a:endParaRPr lang="en-US" altLang="en-US" sz="1200"/>
          </a:p>
        </p:txBody>
      </p:sp>
      <p:sp>
        <p:nvSpPr>
          <p:cNvPr id="340995" name="Rectangle 2">
            <a:extLst>
              <a:ext uri="{FF2B5EF4-FFF2-40B4-BE49-F238E27FC236}">
                <a16:creationId xmlns:a16="http://schemas.microsoft.com/office/drawing/2014/main" id="{61910691-DACD-768E-7A05-06C6F08BB08A}"/>
              </a:ext>
            </a:extLst>
          </p:cNvPr>
          <p:cNvSpPr>
            <a:spLocks noGrp="1" noRot="1" noChangeAspect="1" noChangeArrowheads="1" noTextEdit="1"/>
          </p:cNvSpPr>
          <p:nvPr>
            <p:ph type="sldImg"/>
          </p:nvPr>
        </p:nvSpPr>
        <p:spPr>
          <a:ln/>
        </p:spPr>
      </p:sp>
      <p:sp>
        <p:nvSpPr>
          <p:cNvPr id="340996" name="Rectangle 3">
            <a:extLst>
              <a:ext uri="{FF2B5EF4-FFF2-40B4-BE49-F238E27FC236}">
                <a16:creationId xmlns:a16="http://schemas.microsoft.com/office/drawing/2014/main" id="{A5EEFCB5-A4E5-0238-422F-B48368ED612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5A129D56-B8D7-2D34-7178-70021704045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4B839CC-0654-45EF-AB90-8C9A8EBED27A}" type="slidenum">
              <a:rPr lang="en-US" altLang="en-US" sz="1200"/>
              <a:pPr/>
              <a:t>185</a:t>
            </a:fld>
            <a:endParaRPr lang="en-US" altLang="en-US" sz="1200"/>
          </a:p>
        </p:txBody>
      </p:sp>
      <p:sp>
        <p:nvSpPr>
          <p:cNvPr id="343043" name="Rectangle 2">
            <a:extLst>
              <a:ext uri="{FF2B5EF4-FFF2-40B4-BE49-F238E27FC236}">
                <a16:creationId xmlns:a16="http://schemas.microsoft.com/office/drawing/2014/main" id="{78684B67-DCF1-4723-10FB-A381645450C6}"/>
              </a:ext>
            </a:extLst>
          </p:cNvPr>
          <p:cNvSpPr>
            <a:spLocks noGrp="1" noRot="1" noChangeAspect="1" noChangeArrowheads="1" noTextEdit="1"/>
          </p:cNvSpPr>
          <p:nvPr>
            <p:ph type="sldImg"/>
          </p:nvPr>
        </p:nvSpPr>
        <p:spPr>
          <a:ln/>
        </p:spPr>
      </p:sp>
      <p:sp>
        <p:nvSpPr>
          <p:cNvPr id="343044" name="Rectangle 3">
            <a:extLst>
              <a:ext uri="{FF2B5EF4-FFF2-40B4-BE49-F238E27FC236}">
                <a16:creationId xmlns:a16="http://schemas.microsoft.com/office/drawing/2014/main" id="{065AB0D1-B342-E97C-2840-E066D1E0A6CC}"/>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96C68EA4-DF68-065F-5F55-57E115369C1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18A902B-3E42-41D3-970B-6CFD69D7AE00}" type="slidenum">
              <a:rPr lang="en-US" altLang="en-US" sz="1200"/>
              <a:pPr/>
              <a:t>19</a:t>
            </a:fld>
            <a:endParaRPr lang="en-US" altLang="en-US" sz="1200"/>
          </a:p>
        </p:txBody>
      </p:sp>
      <p:sp>
        <p:nvSpPr>
          <p:cNvPr id="66563" name="Rectangle 2">
            <a:extLst>
              <a:ext uri="{FF2B5EF4-FFF2-40B4-BE49-F238E27FC236}">
                <a16:creationId xmlns:a16="http://schemas.microsoft.com/office/drawing/2014/main" id="{3205D972-ADDA-A2DB-AE52-731B45E02BBD}"/>
              </a:ext>
            </a:extLst>
          </p:cNvPr>
          <p:cNvSpPr>
            <a:spLocks noGrp="1" noRot="1" noChangeAspect="1" noChangeArrowheads="1" noTextEdit="1"/>
          </p:cNvSpPr>
          <p:nvPr>
            <p:ph type="sldImg"/>
          </p:nvPr>
        </p:nvSpPr>
        <p:spPr>
          <a:ln/>
        </p:spPr>
      </p:sp>
      <p:sp>
        <p:nvSpPr>
          <p:cNvPr id="66564" name="Rectangle 3">
            <a:extLst>
              <a:ext uri="{FF2B5EF4-FFF2-40B4-BE49-F238E27FC236}">
                <a16:creationId xmlns:a16="http://schemas.microsoft.com/office/drawing/2014/main" id="{501D27C7-491A-B1D1-AA66-25A9B49A97FC}"/>
              </a:ext>
            </a:extLst>
          </p:cNvPr>
          <p:cNvSpPr>
            <a:spLocks noGrp="1" noChangeArrowheads="1"/>
          </p:cNvSpPr>
          <p:nvPr>
            <p:ph type="body" idx="1"/>
          </p:nvPr>
        </p:nvSpPr>
        <p:spPr>
          <a:noFill/>
        </p:spPr>
        <p:txBody>
          <a:bodyPr/>
          <a:lstStyle/>
          <a:p>
            <a:r>
              <a:rPr lang="en-US" altLang="en-US"/>
              <a:t>This is missing one hour of data at the start …</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38A80106-A91F-A8E5-D1C7-6B70C45A444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C9CD38B-A2A1-48AA-B127-31BAA3934C2A}" type="slidenum">
              <a:rPr lang="en-US" altLang="en-US" sz="1200"/>
              <a:pPr/>
              <a:t>186</a:t>
            </a:fld>
            <a:endParaRPr lang="en-US" altLang="en-US" sz="1200"/>
          </a:p>
        </p:txBody>
      </p:sp>
      <p:sp>
        <p:nvSpPr>
          <p:cNvPr id="345091" name="Rectangle 2">
            <a:extLst>
              <a:ext uri="{FF2B5EF4-FFF2-40B4-BE49-F238E27FC236}">
                <a16:creationId xmlns:a16="http://schemas.microsoft.com/office/drawing/2014/main" id="{9C07683D-01A7-7C73-C896-979165EA2AD7}"/>
              </a:ext>
            </a:extLst>
          </p:cNvPr>
          <p:cNvSpPr>
            <a:spLocks noGrp="1" noRot="1" noChangeAspect="1" noChangeArrowheads="1" noTextEdit="1"/>
          </p:cNvSpPr>
          <p:nvPr>
            <p:ph type="sldImg"/>
          </p:nvPr>
        </p:nvSpPr>
        <p:spPr>
          <a:ln/>
        </p:spPr>
      </p:sp>
      <p:sp>
        <p:nvSpPr>
          <p:cNvPr id="345092" name="Rectangle 3">
            <a:extLst>
              <a:ext uri="{FF2B5EF4-FFF2-40B4-BE49-F238E27FC236}">
                <a16:creationId xmlns:a16="http://schemas.microsoft.com/office/drawing/2014/main" id="{C397F408-4354-FABC-8718-67BFB322C611}"/>
              </a:ext>
            </a:extLst>
          </p:cNvPr>
          <p:cNvSpPr>
            <a:spLocks noGrp="1" noChangeArrowheads="1"/>
          </p:cNvSpPr>
          <p:nvPr>
            <p:ph type="body" idx="1"/>
          </p:nvPr>
        </p:nvSpPr>
        <p:spPr>
          <a:noFill/>
        </p:spPr>
        <p:txBody>
          <a:bodyPr/>
          <a:lstStyle/>
          <a:p>
            <a:r>
              <a:rPr lang="en-US" altLang="en-US"/>
              <a:t>SelExp_Davis_4 May 2006.ppt</a:t>
            </a:r>
          </a:p>
          <a:p>
            <a:r>
              <a:rPr lang="en-US" altLang="en-US"/>
              <a:t>So, we really want to understand the processes, not just the end points.</a:t>
            </a:r>
          </a:p>
          <a:p>
            <a:endParaRPr lang="en-US" altLang="en-US"/>
          </a:p>
          <a:p>
            <a:r>
              <a:rPr lang="en-US" altLang="en-US" b="1"/>
              <a:t>Plenary lecture:</a:t>
            </a:r>
          </a:p>
          <a:p>
            <a:r>
              <a:rPr lang="en-US" altLang="en-US" b="1"/>
              <a:t>John Speakman</a:t>
            </a:r>
          </a:p>
          <a:p>
            <a:r>
              <a:rPr lang="en-US" altLang="en-US" b="1"/>
              <a:t>The physiological basis of life history trade-offs: is there a role for oxidative stress?</a:t>
            </a:r>
          </a:p>
          <a:p>
            <a:r>
              <a:rPr lang="en-US" altLang="en-US"/>
              <a:t>Could also list trade-offs in both columns</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E9BF738C-726F-43C5-0CE9-7467EB64026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AA4EFAD-FD90-4061-995F-202ECA15DB8F}" type="slidenum">
              <a:rPr lang="en-US" altLang="en-US" sz="1200"/>
              <a:pPr/>
              <a:t>187</a:t>
            </a:fld>
            <a:endParaRPr lang="en-US" altLang="en-US" sz="1200"/>
          </a:p>
        </p:txBody>
      </p:sp>
      <p:sp>
        <p:nvSpPr>
          <p:cNvPr id="347139" name="Rectangle 2">
            <a:extLst>
              <a:ext uri="{FF2B5EF4-FFF2-40B4-BE49-F238E27FC236}">
                <a16:creationId xmlns:a16="http://schemas.microsoft.com/office/drawing/2014/main" id="{0835BD4C-44C7-0128-6C79-ADCE54E6E109}"/>
              </a:ext>
            </a:extLst>
          </p:cNvPr>
          <p:cNvSpPr>
            <a:spLocks noGrp="1" noRot="1" noChangeAspect="1" noChangeArrowheads="1" noTextEdit="1"/>
          </p:cNvSpPr>
          <p:nvPr>
            <p:ph type="sldImg"/>
          </p:nvPr>
        </p:nvSpPr>
        <p:spPr>
          <a:ln/>
        </p:spPr>
      </p:sp>
      <p:sp>
        <p:nvSpPr>
          <p:cNvPr id="347140" name="Rectangle 3">
            <a:extLst>
              <a:ext uri="{FF2B5EF4-FFF2-40B4-BE49-F238E27FC236}">
                <a16:creationId xmlns:a16="http://schemas.microsoft.com/office/drawing/2014/main" id="{9F092E8E-993F-8FF4-BD42-F8A36EBEB2D8}"/>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EEDB9FB3-8ADB-64FD-B923-0F23697F426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006948B-7A4C-489C-9F72-D9DC4B4F4D00}" type="slidenum">
              <a:rPr lang="en-US" altLang="en-US" sz="1200"/>
              <a:pPr/>
              <a:t>188</a:t>
            </a:fld>
            <a:endParaRPr lang="en-US" altLang="en-US" sz="1200"/>
          </a:p>
        </p:txBody>
      </p:sp>
      <p:sp>
        <p:nvSpPr>
          <p:cNvPr id="349187" name="Rectangle 2">
            <a:extLst>
              <a:ext uri="{FF2B5EF4-FFF2-40B4-BE49-F238E27FC236}">
                <a16:creationId xmlns:a16="http://schemas.microsoft.com/office/drawing/2014/main" id="{8F479715-EF19-D710-5FB4-4FCAD424B1DE}"/>
              </a:ext>
            </a:extLst>
          </p:cNvPr>
          <p:cNvSpPr>
            <a:spLocks noGrp="1" noRot="1" noChangeAspect="1" noChangeArrowheads="1" noTextEdit="1"/>
          </p:cNvSpPr>
          <p:nvPr>
            <p:ph type="sldImg"/>
          </p:nvPr>
        </p:nvSpPr>
        <p:spPr>
          <a:ln/>
        </p:spPr>
      </p:sp>
      <p:sp>
        <p:nvSpPr>
          <p:cNvPr id="349188" name="Rectangle 3">
            <a:extLst>
              <a:ext uri="{FF2B5EF4-FFF2-40B4-BE49-F238E27FC236}">
                <a16:creationId xmlns:a16="http://schemas.microsoft.com/office/drawing/2014/main" id="{C48E69D3-320D-4829-7F0E-96388963D53D}"/>
              </a:ext>
            </a:extLst>
          </p:cNvPr>
          <p:cNvSpPr>
            <a:spLocks noGrp="1" noChangeArrowheads="1"/>
          </p:cNvSpPr>
          <p:nvPr>
            <p:ph type="body" idx="1"/>
          </p:nvPr>
        </p:nvSpPr>
        <p:spPr>
          <a:noFill/>
        </p:spPr>
        <p:txBody>
          <a:bodyPr/>
          <a:lstStyle/>
          <a:p>
            <a:r>
              <a:rPr lang="en-US" altLang="en-US" sz="2400">
                <a:latin typeface="Arial" panose="020B0604020202020204" pitchFamily="34" charset="0"/>
              </a:rPr>
              <a:t>Traits at all of these levels will interact with each other and with the environment to determine fitness, or lifetime reproductive success, which is composed of these three major components.</a:t>
            </a:r>
          </a:p>
          <a:p>
            <a:r>
              <a:rPr lang="en-US" altLang="en-US" sz="2400">
                <a:latin typeface="Arial" panose="020B0604020202020204" pitchFamily="34" charset="0"/>
              </a:rPr>
              <a:t>Add </a:t>
            </a:r>
            <a:r>
              <a:rPr lang="en-US" altLang="en-US" sz="2400">
                <a:solidFill>
                  <a:srgbClr val="FF0000"/>
                </a:solidFill>
                <a:latin typeface="Arial" panose="020B0604020202020204" pitchFamily="34" charset="0"/>
              </a:rPr>
              <a:t>modularity</a:t>
            </a:r>
            <a:r>
              <a:rPr lang="en-US" altLang="en-US" sz="2400">
                <a:latin typeface="Arial" panose="020B0604020202020204" pitchFamily="34" charset="0"/>
              </a:rPr>
              <a:t>, sensu:</a:t>
            </a:r>
            <a:br>
              <a:rPr lang="en-US" altLang="en-US" sz="2400">
                <a:latin typeface="Arial" panose="020B0604020202020204" pitchFamily="34" charset="0"/>
              </a:rPr>
            </a:br>
            <a:r>
              <a:rPr lang="en-US" altLang="en-US" sz="2400">
                <a:latin typeface="Arial" panose="020B0604020202020204" pitchFamily="34" charset="0"/>
              </a:rPr>
              <a:t>Csete, M. E., and J. C. Doyle. 2002. Reverse engineering of biological complexity. Science 295:1664-1669.</a:t>
            </a:r>
          </a:p>
          <a:p>
            <a:r>
              <a:rPr lang="en-US" altLang="en-US" sz="2400">
                <a:latin typeface="Arial" panose="020B0604020202020204" pitchFamily="34" charset="0"/>
              </a:rPr>
              <a:t>   </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D3A3B249-EF01-356F-22E7-E4D7AE3F597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169AFB2-1298-4A2A-926E-D32DA480D21D}" type="slidenum">
              <a:rPr lang="en-US" altLang="en-US" sz="1200"/>
              <a:pPr/>
              <a:t>189</a:t>
            </a:fld>
            <a:endParaRPr lang="en-US" altLang="en-US" sz="1200"/>
          </a:p>
        </p:txBody>
      </p:sp>
      <p:sp>
        <p:nvSpPr>
          <p:cNvPr id="351235" name="Rectangle 2">
            <a:extLst>
              <a:ext uri="{FF2B5EF4-FFF2-40B4-BE49-F238E27FC236}">
                <a16:creationId xmlns:a16="http://schemas.microsoft.com/office/drawing/2014/main" id="{A5DBB3E9-0B75-4521-BD81-614FF0285AF6}"/>
              </a:ext>
            </a:extLst>
          </p:cNvPr>
          <p:cNvSpPr>
            <a:spLocks noGrp="1" noRot="1" noChangeAspect="1" noChangeArrowheads="1" noTextEdit="1"/>
          </p:cNvSpPr>
          <p:nvPr>
            <p:ph type="sldImg"/>
          </p:nvPr>
        </p:nvSpPr>
        <p:spPr>
          <a:ln/>
        </p:spPr>
      </p:sp>
      <p:sp>
        <p:nvSpPr>
          <p:cNvPr id="351236" name="Rectangle 3">
            <a:extLst>
              <a:ext uri="{FF2B5EF4-FFF2-40B4-BE49-F238E27FC236}">
                <a16:creationId xmlns:a16="http://schemas.microsoft.com/office/drawing/2014/main" id="{AC045DD6-70C3-E52B-A563-20CC14DA255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716AF559-7CFB-9CF2-4A6F-ECC51D61955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01BF0F-4215-45FC-99B5-BFFAE8889B21}" type="slidenum">
              <a:rPr lang="en-US" altLang="en-US" sz="1200"/>
              <a:pPr/>
              <a:t>190</a:t>
            </a:fld>
            <a:endParaRPr lang="en-US" altLang="en-US" sz="1200"/>
          </a:p>
        </p:txBody>
      </p:sp>
      <p:sp>
        <p:nvSpPr>
          <p:cNvPr id="353283" name="Rectangle 2">
            <a:extLst>
              <a:ext uri="{FF2B5EF4-FFF2-40B4-BE49-F238E27FC236}">
                <a16:creationId xmlns:a16="http://schemas.microsoft.com/office/drawing/2014/main" id="{3A6F158E-DB0D-0195-2117-1ECC3FD11359}"/>
              </a:ext>
            </a:extLst>
          </p:cNvPr>
          <p:cNvSpPr>
            <a:spLocks noGrp="1" noRot="1" noChangeAspect="1" noChangeArrowheads="1" noTextEdit="1"/>
          </p:cNvSpPr>
          <p:nvPr>
            <p:ph type="sldImg"/>
          </p:nvPr>
        </p:nvSpPr>
        <p:spPr>
          <a:ln/>
        </p:spPr>
      </p:sp>
      <p:sp>
        <p:nvSpPr>
          <p:cNvPr id="353284" name="Rectangle 3">
            <a:extLst>
              <a:ext uri="{FF2B5EF4-FFF2-40B4-BE49-F238E27FC236}">
                <a16:creationId xmlns:a16="http://schemas.microsoft.com/office/drawing/2014/main" id="{9CA3E003-E848-2F6E-65B9-C989392E322A}"/>
              </a:ext>
            </a:extLst>
          </p:cNvPr>
          <p:cNvSpPr>
            <a:spLocks noGrp="1" noChangeArrowheads="1"/>
          </p:cNvSpPr>
          <p:nvPr>
            <p:ph type="body" idx="1"/>
          </p:nvPr>
        </p:nvSpPr>
        <p:spPr>
          <a:noFill/>
        </p:spPr>
        <p:txBody>
          <a:bodyPr/>
          <a:lstStyle/>
          <a:p>
            <a:r>
              <a:rPr lang="en-US" altLang="en-US"/>
              <a:t>What an animal does … e.g., if it encounters a predator</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0AD530A9-5F8C-D78E-F0C3-CF80F4417F2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34B5842-1A3B-4810-AB09-4ADA8402A3E8}" type="slidenum">
              <a:rPr lang="en-US" altLang="en-US" sz="1200"/>
              <a:pPr/>
              <a:t>191</a:t>
            </a:fld>
            <a:endParaRPr lang="en-US" altLang="en-US" sz="1200"/>
          </a:p>
        </p:txBody>
      </p:sp>
      <p:sp>
        <p:nvSpPr>
          <p:cNvPr id="355331" name="Rectangle 2">
            <a:extLst>
              <a:ext uri="{FF2B5EF4-FFF2-40B4-BE49-F238E27FC236}">
                <a16:creationId xmlns:a16="http://schemas.microsoft.com/office/drawing/2014/main" id="{0C5DBFCA-37EF-A22D-0BB6-7507E1BD2D7A}"/>
              </a:ext>
            </a:extLst>
          </p:cNvPr>
          <p:cNvSpPr>
            <a:spLocks noGrp="1" noRot="1" noChangeAspect="1" noChangeArrowheads="1" noTextEdit="1"/>
          </p:cNvSpPr>
          <p:nvPr>
            <p:ph type="sldImg"/>
          </p:nvPr>
        </p:nvSpPr>
        <p:spPr>
          <a:ln/>
        </p:spPr>
      </p:sp>
      <p:sp>
        <p:nvSpPr>
          <p:cNvPr id="355332" name="Rectangle 3">
            <a:extLst>
              <a:ext uri="{FF2B5EF4-FFF2-40B4-BE49-F238E27FC236}">
                <a16:creationId xmlns:a16="http://schemas.microsoft.com/office/drawing/2014/main" id="{C6F7F77A-3847-BB6B-11E4-F1BDAC19137A}"/>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2FFDCB82-1D65-A563-B7BE-4BA688CE9C90}"/>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2DE593-CB2E-4C9E-9785-12FE8A6EDE22}" type="slidenum">
              <a:rPr lang="en-US" altLang="en-US" sz="1200"/>
              <a:pPr/>
              <a:t>192</a:t>
            </a:fld>
            <a:endParaRPr lang="en-US" altLang="en-US" sz="1200"/>
          </a:p>
        </p:txBody>
      </p:sp>
      <p:sp>
        <p:nvSpPr>
          <p:cNvPr id="357379" name="Rectangle 2">
            <a:extLst>
              <a:ext uri="{FF2B5EF4-FFF2-40B4-BE49-F238E27FC236}">
                <a16:creationId xmlns:a16="http://schemas.microsoft.com/office/drawing/2014/main" id="{007B4D09-A897-73AA-2860-DFEF99FA170E}"/>
              </a:ext>
            </a:extLst>
          </p:cNvPr>
          <p:cNvSpPr>
            <a:spLocks noGrp="1" noRot="1" noChangeAspect="1" noChangeArrowheads="1" noTextEdit="1"/>
          </p:cNvSpPr>
          <p:nvPr>
            <p:ph type="sldImg"/>
          </p:nvPr>
        </p:nvSpPr>
        <p:spPr>
          <a:ln/>
        </p:spPr>
      </p:sp>
      <p:sp>
        <p:nvSpPr>
          <p:cNvPr id="357380" name="Rectangle 3">
            <a:extLst>
              <a:ext uri="{FF2B5EF4-FFF2-40B4-BE49-F238E27FC236}">
                <a16:creationId xmlns:a16="http://schemas.microsoft.com/office/drawing/2014/main" id="{35EEEB30-BA2E-6230-6CD7-9AFCCE6AC94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8CB86DAD-B5A9-69B1-098A-38837092D93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702F175-8623-4CBA-A574-C9D5CADBAD95}" type="slidenum">
              <a:rPr lang="en-US" altLang="en-US" sz="1200"/>
              <a:pPr/>
              <a:t>193</a:t>
            </a:fld>
            <a:endParaRPr lang="en-US" altLang="en-US" sz="1200"/>
          </a:p>
        </p:txBody>
      </p:sp>
      <p:sp>
        <p:nvSpPr>
          <p:cNvPr id="359427" name="Rectangle 2">
            <a:extLst>
              <a:ext uri="{FF2B5EF4-FFF2-40B4-BE49-F238E27FC236}">
                <a16:creationId xmlns:a16="http://schemas.microsoft.com/office/drawing/2014/main" id="{CFB393DC-D343-B6C0-2055-3D63A6D427DF}"/>
              </a:ext>
            </a:extLst>
          </p:cNvPr>
          <p:cNvSpPr>
            <a:spLocks noGrp="1" noRot="1" noChangeAspect="1" noChangeArrowheads="1" noTextEdit="1"/>
          </p:cNvSpPr>
          <p:nvPr>
            <p:ph type="sldImg"/>
          </p:nvPr>
        </p:nvSpPr>
        <p:spPr>
          <a:ln/>
        </p:spPr>
      </p:sp>
      <p:sp>
        <p:nvSpPr>
          <p:cNvPr id="359428" name="Rectangle 3">
            <a:extLst>
              <a:ext uri="{FF2B5EF4-FFF2-40B4-BE49-F238E27FC236}">
                <a16:creationId xmlns:a16="http://schemas.microsoft.com/office/drawing/2014/main" id="{2B7D4B4B-F814-8193-978B-1591EFDA89B4}"/>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FF2F5CDE-9C27-08AD-749B-E592E69E269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3367B0-62BE-44EE-A7E1-EFB92A27FFB5}" type="slidenum">
              <a:rPr lang="en-US" altLang="en-US" sz="1200"/>
              <a:pPr/>
              <a:t>194</a:t>
            </a:fld>
            <a:endParaRPr lang="en-US" altLang="en-US" sz="1200"/>
          </a:p>
        </p:txBody>
      </p:sp>
      <p:sp>
        <p:nvSpPr>
          <p:cNvPr id="361475" name="Rectangle 2">
            <a:extLst>
              <a:ext uri="{FF2B5EF4-FFF2-40B4-BE49-F238E27FC236}">
                <a16:creationId xmlns:a16="http://schemas.microsoft.com/office/drawing/2014/main" id="{A436BD32-6489-1294-AE92-C6C24338803E}"/>
              </a:ext>
            </a:extLst>
          </p:cNvPr>
          <p:cNvSpPr>
            <a:spLocks noGrp="1" noRot="1" noChangeAspect="1" noChangeArrowheads="1" noTextEdit="1"/>
          </p:cNvSpPr>
          <p:nvPr>
            <p:ph type="sldImg"/>
          </p:nvPr>
        </p:nvSpPr>
        <p:spPr>
          <a:ln/>
        </p:spPr>
      </p:sp>
      <p:sp>
        <p:nvSpPr>
          <p:cNvPr id="361476" name="Rectangle 3">
            <a:extLst>
              <a:ext uri="{FF2B5EF4-FFF2-40B4-BE49-F238E27FC236}">
                <a16:creationId xmlns:a16="http://schemas.microsoft.com/office/drawing/2014/main" id="{860A0649-67E0-45C2-6530-4FB31DF1A161}"/>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56B040B1-7210-70FD-1558-524C28635CC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CC04C4-5361-4400-A094-B122A916EF10}" type="slidenum">
              <a:rPr lang="en-US" altLang="en-US" sz="1200"/>
              <a:pPr/>
              <a:t>195</a:t>
            </a:fld>
            <a:endParaRPr lang="en-US" altLang="en-US" sz="1200"/>
          </a:p>
        </p:txBody>
      </p:sp>
      <p:sp>
        <p:nvSpPr>
          <p:cNvPr id="363523" name="Rectangle 2">
            <a:extLst>
              <a:ext uri="{FF2B5EF4-FFF2-40B4-BE49-F238E27FC236}">
                <a16:creationId xmlns:a16="http://schemas.microsoft.com/office/drawing/2014/main" id="{594DA25A-EC64-537D-7DB0-AC99FCCE28D2}"/>
              </a:ext>
            </a:extLst>
          </p:cNvPr>
          <p:cNvSpPr>
            <a:spLocks noGrp="1" noRot="1" noChangeAspect="1" noChangeArrowheads="1" noTextEdit="1"/>
          </p:cNvSpPr>
          <p:nvPr>
            <p:ph type="sldImg"/>
          </p:nvPr>
        </p:nvSpPr>
        <p:spPr>
          <a:ln/>
        </p:spPr>
      </p:sp>
      <p:sp>
        <p:nvSpPr>
          <p:cNvPr id="363524" name="Rectangle 3">
            <a:extLst>
              <a:ext uri="{FF2B5EF4-FFF2-40B4-BE49-F238E27FC236}">
                <a16:creationId xmlns:a16="http://schemas.microsoft.com/office/drawing/2014/main" id="{869A387E-FAB3-0C2D-A016-4F07C6026166}"/>
              </a:ext>
            </a:extLst>
          </p:cNvPr>
          <p:cNvSpPr>
            <a:spLocks noGrp="1" noChangeArrowheads="1"/>
          </p:cNvSpPr>
          <p:nvPr>
            <p:ph type="body" idx="1"/>
          </p:nvPr>
        </p:nvSpPr>
        <p:spPr>
          <a:noFill/>
        </p:spPr>
        <p:txBody>
          <a:bodyPr/>
          <a:lstStyle/>
          <a:p>
            <a:r>
              <a:rPr lang="en-US" altLang="en-US"/>
              <a:t>C:\APS\Radojcic\Science_Scope\Figure_3.jpg</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5C7994D3-E195-72F4-023A-4C3EE232A43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359D225-E0B7-42B3-A02C-D3A38A7A81B8}" type="slidenum">
              <a:rPr lang="en-US" altLang="en-US" sz="1200"/>
              <a:pPr/>
              <a:t>20</a:t>
            </a:fld>
            <a:endParaRPr lang="en-US" altLang="en-US" sz="1200"/>
          </a:p>
        </p:txBody>
      </p:sp>
      <p:sp>
        <p:nvSpPr>
          <p:cNvPr id="68611" name="Rectangle 2">
            <a:extLst>
              <a:ext uri="{FF2B5EF4-FFF2-40B4-BE49-F238E27FC236}">
                <a16:creationId xmlns:a16="http://schemas.microsoft.com/office/drawing/2014/main" id="{76D10EA7-8D21-3E0D-A69E-D3D56DE0D30A}"/>
              </a:ext>
            </a:extLst>
          </p:cNvPr>
          <p:cNvSpPr>
            <a:spLocks noGrp="1" noRot="1" noChangeAspect="1" noChangeArrowheads="1" noTextEdit="1"/>
          </p:cNvSpPr>
          <p:nvPr>
            <p:ph type="sldImg"/>
          </p:nvPr>
        </p:nvSpPr>
        <p:spPr>
          <a:ln/>
        </p:spPr>
      </p:sp>
      <p:sp>
        <p:nvSpPr>
          <p:cNvPr id="68612" name="Rectangle 3">
            <a:extLst>
              <a:ext uri="{FF2B5EF4-FFF2-40B4-BE49-F238E27FC236}">
                <a16:creationId xmlns:a16="http://schemas.microsoft.com/office/drawing/2014/main" id="{96AF8C47-02CA-9929-2E89-5199E5160AED}"/>
              </a:ext>
            </a:extLst>
          </p:cNvPr>
          <p:cNvSpPr>
            <a:spLocks noGrp="1" noChangeArrowheads="1"/>
          </p:cNvSpPr>
          <p:nvPr>
            <p:ph type="body" idx="1"/>
          </p:nvPr>
        </p:nvSpPr>
        <p:spPr>
          <a:noFill/>
        </p:spPr>
        <p:txBody>
          <a:bodyPr/>
          <a:lstStyle/>
          <a:p>
            <a:r>
              <a:rPr lang="en-US" altLang="en-US"/>
              <a:t>Note:  the "</a:t>
            </a:r>
            <a:r>
              <a:rPr lang="en-US" altLang="en-US" b="1" i="1">
                <a:latin typeface="Arial" panose="020B0604020202020204" pitchFamily="34" charset="0"/>
              </a:rPr>
              <a:t>even when housed without wheels</a:t>
            </a:r>
            <a:r>
              <a:rPr lang="en-US" altLang="en-US"/>
              <a:t>" refers to results from C:\SELECT\g53\Eisenmann\SAS.</a:t>
            </a:r>
          </a:p>
          <a:p>
            <a:r>
              <a:rPr lang="en-US" altLang="en-US"/>
              <a:t>Before then, I said "with locked wheels," which referred to earlier Swallow/Koteja papers.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a:extLst>
              <a:ext uri="{FF2B5EF4-FFF2-40B4-BE49-F238E27FC236}">
                <a16:creationId xmlns:a16="http://schemas.microsoft.com/office/drawing/2014/main" id="{C44495D1-B37D-E0CE-79D5-EACD17CDF89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E256DD-0E87-45E9-B15E-6659BB9DFFE1}" type="slidenum">
              <a:rPr lang="en-US" altLang="en-US" sz="1200"/>
              <a:pPr/>
              <a:t>196</a:t>
            </a:fld>
            <a:endParaRPr lang="en-US" altLang="en-US" sz="1200"/>
          </a:p>
        </p:txBody>
      </p:sp>
      <p:sp>
        <p:nvSpPr>
          <p:cNvPr id="365571" name="Rectangle 2">
            <a:extLst>
              <a:ext uri="{FF2B5EF4-FFF2-40B4-BE49-F238E27FC236}">
                <a16:creationId xmlns:a16="http://schemas.microsoft.com/office/drawing/2014/main" id="{F62E8F1B-01A2-5ADF-EF7E-17CF5B39CF50}"/>
              </a:ext>
            </a:extLst>
          </p:cNvPr>
          <p:cNvSpPr>
            <a:spLocks noGrp="1" noRot="1" noChangeAspect="1" noChangeArrowheads="1" noTextEdit="1"/>
          </p:cNvSpPr>
          <p:nvPr>
            <p:ph type="sldImg"/>
          </p:nvPr>
        </p:nvSpPr>
        <p:spPr>
          <a:ln/>
        </p:spPr>
      </p:sp>
      <p:sp>
        <p:nvSpPr>
          <p:cNvPr id="365572" name="Rectangle 3">
            <a:extLst>
              <a:ext uri="{FF2B5EF4-FFF2-40B4-BE49-F238E27FC236}">
                <a16:creationId xmlns:a16="http://schemas.microsoft.com/office/drawing/2014/main" id="{BA127732-03F4-1814-1402-23889B34DBB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9BF4F1B4-59AB-430C-CF48-2F3BC500835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58F571A-9298-4D32-85D2-DC2BAE914991}" type="slidenum">
              <a:rPr lang="en-US" altLang="en-US" sz="1200"/>
              <a:pPr/>
              <a:t>197</a:t>
            </a:fld>
            <a:endParaRPr lang="en-US" altLang="en-US" sz="1200"/>
          </a:p>
        </p:txBody>
      </p:sp>
      <p:sp>
        <p:nvSpPr>
          <p:cNvPr id="367619" name="Rectangle 2">
            <a:extLst>
              <a:ext uri="{FF2B5EF4-FFF2-40B4-BE49-F238E27FC236}">
                <a16:creationId xmlns:a16="http://schemas.microsoft.com/office/drawing/2014/main" id="{1FECFD9C-6959-F1A9-413F-247468A7610A}"/>
              </a:ext>
            </a:extLst>
          </p:cNvPr>
          <p:cNvSpPr>
            <a:spLocks noGrp="1" noRot="1" noChangeAspect="1" noChangeArrowheads="1" noTextEdit="1"/>
          </p:cNvSpPr>
          <p:nvPr>
            <p:ph type="sldImg"/>
          </p:nvPr>
        </p:nvSpPr>
        <p:spPr>
          <a:ln/>
        </p:spPr>
      </p:sp>
      <p:sp>
        <p:nvSpPr>
          <p:cNvPr id="367620" name="Rectangle 3">
            <a:extLst>
              <a:ext uri="{FF2B5EF4-FFF2-40B4-BE49-F238E27FC236}">
                <a16:creationId xmlns:a16="http://schemas.microsoft.com/office/drawing/2014/main" id="{0FFEDB95-6093-E55E-0931-71CAECDEEF46}"/>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1230A50F-F37C-A6F1-E980-70A7C6FF05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B271733-1871-4DDA-9CC9-B1397C051569}" type="slidenum">
              <a:rPr lang="en-US" altLang="en-US" sz="1200"/>
              <a:pPr/>
              <a:t>198</a:t>
            </a:fld>
            <a:endParaRPr lang="en-US" altLang="en-US" sz="1200"/>
          </a:p>
        </p:txBody>
      </p:sp>
      <p:sp>
        <p:nvSpPr>
          <p:cNvPr id="369667" name="Rectangle 2">
            <a:extLst>
              <a:ext uri="{FF2B5EF4-FFF2-40B4-BE49-F238E27FC236}">
                <a16:creationId xmlns:a16="http://schemas.microsoft.com/office/drawing/2014/main" id="{D5260616-7151-F031-48A0-A272ACCD5FC8}"/>
              </a:ext>
            </a:extLst>
          </p:cNvPr>
          <p:cNvSpPr>
            <a:spLocks noGrp="1" noRot="1" noChangeAspect="1" noChangeArrowheads="1" noTextEdit="1"/>
          </p:cNvSpPr>
          <p:nvPr>
            <p:ph type="sldImg"/>
          </p:nvPr>
        </p:nvSpPr>
        <p:spPr>
          <a:ln/>
        </p:spPr>
      </p:sp>
      <p:sp>
        <p:nvSpPr>
          <p:cNvPr id="369668" name="Rectangle 3">
            <a:extLst>
              <a:ext uri="{FF2B5EF4-FFF2-40B4-BE49-F238E27FC236}">
                <a16:creationId xmlns:a16="http://schemas.microsoft.com/office/drawing/2014/main" id="{7DBDE42C-80AB-31F3-D9B6-5D086EAAF93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CD71EBA6-5117-4638-3DF2-ACE78FAAC35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669BDF6-E1B9-40D2-8854-929441412307}" type="slidenum">
              <a:rPr lang="en-US" altLang="en-US" sz="1200"/>
              <a:pPr/>
              <a:t>199</a:t>
            </a:fld>
            <a:endParaRPr lang="en-US" altLang="en-US" sz="1200"/>
          </a:p>
        </p:txBody>
      </p:sp>
      <p:sp>
        <p:nvSpPr>
          <p:cNvPr id="371715" name="Rectangle 2">
            <a:extLst>
              <a:ext uri="{FF2B5EF4-FFF2-40B4-BE49-F238E27FC236}">
                <a16:creationId xmlns:a16="http://schemas.microsoft.com/office/drawing/2014/main" id="{DC2C201E-0D5F-698F-3C85-C2E51B7CC948}"/>
              </a:ext>
            </a:extLst>
          </p:cNvPr>
          <p:cNvSpPr>
            <a:spLocks noGrp="1" noRot="1" noChangeAspect="1" noChangeArrowheads="1" noTextEdit="1"/>
          </p:cNvSpPr>
          <p:nvPr>
            <p:ph type="sldImg"/>
          </p:nvPr>
        </p:nvSpPr>
        <p:spPr>
          <a:ln/>
        </p:spPr>
      </p:sp>
      <p:sp>
        <p:nvSpPr>
          <p:cNvPr id="371716" name="Rectangle 3">
            <a:extLst>
              <a:ext uri="{FF2B5EF4-FFF2-40B4-BE49-F238E27FC236}">
                <a16:creationId xmlns:a16="http://schemas.microsoft.com/office/drawing/2014/main" id="{5D85EBD4-9DF8-132B-A9F2-9B97DB005C8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A419E501-7B46-DDDA-5B5A-E62B08348F2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786318F-401E-4E05-B96E-309A8BD5853D}" type="slidenum">
              <a:rPr lang="en-US" altLang="en-US" sz="1200"/>
              <a:pPr/>
              <a:t>200</a:t>
            </a:fld>
            <a:endParaRPr lang="en-US" altLang="en-US" sz="1200"/>
          </a:p>
        </p:txBody>
      </p:sp>
      <p:sp>
        <p:nvSpPr>
          <p:cNvPr id="373763" name="Rectangle 2">
            <a:extLst>
              <a:ext uri="{FF2B5EF4-FFF2-40B4-BE49-F238E27FC236}">
                <a16:creationId xmlns:a16="http://schemas.microsoft.com/office/drawing/2014/main" id="{AFF04351-3454-B9C4-C52A-195E5EDAF05F}"/>
              </a:ext>
            </a:extLst>
          </p:cNvPr>
          <p:cNvSpPr>
            <a:spLocks noGrp="1" noRot="1" noChangeAspect="1" noChangeArrowheads="1" noTextEdit="1"/>
          </p:cNvSpPr>
          <p:nvPr>
            <p:ph type="sldImg"/>
          </p:nvPr>
        </p:nvSpPr>
        <p:spPr>
          <a:ln/>
        </p:spPr>
      </p:sp>
      <p:sp>
        <p:nvSpPr>
          <p:cNvPr id="373764" name="Rectangle 3">
            <a:extLst>
              <a:ext uri="{FF2B5EF4-FFF2-40B4-BE49-F238E27FC236}">
                <a16:creationId xmlns:a16="http://schemas.microsoft.com/office/drawing/2014/main" id="{BE6ECC47-B190-0AD4-EB59-AA77EBE6E276}"/>
              </a:ext>
            </a:extLst>
          </p:cNvPr>
          <p:cNvSpPr>
            <a:spLocks noGrp="1" noChangeArrowheads="1"/>
          </p:cNvSpPr>
          <p:nvPr>
            <p:ph type="body" idx="1"/>
          </p:nvPr>
        </p:nvSpPr>
        <p:spPr>
          <a:noFill/>
        </p:spPr>
        <p:txBody>
          <a:bodyPr/>
          <a:lstStyle/>
          <a:p>
            <a:r>
              <a:rPr lang="en-US" altLang="en-US" b="1"/>
              <a:t>ABSTRACT</a:t>
            </a:r>
            <a:endParaRPr lang="en-US" altLang="en-US"/>
          </a:p>
          <a:p>
            <a:r>
              <a:rPr lang="en-US" altLang="en-US"/>
              <a:t>Effects of genetic selection for high wheel-running activity (17</a:t>
            </a:r>
            <a:r>
              <a:rPr lang="en-US" altLang="en-US" baseline="30000"/>
              <a:t>th</a:t>
            </a:r>
            <a:r>
              <a:rPr lang="en-US" altLang="en-US"/>
              <a:t> generation) and access to running wheels on skeletal muscle glucose uptake were studied in mice with the following treatments for 8 weeks: 1) access to unlocked wheels; 2) same as 1, but wheels locked 48 hr before glucose uptake measurement; or 3) wheels always locked.  Mice from four replicate selected lines ran more than random-bred (nonselected) mice (8,243 ±711 vs. 3,719 ± 233 revolutions/day </a:t>
            </a:r>
            <a:r>
              <a:rPr lang="en-US" altLang="en-US">
                <a:solidFill>
                  <a:srgbClr val="FF0000"/>
                </a:solidFill>
              </a:rPr>
              <a:t>xxplease indicate if this is over the entire 8 weeks, and also if it is mean ± SE</a:t>
            </a:r>
            <a:r>
              <a:rPr lang="en-US" altLang="en-US"/>
              <a:t>).  Fat pad/body weight was ~40% lower for selected vs. nonselected and for unlocked vs. locked groups.  </a:t>
            </a:r>
            <a:r>
              <a:rPr lang="en-US" altLang="en-US">
                <a:solidFill>
                  <a:srgbClr val="FF0000"/>
                </a:solidFill>
              </a:rPr>
              <a:t>xxFor all mice pooled,</a:t>
            </a:r>
            <a:r>
              <a:rPr lang="en-US" altLang="en-US"/>
              <a:t> insulin-stimulated glucose uptake and fat pad/body weight were inversely correlated for isolated soleus (r = -0.333, p&lt;0.005 xxthis will change if we use log or sqrt wheel running), but not extensor digitorum longus (EDL) or epitrochlearis muscles.  Insulin-stimulated glucose uptake was higher in EDL (p&lt;0.02) and tended to be higher in soleus (p=0.11) for selected vs. nonselected mice.  Glucose uptake did not differ by wheel-group, and amount of running did not correlate with glucose uptake for any muscle.  Unlike previously reported findings using rats, wheel running by mice did not enhance subsequent glucose uptake by isolated muscles.</a:t>
            </a:r>
          </a:p>
          <a:p>
            <a:endParaRPr lang="en-US" alt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3421E7CB-648C-9EAF-CF20-CEF3E878100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09B0265-DB62-48E5-88D3-609908FC2706}" type="slidenum">
              <a:rPr lang="en-US" altLang="en-US" sz="1200"/>
              <a:pPr/>
              <a:t>201</a:t>
            </a:fld>
            <a:endParaRPr lang="en-US" altLang="en-US" sz="1200"/>
          </a:p>
        </p:txBody>
      </p:sp>
      <p:sp>
        <p:nvSpPr>
          <p:cNvPr id="375811" name="Rectangle 2">
            <a:extLst>
              <a:ext uri="{FF2B5EF4-FFF2-40B4-BE49-F238E27FC236}">
                <a16:creationId xmlns:a16="http://schemas.microsoft.com/office/drawing/2014/main" id="{DF4A7756-FAC9-3A5E-3E84-B350BB437A96}"/>
              </a:ext>
            </a:extLst>
          </p:cNvPr>
          <p:cNvSpPr>
            <a:spLocks noGrp="1" noRot="1" noChangeAspect="1" noChangeArrowheads="1" noTextEdit="1"/>
          </p:cNvSpPr>
          <p:nvPr>
            <p:ph type="sldImg"/>
          </p:nvPr>
        </p:nvSpPr>
        <p:spPr>
          <a:ln/>
        </p:spPr>
      </p:sp>
      <p:sp>
        <p:nvSpPr>
          <p:cNvPr id="375812" name="Rectangle 3">
            <a:extLst>
              <a:ext uri="{FF2B5EF4-FFF2-40B4-BE49-F238E27FC236}">
                <a16:creationId xmlns:a16="http://schemas.microsoft.com/office/drawing/2014/main" id="{4170B09E-E634-0BCD-B9B1-6A3AE6ACF57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943070B1-6FDD-70E5-272A-217B52F5CEE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B76BEAB-19BC-4018-AA5A-2C5F95F05AC2}" type="slidenum">
              <a:rPr lang="en-US" altLang="en-US" sz="1200"/>
              <a:pPr/>
              <a:t>202</a:t>
            </a:fld>
            <a:endParaRPr lang="en-US" altLang="en-US" sz="1200"/>
          </a:p>
        </p:txBody>
      </p:sp>
      <p:sp>
        <p:nvSpPr>
          <p:cNvPr id="377859" name="Rectangle 2">
            <a:extLst>
              <a:ext uri="{FF2B5EF4-FFF2-40B4-BE49-F238E27FC236}">
                <a16:creationId xmlns:a16="http://schemas.microsoft.com/office/drawing/2014/main" id="{CE6F3688-A56D-7D9A-4A71-7720B7F1E97A}"/>
              </a:ext>
            </a:extLst>
          </p:cNvPr>
          <p:cNvSpPr>
            <a:spLocks noGrp="1" noRot="1" noChangeAspect="1" noChangeArrowheads="1" noTextEdit="1"/>
          </p:cNvSpPr>
          <p:nvPr>
            <p:ph type="sldImg"/>
          </p:nvPr>
        </p:nvSpPr>
        <p:spPr>
          <a:ln/>
        </p:spPr>
      </p:sp>
      <p:sp>
        <p:nvSpPr>
          <p:cNvPr id="377860" name="Rectangle 3">
            <a:extLst>
              <a:ext uri="{FF2B5EF4-FFF2-40B4-BE49-F238E27FC236}">
                <a16:creationId xmlns:a16="http://schemas.microsoft.com/office/drawing/2014/main" id="{A9227CCD-0EB0-621E-55D7-BDCE8CAFE91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827BAA04-35C1-2867-DC2C-D4467A6254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DF7D040-2EA5-409B-81C0-BA9FF1F45718}" type="slidenum">
              <a:rPr lang="en-US" altLang="en-US" sz="1200"/>
              <a:pPr/>
              <a:t>204</a:t>
            </a:fld>
            <a:endParaRPr lang="en-US" altLang="en-US" sz="1200"/>
          </a:p>
        </p:txBody>
      </p:sp>
      <p:sp>
        <p:nvSpPr>
          <p:cNvPr id="380931" name="Rectangle 2">
            <a:extLst>
              <a:ext uri="{FF2B5EF4-FFF2-40B4-BE49-F238E27FC236}">
                <a16:creationId xmlns:a16="http://schemas.microsoft.com/office/drawing/2014/main" id="{CFE27223-65A8-77AC-6877-8B09D8ECC2FB}"/>
              </a:ext>
            </a:extLst>
          </p:cNvPr>
          <p:cNvSpPr>
            <a:spLocks noGrp="1" noRot="1" noChangeAspect="1" noChangeArrowheads="1" noTextEdit="1"/>
          </p:cNvSpPr>
          <p:nvPr>
            <p:ph type="sldImg"/>
          </p:nvPr>
        </p:nvSpPr>
        <p:spPr>
          <a:xfrm>
            <a:off x="1144588" y="685800"/>
            <a:ext cx="4572000" cy="3429000"/>
          </a:xfrm>
          <a:ln/>
        </p:spPr>
      </p:sp>
      <p:sp>
        <p:nvSpPr>
          <p:cNvPr id="380932" name="Rectangle 3">
            <a:extLst>
              <a:ext uri="{FF2B5EF4-FFF2-40B4-BE49-F238E27FC236}">
                <a16:creationId xmlns:a16="http://schemas.microsoft.com/office/drawing/2014/main" id="{ECE1E66F-A6DC-ADE0-240A-CE107878B879}"/>
              </a:ext>
            </a:extLst>
          </p:cNvPr>
          <p:cNvSpPr>
            <a:spLocks noGrp="1" noChangeArrowheads="1"/>
          </p:cNvSpPr>
          <p:nvPr>
            <p:ph type="body" idx="1"/>
          </p:nvPr>
        </p:nvSpPr>
        <p:spPr>
          <a:noFill/>
        </p:spPr>
        <p:txBody>
          <a:bodyPr/>
          <a:lstStyle/>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6DABB37E-B7AC-D798-1C66-0143A416560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22D65E9-DA59-472C-BC7B-6E52FD1C88AB}" type="slidenum">
              <a:rPr lang="en-US" altLang="en-US" sz="1200"/>
              <a:pPr/>
              <a:t>206</a:t>
            </a:fld>
            <a:endParaRPr lang="en-US" altLang="en-US" sz="1200"/>
          </a:p>
        </p:txBody>
      </p:sp>
      <p:sp>
        <p:nvSpPr>
          <p:cNvPr id="384003" name="Rectangle 2">
            <a:extLst>
              <a:ext uri="{FF2B5EF4-FFF2-40B4-BE49-F238E27FC236}">
                <a16:creationId xmlns:a16="http://schemas.microsoft.com/office/drawing/2014/main" id="{9ED560B5-14AB-6365-EF80-1E20FE8593F8}"/>
              </a:ext>
            </a:extLst>
          </p:cNvPr>
          <p:cNvSpPr>
            <a:spLocks noGrp="1" noRot="1" noChangeAspect="1" noChangeArrowheads="1" noTextEdit="1"/>
          </p:cNvSpPr>
          <p:nvPr>
            <p:ph type="sldImg"/>
          </p:nvPr>
        </p:nvSpPr>
        <p:spPr>
          <a:ln/>
        </p:spPr>
      </p:sp>
      <p:sp>
        <p:nvSpPr>
          <p:cNvPr id="384004" name="Rectangle 3">
            <a:extLst>
              <a:ext uri="{FF2B5EF4-FFF2-40B4-BE49-F238E27FC236}">
                <a16:creationId xmlns:a16="http://schemas.microsoft.com/office/drawing/2014/main" id="{47CE2CB5-08FE-DF85-45BE-17CCACEA6DD1}"/>
              </a:ext>
            </a:extLst>
          </p:cNvPr>
          <p:cNvSpPr>
            <a:spLocks noGrp="1" noChangeArrowheads="1"/>
          </p:cNvSpPr>
          <p:nvPr>
            <p:ph type="body" idx="1"/>
          </p:nvPr>
        </p:nvSpPr>
        <p:spPr>
          <a:noFill/>
        </p:spPr>
        <p:txBody>
          <a:bodyPr/>
          <a:lstStyle/>
          <a:p>
            <a:pPr marL="228600" indent="-228600"/>
            <a:r>
              <a:rPr lang="en-US" altLang="en-US"/>
              <a:t>Finding the genes and figuring out how they work is a hard nut to crack, but it's not impossible and it can be approached in a variety of ways.</a:t>
            </a:r>
          </a:p>
          <a:p>
            <a:pPr marL="228600" indent="-228600"/>
            <a:endParaRPr lang="en-US" altLang="en-US"/>
          </a:p>
          <a:p>
            <a:pPr marL="228600" indent="-228600"/>
            <a:r>
              <a:rPr lang="en-US" altLang="en-US"/>
              <a:t>Dominance?</a:t>
            </a:r>
          </a:p>
          <a:p>
            <a:pPr marL="228600" indent="-228600"/>
            <a:r>
              <a:rPr lang="en-US" altLang="en-US"/>
              <a:t>Hannon line cross and triangle?</a:t>
            </a:r>
          </a:p>
          <a:p>
            <a:pPr marL="228600" indent="-228600"/>
            <a:r>
              <a:rPr lang="en-US" altLang="en-US"/>
              <a:t>Polygenic?</a:t>
            </a:r>
          </a:p>
          <a:p>
            <a:pPr marL="228600" indent="-228600"/>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r>
              <a:rPr lang="en-US" altLang="en-US"/>
              <a:t>Nehrenberg, D. L., K. Hua, D. Estrada-Smith, T. Garland Jr, and D. Pomp. 2009. Voluntary exercise and its effects on body composition depend on genetic selection history. Obesity 17:1402–1409.</a:t>
            </a:r>
          </a:p>
          <a:p>
            <a:pPr marL="228600" indent="-228600"/>
            <a:endParaRPr lang="en-US" altLang="en-US"/>
          </a:p>
          <a:p>
            <a:pPr marL="228600" indent="-228600"/>
            <a:endParaRPr lang="en-US" alt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4272D527-0534-46F9-0E8B-146E15A5AF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02DCE91-5D34-4A3B-9155-E2C38E201C84}" type="slidenum">
              <a:rPr lang="en-US" altLang="en-US" sz="1200"/>
              <a:pPr/>
              <a:t>207</a:t>
            </a:fld>
            <a:endParaRPr lang="en-US" altLang="en-US" sz="1200"/>
          </a:p>
        </p:txBody>
      </p:sp>
      <p:sp>
        <p:nvSpPr>
          <p:cNvPr id="386051" name="Rectangle 2">
            <a:extLst>
              <a:ext uri="{FF2B5EF4-FFF2-40B4-BE49-F238E27FC236}">
                <a16:creationId xmlns:a16="http://schemas.microsoft.com/office/drawing/2014/main" id="{4EBC0A6E-4E9A-AC17-6019-E1E501161F24}"/>
              </a:ext>
            </a:extLst>
          </p:cNvPr>
          <p:cNvSpPr>
            <a:spLocks noGrp="1" noRot="1" noChangeAspect="1" noChangeArrowheads="1" noTextEdit="1"/>
          </p:cNvSpPr>
          <p:nvPr>
            <p:ph type="sldImg"/>
          </p:nvPr>
        </p:nvSpPr>
        <p:spPr>
          <a:ln/>
        </p:spPr>
      </p:sp>
      <p:sp>
        <p:nvSpPr>
          <p:cNvPr id="386052" name="Rectangle 3">
            <a:extLst>
              <a:ext uri="{FF2B5EF4-FFF2-40B4-BE49-F238E27FC236}">
                <a16:creationId xmlns:a16="http://schemas.microsoft.com/office/drawing/2014/main" id="{8B696AE0-E2E2-3100-07FE-BA3416193186}"/>
              </a:ext>
            </a:extLst>
          </p:cNvPr>
          <p:cNvSpPr>
            <a:spLocks noGrp="1" noChangeArrowheads="1"/>
          </p:cNvSpPr>
          <p:nvPr>
            <p:ph type="body" idx="1"/>
          </p:nvPr>
        </p:nvSpPr>
        <p:spPr>
          <a:noFill/>
        </p:spPr>
        <p:txBody>
          <a:bodyPr lIns="89940" tIns="44970" rIns="89940" bIns="44970"/>
          <a:lstStyle/>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a:extLst>
              <a:ext uri="{FF2B5EF4-FFF2-40B4-BE49-F238E27FC236}">
                <a16:creationId xmlns:a16="http://schemas.microsoft.com/office/drawing/2014/main" id="{79B98E51-4626-C1F4-CA1D-1C45E5C501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5595098-CA03-4666-BBA0-40AC97B89965}" type="slidenum">
              <a:rPr lang="en-US" altLang="en-US" sz="1200"/>
              <a:pPr/>
              <a:t>21</a:t>
            </a:fld>
            <a:endParaRPr lang="en-US" altLang="en-US" sz="1200"/>
          </a:p>
        </p:txBody>
      </p:sp>
      <p:sp>
        <p:nvSpPr>
          <p:cNvPr id="70659" name="Rectangle 2">
            <a:extLst>
              <a:ext uri="{FF2B5EF4-FFF2-40B4-BE49-F238E27FC236}">
                <a16:creationId xmlns:a16="http://schemas.microsoft.com/office/drawing/2014/main" id="{AE821EFA-5577-C7FB-7DA5-E7F5A8139AA1}"/>
              </a:ext>
            </a:extLst>
          </p:cNvPr>
          <p:cNvSpPr>
            <a:spLocks noGrp="1" noRot="1" noChangeAspect="1" noChangeArrowheads="1" noTextEdit="1"/>
          </p:cNvSpPr>
          <p:nvPr>
            <p:ph type="sldImg"/>
          </p:nvPr>
        </p:nvSpPr>
        <p:spPr>
          <a:ln/>
        </p:spPr>
      </p:sp>
      <p:sp>
        <p:nvSpPr>
          <p:cNvPr id="70660" name="Rectangle 3">
            <a:extLst>
              <a:ext uri="{FF2B5EF4-FFF2-40B4-BE49-F238E27FC236}">
                <a16:creationId xmlns:a16="http://schemas.microsoft.com/office/drawing/2014/main" id="{845C25B2-37C1-8F3D-E881-D8C24A86AB1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77AA37DB-9032-7B06-84FC-2F49ECE57B9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313DB01-FD15-4A31-9801-B6D9126E31AB}" type="slidenum">
              <a:rPr lang="en-US" altLang="en-US" sz="1200"/>
              <a:pPr/>
              <a:t>208</a:t>
            </a:fld>
            <a:endParaRPr lang="en-US" altLang="en-US" sz="1200"/>
          </a:p>
        </p:txBody>
      </p:sp>
      <p:sp>
        <p:nvSpPr>
          <p:cNvPr id="388099" name="Rectangle 2">
            <a:extLst>
              <a:ext uri="{FF2B5EF4-FFF2-40B4-BE49-F238E27FC236}">
                <a16:creationId xmlns:a16="http://schemas.microsoft.com/office/drawing/2014/main" id="{C0FB5976-05A5-9405-2FB1-AF1E35BEF5B4}"/>
              </a:ext>
            </a:extLst>
          </p:cNvPr>
          <p:cNvSpPr>
            <a:spLocks noGrp="1" noRot="1" noChangeAspect="1" noChangeArrowheads="1" noTextEdit="1"/>
          </p:cNvSpPr>
          <p:nvPr>
            <p:ph type="sldImg"/>
          </p:nvPr>
        </p:nvSpPr>
        <p:spPr>
          <a:ln/>
        </p:spPr>
      </p:sp>
      <p:sp>
        <p:nvSpPr>
          <p:cNvPr id="388100" name="Rectangle 3">
            <a:extLst>
              <a:ext uri="{FF2B5EF4-FFF2-40B4-BE49-F238E27FC236}">
                <a16:creationId xmlns:a16="http://schemas.microsoft.com/office/drawing/2014/main" id="{FE28BCF7-7019-93A6-465D-73CBE1AF8145}"/>
              </a:ext>
            </a:extLst>
          </p:cNvPr>
          <p:cNvSpPr>
            <a:spLocks noGrp="1" noChangeArrowheads="1"/>
          </p:cNvSpPr>
          <p:nvPr>
            <p:ph type="body" idx="1"/>
          </p:nvPr>
        </p:nvSpPr>
        <p:spPr>
          <a:noFill/>
        </p:spPr>
        <p:txBody>
          <a:bodyPr/>
          <a:lstStyle/>
          <a:p>
            <a:r>
              <a:rPr lang="en-US" altLang="en-US"/>
              <a:t>SelExp_JEB_13 Sept. 2005.ppt</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28E8F467-93ED-D52F-61CE-341BBC06018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AD46D6D-9ADD-469C-9379-E82BD1703C3A}" type="slidenum">
              <a:rPr lang="en-US" altLang="en-US" sz="1200"/>
              <a:pPr/>
              <a:t>209</a:t>
            </a:fld>
            <a:endParaRPr lang="en-US" altLang="en-US" sz="1200"/>
          </a:p>
        </p:txBody>
      </p:sp>
      <p:sp>
        <p:nvSpPr>
          <p:cNvPr id="390147" name="Rectangle 2">
            <a:extLst>
              <a:ext uri="{FF2B5EF4-FFF2-40B4-BE49-F238E27FC236}">
                <a16:creationId xmlns:a16="http://schemas.microsoft.com/office/drawing/2014/main" id="{339A9420-65D7-DBC4-9EF3-4704C41144F6}"/>
              </a:ext>
            </a:extLst>
          </p:cNvPr>
          <p:cNvSpPr>
            <a:spLocks noGrp="1" noRot="1" noChangeAspect="1" noChangeArrowheads="1" noTextEdit="1"/>
          </p:cNvSpPr>
          <p:nvPr>
            <p:ph type="sldImg"/>
          </p:nvPr>
        </p:nvSpPr>
        <p:spPr>
          <a:ln/>
        </p:spPr>
      </p:sp>
      <p:sp>
        <p:nvSpPr>
          <p:cNvPr id="390148" name="Rectangle 3">
            <a:extLst>
              <a:ext uri="{FF2B5EF4-FFF2-40B4-BE49-F238E27FC236}">
                <a16:creationId xmlns:a16="http://schemas.microsoft.com/office/drawing/2014/main" id="{4FEEE289-95AA-471F-0B12-AD9B994687FC}"/>
              </a:ext>
            </a:extLst>
          </p:cNvPr>
          <p:cNvSpPr>
            <a:spLocks noGrp="1" noChangeArrowheads="1"/>
          </p:cNvSpPr>
          <p:nvPr>
            <p:ph type="body" idx="1"/>
          </p:nvPr>
        </p:nvSpPr>
        <p:spPr>
          <a:noFill/>
        </p:spPr>
        <p:txBody>
          <a:bodyPr/>
          <a:lstStyle/>
          <a:p>
            <a:r>
              <a:rPr lang="en-US" altLang="en-US" b="1"/>
              <a:t>SelExp_JEB_13 Sept. 2005.ppt</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C68D7689-FEE3-5E75-DE51-EB2DA09D213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C304714-C5F1-4649-8B83-2997C56538FD}" type="slidenum">
              <a:rPr lang="en-US" altLang="en-US" sz="1200"/>
              <a:pPr/>
              <a:t>210</a:t>
            </a:fld>
            <a:endParaRPr lang="en-US" altLang="en-US" sz="1200"/>
          </a:p>
        </p:txBody>
      </p:sp>
      <p:sp>
        <p:nvSpPr>
          <p:cNvPr id="392195" name="Rectangle 2">
            <a:extLst>
              <a:ext uri="{FF2B5EF4-FFF2-40B4-BE49-F238E27FC236}">
                <a16:creationId xmlns:a16="http://schemas.microsoft.com/office/drawing/2014/main" id="{D4080DC4-6E79-E3FE-1D71-0094B86FCC69}"/>
              </a:ext>
            </a:extLst>
          </p:cNvPr>
          <p:cNvSpPr>
            <a:spLocks noGrp="1" noRot="1" noChangeAspect="1" noChangeArrowheads="1" noTextEdit="1"/>
          </p:cNvSpPr>
          <p:nvPr>
            <p:ph type="sldImg"/>
          </p:nvPr>
        </p:nvSpPr>
        <p:spPr>
          <a:ln/>
        </p:spPr>
      </p:sp>
      <p:sp>
        <p:nvSpPr>
          <p:cNvPr id="392196" name="Rectangle 3">
            <a:extLst>
              <a:ext uri="{FF2B5EF4-FFF2-40B4-BE49-F238E27FC236}">
                <a16:creationId xmlns:a16="http://schemas.microsoft.com/office/drawing/2014/main" id="{6552A744-E2C9-649E-0D1C-A2A59863FECF}"/>
              </a:ext>
            </a:extLst>
          </p:cNvPr>
          <p:cNvSpPr>
            <a:spLocks noGrp="1" noChangeArrowheads="1"/>
          </p:cNvSpPr>
          <p:nvPr>
            <p:ph type="body" idx="1"/>
          </p:nvPr>
        </p:nvSpPr>
        <p:spPr>
          <a:noFill/>
        </p:spPr>
        <p:txBody>
          <a:bodyPr lIns="89940" tIns="44970" rIns="89940" bIns="44970"/>
          <a:lstStyle/>
          <a:p>
            <a:r>
              <a:rPr lang="en-US" altLang="en-US"/>
              <a:t>SelExp_JEB_13 Sept. 2005.ppt</a:t>
            </a: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1E36D1EB-C096-5444-D401-B09B10C5D92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EC4A637-7AFF-4B13-82BE-B29AB507A91E}" type="slidenum">
              <a:rPr lang="en-US" altLang="en-US" sz="1200"/>
              <a:pPr/>
              <a:t>211</a:t>
            </a:fld>
            <a:endParaRPr lang="en-US" altLang="en-US" sz="1200"/>
          </a:p>
        </p:txBody>
      </p:sp>
      <p:sp>
        <p:nvSpPr>
          <p:cNvPr id="394243" name="Rectangle 2">
            <a:extLst>
              <a:ext uri="{FF2B5EF4-FFF2-40B4-BE49-F238E27FC236}">
                <a16:creationId xmlns:a16="http://schemas.microsoft.com/office/drawing/2014/main" id="{8F849441-F866-F01E-DFC2-BACF209A42F3}"/>
              </a:ext>
            </a:extLst>
          </p:cNvPr>
          <p:cNvSpPr>
            <a:spLocks noGrp="1" noRot="1" noChangeAspect="1" noChangeArrowheads="1" noTextEdit="1"/>
          </p:cNvSpPr>
          <p:nvPr>
            <p:ph type="sldImg"/>
          </p:nvPr>
        </p:nvSpPr>
        <p:spPr>
          <a:ln/>
        </p:spPr>
      </p:sp>
      <p:sp>
        <p:nvSpPr>
          <p:cNvPr id="394244" name="Rectangle 3">
            <a:extLst>
              <a:ext uri="{FF2B5EF4-FFF2-40B4-BE49-F238E27FC236}">
                <a16:creationId xmlns:a16="http://schemas.microsoft.com/office/drawing/2014/main" id="{0B2E6875-B08E-6A2B-30D7-AAC7B7D2AF80}"/>
              </a:ext>
            </a:extLst>
          </p:cNvPr>
          <p:cNvSpPr>
            <a:spLocks noGrp="1" noChangeArrowheads="1"/>
          </p:cNvSpPr>
          <p:nvPr>
            <p:ph type="body" idx="1"/>
          </p:nvPr>
        </p:nvSpPr>
        <p:spPr>
          <a:noFill/>
        </p:spPr>
        <p:txBody>
          <a:bodyPr/>
          <a:lstStyle/>
          <a:p>
            <a:r>
              <a:rPr lang="en-US" altLang="en-US"/>
              <a:t>SelExp_JEB_13 Sept. 2005.ppt</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EBA4724C-47DA-E806-6EC3-C5CFF7A88C2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DFEEFF1-5630-4A41-96DD-E3B4FA573FC2}" type="slidenum">
              <a:rPr lang="en-US" altLang="en-US" sz="1200"/>
              <a:pPr/>
              <a:t>212</a:t>
            </a:fld>
            <a:endParaRPr lang="en-US" altLang="en-US" sz="1200"/>
          </a:p>
        </p:txBody>
      </p:sp>
      <p:sp>
        <p:nvSpPr>
          <p:cNvPr id="396291" name="Rectangle 2">
            <a:extLst>
              <a:ext uri="{FF2B5EF4-FFF2-40B4-BE49-F238E27FC236}">
                <a16:creationId xmlns:a16="http://schemas.microsoft.com/office/drawing/2014/main" id="{5BAE74FE-CFD3-D853-819F-92244A4F3E81}"/>
              </a:ext>
            </a:extLst>
          </p:cNvPr>
          <p:cNvSpPr>
            <a:spLocks noGrp="1" noRot="1" noChangeAspect="1" noChangeArrowheads="1" noTextEdit="1"/>
          </p:cNvSpPr>
          <p:nvPr>
            <p:ph type="sldImg"/>
          </p:nvPr>
        </p:nvSpPr>
        <p:spPr>
          <a:ln/>
        </p:spPr>
      </p:sp>
      <p:sp>
        <p:nvSpPr>
          <p:cNvPr id="2066435" name="Rectangle 3">
            <a:extLst>
              <a:ext uri="{FF2B5EF4-FFF2-40B4-BE49-F238E27FC236}">
                <a16:creationId xmlns:a16="http://schemas.microsoft.com/office/drawing/2014/main" id="{A2C9BABF-67D1-2017-C4D1-C94DF60AC470}"/>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58AD16FD-CCAF-9893-1653-E203BB2AFD1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7F82F2-9AA8-4805-BF73-489D33A51314}" type="slidenum">
              <a:rPr lang="en-US" altLang="en-US" sz="1200"/>
              <a:pPr/>
              <a:t>213</a:t>
            </a:fld>
            <a:endParaRPr lang="en-US" altLang="en-US" sz="1200"/>
          </a:p>
        </p:txBody>
      </p:sp>
      <p:sp>
        <p:nvSpPr>
          <p:cNvPr id="398339" name="Rectangle 2">
            <a:extLst>
              <a:ext uri="{FF2B5EF4-FFF2-40B4-BE49-F238E27FC236}">
                <a16:creationId xmlns:a16="http://schemas.microsoft.com/office/drawing/2014/main" id="{68C780E6-6285-22F7-58D4-D873CAEC25CF}"/>
              </a:ext>
            </a:extLst>
          </p:cNvPr>
          <p:cNvSpPr>
            <a:spLocks noGrp="1" noRot="1" noChangeAspect="1" noChangeArrowheads="1" noTextEdit="1"/>
          </p:cNvSpPr>
          <p:nvPr>
            <p:ph type="sldImg"/>
          </p:nvPr>
        </p:nvSpPr>
        <p:spPr>
          <a:ln/>
        </p:spPr>
      </p:sp>
      <p:sp>
        <p:nvSpPr>
          <p:cNvPr id="398340" name="Rectangle 3">
            <a:extLst>
              <a:ext uri="{FF2B5EF4-FFF2-40B4-BE49-F238E27FC236}">
                <a16:creationId xmlns:a16="http://schemas.microsoft.com/office/drawing/2014/main" id="{ED58DB82-8621-BBF6-9909-E15B522DBA63}"/>
              </a:ext>
            </a:extLst>
          </p:cNvPr>
          <p:cNvSpPr>
            <a:spLocks noGrp="1" noChangeArrowheads="1"/>
          </p:cNvSpPr>
          <p:nvPr>
            <p:ph type="body" idx="1"/>
          </p:nvPr>
        </p:nvSpPr>
        <p:spPr>
          <a:noFill/>
        </p:spPr>
        <p:txBody>
          <a:bodyPr lIns="89940" tIns="44970" rIns="89940" bIns="44970"/>
          <a:lstStyle/>
          <a:p>
            <a:pPr>
              <a:spcBef>
                <a:spcPct val="0"/>
              </a:spcBef>
            </a:pPr>
            <a:r>
              <a:rPr lang="en-US" altLang="en-US"/>
              <a:t>http://www.mensracing.com/photos/2004/ingnewyorkcitymarathon04/ingnycm203.jpg</a:t>
            </a:r>
          </a:p>
          <a:p>
            <a:pPr>
              <a:spcBef>
                <a:spcPct val="0"/>
              </a:spcBef>
            </a:pPr>
            <a:endParaRPr lang="en-US" altLang="en-US"/>
          </a:p>
          <a:p>
            <a:pPr>
              <a:spcBef>
                <a:spcPct val="0"/>
              </a:spcBef>
            </a:pPr>
            <a:r>
              <a:rPr lang="en-US" altLang="en-US"/>
              <a:t>http://www.gpnotebook.co.uk/cache/-590348211.htm</a:t>
            </a:r>
          </a:p>
          <a:p>
            <a:pPr>
              <a:spcBef>
                <a:spcPct val="0"/>
              </a:spcBef>
            </a:pPr>
            <a:r>
              <a:rPr lang="en-US" altLang="en-US"/>
              <a:t>extend the toes, dorsiflex the foot</a:t>
            </a:r>
          </a:p>
          <a:p>
            <a:pPr>
              <a:spcBef>
                <a:spcPct val="0"/>
              </a:spcBef>
            </a:pPr>
            <a:endParaRPr lang="en-US" altLang="en-US"/>
          </a:p>
          <a:p>
            <a:pPr>
              <a:spcBef>
                <a:spcPct val="0"/>
              </a:spcBef>
            </a:pPr>
            <a:r>
              <a:rPr lang="en-US" altLang="en-US"/>
              <a:t>http://www.ortho-u.net/05/3441.htm</a:t>
            </a:r>
          </a:p>
          <a:p>
            <a:pPr>
              <a:spcBef>
                <a:spcPct val="0"/>
              </a:spcBef>
            </a:pPr>
            <a:r>
              <a:rPr lang="en-US" altLang="en-US"/>
              <a:t>- Origin:</a:t>
            </a:r>
          </a:p>
          <a:p>
            <a:pPr>
              <a:spcBef>
                <a:spcPct val="0"/>
              </a:spcBef>
            </a:pPr>
            <a:r>
              <a:rPr lang="en-US" altLang="en-US"/>
              <a:t>      - lateral condyle of the tibia, head and proximal 3/4 of the anterior surface on the body of the fibula, proximal portion of interosseus membrane, deep fascia and intermuscular septa;</a:t>
            </a:r>
          </a:p>
          <a:p>
            <a:pPr>
              <a:spcBef>
                <a:spcPct val="0"/>
              </a:spcBef>
            </a:pPr>
            <a:r>
              <a:rPr lang="en-US" altLang="en-US"/>
              <a:t>- Insertion:</a:t>
            </a:r>
          </a:p>
          <a:p>
            <a:pPr>
              <a:spcBef>
                <a:spcPct val="0"/>
              </a:spcBef>
            </a:pPr>
            <a:r>
              <a:rPr lang="en-US" altLang="en-US"/>
              <a:t>      - divides into 4 tendons after passing under the extensor retinaculum;</a:t>
            </a:r>
          </a:p>
          <a:p>
            <a:pPr>
              <a:spcBef>
                <a:spcPct val="0"/>
              </a:spcBef>
            </a:pPr>
            <a:r>
              <a:rPr lang="en-US" altLang="en-US"/>
              <a:t>      - unlike the EDC, there is no dorsal insertion of the EDL to the proximal phalanx;</a:t>
            </a:r>
          </a:p>
          <a:p>
            <a:pPr>
              <a:spcBef>
                <a:spcPct val="0"/>
              </a:spcBef>
            </a:pPr>
            <a:r>
              <a:rPr lang="en-US" altLang="en-US"/>
              <a:t>           - instead, the proximal phalanx is suspended by the EDL and extensor sling;</a:t>
            </a:r>
          </a:p>
          <a:p>
            <a:pPr>
              <a:spcBef>
                <a:spcPct val="0"/>
              </a:spcBef>
            </a:pPr>
            <a:r>
              <a:rPr lang="en-US" altLang="en-US"/>
              <a:t>           - extensor sling (saggital bands) span either side of the tendon and are anchored to the volar plate of the MTP joint;</a:t>
            </a:r>
          </a:p>
          <a:p>
            <a:pPr>
              <a:spcBef>
                <a:spcPct val="0"/>
              </a:spcBef>
            </a:pPr>
            <a:r>
              <a:rPr lang="en-US" altLang="en-US"/>
              <a:t>      - tendon then divides into 3 slips;</a:t>
            </a:r>
          </a:p>
          <a:p>
            <a:pPr>
              <a:spcBef>
                <a:spcPct val="0"/>
              </a:spcBef>
            </a:pPr>
            <a:r>
              <a:rPr lang="en-US" altLang="en-US"/>
              <a:t>           - central slip inserts into base of middle phalanx;</a:t>
            </a:r>
          </a:p>
          <a:p>
            <a:pPr>
              <a:spcBef>
                <a:spcPct val="0"/>
              </a:spcBef>
            </a:pPr>
            <a:r>
              <a:rPr lang="en-US" altLang="en-US"/>
              <a:t>           - two lateral slips unite and insert onto distal phalanx;</a:t>
            </a:r>
          </a:p>
          <a:p>
            <a:pPr>
              <a:spcBef>
                <a:spcPct val="0"/>
              </a:spcBef>
            </a:pPr>
            <a:r>
              <a:rPr lang="en-US" altLang="en-US"/>
              <a:t>- Nerve supply: peroneal, L5 &gt; L4, S1; (see innervation)</a:t>
            </a:r>
          </a:p>
          <a:p>
            <a:pPr>
              <a:spcBef>
                <a:spcPct val="0"/>
              </a:spcBef>
            </a:pPr>
            <a:r>
              <a:rPr lang="en-US" altLang="en-US"/>
              <a:t>- Action:</a:t>
            </a:r>
          </a:p>
          <a:p>
            <a:pPr>
              <a:spcBef>
                <a:spcPct val="0"/>
              </a:spcBef>
            </a:pPr>
            <a:r>
              <a:rPr lang="en-US" altLang="en-US"/>
              <a:t>     - extends toes at the foot;</a:t>
            </a:r>
          </a:p>
          <a:p>
            <a:pPr>
              <a:spcBef>
                <a:spcPct val="0"/>
              </a:spcBef>
            </a:pPr>
            <a:r>
              <a:rPr lang="en-US" altLang="en-US"/>
              <a:t>     - dorsiflexion and everts foot at the ankle.</a:t>
            </a:r>
          </a:p>
          <a:p>
            <a:pPr>
              <a:spcBef>
                <a:spcPct val="0"/>
              </a:spcBef>
            </a:pPr>
            <a:r>
              <a:rPr lang="en-US" altLang="en-US"/>
              <a:t>     - main action of the EDL is to dorsiflex the phalanx;</a:t>
            </a:r>
          </a:p>
          <a:p>
            <a:pPr>
              <a:spcBef>
                <a:spcPct val="0"/>
              </a:spcBef>
            </a:pPr>
            <a:r>
              <a:rPr lang="en-US" altLang="en-US"/>
              <a:t>           - it is able to dorsiflex the PIP joint only when the phalanx is in a neutral or flexed position;</a:t>
            </a:r>
          </a:p>
          <a:p>
            <a:pPr>
              <a:spcBef>
                <a:spcPct val="0"/>
              </a:spcBef>
            </a:pPr>
            <a:r>
              <a:rPr lang="en-US" altLang="en-US"/>
              <a:t>- Synergist: Extensor Digitorum Brevis;</a:t>
            </a:r>
          </a:p>
          <a:p>
            <a:pPr>
              <a:spcBef>
                <a:spcPct val="0"/>
              </a:spcBef>
            </a:pPr>
            <a:endParaRPr lang="en-US" altLang="en-US"/>
          </a:p>
          <a:p>
            <a:pPr>
              <a:spcBef>
                <a:spcPct val="0"/>
              </a:spcBef>
            </a:pPr>
            <a:r>
              <a:rPr lang="en-US" altLang="en-US"/>
              <a:t>http://www.rad.washington.edu/atlas2/extdiglong.html</a:t>
            </a:r>
          </a:p>
          <a:p>
            <a:pPr>
              <a:spcBef>
                <a:spcPct val="0"/>
              </a:spcBef>
            </a:pPr>
            <a:r>
              <a:rPr lang="en-US" altLang="en-US"/>
              <a:t>In Humans, Extends toes 2 - 5 and dorsiflexes ankle</a:t>
            </a:r>
          </a:p>
          <a:p>
            <a:pPr>
              <a:spcBef>
                <a:spcPct val="0"/>
              </a:spcBef>
            </a:pPr>
            <a:endParaRPr lang="en-US" altLang="en-US"/>
          </a:p>
          <a:p>
            <a:pPr>
              <a:spcBef>
                <a:spcPct val="0"/>
              </a:spcBef>
            </a:pPr>
            <a:r>
              <a:rPr lang="en-US" altLang="en-US"/>
              <a:t>http://www.informatics.jax.org/searches/AMA.cgi?id=MA:0002295</a:t>
            </a:r>
          </a:p>
          <a:p>
            <a:pPr>
              <a:spcBef>
                <a:spcPct val="0"/>
              </a:spcBef>
            </a:pPr>
            <a:endParaRPr lang="en-US" altLang="en-US"/>
          </a:p>
          <a:p>
            <a:pPr>
              <a:spcBef>
                <a:spcPct val="0"/>
              </a:spcBef>
            </a:pPr>
            <a:r>
              <a:rPr lang="en-US" altLang="en-US"/>
              <a:t>http://www.meddean.luc.edu/lumen/MedEd/GrossAnatomy/dissector/mml/exdl.htm</a:t>
            </a:r>
          </a:p>
          <a:p>
            <a:pPr>
              <a:spcBef>
                <a:spcPct val="0"/>
              </a:spcBef>
            </a:pPr>
            <a:r>
              <a:rPr lang="en-US" altLang="en-US"/>
              <a:t>In Humans, Extends toes and extends foot at ankle</a:t>
            </a:r>
          </a:p>
          <a:p>
            <a:pPr>
              <a:spcBef>
                <a:spcPct val="0"/>
              </a:spcBef>
            </a:pPr>
            <a:endParaRPr lang="en-US" altLang="en-US"/>
          </a:p>
          <a:p>
            <a:pPr>
              <a:spcBef>
                <a:spcPct val="0"/>
              </a:spcBef>
            </a:pPr>
            <a:r>
              <a:rPr lang="en-US" altLang="en-US"/>
              <a:t>http://www.amershamhealth.com/medcyclopaedia/Volume%20II/EXTENSOR%20DIGITORUM%20LONGUS%20MUSCLE.asp</a:t>
            </a:r>
          </a:p>
          <a:p>
            <a:pPr>
              <a:spcBef>
                <a:spcPct val="0"/>
              </a:spcBef>
            </a:pPr>
            <a:r>
              <a:rPr lang="en-US" altLang="en-US"/>
              <a:t>muscle for extension of the toes</a:t>
            </a:r>
          </a:p>
          <a:p>
            <a:pPr>
              <a:spcBef>
                <a:spcPct val="0"/>
              </a:spcBef>
            </a:pPr>
            <a:endParaRPr lang="en-US" altLang="en-US"/>
          </a:p>
          <a:p>
            <a:pPr>
              <a:spcBef>
                <a:spcPct val="0"/>
              </a:spcBef>
            </a:pPr>
            <a:r>
              <a:rPr lang="en-US" altLang="en-US"/>
              <a:t>http://www.books.md/E/dic/extensordigitorumlongus.php</a:t>
            </a:r>
          </a:p>
          <a:p>
            <a:pPr>
              <a:spcBef>
                <a:spcPct val="0"/>
              </a:spcBef>
            </a:pPr>
            <a:r>
              <a:rPr lang="en-US" altLang="en-US"/>
              <a:t>Origin, lateral condyle of tibia, upper two-thirds of anterior margin of fibula; insertion, by four tendons to the dorsal surfaces of the bases of the proximal, middle, and distal phalanges of the second to fifth toes; action, extends the four lateral toes; nerve supply, deep branch of peroneal.</a:t>
            </a:r>
          </a:p>
          <a:p>
            <a:pPr>
              <a:spcBef>
                <a:spcPct val="0"/>
              </a:spcBef>
            </a:pPr>
            <a:r>
              <a:rPr lang="en-US" altLang="en-US"/>
              <a:t>Synonym: musculus extensor digitorum longus, long extensor muscle of toes, musculus extensor longus digitorum. </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97B59C86-7E07-7F47-3970-A005261EDBE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A1F97EB-A335-4060-B594-03BB56BF9C49}" type="slidenum">
              <a:rPr lang="en-US" altLang="en-US" sz="1200"/>
              <a:pPr/>
              <a:t>214</a:t>
            </a:fld>
            <a:endParaRPr lang="en-US" altLang="en-US" sz="1200"/>
          </a:p>
        </p:txBody>
      </p:sp>
      <p:sp>
        <p:nvSpPr>
          <p:cNvPr id="400387" name="Rectangle 2">
            <a:extLst>
              <a:ext uri="{FF2B5EF4-FFF2-40B4-BE49-F238E27FC236}">
                <a16:creationId xmlns:a16="http://schemas.microsoft.com/office/drawing/2014/main" id="{C8185C85-E78A-90C3-0D9C-22999767C1A7}"/>
              </a:ext>
            </a:extLst>
          </p:cNvPr>
          <p:cNvSpPr>
            <a:spLocks noGrp="1" noRot="1" noChangeAspect="1" noChangeArrowheads="1" noTextEdit="1"/>
          </p:cNvSpPr>
          <p:nvPr>
            <p:ph type="sldImg"/>
          </p:nvPr>
        </p:nvSpPr>
        <p:spPr>
          <a:ln/>
        </p:spPr>
      </p:sp>
      <p:sp>
        <p:nvSpPr>
          <p:cNvPr id="400388" name="Rectangle 3">
            <a:extLst>
              <a:ext uri="{FF2B5EF4-FFF2-40B4-BE49-F238E27FC236}">
                <a16:creationId xmlns:a16="http://schemas.microsoft.com/office/drawing/2014/main" id="{B3982241-6E23-1074-F83F-096E3F0B7A7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FDC135CC-9F7D-9FBD-8692-382947309EE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47C136-CBE5-4333-9145-CD62C82155C9}" type="slidenum">
              <a:rPr lang="en-US" altLang="en-US" sz="1200"/>
              <a:pPr/>
              <a:t>215</a:t>
            </a:fld>
            <a:endParaRPr lang="en-US" altLang="en-US" sz="1200"/>
          </a:p>
        </p:txBody>
      </p:sp>
      <p:sp>
        <p:nvSpPr>
          <p:cNvPr id="402435" name="Rectangle 2">
            <a:extLst>
              <a:ext uri="{FF2B5EF4-FFF2-40B4-BE49-F238E27FC236}">
                <a16:creationId xmlns:a16="http://schemas.microsoft.com/office/drawing/2014/main" id="{134BF449-29FF-C470-C697-C9293F35893F}"/>
              </a:ext>
            </a:extLst>
          </p:cNvPr>
          <p:cNvSpPr>
            <a:spLocks noGrp="1" noRot="1" noChangeAspect="1" noChangeArrowheads="1" noTextEdit="1"/>
          </p:cNvSpPr>
          <p:nvPr>
            <p:ph type="sldImg"/>
          </p:nvPr>
        </p:nvSpPr>
        <p:spPr>
          <a:ln/>
        </p:spPr>
      </p:sp>
      <p:sp>
        <p:nvSpPr>
          <p:cNvPr id="402436" name="Rectangle 3">
            <a:extLst>
              <a:ext uri="{FF2B5EF4-FFF2-40B4-BE49-F238E27FC236}">
                <a16:creationId xmlns:a16="http://schemas.microsoft.com/office/drawing/2014/main" id="{61131C0D-A6B6-A65B-1F37-3FB6309DDE8F}"/>
              </a:ext>
            </a:extLst>
          </p:cNvPr>
          <p:cNvSpPr>
            <a:spLocks noGrp="1" noChangeArrowheads="1"/>
          </p:cNvSpPr>
          <p:nvPr>
            <p:ph type="body" idx="1"/>
          </p:nvPr>
        </p:nvSpPr>
        <p:spPr>
          <a:noFill/>
        </p:spPr>
        <p:txBody>
          <a:bodyPr/>
          <a:lstStyle/>
          <a:p>
            <a:pPr eaLnBrk="1" hangingPunct="1">
              <a:spcBef>
                <a:spcPct val="50000"/>
              </a:spcBef>
            </a:pPr>
            <a:r>
              <a:rPr lang="en-US" altLang="en-US"/>
              <a:t>Right triceps surae muscles from female selected line mice expressing ‘normal’ and mini-muscle phenotypes.  The scale on the left is in mm.  The mini-muscle individual was a female from lab designated line 3 (mass = 20.4 g, right triceps surae = 0.0545 g, left triceps surae = 0.0481 g).  The ‘normal’ individual was a female from lab designated line 8 (mass = 26.1 g, right triceps surae = 0.1288 g, left triceps surae = 0.1297 g) </a:t>
            </a:r>
          </a:p>
          <a:p>
            <a:endParaRPr lang="en-US" alt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95B57054-3BBE-4055-CC97-738854C9BCB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683D504-F933-4215-90E0-212DDEDE6557}" type="slidenum">
              <a:rPr lang="en-US" altLang="en-US" sz="1200"/>
              <a:pPr/>
              <a:t>216</a:t>
            </a:fld>
            <a:endParaRPr lang="en-US" altLang="en-US" sz="1200"/>
          </a:p>
        </p:txBody>
      </p:sp>
      <p:sp>
        <p:nvSpPr>
          <p:cNvPr id="404483" name="Rectangle 2">
            <a:extLst>
              <a:ext uri="{FF2B5EF4-FFF2-40B4-BE49-F238E27FC236}">
                <a16:creationId xmlns:a16="http://schemas.microsoft.com/office/drawing/2014/main" id="{EC9105E1-AE1B-5EF5-D993-193059B9F91E}"/>
              </a:ext>
            </a:extLst>
          </p:cNvPr>
          <p:cNvSpPr>
            <a:spLocks noGrp="1" noRot="1" noChangeAspect="1" noChangeArrowheads="1" noTextEdit="1"/>
          </p:cNvSpPr>
          <p:nvPr>
            <p:ph type="sldImg"/>
          </p:nvPr>
        </p:nvSpPr>
        <p:spPr>
          <a:ln/>
        </p:spPr>
      </p:sp>
      <p:sp>
        <p:nvSpPr>
          <p:cNvPr id="404484" name="Rectangle 3">
            <a:extLst>
              <a:ext uri="{FF2B5EF4-FFF2-40B4-BE49-F238E27FC236}">
                <a16:creationId xmlns:a16="http://schemas.microsoft.com/office/drawing/2014/main" id="{F243F788-FEEF-B9FC-2380-8FCB7F4F733C}"/>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C63290FB-1516-2865-1868-75B783D1375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779317F-BB91-4F0B-AF90-4AC724E3AD4E}" type="slidenum">
              <a:rPr lang="en-US" altLang="en-US" sz="1200"/>
              <a:pPr/>
              <a:t>217</a:t>
            </a:fld>
            <a:endParaRPr lang="en-US" altLang="en-US" sz="1200"/>
          </a:p>
        </p:txBody>
      </p:sp>
      <p:sp>
        <p:nvSpPr>
          <p:cNvPr id="406531" name="Rectangle 2">
            <a:extLst>
              <a:ext uri="{FF2B5EF4-FFF2-40B4-BE49-F238E27FC236}">
                <a16:creationId xmlns:a16="http://schemas.microsoft.com/office/drawing/2014/main" id="{FE46199C-D433-CD8E-F1D2-C13C60741250}"/>
              </a:ext>
            </a:extLst>
          </p:cNvPr>
          <p:cNvSpPr>
            <a:spLocks noGrp="1" noRot="1" noChangeAspect="1" noChangeArrowheads="1" noTextEdit="1"/>
          </p:cNvSpPr>
          <p:nvPr>
            <p:ph type="sldImg"/>
          </p:nvPr>
        </p:nvSpPr>
        <p:spPr>
          <a:ln/>
        </p:spPr>
      </p:sp>
      <p:sp>
        <p:nvSpPr>
          <p:cNvPr id="406532" name="Rectangle 3">
            <a:extLst>
              <a:ext uri="{FF2B5EF4-FFF2-40B4-BE49-F238E27FC236}">
                <a16:creationId xmlns:a16="http://schemas.microsoft.com/office/drawing/2014/main" id="{BD836161-7A75-659B-8855-E951FDB47211}"/>
              </a:ext>
            </a:extLst>
          </p:cNvPr>
          <p:cNvSpPr>
            <a:spLocks noGrp="1" noChangeArrowheads="1"/>
          </p:cNvSpPr>
          <p:nvPr>
            <p:ph type="body" idx="1"/>
          </p:nvPr>
        </p:nvSpPr>
        <p:spPr>
          <a:noFill/>
        </p:spPr>
        <p:txBody>
          <a:bodyPr/>
          <a:lstStyle/>
          <a:p>
            <a:r>
              <a:rPr lang="en-US" altLang="en-US" sz="1400">
                <a:latin typeface="Arial" panose="020B0604020202020204" pitchFamily="34" charset="0"/>
              </a:rPr>
              <a:t>Data pasted in from matrice_.xls dated 23 December 1998</a:t>
            </a:r>
          </a:p>
          <a:p>
            <a:endParaRPr lang="en-US" altLang="en-US" sz="1400">
              <a:latin typeface="Arial" panose="020B060402020202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a:extLst>
              <a:ext uri="{FF2B5EF4-FFF2-40B4-BE49-F238E27FC236}">
                <a16:creationId xmlns:a16="http://schemas.microsoft.com/office/drawing/2014/main" id="{C8BAF162-DA8E-CA95-63CC-E2DED4EB8A8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B193A12-0DBD-4EE6-97F6-7D1C2BDC84C5}" type="slidenum">
              <a:rPr lang="en-US" altLang="en-US" sz="1200"/>
              <a:pPr/>
              <a:t>2</a:t>
            </a:fld>
            <a:endParaRPr lang="en-US" altLang="en-US" sz="1200"/>
          </a:p>
        </p:txBody>
      </p:sp>
      <p:sp>
        <p:nvSpPr>
          <p:cNvPr id="15363" name="Rectangle 2">
            <a:extLst>
              <a:ext uri="{FF2B5EF4-FFF2-40B4-BE49-F238E27FC236}">
                <a16:creationId xmlns:a16="http://schemas.microsoft.com/office/drawing/2014/main" id="{5886ED8A-ACD4-DD96-355F-6468CCAB9BAD}"/>
              </a:ext>
            </a:extLst>
          </p:cNvPr>
          <p:cNvSpPr>
            <a:spLocks noGrp="1" noRot="1" noChangeAspect="1" noChangeArrowheads="1" noTextEdit="1"/>
          </p:cNvSpPr>
          <p:nvPr>
            <p:ph type="sldImg"/>
          </p:nvPr>
        </p:nvSpPr>
        <p:spPr>
          <a:ln/>
        </p:spPr>
      </p:sp>
      <p:sp>
        <p:nvSpPr>
          <p:cNvPr id="15364" name="Rectangle 3">
            <a:extLst>
              <a:ext uri="{FF2B5EF4-FFF2-40B4-BE49-F238E27FC236}">
                <a16:creationId xmlns:a16="http://schemas.microsoft.com/office/drawing/2014/main" id="{C783959B-09EE-6C3B-526A-037F4E628CE2}"/>
              </a:ext>
            </a:extLst>
          </p:cNvPr>
          <p:cNvSpPr>
            <a:spLocks noGrp="1" noChangeArrowheads="1"/>
          </p:cNvSpPr>
          <p:nvPr>
            <p:ph type="body" idx="1"/>
          </p:nvPr>
        </p:nvSpPr>
        <p:spPr>
          <a:noFill/>
        </p:spPr>
        <p:txBody>
          <a:bodyPr/>
          <a:lstStyle/>
          <a:p>
            <a:r>
              <a:rPr lang="en-US" altLang="en-US"/>
              <a:t>NOT JUST CHOOSE 1 FROM COLUMN A,</a:t>
            </a:r>
          </a:p>
          <a:p>
            <a:r>
              <a:rPr lang="en-US" altLang="en-US"/>
              <a:t>EMERGENT QUESTIONS, SUCH AS …</a:t>
            </a:r>
          </a:p>
          <a:p>
            <a:endParaRPr lang="en-US" altLang="en-US"/>
          </a:p>
          <a:p>
            <a:r>
              <a:rPr lang="en-US" altLang="en-US"/>
              <a:t>NOTICE THAT MY FOCUS IS NOT HUMAN OR BIOMEDICAL RELEVANCE, ALTHOUGH I DO HAVE INTERESTS IN THOSE AREAS.</a:t>
            </a:r>
          </a:p>
          <a:p>
            <a:endParaRPr lang="en-US" altLang="en-US"/>
          </a:p>
          <a:p>
            <a:r>
              <a:rPr lang="en-US" altLang="en-US"/>
              <a:t>SelExp_Davis_4 May 2006.ppt</a:t>
            </a:r>
          </a:p>
          <a:p>
            <a:r>
              <a:rPr lang="en-US" altLang="en-US"/>
              <a:t>Could also list trade-offs in both columns</a:t>
            </a:r>
          </a:p>
          <a:p>
            <a:r>
              <a:rPr lang="en-US" altLang="en-US"/>
              <a:t>So, we really want to understand the processes, not just the end points.</a:t>
            </a:r>
          </a:p>
          <a:p>
            <a:endParaRPr lang="en-US" altLang="en-US"/>
          </a:p>
          <a:p>
            <a:r>
              <a:rPr lang="en-US" altLang="en-US"/>
              <a:t>Metabolic theory of ecology (MTE) -- also relevant for body size, allometry, scaling </a:t>
            </a:r>
          </a:p>
          <a:p>
            <a:r>
              <a:rPr lang="en-US" altLang="en-US"/>
              <a:t>Heat dissipation limit (HDL) theory -- also relevant for body size, allometry, scaling </a:t>
            </a:r>
          </a:p>
          <a:p>
            <a:endParaRPr lang="en-US" altLang="en-US"/>
          </a:p>
          <a:p>
            <a:r>
              <a:rPr lang="en-US" altLang="en-US" b="1"/>
              <a:t>Example of emergent question Plenary lecture:</a:t>
            </a:r>
          </a:p>
          <a:p>
            <a:r>
              <a:rPr lang="en-US" altLang="en-US" b="1"/>
              <a:t>John Speakman</a:t>
            </a:r>
          </a:p>
          <a:p>
            <a:r>
              <a:rPr lang="en-US" altLang="en-US" b="1"/>
              <a:t>The physiological basis of life history trade-offs: is there a role for oxidative stress?</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D76058C4-412D-F9FA-8B8D-85CDF1A902B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8D306D-A3E2-48B6-B7E3-9C5193B1FE13}" type="slidenum">
              <a:rPr lang="en-US" altLang="en-US" sz="1200"/>
              <a:pPr/>
              <a:t>22</a:t>
            </a:fld>
            <a:endParaRPr lang="en-US" altLang="en-US" sz="1200"/>
          </a:p>
        </p:txBody>
      </p:sp>
      <p:sp>
        <p:nvSpPr>
          <p:cNvPr id="72707" name="Slide Image Placeholder 1">
            <a:extLst>
              <a:ext uri="{FF2B5EF4-FFF2-40B4-BE49-F238E27FC236}">
                <a16:creationId xmlns:a16="http://schemas.microsoft.com/office/drawing/2014/main" id="{8EF1B090-DD3F-53AD-14B9-D7BE591A1FAD}"/>
              </a:ext>
            </a:extLst>
          </p:cNvPr>
          <p:cNvSpPr>
            <a:spLocks noGrp="1" noRot="1" noChangeAspect="1" noTextEdit="1"/>
          </p:cNvSpPr>
          <p:nvPr>
            <p:ph type="sldImg"/>
          </p:nvPr>
        </p:nvSpPr>
        <p:spPr>
          <a:ln/>
        </p:spPr>
      </p:sp>
      <p:sp>
        <p:nvSpPr>
          <p:cNvPr id="72708" name="Notes Placeholder 2">
            <a:extLst>
              <a:ext uri="{FF2B5EF4-FFF2-40B4-BE49-F238E27FC236}">
                <a16:creationId xmlns:a16="http://schemas.microsoft.com/office/drawing/2014/main" id="{047191AB-8835-2432-9BAB-2FC5D922E1D2}"/>
              </a:ext>
            </a:extLst>
          </p:cNvPr>
          <p:cNvSpPr>
            <a:spLocks noGrp="1"/>
          </p:cNvSpPr>
          <p:nvPr>
            <p:ph type="body" idx="1"/>
          </p:nvPr>
        </p:nvSpPr>
        <p:spPr>
          <a:xfrm>
            <a:off x="685800" y="4343400"/>
            <a:ext cx="5486400" cy="4114800"/>
          </a:xfrm>
          <a:noFill/>
        </p:spPr>
        <p:txBody>
          <a:bodyPr lIns="91434" tIns="45716" rIns="91434" bIns="45716"/>
          <a:lstStyle/>
          <a:p>
            <a:pPr eaLnBrk="1" hangingPunct="1">
              <a:spcBef>
                <a:spcPct val="0"/>
              </a:spcBef>
            </a:pPr>
            <a:r>
              <a:rPr lang="en-US" altLang="en-US"/>
              <a:t>Malisch in 2007 found that the baseline corticosterone levels of mice bred for high wheel running activity were 2 fold higher than those in control mice, for both females and males</a:t>
            </a:r>
          </a:p>
        </p:txBody>
      </p:sp>
      <p:sp>
        <p:nvSpPr>
          <p:cNvPr id="72709" name="Slide Number Placeholder 3">
            <a:extLst>
              <a:ext uri="{FF2B5EF4-FFF2-40B4-BE49-F238E27FC236}">
                <a16:creationId xmlns:a16="http://schemas.microsoft.com/office/drawing/2014/main" id="{7BBDCDD4-9187-4DDC-16D4-2FC1961F4408}"/>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4656B5DA-918F-4CFB-932A-7EABE51E8B6E}" type="slidenum">
              <a:rPr lang="en-US" altLang="en-US" sz="1200">
                <a:latin typeface="Calibri" panose="020F0502020204030204" pitchFamily="34" charset="0"/>
                <a:cs typeface="Arial" panose="020B0604020202020204" pitchFamily="34" charset="0"/>
              </a:rPr>
              <a:pPr algn="r" eaLnBrk="1" hangingPunct="1"/>
              <a:t>22</a:t>
            </a:fld>
            <a:endParaRPr lang="en-US" altLang="en-US" sz="1200">
              <a:latin typeface="Calibri" panose="020F0502020204030204" pitchFamily="34" charset="0"/>
              <a:cs typeface="Arial" panose="020B0604020202020204" pitchFamily="34"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FCE052FE-9432-7648-F318-CF01FDC2C8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23C43FE-910C-472B-BBB1-4712DB141D9A}" type="slidenum">
              <a:rPr lang="en-US" altLang="en-US" sz="1200"/>
              <a:pPr/>
              <a:t>218</a:t>
            </a:fld>
            <a:endParaRPr lang="en-US" altLang="en-US" sz="1200"/>
          </a:p>
        </p:txBody>
      </p:sp>
      <p:sp>
        <p:nvSpPr>
          <p:cNvPr id="408579" name="Rectangle 2">
            <a:extLst>
              <a:ext uri="{FF2B5EF4-FFF2-40B4-BE49-F238E27FC236}">
                <a16:creationId xmlns:a16="http://schemas.microsoft.com/office/drawing/2014/main" id="{02EC45AF-D236-3487-6F20-F26DB765658F}"/>
              </a:ext>
            </a:extLst>
          </p:cNvPr>
          <p:cNvSpPr>
            <a:spLocks noGrp="1" noRot="1" noChangeAspect="1" noChangeArrowheads="1" noTextEdit="1"/>
          </p:cNvSpPr>
          <p:nvPr>
            <p:ph type="sldImg"/>
          </p:nvPr>
        </p:nvSpPr>
        <p:spPr>
          <a:ln/>
        </p:spPr>
      </p:sp>
      <p:sp>
        <p:nvSpPr>
          <p:cNvPr id="408580" name="Rectangle 3">
            <a:extLst>
              <a:ext uri="{FF2B5EF4-FFF2-40B4-BE49-F238E27FC236}">
                <a16:creationId xmlns:a16="http://schemas.microsoft.com/office/drawing/2014/main" id="{D312AEFA-31FA-6DF3-54D7-DFF10105B310}"/>
              </a:ext>
            </a:extLst>
          </p:cNvPr>
          <p:cNvSpPr>
            <a:spLocks noGrp="1" noChangeArrowheads="1"/>
          </p:cNvSpPr>
          <p:nvPr>
            <p:ph type="body" idx="1"/>
          </p:nvPr>
        </p:nvSpPr>
        <p:spPr>
          <a:noFill/>
        </p:spPr>
        <p:txBody>
          <a:bodyPr lIns="89934" tIns="44967" rIns="89934" bIns="44967"/>
          <a:lstStyle/>
          <a:p>
            <a:r>
              <a:rPr lang="en-US" altLang="en-US"/>
              <a:t>Also significantly reduced body mass in various studies, including Kolb et al. (2013) blood pressure.</a:t>
            </a:r>
          </a:p>
          <a:p>
            <a:r>
              <a:rPr lang="en-US" altLang="en-US"/>
              <a:t>"Mini-muscle mice had lower temperatures during baseline measurements (Table 1), but not during measurements in the wheel-access or withdrawal phases (Tables 1, 2)."</a:t>
            </a:r>
          </a:p>
          <a:p>
            <a:r>
              <a:rPr lang="en-US" altLang="en-US"/>
              <a:t>"Mini-muscle individuals ran significantly more revolutions per day (P = 0.0079) and at higher average (P = 0.0017) and maximum (P = 0.0107) speeds, but not for greater duration (P = 0.1968)."</a:t>
            </a:r>
          </a:p>
          <a:p>
            <a:r>
              <a:rPr lang="en-US" altLang="en-US"/>
              <a:t>"Adjusting for variation in body mass, ventricle mass was larger in HR mice and in mini-muscle mice (Table 3). Neither spleen mass nor body length differed between line types or with regard to the presence/absence of the mini-muscle trait."</a:t>
            </a:r>
          </a:p>
          <a:p>
            <a:endParaRPr lang="en-US" altLang="en-US"/>
          </a:p>
          <a:p>
            <a:endParaRPr lang="en-US" alt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0E0EF4ED-6E2D-6A84-3026-79077F45D7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CF44ABE-A2CF-4691-B0FA-4D5D0705FE67}" type="slidenum">
              <a:rPr lang="en-US" altLang="en-US" sz="1200"/>
              <a:pPr/>
              <a:t>219</a:t>
            </a:fld>
            <a:endParaRPr lang="en-US" altLang="en-US" sz="1200"/>
          </a:p>
        </p:txBody>
      </p:sp>
      <p:sp>
        <p:nvSpPr>
          <p:cNvPr id="410627" name="Rectangle 2">
            <a:extLst>
              <a:ext uri="{FF2B5EF4-FFF2-40B4-BE49-F238E27FC236}">
                <a16:creationId xmlns:a16="http://schemas.microsoft.com/office/drawing/2014/main" id="{4860F8BF-BCF0-4B2F-E785-6EE50382F3F8}"/>
              </a:ext>
            </a:extLst>
          </p:cNvPr>
          <p:cNvSpPr>
            <a:spLocks noGrp="1" noRot="1" noChangeAspect="1" noChangeArrowheads="1" noTextEdit="1"/>
          </p:cNvSpPr>
          <p:nvPr>
            <p:ph type="sldImg"/>
          </p:nvPr>
        </p:nvSpPr>
        <p:spPr>
          <a:ln/>
        </p:spPr>
      </p:sp>
      <p:sp>
        <p:nvSpPr>
          <p:cNvPr id="410628" name="Rectangle 3">
            <a:extLst>
              <a:ext uri="{FF2B5EF4-FFF2-40B4-BE49-F238E27FC236}">
                <a16:creationId xmlns:a16="http://schemas.microsoft.com/office/drawing/2014/main" id="{9CAFABA4-4D4C-2673-8253-59101308413D}"/>
              </a:ext>
            </a:extLst>
          </p:cNvPr>
          <p:cNvSpPr>
            <a:spLocks noGrp="1" noChangeArrowheads="1"/>
          </p:cNvSpPr>
          <p:nvPr>
            <p:ph type="body" idx="1"/>
          </p:nvPr>
        </p:nvSpPr>
        <p:spPr>
          <a:noFill/>
        </p:spPr>
        <p:txBody>
          <a:bodyPr lIns="89940" tIns="44970" rIns="89940" bIns="44970"/>
          <a:lstStyle/>
          <a:p>
            <a:pPr>
              <a:lnSpc>
                <a:spcPct val="90000"/>
              </a:lnSpc>
              <a:spcBef>
                <a:spcPct val="50000"/>
              </a:spcBef>
            </a:pPr>
            <a:r>
              <a:rPr lang="en-US" altLang="en-US" sz="1900" b="1">
                <a:solidFill>
                  <a:srgbClr val="FF0000"/>
                </a:solidFill>
                <a:latin typeface="Arial" panose="020B0604020202020204" pitchFamily="34" charset="0"/>
              </a:rPr>
              <a:t>Possibly heterozygotes</a:t>
            </a:r>
            <a:br>
              <a:rPr lang="en-US" altLang="en-US" sz="1900" b="1">
                <a:solidFill>
                  <a:srgbClr val="FF0000"/>
                </a:solidFill>
                <a:latin typeface="Arial" panose="020B0604020202020204" pitchFamily="34" charset="0"/>
              </a:rPr>
            </a:br>
            <a:r>
              <a:rPr lang="en-US" altLang="en-US" sz="1900" b="1">
                <a:solidFill>
                  <a:srgbClr val="FF0000"/>
                </a:solidFill>
                <a:latin typeface="Arial" panose="020B0604020202020204" pitchFamily="34" charset="0"/>
              </a:rPr>
              <a:t>(which have muscles of normal size) are favored.</a:t>
            </a:r>
          </a:p>
          <a:p>
            <a:endParaRPr lang="en-US" altLang="en-US"/>
          </a:p>
          <a:p>
            <a:r>
              <a:rPr lang="en-US" altLang="en-US"/>
              <a:t>But in Garland et al. (2002) we claimed to run models that did not suggest that.</a:t>
            </a:r>
          </a:p>
          <a:p>
            <a:endParaRPr lang="en-US" altLang="en-US"/>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2B0A0E52-10EC-7687-DDDF-EF55B9E802E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6258A5-24F8-42DF-A774-50B9998705E0}" type="slidenum">
              <a:rPr lang="en-US" altLang="en-US" sz="1200"/>
              <a:pPr/>
              <a:t>222</a:t>
            </a:fld>
            <a:endParaRPr lang="en-US" altLang="en-US" sz="1200"/>
          </a:p>
        </p:txBody>
      </p:sp>
      <p:sp>
        <p:nvSpPr>
          <p:cNvPr id="414723" name="Rectangle 2">
            <a:extLst>
              <a:ext uri="{FF2B5EF4-FFF2-40B4-BE49-F238E27FC236}">
                <a16:creationId xmlns:a16="http://schemas.microsoft.com/office/drawing/2014/main" id="{86B6E4B4-D869-72BC-C47D-912BECCB236E}"/>
              </a:ext>
            </a:extLst>
          </p:cNvPr>
          <p:cNvSpPr>
            <a:spLocks noGrp="1" noRot="1" noChangeAspect="1" noChangeArrowheads="1" noTextEdit="1"/>
          </p:cNvSpPr>
          <p:nvPr>
            <p:ph type="sldImg"/>
          </p:nvPr>
        </p:nvSpPr>
        <p:spPr>
          <a:ln/>
        </p:spPr>
      </p:sp>
      <p:sp>
        <p:nvSpPr>
          <p:cNvPr id="414724" name="Rectangle 3">
            <a:extLst>
              <a:ext uri="{FF2B5EF4-FFF2-40B4-BE49-F238E27FC236}">
                <a16:creationId xmlns:a16="http://schemas.microsoft.com/office/drawing/2014/main" id="{C3817EC8-60DE-B3B9-EFE5-D4095C18E4F4}"/>
              </a:ext>
            </a:extLst>
          </p:cNvPr>
          <p:cNvSpPr>
            <a:spLocks noGrp="1" noChangeArrowheads="1"/>
          </p:cNvSpPr>
          <p:nvPr>
            <p:ph type="body" idx="1"/>
          </p:nvPr>
        </p:nvSpPr>
        <p:spPr>
          <a:noFill/>
        </p:spPr>
        <p:txBody>
          <a:bodyPr lIns="89934" tIns="44967" rIns="89934" bIns="44967"/>
          <a:lstStyle/>
          <a:p>
            <a:r>
              <a:rPr lang="en-US" altLang="en-US"/>
              <a:t>Also significantly reduced body mass in various studies, including Kolb et al. (2013) blood pressure.</a:t>
            </a:r>
          </a:p>
          <a:p>
            <a:r>
              <a:rPr lang="en-US" altLang="en-US"/>
              <a:t>"Mini-muscle mice had lower temperatures during baseline measurements (Table 1), but not during measurements in the wheel-access or withdrawal phases (Tables 1, 2)."</a:t>
            </a:r>
          </a:p>
          <a:p>
            <a:r>
              <a:rPr lang="en-US" altLang="en-US"/>
              <a:t>"Mini-muscle individuals ran significantly more revolutions per day (P = 0.0079) and at higher average (P = 0.0017) and maximum (P = 0.0107) speeds, but not for greater duration (P = 0.1968)."</a:t>
            </a:r>
          </a:p>
          <a:p>
            <a:r>
              <a:rPr lang="en-US" altLang="en-US"/>
              <a:t>"Adjusting for variation in body mass, ventricle mass was larger in HR mice and in mini-muscle mice (Table 3). Neither spleen mass nor body length differed between line types or with regard to the presence/absence of the mini-muscle trait."</a:t>
            </a:r>
          </a:p>
          <a:p>
            <a:endParaRPr lang="en-US" altLang="en-US"/>
          </a:p>
          <a:p>
            <a:endParaRPr lang="en-US" altLang="en-US"/>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FDCF75E5-6D8B-0825-55F1-50622EAC418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0CC8618-42D0-4F46-8DD0-0846ED020F13}" type="slidenum">
              <a:rPr lang="en-US" altLang="en-US" sz="1200"/>
              <a:pPr/>
              <a:t>223</a:t>
            </a:fld>
            <a:endParaRPr lang="en-US" altLang="en-US" sz="1200"/>
          </a:p>
        </p:txBody>
      </p:sp>
      <p:sp>
        <p:nvSpPr>
          <p:cNvPr id="416771" name="Rectangle 2">
            <a:extLst>
              <a:ext uri="{FF2B5EF4-FFF2-40B4-BE49-F238E27FC236}">
                <a16:creationId xmlns:a16="http://schemas.microsoft.com/office/drawing/2014/main" id="{9B439601-1354-F280-E8D6-7243F638F26D}"/>
              </a:ext>
            </a:extLst>
          </p:cNvPr>
          <p:cNvSpPr>
            <a:spLocks noGrp="1" noRot="1" noChangeAspect="1" noChangeArrowheads="1" noTextEdit="1"/>
          </p:cNvSpPr>
          <p:nvPr>
            <p:ph type="sldImg"/>
          </p:nvPr>
        </p:nvSpPr>
        <p:spPr>
          <a:ln/>
        </p:spPr>
      </p:sp>
      <p:sp>
        <p:nvSpPr>
          <p:cNvPr id="416772" name="Rectangle 3">
            <a:extLst>
              <a:ext uri="{FF2B5EF4-FFF2-40B4-BE49-F238E27FC236}">
                <a16:creationId xmlns:a16="http://schemas.microsoft.com/office/drawing/2014/main" id="{C9FE5AF6-C4E6-E69D-3D68-8BB7B73FC8A7}"/>
              </a:ext>
            </a:extLst>
          </p:cNvPr>
          <p:cNvSpPr>
            <a:spLocks noGrp="1" noChangeArrowheads="1"/>
          </p:cNvSpPr>
          <p:nvPr>
            <p:ph type="body" idx="1"/>
          </p:nvPr>
        </p:nvSpPr>
        <p:spPr>
          <a:noFill/>
        </p:spPr>
        <p:txBody>
          <a:bodyPr/>
          <a:lstStyle/>
          <a:p>
            <a:r>
              <a:rPr lang="en-US" altLang="en-US"/>
              <a:t>In jawed vertebrates (gnathostomes), the three semicircular</a:t>
            </a:r>
          </a:p>
          <a:p>
            <a:r>
              <a:rPr lang="en-US" altLang="en-US"/>
              <a:t>canals (lateral, anterior, and posterior) of the </a:t>
            </a:r>
            <a:r>
              <a:rPr lang="en-US" altLang="en-US" b="1"/>
              <a:t>inner ear</a:t>
            </a:r>
            <a:r>
              <a:rPr lang="en-US" altLang="en-US"/>
              <a:t> are arranged</a:t>
            </a:r>
          </a:p>
          <a:p>
            <a:r>
              <a:rPr lang="en-US" altLang="en-US"/>
              <a:t>approximately at right angles to each other in the </a:t>
            </a:r>
            <a:r>
              <a:rPr lang="en-US" altLang="en-US" i="1"/>
              <a:t>x</a:t>
            </a:r>
            <a:r>
              <a:rPr lang="en-US" altLang="en-US"/>
              <a:t>, </a:t>
            </a:r>
            <a:r>
              <a:rPr lang="en-US" altLang="en-US" i="1"/>
              <a:t>y</a:t>
            </a:r>
            <a:r>
              <a:rPr lang="en-US" altLang="en-US"/>
              <a:t>,</a:t>
            </a:r>
          </a:p>
          <a:p>
            <a:r>
              <a:rPr lang="en-US" altLang="en-US"/>
              <a:t>and </a:t>
            </a:r>
            <a:r>
              <a:rPr lang="en-US" altLang="en-US" i="1"/>
              <a:t>z </a:t>
            </a:r>
            <a:r>
              <a:rPr lang="en-US" altLang="en-US"/>
              <a:t>planes and sense angular velocity in three dimensions. The</a:t>
            </a:r>
          </a:p>
          <a:p>
            <a:r>
              <a:rPr lang="en-US" altLang="en-US"/>
              <a:t>canals provide information on the following movements: the lateral</a:t>
            </a:r>
          </a:p>
          <a:p>
            <a:r>
              <a:rPr lang="en-US" altLang="en-US"/>
              <a:t>canal senses mediolateral rotation (yaw), the anterior canal</a:t>
            </a:r>
          </a:p>
          <a:p>
            <a:r>
              <a:rPr lang="en-US" altLang="en-US"/>
              <a:t>senses dorsal–ventral rotation (pitch), and the posterior canal</a:t>
            </a:r>
          </a:p>
          <a:p>
            <a:r>
              <a:rPr lang="en-US" altLang="en-US"/>
              <a:t>senses head tilt caused by lateral flexion of the cervical vertebrae</a:t>
            </a:r>
          </a:p>
          <a:p>
            <a:r>
              <a:rPr lang="en-US" altLang="en-US"/>
              <a:t>(roll), as illustrated in Figure 1. These structures supply information</a:t>
            </a:r>
          </a:p>
          <a:p>
            <a:r>
              <a:rPr lang="en-US" altLang="en-US"/>
              <a:t>on head position, enabling the production of coordinated</a:t>
            </a:r>
          </a:p>
          <a:p>
            <a:r>
              <a:rPr lang="en-US" altLang="en-US"/>
              <a:t>and simultaneous adjustments to vision, body position, andmovement</a:t>
            </a:r>
          </a:p>
          <a:p>
            <a:r>
              <a:rPr lang="en-US" altLang="en-US"/>
              <a:t>during locomotion (Goldberg and Fern´andez 2011).</a:t>
            </a:r>
          </a:p>
          <a:p>
            <a:r>
              <a:rPr lang="en-US" altLang="en-US" b="1"/>
              <a:t>Fig. 1.</a:t>
            </a:r>
            <a:r>
              <a:rPr lang="en-US" altLang="en-US"/>
              <a:t> Anatomical position of the semicircular canals in a lateral view of a full mouse skull CT-scan and an enlarged view of the three dimensional landmark configuration employed in this study. A midline scaffold (white line following the lumen of the canals and center of vestibule and cochlea) was added to the three dimensional reconstruction of each semicircular canal to facilitate landmark placement. 14 three dimensional landmarks were then placed according to the anatomical descriptions listed and described in Table 1.</a:t>
            </a:r>
          </a:p>
          <a:p>
            <a:endParaRPr lang="en-US" altLang="en-US" b="1"/>
          </a:p>
          <a:p>
            <a:r>
              <a:rPr lang="en-US" altLang="en-US" b="1" u="sng"/>
              <a:t>Microcomputed Tomography, Linear Measurements, and Data Analysis</a:t>
            </a:r>
            <a:endParaRPr lang="en-US" altLang="en-US" b="1"/>
          </a:p>
          <a:p>
            <a:r>
              <a:rPr lang="en-US" altLang="en-US" b="1"/>
              <a:t>The temporal regions of the crania of all individuals were subjected to microcomputed tomography (μCT) (Viva-CT40, Scanco Medical AG, Basserdorf, Switzerland) at 21 μm resolution (</a:t>
            </a:r>
            <a:r>
              <a:rPr lang="en-US" altLang="en-US" b="1" i="1"/>
              <a:t>SI TEXT)</a:t>
            </a:r>
            <a:r>
              <a:rPr lang="en-US" altLang="en-US" b="1"/>
              <a:t>. Linear measurements of all three right semicircular canals (anterior, lateral, and posterior) were performed in Amira®  5.0 (Visualization Sciences Group, Burlington, MA) following a subset of the measurements described by Spoor and Zonneveld (76). Specifically, we measured the width and height of each canal and used the means of these measurements to calculate the radius of curvature (R) for each canal per Curthoys et al. (77) (</a:t>
            </a:r>
            <a:r>
              <a:rPr lang="en-US" altLang="en-US" b="1" i="1"/>
              <a:t>SI TEXT)</a:t>
            </a:r>
            <a:r>
              <a:rPr lang="en-US" altLang="en-US" b="1"/>
              <a:t>.  We then calculated the mean R of all three canals for each individual. Because of the design elements of the selection model and the specific experiment presented herein, we needed to make simultaneous comparisons of canal size between the two linetypes (HR versus C) under two experimental treatments for locomotor activity (wheel access and no wheel access), as well as testing the main effect of the mini muscle phenotype (HRmini). In order to assess if canal size differed between linetypes and experimental treatments, R for each canal and mean R were analyzed via two-way ANCOVA in SAS Procedure Mixed (SAS Institute, Cary, NC, USA) with Type-III tests of fixed effects, with line (1-8) nested within linetype (HR or C) as a random effect, family nested within line as a random effect, mini muscle (HRmini) as a fixed effect and body mass or nose-rump length as covariates (see Kelly et al. 2006).</a:t>
            </a:r>
            <a:endParaRPr lang="en-US" altLang="en-US" b="1" u="sng"/>
          </a:p>
          <a:p>
            <a:r>
              <a:rPr lang="en-US" altLang="en-US" b="1" u="sng"/>
              <a:t>3D Landmarks and Data Analysis</a:t>
            </a:r>
            <a:endParaRPr lang="en-US" altLang="en-US" b="1"/>
          </a:p>
          <a:p>
            <a:r>
              <a:rPr lang="en-US" altLang="en-US" b="1"/>
              <a:t>Three dimensional landmarking of all three right semicircular canals was performed in Amira (</a:t>
            </a:r>
            <a:r>
              <a:rPr lang="en-US" altLang="en-US" b="1" i="1"/>
              <a:t>SI TEXT)</a:t>
            </a:r>
            <a:r>
              <a:rPr lang="en-US" altLang="en-US" b="1"/>
              <a:t>. We then partially followed the landmarking scheme of Lebrun (78), replicating 12 landmarks (10-22) of their 22 landmark scheme and formulating an additional two new landmarks for a total of 14. Landmark definitions and illustrations are shown in Table S1 and Figure 1. </a:t>
            </a:r>
          </a:p>
          <a:p>
            <a:r>
              <a:rPr lang="en-US" altLang="en-US" b="1"/>
              <a:t>The MorphoJ (ver 1.03a) software package (79) was used to perform a geometric morphometric analysis of the 3D coordinate data (</a:t>
            </a:r>
            <a:r>
              <a:rPr lang="en-US" altLang="en-US" b="1" i="1"/>
              <a:t>SI TEXT)</a:t>
            </a:r>
            <a:r>
              <a:rPr lang="en-US" altLang="en-US" b="1"/>
              <a:t>. Prior work suggests that assessment and control of allometric effects can be done by performing a multivariate regression of shape on size (80, 81). In a preliminary analysis, Procrustes coordinates were regressed on centroid size and evaluated the independence between size and the shape variables with a 10,000 round permutation test. After examining the results of this analysis (</a:t>
            </a:r>
            <a:r>
              <a:rPr lang="en-US" altLang="en-US" b="1" i="1"/>
              <a:t>SI TEXT</a:t>
            </a:r>
            <a:r>
              <a:rPr lang="en-US" altLang="en-US" b="1"/>
              <a:t>) we chose to present and interpret the results of the non-adjusted data. In studies where size differences among specimens are considerable (e.g. dog skulls in Drake and Klingenberg (82)) and where centroid size of the element reflects body size closely and allometric effects on shape exist, this adjustment is appropriate. For the dataset presented here, however, size differences among individuals are smaller and they involve numerous metrics of canal size and body size (radius of curvature, centroid size, and body mass) that, although statistically correlated with one another, potentially serve different functions (such as canal size potentially changing with degree of agility).</a:t>
            </a:r>
          </a:p>
          <a:p>
            <a:r>
              <a:rPr lang="en-US" altLang="en-US" b="1"/>
              <a:t>To compare mean semicircular canal shape between the two linetypes under the two experimental treatments, along with the main effect of mini muscle, we performed shape analyses utilizing a limited shape space (8 PCs rather than the generated 35). We executed a series of two-way MANCOVA in SAS Procedure Mixed (SAS Institute, Cary, NC, USA) with Type-III tests of fixed effects, with line (1-8) nested within linetype (HR  or C) as a random effect , mini muscle (HRmini) as a fixed effect, and body mass, nose-rump length or centroid size as a covariate. The standard MANOVA / MANCOVA infrastructure makes random nested factors difficult to accommodate and we used an alternative MANOVA / MANCOVA technique (</a:t>
            </a:r>
            <a:r>
              <a:rPr lang="en-US" altLang="en-US" b="1" i="1"/>
              <a:t>SI TEXT</a:t>
            </a:r>
            <a:r>
              <a:rPr lang="en-US" altLang="en-US" b="1"/>
              <a:t>).</a:t>
            </a:r>
            <a:r>
              <a:rPr lang="en-US" altLang="en-US"/>
              <a:t> </a:t>
            </a:r>
          </a:p>
          <a:p>
            <a:endParaRPr lang="en-US" altLang="en-US"/>
          </a:p>
          <a:p>
            <a:r>
              <a:rPr lang="en-US" altLang="en-US"/>
              <a:t>Finally, the principal components (PCs) of shape were calculated from a principal component analysis (PCA) of the variance–covariance matrix of the Procrustes coordinates, following standard geometric morphometric techniques (9). </a:t>
            </a:r>
          </a:p>
          <a:p>
            <a:endParaRPr lang="en-US" alt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7A9E9DE0-4F7B-6A7B-B80B-6BD398E3565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126EC2-D972-4416-BF40-8DCBBA9D0050}" type="slidenum">
              <a:rPr lang="en-US" altLang="en-US" sz="1200"/>
              <a:pPr/>
              <a:t>224</a:t>
            </a:fld>
            <a:endParaRPr lang="en-US" altLang="en-US" sz="1200"/>
          </a:p>
        </p:txBody>
      </p:sp>
      <p:sp>
        <p:nvSpPr>
          <p:cNvPr id="418819" name="Rectangle 2">
            <a:extLst>
              <a:ext uri="{FF2B5EF4-FFF2-40B4-BE49-F238E27FC236}">
                <a16:creationId xmlns:a16="http://schemas.microsoft.com/office/drawing/2014/main" id="{F5005E90-22CB-F7D0-F434-08D119028206}"/>
              </a:ext>
            </a:extLst>
          </p:cNvPr>
          <p:cNvSpPr>
            <a:spLocks noGrp="1" noRot="1" noChangeAspect="1" noChangeArrowheads="1" noTextEdit="1"/>
          </p:cNvSpPr>
          <p:nvPr>
            <p:ph type="sldImg"/>
          </p:nvPr>
        </p:nvSpPr>
        <p:spPr>
          <a:ln/>
        </p:spPr>
      </p:sp>
      <p:sp>
        <p:nvSpPr>
          <p:cNvPr id="418820" name="Rectangle 3">
            <a:extLst>
              <a:ext uri="{FF2B5EF4-FFF2-40B4-BE49-F238E27FC236}">
                <a16:creationId xmlns:a16="http://schemas.microsoft.com/office/drawing/2014/main" id="{CD584771-4676-F475-AD2B-652FCB2A4F6E}"/>
              </a:ext>
            </a:extLst>
          </p:cNvPr>
          <p:cNvSpPr>
            <a:spLocks noGrp="1" noChangeArrowheads="1"/>
          </p:cNvSpPr>
          <p:nvPr>
            <p:ph type="body" idx="1"/>
          </p:nvPr>
        </p:nvSpPr>
        <p:spPr>
          <a:noFill/>
        </p:spPr>
        <p:txBody>
          <a:bodyPr/>
          <a:lstStyle/>
          <a:p>
            <a:r>
              <a:rPr lang="en-US" altLang="en-US" b="1"/>
              <a:t>Fig. 3.</a:t>
            </a:r>
            <a:r>
              <a:rPr lang="en-US" altLang="en-US"/>
              <a:t> Principal component (PC) analysis for SCC shape in a dataset of 80 mice.</a:t>
            </a:r>
          </a:p>
          <a:p>
            <a:r>
              <a:rPr lang="en-US" altLang="en-US"/>
              <a:t>A and B, plots of the PC scores with PC 1 explaining 18.3% of the total shape variation, PC 2 explaining 14.2% of the total shape variation and PC 3 explaining 12.1% of the total shape variation. The dashed and solid lines lead to the group centroid for either HR or C individuals regardless of activity group or mini-muscle. Shape changes associated with the positive and negative extremes of each of the PC axes are shown in both lateral and superior views, where the extremes at each PC are overlaid on one another in order to illustrate shape differences. Each model of semicircular canal shape change is color-coded for the group (HR in red, and C in black) that primarily lies in either the positive or negative end of that specific axis. For example, for PC 1, HR individuals (red) primarily occupy the negative shape space, while C individuals occupy the positive one. In contrast, for PC 3, HR individuals (red) occupy the positive space, while C individuals occupy the negative space.</a:t>
            </a:r>
          </a:p>
          <a:p>
            <a:endParaRPr lang="en-US" altLang="en-US"/>
          </a:p>
          <a:p>
            <a:r>
              <a:rPr lang="en-US" altLang="en-US" u="sng"/>
              <a:t>Microcomputed Tomography, Linear Measurements, and Data Analysis</a:t>
            </a:r>
            <a:endParaRPr lang="en-US" altLang="en-US"/>
          </a:p>
          <a:p>
            <a:r>
              <a:rPr lang="en-US" altLang="en-US"/>
              <a:t>The temporal regions of the crania of all individuals were subjected to microcomputed tomography (μCT) (Viva-CT40, Scanco Medical AG, Basserdorf, Switzerland) at 21 μm resolution (</a:t>
            </a:r>
            <a:r>
              <a:rPr lang="en-US" altLang="en-US" i="1"/>
              <a:t>SI TEXT)</a:t>
            </a:r>
            <a:r>
              <a:rPr lang="en-US" altLang="en-US"/>
              <a:t>. Linear measurements of all three right semicircular canals (anterior, lateral, and posterior) were performed in Amira®  5.0 (Visualization Sciences Group, Burlington, MA) following a subset of the measurements described by Spoor and Zonneveld (76). Specifically, we measured the width and height of each canal and used the means of these measurements to calculate the radius of curvature (R) for each canal per Curthoys et al. (77) (</a:t>
            </a:r>
            <a:r>
              <a:rPr lang="en-US" altLang="en-US" i="1"/>
              <a:t>SI TEXT)</a:t>
            </a:r>
            <a:r>
              <a:rPr lang="en-US" altLang="en-US"/>
              <a:t>.  We then calculated the mean R of all three canals for each individual. Because of the design elements of the selection model and the specific experiment presented herein, we needed to make simultaneous comparisons of canal size between the two linetypes (HR versus C) under two experimental treatments for locomotor activity (wheel access and no wheel access), as well as testing the main effect of the mini muscle phenotype (HRmini). In order to assess if canal size differed between linetypes and experimental treatments, R for each canal and mean R were analyzed via two-way ANCOVA in SAS Procedure Mixed (SAS Institute, Cary, NC, USA) with Type-III tests of fixed effects, with line (1-8) nested within linetype (HR or C) as a random effect, family nested within line as a random effect, mini muscle (HRmini) as a fixed effect and body mass or nose-rump length as covariates (see Kelly et al. 2006).</a:t>
            </a:r>
            <a:endParaRPr lang="en-US" altLang="en-US" u="sng"/>
          </a:p>
          <a:p>
            <a:r>
              <a:rPr lang="en-US" altLang="en-US" u="sng"/>
              <a:t>3D Landmarks and Data Analysis</a:t>
            </a:r>
            <a:endParaRPr lang="en-US" altLang="en-US"/>
          </a:p>
          <a:p>
            <a:r>
              <a:rPr lang="en-US" altLang="en-US"/>
              <a:t>Three dimensional landmarking of all three right semicircular canals was performed in Amira (</a:t>
            </a:r>
            <a:r>
              <a:rPr lang="en-US" altLang="en-US" i="1"/>
              <a:t>SI TEXT)</a:t>
            </a:r>
            <a:r>
              <a:rPr lang="en-US" altLang="en-US"/>
              <a:t>. We then partially followed the landmarking scheme of Lebrun (78), replicating 12 landmarks (10-22) of their 22 landmark scheme and formulating an additional two new landmarks for a total of 14. Landmark definitions and illustrations are shown in Table S1 and Figure 1. </a:t>
            </a:r>
          </a:p>
          <a:p>
            <a:r>
              <a:rPr lang="en-US" altLang="en-US"/>
              <a:t>The MorphoJ (ver 1.03a) software package (79) was used to perform a geometric morphometric analysis of the 3D coordinate data (</a:t>
            </a:r>
            <a:r>
              <a:rPr lang="en-US" altLang="en-US" i="1"/>
              <a:t>SI TEXT)</a:t>
            </a:r>
            <a:r>
              <a:rPr lang="en-US" altLang="en-US"/>
              <a:t>. Prior work suggests that assessment and control of allometric effects can be done by performing a multivariate regression of shape on size (80, 81). In a preliminary analysis, Procrustes coordinates were regressed on centroid size and evaluated the independence between size and the shape variables with a 10,000 round permutation test. After examining the results of this analysis (</a:t>
            </a:r>
            <a:r>
              <a:rPr lang="en-US" altLang="en-US" i="1"/>
              <a:t>SI TEXT</a:t>
            </a:r>
            <a:r>
              <a:rPr lang="en-US" altLang="en-US"/>
              <a:t>) we chose to present and interpret the results of the non-adjusted data. In studies where size differences among specimens are considerable (e.g. dog skulls in Drake and Klingenberg (82)) and where centroid size of the element reflects body size closely and allometric effects on shape exist, this adjustment is appropriate. For the dataset presented here, however, size differences among individuals are smaller and they involve numerous metrics of canal size and body size (radius of curvature, centroid size, and body mass) that, although statistically correlated with one another, potentially serve different functions (such as canal size potentially changing with degree of agility).</a:t>
            </a:r>
          </a:p>
          <a:p>
            <a:r>
              <a:rPr lang="en-US" altLang="en-US"/>
              <a:t>To compare mean semicircular canal shape between the two linetypes under the two experimental treatments, along with the main effect of mini muscle, we performed shape analyses utilizing a limited shape space (8 PCs rather than the generated 35). We executed a series of two-way MANCOVA in SAS Procedure Mixed (SAS Institute, Cary, NC, USA) with Type-III tests of fixed effects, with line (1-8) nested within linetype (HR  or C) as a random effect , mini muscle (HRmini) as a fixed effect, and body mass, nose-rump length or centroid size as a covariate. The standard MANOVA / MANCOVA infrastructure makes random nested factors difficult to accommodate and we used an alternative MANOVA / MANCOVA technique (</a:t>
            </a:r>
            <a:r>
              <a:rPr lang="en-US" altLang="en-US" i="1"/>
              <a:t>SI TEXT</a:t>
            </a:r>
            <a:r>
              <a:rPr lang="en-US" altLang="en-US"/>
              <a:t>). </a:t>
            </a:r>
          </a:p>
          <a:p>
            <a:endParaRPr lang="en-US" altLang="en-US"/>
          </a:p>
          <a:p>
            <a:r>
              <a:rPr lang="en-US" altLang="en-US"/>
              <a:t>Finally, the principal components (PCs) of shape were calculated from a principal component analysis (PCA) of the variance–covariance matrix of the Procrustes coordinates, following standard geometric morphometric techniques (9). </a:t>
            </a:r>
          </a:p>
          <a:p>
            <a:endParaRPr lang="en-US" alt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80F38161-9539-0F28-A41D-67CA9C120F0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547977-8D95-4303-88CD-A9D32910C0D1}" type="slidenum">
              <a:rPr lang="en-US" altLang="en-US" sz="1200"/>
              <a:pPr/>
              <a:t>225</a:t>
            </a:fld>
            <a:endParaRPr lang="en-US" altLang="en-US" sz="1200"/>
          </a:p>
        </p:txBody>
      </p:sp>
      <p:sp>
        <p:nvSpPr>
          <p:cNvPr id="420867" name="Rectangle 2">
            <a:extLst>
              <a:ext uri="{FF2B5EF4-FFF2-40B4-BE49-F238E27FC236}">
                <a16:creationId xmlns:a16="http://schemas.microsoft.com/office/drawing/2014/main" id="{23819D51-B160-4756-23C5-51E6838877A2}"/>
              </a:ext>
            </a:extLst>
          </p:cNvPr>
          <p:cNvSpPr>
            <a:spLocks noGrp="1" noRot="1" noChangeAspect="1" noChangeArrowheads="1" noTextEdit="1"/>
          </p:cNvSpPr>
          <p:nvPr>
            <p:ph type="sldImg"/>
          </p:nvPr>
        </p:nvSpPr>
        <p:spPr>
          <a:ln/>
        </p:spPr>
      </p:sp>
      <p:sp>
        <p:nvSpPr>
          <p:cNvPr id="420868" name="Rectangle 3">
            <a:extLst>
              <a:ext uri="{FF2B5EF4-FFF2-40B4-BE49-F238E27FC236}">
                <a16:creationId xmlns:a16="http://schemas.microsoft.com/office/drawing/2014/main" id="{121B70E0-6371-F19C-D474-F798CA1FC769}"/>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FD097B07-9DA0-E825-D123-3D8295A426D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CB557C7-41CC-47A1-BCF6-8294F12172A9}" type="slidenum">
              <a:rPr lang="en-US" altLang="en-US" sz="1200"/>
              <a:pPr/>
              <a:t>226</a:t>
            </a:fld>
            <a:endParaRPr lang="en-US" altLang="en-US" sz="1200"/>
          </a:p>
        </p:txBody>
      </p:sp>
      <p:sp>
        <p:nvSpPr>
          <p:cNvPr id="422915" name="Rectangle 2">
            <a:extLst>
              <a:ext uri="{FF2B5EF4-FFF2-40B4-BE49-F238E27FC236}">
                <a16:creationId xmlns:a16="http://schemas.microsoft.com/office/drawing/2014/main" id="{50011D85-6199-EB55-0B4E-D1E8D52F9096}"/>
              </a:ext>
            </a:extLst>
          </p:cNvPr>
          <p:cNvSpPr>
            <a:spLocks noGrp="1" noRot="1" noChangeAspect="1" noChangeArrowheads="1" noTextEdit="1"/>
          </p:cNvSpPr>
          <p:nvPr>
            <p:ph type="sldImg"/>
          </p:nvPr>
        </p:nvSpPr>
        <p:spPr>
          <a:ln/>
        </p:spPr>
      </p:sp>
      <p:sp>
        <p:nvSpPr>
          <p:cNvPr id="2062339" name="Rectangle 3">
            <a:extLst>
              <a:ext uri="{FF2B5EF4-FFF2-40B4-BE49-F238E27FC236}">
                <a16:creationId xmlns:a16="http://schemas.microsoft.com/office/drawing/2014/main" id="{26D41595-16C3-B185-98D4-FD60E158BBA8}"/>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err="1"/>
              <a:t>Bronikowski</a:t>
            </a:r>
            <a:r>
              <a:rPr lang="en-US" altLang="en-US"/>
              <a:t>, A. M., T. J. Morgan, T. Garland, and P. A. Carter. 2002. Antioxidant gene expression in active and sedentary house mice (&lt;</a:t>
            </a:r>
            <a:r>
              <a:rPr lang="en-US" altLang="en-US" err="1"/>
              <a:t>i</a:t>
            </a:r>
            <a:r>
              <a:rPr lang="en-US" altLang="en-US"/>
              <a:t>&gt;Mus domesticus&lt;\</a:t>
            </a:r>
            <a:r>
              <a:rPr lang="en-US" altLang="en-US" err="1"/>
              <a:t>i</a:t>
            </a:r>
            <a:r>
              <a:rPr lang="en-US" altLang="en-US"/>
              <a:t>&gt;) selected for high voluntary wheel-running behavior. Genetics 161:1763–1769.</a:t>
            </a:r>
          </a:p>
          <a:p>
            <a:pPr marL="228600" indent="-228600">
              <a:defRPr/>
            </a:pPr>
            <a:r>
              <a:rPr lang="en-US" altLang="en-US" err="1"/>
              <a:t>Bronikowski</a:t>
            </a:r>
            <a:r>
              <a:rPr lang="en-US" altLang="en-US"/>
              <a:t>, A. M., J. S. Rhodes, T. Garland, T. A. Prolla, T. A. </a:t>
            </a:r>
            <a:r>
              <a:rPr lang="en-US" altLang="en-US" err="1"/>
              <a:t>Awad</a:t>
            </a:r>
            <a:r>
              <a:rPr lang="en-US" altLang="en-US"/>
              <a:t>, and S. C. </a:t>
            </a:r>
            <a:r>
              <a:rPr lang="en-US" altLang="en-US" err="1"/>
              <a:t>Gammie</a:t>
            </a:r>
            <a:r>
              <a:rPr lang="en-US" altLang="en-US"/>
              <a:t>. 2004. The evolution of gene expression in mouse hippocampus in response to selective breeding for increased locomotor activity. Evolution 58:2079–2086.</a:t>
            </a:r>
          </a:p>
          <a:p>
            <a:pPr marL="228600" indent="-228600">
              <a:defRPr/>
            </a:pPr>
            <a:r>
              <a:rPr lang="en-US" altLang="en-US" err="1"/>
              <a:t>Nehrenberg</a:t>
            </a:r>
            <a:r>
              <a:rPr lang="en-US" altLang="en-US"/>
              <a:t>,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1DE15EE5-36EB-DE3F-1DE3-86A23024239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58DA18B-64E8-47F6-8271-F253E720D7ED}" type="slidenum">
              <a:rPr lang="en-US" altLang="en-US" sz="1200"/>
              <a:pPr/>
              <a:t>229</a:t>
            </a:fld>
            <a:endParaRPr lang="en-US" altLang="en-US" sz="1200"/>
          </a:p>
        </p:txBody>
      </p:sp>
      <p:sp>
        <p:nvSpPr>
          <p:cNvPr id="427011" name="Rectangle 2">
            <a:extLst>
              <a:ext uri="{FF2B5EF4-FFF2-40B4-BE49-F238E27FC236}">
                <a16:creationId xmlns:a16="http://schemas.microsoft.com/office/drawing/2014/main" id="{5F976688-25E4-C5F9-613D-6B72F12A82B6}"/>
              </a:ext>
            </a:extLst>
          </p:cNvPr>
          <p:cNvSpPr>
            <a:spLocks noGrp="1" noRot="1" noChangeAspect="1" noChangeArrowheads="1" noTextEdit="1"/>
          </p:cNvSpPr>
          <p:nvPr>
            <p:ph type="sldImg"/>
          </p:nvPr>
        </p:nvSpPr>
        <p:spPr>
          <a:ln/>
        </p:spPr>
      </p:sp>
      <p:sp>
        <p:nvSpPr>
          <p:cNvPr id="427012" name="Rectangle 3">
            <a:extLst>
              <a:ext uri="{FF2B5EF4-FFF2-40B4-BE49-F238E27FC236}">
                <a16:creationId xmlns:a16="http://schemas.microsoft.com/office/drawing/2014/main" id="{83D0228A-7073-23AF-C818-0A66E280DB93}"/>
              </a:ext>
            </a:extLst>
          </p:cNvPr>
          <p:cNvSpPr>
            <a:spLocks noGrp="1" noChangeArrowheads="1"/>
          </p:cNvSpPr>
          <p:nvPr>
            <p:ph type="body" idx="1"/>
          </p:nvPr>
        </p:nvSpPr>
        <p:spPr>
          <a:xfrm>
            <a:off x="685800" y="4343400"/>
            <a:ext cx="5486400" cy="4114800"/>
          </a:xfrm>
          <a:noFill/>
        </p:spPr>
        <p:txBody>
          <a:bodyPr/>
          <a:lstStyle/>
          <a:p>
            <a:r>
              <a:rPr lang="en-US" altLang="en-US"/>
              <a:t>This graph follows Swallow et al. (1998):</a:t>
            </a:r>
          </a:p>
          <a:p>
            <a:r>
              <a:rPr lang="en-US" altLang="en-US"/>
              <a:t>Fig. 4. Plot of the response to selection, measured as the deviation</a:t>
            </a:r>
          </a:p>
          <a:p>
            <a:r>
              <a:rPr lang="en-US" altLang="en-US"/>
              <a:t>between each line and the mean of the control lines,</a:t>
            </a:r>
          </a:p>
          <a:p>
            <a:r>
              <a:rPr lang="en-US" altLang="en-US"/>
              <a:t>against the cumulative selection differential. The left axis</a:t>
            </a:r>
          </a:p>
          <a:p>
            <a:r>
              <a:rPr lang="en-US" altLang="en-US"/>
              <a:t>shows the response to selection plotted as revolutions per day;</a:t>
            </a:r>
          </a:p>
          <a:p>
            <a:endParaRPr lang="en-US" altLang="en-US"/>
          </a:p>
          <a:p>
            <a:r>
              <a:rPr lang="en-US" altLang="en-US"/>
              <a:t>xxAlso need to do plot of R = h2 S</a:t>
            </a:r>
          </a:p>
          <a:p>
            <a:r>
              <a:rPr lang="en-US" altLang="en-US"/>
              <a:t>xxAlso need to add in one last S and R (by hand) for gen 31</a:t>
            </a:r>
          </a:p>
          <a:p>
            <a:endParaRPr lang="en-US" altLang="en-US"/>
          </a:p>
          <a:p>
            <a:endParaRPr lang="en-US" alt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8E1D697C-190B-3B1D-35F7-449D70D677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BA72516-69AF-4CED-B86A-0F7C80C76EC0}" type="slidenum">
              <a:rPr lang="en-US" altLang="en-US" sz="1200"/>
              <a:pPr/>
              <a:t>230</a:t>
            </a:fld>
            <a:endParaRPr lang="en-US" altLang="en-US" sz="1200"/>
          </a:p>
        </p:txBody>
      </p:sp>
      <p:sp>
        <p:nvSpPr>
          <p:cNvPr id="429059" name="Rectangle 2">
            <a:extLst>
              <a:ext uri="{FF2B5EF4-FFF2-40B4-BE49-F238E27FC236}">
                <a16:creationId xmlns:a16="http://schemas.microsoft.com/office/drawing/2014/main" id="{9EF0A56D-D023-DDBE-BEBB-3BBC175456CD}"/>
              </a:ext>
            </a:extLst>
          </p:cNvPr>
          <p:cNvSpPr>
            <a:spLocks noGrp="1" noRot="1" noChangeAspect="1" noChangeArrowheads="1" noTextEdit="1"/>
          </p:cNvSpPr>
          <p:nvPr>
            <p:ph type="sldImg"/>
          </p:nvPr>
        </p:nvSpPr>
        <p:spPr>
          <a:ln/>
        </p:spPr>
      </p:sp>
      <p:sp>
        <p:nvSpPr>
          <p:cNvPr id="429060" name="Rectangle 3">
            <a:extLst>
              <a:ext uri="{FF2B5EF4-FFF2-40B4-BE49-F238E27FC236}">
                <a16:creationId xmlns:a16="http://schemas.microsoft.com/office/drawing/2014/main" id="{76B121B3-7782-204A-407A-E2B75CBE9472}"/>
              </a:ext>
            </a:extLst>
          </p:cNvPr>
          <p:cNvSpPr>
            <a:spLocks noGrp="1" noChangeArrowheads="1"/>
          </p:cNvSpPr>
          <p:nvPr>
            <p:ph type="body" idx="1"/>
          </p:nvPr>
        </p:nvSpPr>
        <p:spPr>
          <a:noFill/>
        </p:spPr>
        <p:txBody>
          <a:bodyPr lIns="89940" tIns="44970" rIns="89940" bIns="44970"/>
          <a:lstStyle/>
          <a:p>
            <a:pPr>
              <a:lnSpc>
                <a:spcPct val="110000"/>
              </a:lnSpc>
              <a:spcBef>
                <a:spcPct val="0"/>
              </a:spcBef>
            </a:pPr>
            <a:r>
              <a:rPr lang="en-US" altLang="en-US" b="1">
                <a:solidFill>
                  <a:srgbClr val="0000FF"/>
                </a:solidFill>
              </a:rPr>
              <a:t>Genetic Correlations with Other Traits</a:t>
            </a:r>
          </a:p>
          <a:p>
            <a:endParaRPr lang="en-US" alt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ECC1BB23-89D0-28D9-1B72-1B5C49E329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4C46A89-0695-44EE-910D-4441A76CB35E}" type="slidenum">
              <a:rPr lang="en-US" altLang="en-US" sz="1200"/>
              <a:pPr/>
              <a:t>232</a:t>
            </a:fld>
            <a:endParaRPr lang="en-US" altLang="en-US" sz="1200"/>
          </a:p>
        </p:txBody>
      </p:sp>
      <p:sp>
        <p:nvSpPr>
          <p:cNvPr id="432131" name="Rectangle 2">
            <a:extLst>
              <a:ext uri="{FF2B5EF4-FFF2-40B4-BE49-F238E27FC236}">
                <a16:creationId xmlns:a16="http://schemas.microsoft.com/office/drawing/2014/main" id="{E93FE501-1379-0EDB-1F43-31C36ADBCDE9}"/>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2922E3AC-FEDC-0A39-89EA-D76AAF835FCB}"/>
              </a:ext>
            </a:extLst>
          </p:cNvPr>
          <p:cNvSpPr>
            <a:spLocks noGrp="1" noChangeArrowheads="1"/>
          </p:cNvSpPr>
          <p:nvPr>
            <p:ph type="body" idx="1"/>
          </p:nvPr>
        </p:nvSpPr>
        <p:spPr>
          <a:xfrm>
            <a:off x="685800" y="4343400"/>
            <a:ext cx="5486400" cy="4114800"/>
          </a:xfrm>
          <a:noFill/>
        </p:spPr>
        <p:txBody>
          <a:bodyPr/>
          <a:lstStyle/>
          <a:p>
            <a:r>
              <a:rPr lang="fr-CA" altLang="en-US"/>
              <a:t>Generations 20 to 31:</a:t>
            </a:r>
          </a:p>
          <a:p>
            <a:r>
              <a:rPr lang="fr-CA" altLang="en-US"/>
              <a:t>122 families</a:t>
            </a:r>
          </a:p>
          <a:p>
            <a:r>
              <a:rPr lang="fr-CA" altLang="en-US"/>
              <a:t>25 families produced 1,943 pairs of double first cousins</a:t>
            </a:r>
          </a:p>
          <a:p>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5B924E3-A8F3-BC48-5F84-7843EFB8D2D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9917455-7F69-44E6-876C-7C10353D361B}" type="slidenum">
              <a:rPr lang="en-US" altLang="en-US" sz="1200"/>
              <a:pPr/>
              <a:t>23</a:t>
            </a:fld>
            <a:endParaRPr lang="en-US" altLang="en-US" sz="1200"/>
          </a:p>
        </p:txBody>
      </p:sp>
      <p:sp>
        <p:nvSpPr>
          <p:cNvPr id="74755" name="Rectangle 2">
            <a:extLst>
              <a:ext uri="{FF2B5EF4-FFF2-40B4-BE49-F238E27FC236}">
                <a16:creationId xmlns:a16="http://schemas.microsoft.com/office/drawing/2014/main" id="{B0C55ABE-D9A0-06EC-8E7E-F81AA7CF2863}"/>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7890C0B1-2E06-6241-997F-9B34369220B5}"/>
              </a:ext>
            </a:extLst>
          </p:cNvPr>
          <p:cNvSpPr>
            <a:spLocks noGrp="1" noChangeArrowheads="1"/>
          </p:cNvSpPr>
          <p:nvPr>
            <p:ph type="body" idx="1"/>
          </p:nvPr>
        </p:nvSpPr>
        <p:spPr>
          <a:noFill/>
        </p:spPr>
        <p:txBody>
          <a:bodyPr lIns="89944" tIns="44972" rIns="89944" bIns="44972"/>
          <a:lstStyle/>
          <a:p>
            <a:endParaRPr lang="en-US" alt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8DC41281-CE14-4CCA-E759-DF95567147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8FCED0D-9F28-41BB-AB4C-91E1D09D873F}" type="slidenum">
              <a:rPr lang="en-US" altLang="en-US" sz="1200"/>
              <a:pPr/>
              <a:t>234</a:t>
            </a:fld>
            <a:endParaRPr lang="en-US" altLang="en-US" sz="1200"/>
          </a:p>
        </p:txBody>
      </p:sp>
      <p:sp>
        <p:nvSpPr>
          <p:cNvPr id="435203" name="Slide Image Placeholder 1">
            <a:extLst>
              <a:ext uri="{FF2B5EF4-FFF2-40B4-BE49-F238E27FC236}">
                <a16:creationId xmlns:a16="http://schemas.microsoft.com/office/drawing/2014/main" id="{6861B69F-72F3-998F-9BE9-E6905974D46E}"/>
              </a:ext>
            </a:extLst>
          </p:cNvPr>
          <p:cNvSpPr>
            <a:spLocks noGrp="1" noRot="1" noChangeAspect="1" noTextEdit="1"/>
          </p:cNvSpPr>
          <p:nvPr>
            <p:ph type="sldImg"/>
          </p:nvPr>
        </p:nvSpPr>
        <p:spPr>
          <a:ln/>
        </p:spPr>
      </p:sp>
      <p:sp>
        <p:nvSpPr>
          <p:cNvPr id="435204" name="Notes Placeholder 2">
            <a:extLst>
              <a:ext uri="{FF2B5EF4-FFF2-40B4-BE49-F238E27FC236}">
                <a16:creationId xmlns:a16="http://schemas.microsoft.com/office/drawing/2014/main" id="{295BB7AE-AED6-5D8F-2895-A29139275631}"/>
              </a:ext>
            </a:extLst>
          </p:cNvPr>
          <p:cNvSpPr>
            <a:spLocks noGrp="1"/>
          </p:cNvSpPr>
          <p:nvPr>
            <p:ph type="body" idx="1"/>
          </p:nvPr>
        </p:nvSpPr>
        <p:spPr>
          <a:xfrm>
            <a:off x="685800" y="4343400"/>
            <a:ext cx="5486400" cy="4114800"/>
          </a:xfrm>
          <a:noFill/>
        </p:spPr>
        <p:txBody>
          <a:bodyPr/>
          <a:lstStyle/>
          <a:p>
            <a:pPr eaLnBrk="1" hangingPunct="1">
              <a:spcBef>
                <a:spcPct val="0"/>
              </a:spcBef>
            </a:pPr>
            <a:r>
              <a:rPr lang="en-US" altLang="en-US"/>
              <a:t>But by wheel running, we can see the expected difference in body mass for control and high runner mice.  We can also see that Cort had a negative effect on adult body mass in both hr and control mice, consistent with previous studies of cort effects on growth rate</a:t>
            </a:r>
          </a:p>
          <a:p>
            <a:pPr eaLnBrk="1" hangingPunct="1">
              <a:spcBef>
                <a:spcPct val="0"/>
              </a:spcBef>
            </a:pPr>
            <a:endParaRPr lang="en-US" altLang="en-US"/>
          </a:p>
        </p:txBody>
      </p:sp>
      <p:sp>
        <p:nvSpPr>
          <p:cNvPr id="435205" name="Slide Number Placeholder 3">
            <a:extLst>
              <a:ext uri="{FF2B5EF4-FFF2-40B4-BE49-F238E27FC236}">
                <a16:creationId xmlns:a16="http://schemas.microsoft.com/office/drawing/2014/main" id="{70E662CF-1D96-EDD3-2249-A83AA529E60F}"/>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DDDEDC2D-2E85-47EE-83DC-77FDEE79C3C0}" type="slidenum">
              <a:rPr lang="en-US" altLang="en-US" sz="1200">
                <a:latin typeface="Calibri" panose="020F0502020204030204" pitchFamily="34" charset="0"/>
                <a:cs typeface="Arial" panose="020B0604020202020204" pitchFamily="34" charset="0"/>
              </a:rPr>
              <a:pPr algn="r" eaLnBrk="1" hangingPunct="1"/>
              <a:t>234</a:t>
            </a:fld>
            <a:endParaRPr lang="en-US" altLang="en-US" sz="1200">
              <a:latin typeface="Calibri" panose="020F0502020204030204" pitchFamily="34" charset="0"/>
              <a:cs typeface="Arial" panose="020B0604020202020204" pitchFamily="34"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Slide Image Placeholder 1">
            <a:extLst>
              <a:ext uri="{FF2B5EF4-FFF2-40B4-BE49-F238E27FC236}">
                <a16:creationId xmlns:a16="http://schemas.microsoft.com/office/drawing/2014/main" id="{77080A4B-1F04-8B1F-D024-41928D9B2089}"/>
              </a:ext>
            </a:extLst>
          </p:cNvPr>
          <p:cNvSpPr>
            <a:spLocks noGrp="1" noRot="1" noChangeAspect="1" noTextEdit="1"/>
          </p:cNvSpPr>
          <p:nvPr>
            <p:ph type="sldImg"/>
          </p:nvPr>
        </p:nvSpPr>
        <p:spPr>
          <a:ln/>
        </p:spPr>
      </p:sp>
      <p:sp>
        <p:nvSpPr>
          <p:cNvPr id="437251" name="Notes Placeholder 2">
            <a:extLst>
              <a:ext uri="{FF2B5EF4-FFF2-40B4-BE49-F238E27FC236}">
                <a16:creationId xmlns:a16="http://schemas.microsoft.com/office/drawing/2014/main" id="{7577BC0A-9F61-2F2E-0526-8733EF0222EF}"/>
              </a:ext>
            </a:extLst>
          </p:cNvPr>
          <p:cNvSpPr>
            <a:spLocks noGrp="1"/>
          </p:cNvSpPr>
          <p:nvPr>
            <p:ph type="body" idx="1"/>
          </p:nvPr>
        </p:nvSpPr>
        <p:spPr>
          <a:noFill/>
        </p:spPr>
        <p:txBody>
          <a:bodyPr/>
          <a:lstStyle/>
          <a:p>
            <a:r>
              <a:rPr lang="en-US" altLang="en-US"/>
              <a:t>xxAdd age [but age has hard-to-believe strong positive effect] and wheel freeness</a:t>
            </a:r>
          </a:p>
          <a:p>
            <a:endParaRPr lang="en-US" altLang="en-US"/>
          </a:p>
        </p:txBody>
      </p:sp>
      <p:sp>
        <p:nvSpPr>
          <p:cNvPr id="437252" name="Slide Number Placeholder 3">
            <a:extLst>
              <a:ext uri="{FF2B5EF4-FFF2-40B4-BE49-F238E27FC236}">
                <a16:creationId xmlns:a16="http://schemas.microsoft.com/office/drawing/2014/main" id="{AE8781A6-A279-C85E-D612-A7598B6BFE5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B3A87DC-3B9F-4BB7-A188-6246F5179967}" type="slidenum">
              <a:rPr lang="en-US" altLang="en-US" sz="1200"/>
              <a:pPr/>
              <a:t>235</a:t>
            </a:fld>
            <a:endParaRPr lang="en-US" altLang="en-US" sz="120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Slide Image Placeholder 1">
            <a:extLst>
              <a:ext uri="{FF2B5EF4-FFF2-40B4-BE49-F238E27FC236}">
                <a16:creationId xmlns:a16="http://schemas.microsoft.com/office/drawing/2014/main" id="{6B14FB95-1238-5BC8-04C4-48153BF3919F}"/>
              </a:ext>
            </a:extLst>
          </p:cNvPr>
          <p:cNvSpPr>
            <a:spLocks noGrp="1" noRot="1" noChangeAspect="1" noTextEdit="1"/>
          </p:cNvSpPr>
          <p:nvPr>
            <p:ph type="sldImg"/>
          </p:nvPr>
        </p:nvSpPr>
        <p:spPr>
          <a:ln/>
        </p:spPr>
      </p:sp>
      <p:sp>
        <p:nvSpPr>
          <p:cNvPr id="439299" name="Notes Placeholder 2">
            <a:extLst>
              <a:ext uri="{FF2B5EF4-FFF2-40B4-BE49-F238E27FC236}">
                <a16:creationId xmlns:a16="http://schemas.microsoft.com/office/drawing/2014/main" id="{B2B286B3-8841-1605-9D8C-017C9AC57A4E}"/>
              </a:ext>
            </a:extLst>
          </p:cNvPr>
          <p:cNvSpPr>
            <a:spLocks noGrp="1"/>
          </p:cNvSpPr>
          <p:nvPr>
            <p:ph type="body" idx="1"/>
          </p:nvPr>
        </p:nvSpPr>
        <p:spPr>
          <a:noFill/>
        </p:spPr>
        <p:txBody>
          <a:bodyPr/>
          <a:lstStyle/>
          <a:p>
            <a:r>
              <a:rPr lang="en-US" altLang="en-US"/>
              <a:t>xxAdd age and wheel freeness</a:t>
            </a:r>
          </a:p>
          <a:p>
            <a:r>
              <a:rPr lang="en-US" altLang="en-US"/>
              <a:t>MASSON only shows a linetype effect (and weak positive effect of age, which only ranges from 123–128 days)</a:t>
            </a:r>
          </a:p>
          <a:p>
            <a:r>
              <a:rPr lang="en-US" altLang="en-US"/>
              <a:t>Liver shows negative effect of diet, positive mini, and almost 3-way interaction</a:t>
            </a:r>
          </a:p>
          <a:p>
            <a:r>
              <a:rPr lang="en-US" altLang="en-US"/>
              <a:t>Spleen has big outliers, need to clean up, but nothing looks sig.</a:t>
            </a:r>
          </a:p>
          <a:p>
            <a:r>
              <a:rPr lang="en-US" altLang="en-US"/>
              <a:t>Ventricle shows negative wheel access effect, positive linetype, trend for diet*LT, trend for positive MINI</a:t>
            </a:r>
          </a:p>
          <a:p>
            <a:r>
              <a:rPr lang="en-US" altLang="en-US"/>
              <a:t>Brain shows trend for positive wheel access effect, LT effect, and positive MINI effect!</a:t>
            </a:r>
          </a:p>
          <a:p>
            <a:r>
              <a:rPr lang="en-US" altLang="en-US"/>
              <a:t>SDFP show strong positive wheel access effect, some hint at a diet*LT effect – several outliers.</a:t>
            </a:r>
          </a:p>
          <a:p>
            <a:r>
              <a:rPr lang="en-US" altLang="en-US"/>
              <a:t>logRFP show almost significant positive wheel access effect.</a:t>
            </a:r>
          </a:p>
          <a:p>
            <a:endParaRPr lang="en-US" altLang="en-US"/>
          </a:p>
          <a:p>
            <a:endParaRPr lang="en-US" altLang="en-US"/>
          </a:p>
          <a:p>
            <a:endParaRPr lang="en-US" altLang="en-US"/>
          </a:p>
          <a:p>
            <a:endParaRPr lang="en-US" altLang="en-US"/>
          </a:p>
          <a:p>
            <a:endParaRPr lang="en-US" altLang="en-US"/>
          </a:p>
        </p:txBody>
      </p:sp>
      <p:sp>
        <p:nvSpPr>
          <p:cNvPr id="439300" name="Slide Number Placeholder 3">
            <a:extLst>
              <a:ext uri="{FF2B5EF4-FFF2-40B4-BE49-F238E27FC236}">
                <a16:creationId xmlns:a16="http://schemas.microsoft.com/office/drawing/2014/main" id="{79B4BDA6-FAAB-28B3-5D88-2B7BC6550BB6}"/>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F88E18A-CB85-4965-9571-18D4D791BD7F}" type="slidenum">
              <a:rPr lang="en-US" altLang="en-US" sz="1200"/>
              <a:pPr/>
              <a:t>236</a:t>
            </a:fld>
            <a:endParaRPr lang="en-US" altLang="en-US" sz="1200"/>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D32E27FB-7A78-C535-E8AB-115FA53F25B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16F1AB2-2951-4AFB-BA6C-179A8BABA80D}" type="slidenum">
              <a:rPr lang="en-US" altLang="en-US" sz="1200"/>
              <a:pPr/>
              <a:t>237</a:t>
            </a:fld>
            <a:endParaRPr lang="en-US" altLang="en-US" sz="1200"/>
          </a:p>
        </p:txBody>
      </p:sp>
      <p:sp>
        <p:nvSpPr>
          <p:cNvPr id="441347" name="Rectangle 2">
            <a:extLst>
              <a:ext uri="{FF2B5EF4-FFF2-40B4-BE49-F238E27FC236}">
                <a16:creationId xmlns:a16="http://schemas.microsoft.com/office/drawing/2014/main" id="{1CD672B0-B33B-1FC9-2649-44C490471B98}"/>
              </a:ext>
            </a:extLst>
          </p:cNvPr>
          <p:cNvSpPr>
            <a:spLocks noGrp="1" noRot="1" noChangeAspect="1" noChangeArrowheads="1" noTextEdit="1"/>
          </p:cNvSpPr>
          <p:nvPr>
            <p:ph type="sldImg"/>
          </p:nvPr>
        </p:nvSpPr>
        <p:spPr>
          <a:ln/>
        </p:spPr>
      </p:sp>
      <p:sp>
        <p:nvSpPr>
          <p:cNvPr id="1184771" name="Rectangle 3">
            <a:extLst>
              <a:ext uri="{FF2B5EF4-FFF2-40B4-BE49-F238E27FC236}">
                <a16:creationId xmlns:a16="http://schemas.microsoft.com/office/drawing/2014/main" id="{87EA86C6-34C1-F6B9-29E0-D81C11F506F4}"/>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r>
              <a:rPr lang="en-US" altLang="en-US"/>
              <a:t>Hannon line cross and triangle?</a:t>
            </a:r>
          </a:p>
          <a:p>
            <a:pPr marL="228600" indent="-228600">
              <a:defRPr/>
            </a:pPr>
            <a:r>
              <a:rPr lang="en-US" altLang="en-US"/>
              <a:t>Polygenic?</a:t>
            </a:r>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Slide Image Placeholder 1">
            <a:extLst>
              <a:ext uri="{FF2B5EF4-FFF2-40B4-BE49-F238E27FC236}">
                <a16:creationId xmlns:a16="http://schemas.microsoft.com/office/drawing/2014/main" id="{47A804A6-7F6C-DD06-6C6F-3B43B81E2322}"/>
              </a:ext>
            </a:extLst>
          </p:cNvPr>
          <p:cNvSpPr>
            <a:spLocks noGrp="1" noRot="1" noChangeAspect="1" noTextEdit="1"/>
          </p:cNvSpPr>
          <p:nvPr>
            <p:ph type="sldImg"/>
          </p:nvPr>
        </p:nvSpPr>
        <p:spPr>
          <a:ln/>
        </p:spPr>
      </p:sp>
      <p:sp>
        <p:nvSpPr>
          <p:cNvPr id="443395" name="Notes Placeholder 2">
            <a:extLst>
              <a:ext uri="{FF2B5EF4-FFF2-40B4-BE49-F238E27FC236}">
                <a16:creationId xmlns:a16="http://schemas.microsoft.com/office/drawing/2014/main" id="{27B7708C-B76B-85AA-6626-111256201E5F}"/>
              </a:ext>
            </a:extLst>
          </p:cNvPr>
          <p:cNvSpPr>
            <a:spLocks noGrp="1"/>
          </p:cNvSpPr>
          <p:nvPr>
            <p:ph type="body" idx="1"/>
          </p:nvPr>
        </p:nvSpPr>
        <p:spPr>
          <a:noFill/>
        </p:spPr>
        <p:txBody>
          <a:bodyPr/>
          <a:lstStyle/>
          <a:p>
            <a:endParaRPr lang="en-US" altLang="en-US"/>
          </a:p>
        </p:txBody>
      </p:sp>
      <p:sp>
        <p:nvSpPr>
          <p:cNvPr id="443396" name="Slide Number Placeholder 3">
            <a:extLst>
              <a:ext uri="{FF2B5EF4-FFF2-40B4-BE49-F238E27FC236}">
                <a16:creationId xmlns:a16="http://schemas.microsoft.com/office/drawing/2014/main" id="{AC575C66-C00B-466B-4F19-99A7F6D65C9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991CD9F-C613-4A32-9A1A-6CBA752530F1}" type="slidenum">
              <a:rPr lang="en-US" altLang="en-US" sz="1200"/>
              <a:pPr/>
              <a:t>238</a:t>
            </a:fld>
            <a:endParaRPr lang="en-US" altLang="en-US" sz="120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Slide Image Placeholder 1">
            <a:extLst>
              <a:ext uri="{FF2B5EF4-FFF2-40B4-BE49-F238E27FC236}">
                <a16:creationId xmlns:a16="http://schemas.microsoft.com/office/drawing/2014/main" id="{5387EF39-E8D0-646C-9542-337F1CC448F7}"/>
              </a:ext>
            </a:extLst>
          </p:cNvPr>
          <p:cNvSpPr>
            <a:spLocks noGrp="1" noRot="1" noChangeAspect="1" noTextEdit="1"/>
          </p:cNvSpPr>
          <p:nvPr>
            <p:ph type="sldImg"/>
          </p:nvPr>
        </p:nvSpPr>
        <p:spPr>
          <a:ln/>
        </p:spPr>
      </p:sp>
      <p:sp>
        <p:nvSpPr>
          <p:cNvPr id="445443" name="Notes Placeholder 2">
            <a:extLst>
              <a:ext uri="{FF2B5EF4-FFF2-40B4-BE49-F238E27FC236}">
                <a16:creationId xmlns:a16="http://schemas.microsoft.com/office/drawing/2014/main" id="{4B7DD9A6-21CD-4E42-F03E-C7AEE9D2F736}"/>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45444" name="Slide Number Placeholder 3">
            <a:extLst>
              <a:ext uri="{FF2B5EF4-FFF2-40B4-BE49-F238E27FC236}">
                <a16:creationId xmlns:a16="http://schemas.microsoft.com/office/drawing/2014/main" id="{3271AEF1-0A0C-7BBD-81AA-6C3F772F36E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9316D45-86CF-468D-865C-C268816B01C0}" type="slidenum">
              <a:rPr lang="en-US" altLang="en-US" sz="1200"/>
              <a:pPr/>
              <a:t>239</a:t>
            </a:fld>
            <a:endParaRPr lang="en-US" altLang="en-US" sz="120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Slide Image Placeholder 1">
            <a:extLst>
              <a:ext uri="{FF2B5EF4-FFF2-40B4-BE49-F238E27FC236}">
                <a16:creationId xmlns:a16="http://schemas.microsoft.com/office/drawing/2014/main" id="{01AF7243-655E-36FA-3D1B-6E6807E39375}"/>
              </a:ext>
            </a:extLst>
          </p:cNvPr>
          <p:cNvSpPr>
            <a:spLocks noGrp="1" noRot="1" noChangeAspect="1" noTextEdit="1"/>
          </p:cNvSpPr>
          <p:nvPr>
            <p:ph type="sldImg"/>
          </p:nvPr>
        </p:nvSpPr>
        <p:spPr>
          <a:ln/>
        </p:spPr>
      </p:sp>
      <p:sp>
        <p:nvSpPr>
          <p:cNvPr id="447491" name="Notes Placeholder 2">
            <a:extLst>
              <a:ext uri="{FF2B5EF4-FFF2-40B4-BE49-F238E27FC236}">
                <a16:creationId xmlns:a16="http://schemas.microsoft.com/office/drawing/2014/main" id="{FB53A341-B68E-BDB4-FFCA-5C6C07C8BE87}"/>
              </a:ext>
            </a:extLst>
          </p:cNvPr>
          <p:cNvSpPr>
            <a:spLocks noGrp="1"/>
          </p:cNvSpPr>
          <p:nvPr>
            <p:ph type="body" idx="1"/>
          </p:nvPr>
        </p:nvSpPr>
        <p:spPr>
          <a:noFill/>
        </p:spPr>
        <p:txBody>
          <a:bodyPr/>
          <a:lstStyle/>
          <a:p>
            <a:r>
              <a:rPr lang="en-US" altLang="en-US"/>
              <a:t>Svenson, K. L., R. V. Smith, P. A. Magnani, H. R. Suetin, B. Paigen, J. K. Naggert, R. Li, G. A. Churchill, and</a:t>
            </a:r>
          </a:p>
          <a:p>
            <a:r>
              <a:rPr lang="en-US" altLang="en-US"/>
              <a:t>L. L. Peters. 2007. Multiple trait measurements in 43 inbred mouse strains capture the phenotypic</a:t>
            </a:r>
          </a:p>
          <a:p>
            <a:r>
              <a:rPr lang="en-US" altLang="en-US"/>
              <a:t>diversity characteristic of human populations. Journal of Applied Physiology 102:2369-2378.</a:t>
            </a:r>
          </a:p>
          <a:p>
            <a:endParaRPr lang="en-US" altLang="en-US"/>
          </a:p>
          <a:p>
            <a:endParaRPr lang="en-US" altLang="en-US"/>
          </a:p>
          <a:p>
            <a:endParaRPr lang="en-US" altLang="en-US"/>
          </a:p>
          <a:p>
            <a:r>
              <a:rPr lang="en-US" altLang="en-US"/>
              <a:t>Nathanielsz, P. W. 2006. Animal models that elucidate basic principles of the developmental origins of adult</a:t>
            </a:r>
          </a:p>
          <a:p>
            <a:r>
              <a:rPr lang="en-US" altLang="en-US"/>
              <a:t>diseases. ILAR Journal 47:73-82.</a:t>
            </a:r>
          </a:p>
          <a:p>
            <a:r>
              <a:rPr lang="en-US" altLang="en-US"/>
              <a:t>Peters, L. L., R. F. Robledo, C. J. Bult, G. A. Churchill, B. J. Paigen, and K. L. Svenson. 2007. The mouse as a</a:t>
            </a:r>
          </a:p>
          <a:p>
            <a:r>
              <a:rPr lang="en-US" altLang="en-US"/>
              <a:t>model for human biology: a resource guide for complex trait analysis. Nature Reviews Genetics 8:58-69.</a:t>
            </a:r>
          </a:p>
          <a:p>
            <a:endParaRPr lang="en-US" altLang="en-US"/>
          </a:p>
        </p:txBody>
      </p:sp>
      <p:sp>
        <p:nvSpPr>
          <p:cNvPr id="447492" name="Slide Number Placeholder 3">
            <a:extLst>
              <a:ext uri="{FF2B5EF4-FFF2-40B4-BE49-F238E27FC236}">
                <a16:creationId xmlns:a16="http://schemas.microsoft.com/office/drawing/2014/main" id="{C5BC7375-7B3D-D950-0C2F-CCB278F50AB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AABF1E3-F8E6-4690-A5B9-8BAEF29C195E}" type="slidenum">
              <a:rPr lang="en-US" altLang="en-US" sz="1200"/>
              <a:pPr/>
              <a:t>240</a:t>
            </a:fld>
            <a:endParaRPr lang="en-US" altLang="en-US" sz="120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Slide Image Placeholder 1">
            <a:extLst>
              <a:ext uri="{FF2B5EF4-FFF2-40B4-BE49-F238E27FC236}">
                <a16:creationId xmlns:a16="http://schemas.microsoft.com/office/drawing/2014/main" id="{74DF2EF1-6C99-B5C5-CF77-F99B3E86E5EF}"/>
              </a:ext>
            </a:extLst>
          </p:cNvPr>
          <p:cNvSpPr>
            <a:spLocks noGrp="1" noRot="1" noChangeAspect="1" noTextEdit="1"/>
          </p:cNvSpPr>
          <p:nvPr>
            <p:ph type="sldImg"/>
          </p:nvPr>
        </p:nvSpPr>
        <p:spPr>
          <a:ln/>
        </p:spPr>
      </p:sp>
      <p:sp>
        <p:nvSpPr>
          <p:cNvPr id="449539" name="Notes Placeholder 2">
            <a:extLst>
              <a:ext uri="{FF2B5EF4-FFF2-40B4-BE49-F238E27FC236}">
                <a16:creationId xmlns:a16="http://schemas.microsoft.com/office/drawing/2014/main" id="{BC3ADA5E-3112-71C6-5F00-B91B6C2D0A9B}"/>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49540" name="Slide Number Placeholder 3">
            <a:extLst>
              <a:ext uri="{FF2B5EF4-FFF2-40B4-BE49-F238E27FC236}">
                <a16:creationId xmlns:a16="http://schemas.microsoft.com/office/drawing/2014/main" id="{6EA464AE-7881-D7DC-558D-40919D13C04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A9ECDB9-340D-4C40-882B-12F91E0E4CE1}" type="slidenum">
              <a:rPr lang="en-US" altLang="en-US" sz="1200"/>
              <a:pPr/>
              <a:t>241</a:t>
            </a:fld>
            <a:endParaRPr lang="en-US" altLang="en-US" sz="120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Slide Image Placeholder 1">
            <a:extLst>
              <a:ext uri="{FF2B5EF4-FFF2-40B4-BE49-F238E27FC236}">
                <a16:creationId xmlns:a16="http://schemas.microsoft.com/office/drawing/2014/main" id="{09C325D3-6100-D927-0293-5AA4528CB7CB}"/>
              </a:ext>
            </a:extLst>
          </p:cNvPr>
          <p:cNvSpPr>
            <a:spLocks noGrp="1" noRot="1" noChangeAspect="1" noTextEdit="1"/>
          </p:cNvSpPr>
          <p:nvPr>
            <p:ph type="sldImg"/>
          </p:nvPr>
        </p:nvSpPr>
        <p:spPr>
          <a:ln/>
        </p:spPr>
      </p:sp>
      <p:sp>
        <p:nvSpPr>
          <p:cNvPr id="451587" name="Notes Placeholder 2">
            <a:extLst>
              <a:ext uri="{FF2B5EF4-FFF2-40B4-BE49-F238E27FC236}">
                <a16:creationId xmlns:a16="http://schemas.microsoft.com/office/drawing/2014/main" id="{38C310E2-89F3-B883-7F63-857A76002CCB}"/>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51588" name="Slide Number Placeholder 3">
            <a:extLst>
              <a:ext uri="{FF2B5EF4-FFF2-40B4-BE49-F238E27FC236}">
                <a16:creationId xmlns:a16="http://schemas.microsoft.com/office/drawing/2014/main" id="{313A3B0C-60DE-7DA7-2C82-F5EA5112C86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4AD5A9-D92D-44E7-AFAE-23458BCF4F60}" type="slidenum">
              <a:rPr lang="en-US" altLang="en-US" sz="1200"/>
              <a:pPr/>
              <a:t>242</a:t>
            </a:fld>
            <a:endParaRPr lang="en-US" altLang="en-US" sz="120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Slide Image Placeholder 1">
            <a:extLst>
              <a:ext uri="{FF2B5EF4-FFF2-40B4-BE49-F238E27FC236}">
                <a16:creationId xmlns:a16="http://schemas.microsoft.com/office/drawing/2014/main" id="{D330DDE4-E101-3C99-9616-583717AE211A}"/>
              </a:ext>
            </a:extLst>
          </p:cNvPr>
          <p:cNvSpPr>
            <a:spLocks noGrp="1" noRot="1" noChangeAspect="1" noTextEdit="1"/>
          </p:cNvSpPr>
          <p:nvPr>
            <p:ph type="sldImg"/>
          </p:nvPr>
        </p:nvSpPr>
        <p:spPr>
          <a:ln/>
        </p:spPr>
      </p:sp>
      <p:sp>
        <p:nvSpPr>
          <p:cNvPr id="453635" name="Notes Placeholder 2">
            <a:extLst>
              <a:ext uri="{FF2B5EF4-FFF2-40B4-BE49-F238E27FC236}">
                <a16:creationId xmlns:a16="http://schemas.microsoft.com/office/drawing/2014/main" id="{DAB53E48-B40D-A9DA-45D9-1EC474BBB437}"/>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53636" name="Slide Number Placeholder 3">
            <a:extLst>
              <a:ext uri="{FF2B5EF4-FFF2-40B4-BE49-F238E27FC236}">
                <a16:creationId xmlns:a16="http://schemas.microsoft.com/office/drawing/2014/main" id="{9500782C-18BD-7389-411E-B715CDA1ACD1}"/>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A897344-2C37-458B-AB27-042FF809F6B0}" type="slidenum">
              <a:rPr lang="en-US" altLang="en-US" sz="1200"/>
              <a:pPr/>
              <a:t>243</a:t>
            </a:fld>
            <a:endParaRPr lang="en-US" altLang="en-US" sz="120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0FF74DC-5586-655B-7214-382996F169D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E5357B6-AE8B-486D-9400-DF9CF350CDEE}" type="slidenum">
              <a:rPr lang="en-US" altLang="en-US" sz="1200"/>
              <a:pPr/>
              <a:t>24</a:t>
            </a:fld>
            <a:endParaRPr lang="en-US" altLang="en-US" sz="1200"/>
          </a:p>
        </p:txBody>
      </p:sp>
      <p:sp>
        <p:nvSpPr>
          <p:cNvPr id="76803" name="Rectangle 2">
            <a:extLst>
              <a:ext uri="{FF2B5EF4-FFF2-40B4-BE49-F238E27FC236}">
                <a16:creationId xmlns:a16="http://schemas.microsoft.com/office/drawing/2014/main" id="{87F95FD1-8AB0-3E5B-D511-C4A8A1AB2E2E}"/>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6F140443-8C61-849C-7D8B-4E6B24DB310D}"/>
              </a:ext>
            </a:extLst>
          </p:cNvPr>
          <p:cNvSpPr>
            <a:spLocks noGrp="1" noChangeArrowheads="1"/>
          </p:cNvSpPr>
          <p:nvPr>
            <p:ph type="body" idx="1"/>
          </p:nvPr>
        </p:nvSpPr>
        <p:spPr>
          <a:noFill/>
        </p:spPr>
        <p:txBody>
          <a:bodyPr lIns="89944" tIns="44972" rIns="89944" bIns="44972"/>
          <a:lstStyle/>
          <a:p>
            <a:endParaRPr lang="en-US" alt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Slide Image Placeholder 1">
            <a:extLst>
              <a:ext uri="{FF2B5EF4-FFF2-40B4-BE49-F238E27FC236}">
                <a16:creationId xmlns:a16="http://schemas.microsoft.com/office/drawing/2014/main" id="{85CFC001-1AD9-9EB5-1908-81D1CDA74088}"/>
              </a:ext>
            </a:extLst>
          </p:cNvPr>
          <p:cNvSpPr>
            <a:spLocks noGrp="1" noRot="1" noChangeAspect="1" noTextEdit="1"/>
          </p:cNvSpPr>
          <p:nvPr>
            <p:ph type="sldImg"/>
          </p:nvPr>
        </p:nvSpPr>
        <p:spPr>
          <a:ln/>
        </p:spPr>
      </p:sp>
      <p:sp>
        <p:nvSpPr>
          <p:cNvPr id="458755" name="Notes Placeholder 2">
            <a:extLst>
              <a:ext uri="{FF2B5EF4-FFF2-40B4-BE49-F238E27FC236}">
                <a16:creationId xmlns:a16="http://schemas.microsoft.com/office/drawing/2014/main" id="{0BB3B7E5-BC12-5298-9CA7-40449C095684}"/>
              </a:ext>
            </a:extLst>
          </p:cNvPr>
          <p:cNvSpPr>
            <a:spLocks noGrp="1"/>
          </p:cNvSpPr>
          <p:nvPr>
            <p:ph type="body" idx="1"/>
          </p:nvPr>
        </p:nvSpPr>
        <p:spPr>
          <a:noFill/>
        </p:spPr>
        <p:txBody>
          <a:bodyPr/>
          <a:lstStyle/>
          <a:p>
            <a:endParaRPr lang="en-US" altLang="en-US"/>
          </a:p>
        </p:txBody>
      </p:sp>
      <p:sp>
        <p:nvSpPr>
          <p:cNvPr id="458756" name="Slide Number Placeholder 3">
            <a:extLst>
              <a:ext uri="{FF2B5EF4-FFF2-40B4-BE49-F238E27FC236}">
                <a16:creationId xmlns:a16="http://schemas.microsoft.com/office/drawing/2014/main" id="{7C85F7CA-87C5-7165-4B81-F1549DA1E851}"/>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70A7D6E-3D8F-4578-96DA-9C94DF4A1EF3}" type="slidenum">
              <a:rPr lang="en-US" altLang="en-US" sz="1200"/>
              <a:pPr/>
              <a:t>247</a:t>
            </a:fld>
            <a:endParaRPr lang="en-US" altLang="en-US" sz="120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Slide Image Placeholder 1">
            <a:extLst>
              <a:ext uri="{FF2B5EF4-FFF2-40B4-BE49-F238E27FC236}">
                <a16:creationId xmlns:a16="http://schemas.microsoft.com/office/drawing/2014/main" id="{0FCC67E9-A44D-D0E3-4E33-46A286C15B75}"/>
              </a:ext>
            </a:extLst>
          </p:cNvPr>
          <p:cNvSpPr>
            <a:spLocks noGrp="1" noRot="1" noChangeAspect="1" noTextEdit="1"/>
          </p:cNvSpPr>
          <p:nvPr>
            <p:ph type="sldImg"/>
          </p:nvPr>
        </p:nvSpPr>
        <p:spPr>
          <a:ln/>
        </p:spPr>
      </p:sp>
      <p:sp>
        <p:nvSpPr>
          <p:cNvPr id="460803" name="Notes Placeholder 2">
            <a:extLst>
              <a:ext uri="{FF2B5EF4-FFF2-40B4-BE49-F238E27FC236}">
                <a16:creationId xmlns:a16="http://schemas.microsoft.com/office/drawing/2014/main" id="{3AE21F7E-DABB-ABDE-41B6-927EF910B002}"/>
              </a:ext>
            </a:extLst>
          </p:cNvPr>
          <p:cNvSpPr>
            <a:spLocks noGrp="1"/>
          </p:cNvSpPr>
          <p:nvPr>
            <p:ph type="body" idx="1"/>
          </p:nvPr>
        </p:nvSpPr>
        <p:spPr>
          <a:noFill/>
        </p:spPr>
        <p:txBody>
          <a:bodyPr/>
          <a:lstStyle/>
          <a:p>
            <a:endParaRPr lang="en-US" altLang="en-US"/>
          </a:p>
        </p:txBody>
      </p:sp>
      <p:sp>
        <p:nvSpPr>
          <p:cNvPr id="460804" name="Slide Number Placeholder 3">
            <a:extLst>
              <a:ext uri="{FF2B5EF4-FFF2-40B4-BE49-F238E27FC236}">
                <a16:creationId xmlns:a16="http://schemas.microsoft.com/office/drawing/2014/main" id="{D5D2D6D8-9F32-7AC1-0CBC-CACFABC01C0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75F8BB-F841-4518-80FF-CC8FA1DD6705}" type="slidenum">
              <a:rPr lang="en-US" altLang="en-US" sz="1200"/>
              <a:pPr/>
              <a:t>248</a:t>
            </a:fld>
            <a:endParaRPr lang="en-US" altLang="en-US" sz="120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Slide Image Placeholder 1">
            <a:extLst>
              <a:ext uri="{FF2B5EF4-FFF2-40B4-BE49-F238E27FC236}">
                <a16:creationId xmlns:a16="http://schemas.microsoft.com/office/drawing/2014/main" id="{09282966-4E6C-15FF-5468-9EE10DEBBF06}"/>
              </a:ext>
            </a:extLst>
          </p:cNvPr>
          <p:cNvSpPr>
            <a:spLocks noGrp="1" noRot="1" noChangeAspect="1" noTextEdit="1"/>
          </p:cNvSpPr>
          <p:nvPr>
            <p:ph type="sldImg"/>
          </p:nvPr>
        </p:nvSpPr>
        <p:spPr>
          <a:ln/>
        </p:spPr>
      </p:sp>
      <p:sp>
        <p:nvSpPr>
          <p:cNvPr id="463875" name="Notes Placeholder 2">
            <a:extLst>
              <a:ext uri="{FF2B5EF4-FFF2-40B4-BE49-F238E27FC236}">
                <a16:creationId xmlns:a16="http://schemas.microsoft.com/office/drawing/2014/main" id="{9E590582-C5F4-16D7-0FE2-7E7EA85B8233}"/>
              </a:ext>
            </a:extLst>
          </p:cNvPr>
          <p:cNvSpPr>
            <a:spLocks noGrp="1"/>
          </p:cNvSpPr>
          <p:nvPr>
            <p:ph type="body" idx="1"/>
          </p:nvPr>
        </p:nvSpPr>
        <p:spPr>
          <a:noFill/>
        </p:spPr>
        <p:txBody>
          <a:bodyPr/>
          <a:lstStyle/>
          <a:p>
            <a:endParaRPr lang="en-US" altLang="en-US"/>
          </a:p>
        </p:txBody>
      </p:sp>
      <p:sp>
        <p:nvSpPr>
          <p:cNvPr id="463876" name="Slide Number Placeholder 3">
            <a:extLst>
              <a:ext uri="{FF2B5EF4-FFF2-40B4-BE49-F238E27FC236}">
                <a16:creationId xmlns:a16="http://schemas.microsoft.com/office/drawing/2014/main" id="{F60EDEF1-5866-3916-9855-7AE19E8C0693}"/>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7D97CB-813F-4553-8B44-9B3CC0786753}" type="slidenum">
              <a:rPr lang="en-US" altLang="en-US" sz="1200"/>
              <a:pPr/>
              <a:t>250</a:t>
            </a:fld>
            <a:endParaRPr lang="en-US" altLang="en-US" sz="120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Slide Image Placeholder 1">
            <a:extLst>
              <a:ext uri="{FF2B5EF4-FFF2-40B4-BE49-F238E27FC236}">
                <a16:creationId xmlns:a16="http://schemas.microsoft.com/office/drawing/2014/main" id="{4CCE4DF6-CA5D-E2A5-BE51-3366985F2241}"/>
              </a:ext>
            </a:extLst>
          </p:cNvPr>
          <p:cNvSpPr>
            <a:spLocks noGrp="1" noRot="1" noChangeAspect="1" noTextEdit="1"/>
          </p:cNvSpPr>
          <p:nvPr>
            <p:ph type="sldImg"/>
          </p:nvPr>
        </p:nvSpPr>
        <p:spPr>
          <a:ln/>
        </p:spPr>
      </p:sp>
      <p:sp>
        <p:nvSpPr>
          <p:cNvPr id="465923" name="Notes Placeholder 2">
            <a:extLst>
              <a:ext uri="{FF2B5EF4-FFF2-40B4-BE49-F238E27FC236}">
                <a16:creationId xmlns:a16="http://schemas.microsoft.com/office/drawing/2014/main" id="{2186E127-BCB4-7595-DD23-801C33458531}"/>
              </a:ext>
            </a:extLst>
          </p:cNvPr>
          <p:cNvSpPr>
            <a:spLocks noGrp="1"/>
          </p:cNvSpPr>
          <p:nvPr>
            <p:ph type="body" idx="1"/>
          </p:nvPr>
        </p:nvSpPr>
        <p:spPr>
          <a:noFill/>
        </p:spPr>
        <p:txBody>
          <a:bodyPr/>
          <a:lstStyle/>
          <a:p>
            <a:endParaRPr lang="en-US" altLang="en-US"/>
          </a:p>
        </p:txBody>
      </p:sp>
      <p:sp>
        <p:nvSpPr>
          <p:cNvPr id="465924" name="Slide Number Placeholder 3">
            <a:extLst>
              <a:ext uri="{FF2B5EF4-FFF2-40B4-BE49-F238E27FC236}">
                <a16:creationId xmlns:a16="http://schemas.microsoft.com/office/drawing/2014/main" id="{F1859937-1B79-E177-5FA3-7612A3E8C707}"/>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01D84F5-AE48-4E51-8C44-43B2F9715C5C}" type="slidenum">
              <a:rPr lang="en-US" altLang="en-US" sz="1200"/>
              <a:pPr/>
              <a:t>251</a:t>
            </a:fld>
            <a:endParaRPr lang="en-US" altLang="en-US" sz="120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Slide Image Placeholder 1">
            <a:extLst>
              <a:ext uri="{FF2B5EF4-FFF2-40B4-BE49-F238E27FC236}">
                <a16:creationId xmlns:a16="http://schemas.microsoft.com/office/drawing/2014/main" id="{08CAF63A-C817-9A36-3630-ABC9C9E00FB5}"/>
              </a:ext>
            </a:extLst>
          </p:cNvPr>
          <p:cNvSpPr>
            <a:spLocks noGrp="1" noRot="1" noChangeAspect="1" noTextEdit="1"/>
          </p:cNvSpPr>
          <p:nvPr>
            <p:ph type="sldImg"/>
          </p:nvPr>
        </p:nvSpPr>
        <p:spPr>
          <a:ln/>
        </p:spPr>
      </p:sp>
      <p:sp>
        <p:nvSpPr>
          <p:cNvPr id="467971" name="Notes Placeholder 2">
            <a:extLst>
              <a:ext uri="{FF2B5EF4-FFF2-40B4-BE49-F238E27FC236}">
                <a16:creationId xmlns:a16="http://schemas.microsoft.com/office/drawing/2014/main" id="{BC5DE4AF-AABA-7E5B-B86C-3FF2ED8A37A8}"/>
              </a:ext>
            </a:extLst>
          </p:cNvPr>
          <p:cNvSpPr>
            <a:spLocks noGrp="1"/>
          </p:cNvSpPr>
          <p:nvPr>
            <p:ph type="body" idx="1"/>
          </p:nvPr>
        </p:nvSpPr>
        <p:spPr>
          <a:noFill/>
        </p:spPr>
        <p:txBody>
          <a:bodyPr/>
          <a:lstStyle/>
          <a:p>
            <a:endParaRPr lang="en-US" altLang="en-US"/>
          </a:p>
        </p:txBody>
      </p:sp>
      <p:sp>
        <p:nvSpPr>
          <p:cNvPr id="467972" name="Slide Number Placeholder 3">
            <a:extLst>
              <a:ext uri="{FF2B5EF4-FFF2-40B4-BE49-F238E27FC236}">
                <a16:creationId xmlns:a16="http://schemas.microsoft.com/office/drawing/2014/main" id="{CC51CE50-749B-EF7E-8A08-BAA5D95B5DC7}"/>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1DC0BB-9F3E-40D4-8CCD-FC413DAB8F8B}" type="slidenum">
              <a:rPr lang="en-US" altLang="en-US" sz="1200"/>
              <a:pPr/>
              <a:t>252</a:t>
            </a:fld>
            <a:endParaRPr lang="en-US" altLang="en-US" sz="120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Slide Image Placeholder 1">
            <a:extLst>
              <a:ext uri="{FF2B5EF4-FFF2-40B4-BE49-F238E27FC236}">
                <a16:creationId xmlns:a16="http://schemas.microsoft.com/office/drawing/2014/main" id="{77DD143B-C7E2-5E8F-0A5A-7821471126C6}"/>
              </a:ext>
            </a:extLst>
          </p:cNvPr>
          <p:cNvSpPr>
            <a:spLocks noGrp="1" noRot="1" noChangeAspect="1" noTextEdit="1"/>
          </p:cNvSpPr>
          <p:nvPr>
            <p:ph type="sldImg"/>
          </p:nvPr>
        </p:nvSpPr>
        <p:spPr>
          <a:ln/>
        </p:spPr>
      </p:sp>
      <p:sp>
        <p:nvSpPr>
          <p:cNvPr id="470019" name="Notes Placeholder 2">
            <a:extLst>
              <a:ext uri="{FF2B5EF4-FFF2-40B4-BE49-F238E27FC236}">
                <a16:creationId xmlns:a16="http://schemas.microsoft.com/office/drawing/2014/main" id="{66B810B3-6780-7B7E-553D-DB7772185991}"/>
              </a:ext>
            </a:extLst>
          </p:cNvPr>
          <p:cNvSpPr>
            <a:spLocks noGrp="1"/>
          </p:cNvSpPr>
          <p:nvPr>
            <p:ph type="body" idx="1"/>
          </p:nvPr>
        </p:nvSpPr>
        <p:spPr>
          <a:noFill/>
        </p:spPr>
        <p:txBody>
          <a:bodyPr/>
          <a:lstStyle/>
          <a:p>
            <a:r>
              <a:rPr lang="en-US" altLang="en-US"/>
              <a:t>Not getting into Meek et al. (2009), etc., for now because was applied from weaning on.</a:t>
            </a:r>
          </a:p>
        </p:txBody>
      </p:sp>
      <p:sp>
        <p:nvSpPr>
          <p:cNvPr id="470020" name="Slide Number Placeholder 3">
            <a:extLst>
              <a:ext uri="{FF2B5EF4-FFF2-40B4-BE49-F238E27FC236}">
                <a16:creationId xmlns:a16="http://schemas.microsoft.com/office/drawing/2014/main" id="{1B8B0E58-8888-E049-6632-4F27BB7E0DC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DE70317-5644-4D6E-B7F2-F546AD1D687A}" type="slidenum">
              <a:rPr lang="en-US" altLang="en-US" sz="1200"/>
              <a:pPr/>
              <a:t>253</a:t>
            </a:fld>
            <a:endParaRPr lang="en-US" altLang="en-US" sz="120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Slide Image Placeholder 1">
            <a:extLst>
              <a:ext uri="{FF2B5EF4-FFF2-40B4-BE49-F238E27FC236}">
                <a16:creationId xmlns:a16="http://schemas.microsoft.com/office/drawing/2014/main" id="{BF39D9FA-993B-F755-C459-4E95313BC1E8}"/>
              </a:ext>
            </a:extLst>
          </p:cNvPr>
          <p:cNvSpPr>
            <a:spLocks noGrp="1" noRot="1" noChangeAspect="1" noTextEdit="1"/>
          </p:cNvSpPr>
          <p:nvPr>
            <p:ph type="sldImg"/>
          </p:nvPr>
        </p:nvSpPr>
        <p:spPr>
          <a:ln/>
        </p:spPr>
      </p:sp>
      <p:sp>
        <p:nvSpPr>
          <p:cNvPr id="472067" name="Notes Placeholder 2">
            <a:extLst>
              <a:ext uri="{FF2B5EF4-FFF2-40B4-BE49-F238E27FC236}">
                <a16:creationId xmlns:a16="http://schemas.microsoft.com/office/drawing/2014/main" id="{D9DC869D-3ED1-8FC0-17C8-DEF0E4C0CE18}"/>
              </a:ext>
            </a:extLst>
          </p:cNvPr>
          <p:cNvSpPr>
            <a:spLocks noGrp="1"/>
          </p:cNvSpPr>
          <p:nvPr>
            <p:ph type="body" idx="1"/>
          </p:nvPr>
        </p:nvSpPr>
        <p:spPr>
          <a:noFill/>
        </p:spPr>
        <p:txBody>
          <a:bodyPr/>
          <a:lstStyle/>
          <a:p>
            <a:r>
              <a:rPr lang="en-US" altLang="en-US"/>
              <a:t>Original is from E:\SELECT\g77\EarlyLife\Flowchart_4.pptx, which may be newer version than this!</a:t>
            </a:r>
          </a:p>
          <a:p>
            <a:endParaRPr lang="en-US" altLang="en-US"/>
          </a:p>
        </p:txBody>
      </p:sp>
      <p:sp>
        <p:nvSpPr>
          <p:cNvPr id="472068" name="Slide Number Placeholder 3">
            <a:extLst>
              <a:ext uri="{FF2B5EF4-FFF2-40B4-BE49-F238E27FC236}">
                <a16:creationId xmlns:a16="http://schemas.microsoft.com/office/drawing/2014/main" id="{079B51AE-FE30-7848-5F3B-DF85585726F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189D2F8-7F17-4380-A4F9-C209D9D4A6CA}" type="slidenum">
              <a:rPr lang="en-US" altLang="en-US" sz="1200"/>
              <a:pPr/>
              <a:t>254</a:t>
            </a:fld>
            <a:endParaRPr lang="en-US" altLang="en-US" sz="120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Slide Image Placeholder 1">
            <a:extLst>
              <a:ext uri="{FF2B5EF4-FFF2-40B4-BE49-F238E27FC236}">
                <a16:creationId xmlns:a16="http://schemas.microsoft.com/office/drawing/2014/main" id="{65C8EE5F-900A-ED98-55CE-B6072D7841AD}"/>
              </a:ext>
            </a:extLst>
          </p:cNvPr>
          <p:cNvSpPr>
            <a:spLocks noGrp="1" noRot="1" noChangeAspect="1" noTextEdit="1"/>
          </p:cNvSpPr>
          <p:nvPr>
            <p:ph type="sldImg"/>
          </p:nvPr>
        </p:nvSpPr>
        <p:spPr>
          <a:ln/>
        </p:spPr>
      </p:sp>
      <p:sp>
        <p:nvSpPr>
          <p:cNvPr id="474115" name="Notes Placeholder 2">
            <a:extLst>
              <a:ext uri="{FF2B5EF4-FFF2-40B4-BE49-F238E27FC236}">
                <a16:creationId xmlns:a16="http://schemas.microsoft.com/office/drawing/2014/main" id="{32B8435B-BF8C-5B8C-0063-8CBB99B47D5A}"/>
              </a:ext>
            </a:extLst>
          </p:cNvPr>
          <p:cNvSpPr>
            <a:spLocks noGrp="1"/>
          </p:cNvSpPr>
          <p:nvPr>
            <p:ph type="body" idx="1"/>
          </p:nvPr>
        </p:nvSpPr>
        <p:spPr>
          <a:noFill/>
        </p:spPr>
        <p:txBody>
          <a:bodyPr/>
          <a:lstStyle/>
          <a:p>
            <a:endParaRPr lang="en-US" altLang="en-US"/>
          </a:p>
        </p:txBody>
      </p:sp>
      <p:sp>
        <p:nvSpPr>
          <p:cNvPr id="474116" name="Slide Number Placeholder 3">
            <a:extLst>
              <a:ext uri="{FF2B5EF4-FFF2-40B4-BE49-F238E27FC236}">
                <a16:creationId xmlns:a16="http://schemas.microsoft.com/office/drawing/2014/main" id="{A65C01E2-AB86-1F25-E3D7-C8EA1D46BA3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6C46762-CE3C-4BC9-B3EE-908454B1699A}" type="slidenum">
              <a:rPr lang="en-US" altLang="en-US" sz="1200"/>
              <a:pPr/>
              <a:t>255</a:t>
            </a:fld>
            <a:endParaRPr lang="en-US" altLang="en-US" sz="120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Slide Image Placeholder 1">
            <a:extLst>
              <a:ext uri="{FF2B5EF4-FFF2-40B4-BE49-F238E27FC236}">
                <a16:creationId xmlns:a16="http://schemas.microsoft.com/office/drawing/2014/main" id="{FA211C18-C7F3-2EA1-0E3D-34710361D7BC}"/>
              </a:ext>
            </a:extLst>
          </p:cNvPr>
          <p:cNvSpPr>
            <a:spLocks noGrp="1" noRot="1" noChangeAspect="1" noTextEdit="1"/>
          </p:cNvSpPr>
          <p:nvPr>
            <p:ph type="sldImg"/>
          </p:nvPr>
        </p:nvSpPr>
        <p:spPr>
          <a:ln/>
        </p:spPr>
      </p:sp>
      <p:sp>
        <p:nvSpPr>
          <p:cNvPr id="476163" name="Notes Placeholder 2">
            <a:extLst>
              <a:ext uri="{FF2B5EF4-FFF2-40B4-BE49-F238E27FC236}">
                <a16:creationId xmlns:a16="http://schemas.microsoft.com/office/drawing/2014/main" id="{84C9647B-AAFA-B945-5EA4-C153149B56A4}"/>
              </a:ext>
            </a:extLst>
          </p:cNvPr>
          <p:cNvSpPr>
            <a:spLocks noGrp="1"/>
          </p:cNvSpPr>
          <p:nvPr>
            <p:ph type="body" idx="1"/>
          </p:nvPr>
        </p:nvSpPr>
        <p:spPr>
          <a:noFill/>
        </p:spPr>
        <p:txBody>
          <a:bodyPr/>
          <a:lstStyle/>
          <a:p>
            <a:r>
              <a:rPr lang="en-US" altLang="en-US"/>
              <a:t>AMASSON_G77_with_MINI.sas</a:t>
            </a:r>
          </a:p>
          <a:p>
            <a:r>
              <a:rPr lang="en-US" altLang="en-US"/>
              <a:t>libname test spss 'E:\SELECT\g77\EarlyLife\g77ALL2_Chol_Dissect_Food_ARun.sys';</a:t>
            </a:r>
          </a:p>
          <a:p>
            <a:r>
              <a:rPr lang="en-US" altLang="en-US"/>
              <a:t>xxThings are slightly different as of 23 June 2016</a:t>
            </a:r>
          </a:p>
          <a:p>
            <a:endParaRPr lang="en-US" altLang="en-US"/>
          </a:p>
        </p:txBody>
      </p:sp>
      <p:sp>
        <p:nvSpPr>
          <p:cNvPr id="476164" name="Slide Number Placeholder 3">
            <a:extLst>
              <a:ext uri="{FF2B5EF4-FFF2-40B4-BE49-F238E27FC236}">
                <a16:creationId xmlns:a16="http://schemas.microsoft.com/office/drawing/2014/main" id="{1D1C1A18-C6C5-1AA1-A0E0-0EA319E7A56C}"/>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BFD15E22-0AC9-425D-8E4F-2265E9AF7D3A}" type="slidenum">
              <a:rPr lang="en-US" altLang="en-US" sz="1200"/>
              <a:pPr/>
              <a:t>256</a:t>
            </a:fld>
            <a:endParaRPr lang="en-US" altLang="en-US" sz="120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Slide Image Placeholder 1">
            <a:extLst>
              <a:ext uri="{FF2B5EF4-FFF2-40B4-BE49-F238E27FC236}">
                <a16:creationId xmlns:a16="http://schemas.microsoft.com/office/drawing/2014/main" id="{8B1D97B5-5751-C822-E002-5AB111484FA2}"/>
              </a:ext>
            </a:extLst>
          </p:cNvPr>
          <p:cNvSpPr>
            <a:spLocks noGrp="1" noRot="1" noChangeAspect="1" noTextEdit="1"/>
          </p:cNvSpPr>
          <p:nvPr>
            <p:ph type="sldImg"/>
          </p:nvPr>
        </p:nvSpPr>
        <p:spPr>
          <a:ln/>
        </p:spPr>
      </p:sp>
      <p:sp>
        <p:nvSpPr>
          <p:cNvPr id="478211" name="Notes Placeholder 2">
            <a:extLst>
              <a:ext uri="{FF2B5EF4-FFF2-40B4-BE49-F238E27FC236}">
                <a16:creationId xmlns:a16="http://schemas.microsoft.com/office/drawing/2014/main" id="{64A67CBD-637E-61FC-309A-600725FE8D25}"/>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78212" name="Slide Number Placeholder 3">
            <a:extLst>
              <a:ext uri="{FF2B5EF4-FFF2-40B4-BE49-F238E27FC236}">
                <a16:creationId xmlns:a16="http://schemas.microsoft.com/office/drawing/2014/main" id="{2925AFD5-A687-E360-6B05-1FFD33BFC46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24EE3A2-8879-43F9-92C6-0BD1176FA50A}" type="slidenum">
              <a:rPr lang="en-US" altLang="en-US" sz="1200"/>
              <a:pPr/>
              <a:t>257</a:t>
            </a:fld>
            <a:endParaRPr lang="en-US" altLang="en-US" sz="120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25</a:t>
            </a:fld>
            <a:endParaRPr lang="en-US" altLang="en-US" sz="120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Slide Image Placeholder 1">
            <a:extLst>
              <a:ext uri="{FF2B5EF4-FFF2-40B4-BE49-F238E27FC236}">
                <a16:creationId xmlns:a16="http://schemas.microsoft.com/office/drawing/2014/main" id="{DC8FCEB6-4C61-E25B-5A2E-B24AE5EB7E0F}"/>
              </a:ext>
            </a:extLst>
          </p:cNvPr>
          <p:cNvSpPr>
            <a:spLocks noGrp="1" noRot="1" noChangeAspect="1" noTextEdit="1"/>
          </p:cNvSpPr>
          <p:nvPr>
            <p:ph type="sldImg"/>
          </p:nvPr>
        </p:nvSpPr>
        <p:spPr>
          <a:ln/>
        </p:spPr>
      </p:sp>
      <p:sp>
        <p:nvSpPr>
          <p:cNvPr id="480259" name="Notes Placeholder 2">
            <a:extLst>
              <a:ext uri="{FF2B5EF4-FFF2-40B4-BE49-F238E27FC236}">
                <a16:creationId xmlns:a16="http://schemas.microsoft.com/office/drawing/2014/main" id="{8174DA5B-3E76-5C90-DBBA-CF85A66FBC04}"/>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0260" name="Slide Number Placeholder 3">
            <a:extLst>
              <a:ext uri="{FF2B5EF4-FFF2-40B4-BE49-F238E27FC236}">
                <a16:creationId xmlns:a16="http://schemas.microsoft.com/office/drawing/2014/main" id="{267829C8-3B0A-99AA-6753-B1B05BC132B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CDE28BB-842A-469D-9BA8-826A0C637964}" type="slidenum">
              <a:rPr lang="en-US" altLang="en-US" sz="1200"/>
              <a:pPr/>
              <a:t>258</a:t>
            </a:fld>
            <a:endParaRPr lang="en-US" altLang="en-US" sz="120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Slide Image Placeholder 1">
            <a:extLst>
              <a:ext uri="{FF2B5EF4-FFF2-40B4-BE49-F238E27FC236}">
                <a16:creationId xmlns:a16="http://schemas.microsoft.com/office/drawing/2014/main" id="{BFF03009-6C48-1A45-B454-8A0517993C67}"/>
              </a:ext>
            </a:extLst>
          </p:cNvPr>
          <p:cNvSpPr>
            <a:spLocks noGrp="1" noRot="1" noChangeAspect="1" noTextEdit="1"/>
          </p:cNvSpPr>
          <p:nvPr>
            <p:ph type="sldImg"/>
          </p:nvPr>
        </p:nvSpPr>
        <p:spPr>
          <a:ln/>
        </p:spPr>
      </p:sp>
      <p:sp>
        <p:nvSpPr>
          <p:cNvPr id="482307" name="Notes Placeholder 2">
            <a:extLst>
              <a:ext uri="{FF2B5EF4-FFF2-40B4-BE49-F238E27FC236}">
                <a16:creationId xmlns:a16="http://schemas.microsoft.com/office/drawing/2014/main" id="{57BCDE2E-2FC9-FC0F-DC41-00619EBCA97A}"/>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2308" name="Slide Number Placeholder 3">
            <a:extLst>
              <a:ext uri="{FF2B5EF4-FFF2-40B4-BE49-F238E27FC236}">
                <a16:creationId xmlns:a16="http://schemas.microsoft.com/office/drawing/2014/main" id="{6D9ACDB0-BE69-1996-4626-1E4815CDCD9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3854AD6-FD74-40BC-B01F-77AA13C16414}" type="slidenum">
              <a:rPr lang="en-US" altLang="en-US" sz="1200"/>
              <a:pPr/>
              <a:t>259</a:t>
            </a:fld>
            <a:endParaRPr lang="en-US" altLang="en-US" sz="120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Slide Image Placeholder 1">
            <a:extLst>
              <a:ext uri="{FF2B5EF4-FFF2-40B4-BE49-F238E27FC236}">
                <a16:creationId xmlns:a16="http://schemas.microsoft.com/office/drawing/2014/main" id="{0655AA6C-212F-7E1F-454D-3DF9299FABC2}"/>
              </a:ext>
            </a:extLst>
          </p:cNvPr>
          <p:cNvSpPr>
            <a:spLocks noGrp="1" noRot="1" noChangeAspect="1" noTextEdit="1"/>
          </p:cNvSpPr>
          <p:nvPr>
            <p:ph type="sldImg"/>
          </p:nvPr>
        </p:nvSpPr>
        <p:spPr>
          <a:ln/>
        </p:spPr>
      </p:sp>
      <p:sp>
        <p:nvSpPr>
          <p:cNvPr id="484355" name="Notes Placeholder 2">
            <a:extLst>
              <a:ext uri="{FF2B5EF4-FFF2-40B4-BE49-F238E27FC236}">
                <a16:creationId xmlns:a16="http://schemas.microsoft.com/office/drawing/2014/main" id="{90CBAF45-EA00-4595-5DFA-C7ADA20E6364}"/>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4356" name="Slide Number Placeholder 3">
            <a:extLst>
              <a:ext uri="{FF2B5EF4-FFF2-40B4-BE49-F238E27FC236}">
                <a16:creationId xmlns:a16="http://schemas.microsoft.com/office/drawing/2014/main" id="{92254024-7458-3280-7357-25141544886A}"/>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3711C7-53C6-4E08-834D-4C0A91B4132D}" type="slidenum">
              <a:rPr lang="en-US" altLang="en-US" sz="1200"/>
              <a:pPr/>
              <a:t>260</a:t>
            </a:fld>
            <a:endParaRPr lang="en-US" altLang="en-US" sz="120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Slide Image Placeholder 1">
            <a:extLst>
              <a:ext uri="{FF2B5EF4-FFF2-40B4-BE49-F238E27FC236}">
                <a16:creationId xmlns:a16="http://schemas.microsoft.com/office/drawing/2014/main" id="{74BC84C2-00B8-B688-ACCC-B02069F07A51}"/>
              </a:ext>
            </a:extLst>
          </p:cNvPr>
          <p:cNvSpPr>
            <a:spLocks noGrp="1" noRot="1" noChangeAspect="1" noTextEdit="1"/>
          </p:cNvSpPr>
          <p:nvPr>
            <p:ph type="sldImg"/>
          </p:nvPr>
        </p:nvSpPr>
        <p:spPr>
          <a:ln/>
        </p:spPr>
      </p:sp>
      <p:sp>
        <p:nvSpPr>
          <p:cNvPr id="486403" name="Notes Placeholder 2">
            <a:extLst>
              <a:ext uri="{FF2B5EF4-FFF2-40B4-BE49-F238E27FC236}">
                <a16:creationId xmlns:a16="http://schemas.microsoft.com/office/drawing/2014/main" id="{11FE7AD9-874D-51F9-C15C-0B1196D1CA35}"/>
              </a:ext>
            </a:extLst>
          </p:cNvPr>
          <p:cNvSpPr>
            <a:spLocks noGrp="1"/>
          </p:cNvSpPr>
          <p:nvPr>
            <p:ph type="body" idx="1"/>
          </p:nvPr>
        </p:nvSpPr>
        <p:spPr>
          <a:noFill/>
        </p:spPr>
        <p:txBody>
          <a:bodyPr/>
          <a:lstStyle/>
          <a:p>
            <a:r>
              <a:rPr lang="en-US" altLang="en-US"/>
              <a:t>ARUN17X_G77_with_MINI.sas</a:t>
            </a:r>
          </a:p>
          <a:p>
            <a:r>
              <a:rPr lang="en-US" altLang="en-US"/>
              <a:t>libname test spss 'E:\SELECT\g77\EarlyLife\g77ALL2_Chol_Dissect_Food_ARun.sys'; 4/26/2016</a:t>
            </a:r>
          </a:p>
          <a:p>
            <a:r>
              <a:rPr lang="en-US" altLang="en-US"/>
              <a:t>E:\SELECT\g77\EarlyLife\SAS_Results_Graphs_1.xlsx</a:t>
            </a:r>
          </a:p>
          <a:p>
            <a:endParaRPr lang="en-US" altLang="en-US"/>
          </a:p>
        </p:txBody>
      </p:sp>
      <p:sp>
        <p:nvSpPr>
          <p:cNvPr id="486404" name="Slide Number Placeholder 3">
            <a:extLst>
              <a:ext uri="{FF2B5EF4-FFF2-40B4-BE49-F238E27FC236}">
                <a16:creationId xmlns:a16="http://schemas.microsoft.com/office/drawing/2014/main" id="{6B6C1031-9379-B80B-345E-C0A3A048570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6AEBBB9-B0DE-4DC2-A8C9-DB06A9BC022A}" type="slidenum">
              <a:rPr lang="en-US" altLang="en-US" sz="1200"/>
              <a:pPr/>
              <a:t>261</a:t>
            </a:fld>
            <a:endParaRPr lang="en-US" altLang="en-US" sz="120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Slide Image Placeholder 1">
            <a:extLst>
              <a:ext uri="{FF2B5EF4-FFF2-40B4-BE49-F238E27FC236}">
                <a16:creationId xmlns:a16="http://schemas.microsoft.com/office/drawing/2014/main" id="{598C8505-9B53-3B38-8BCC-A5205741E934}"/>
              </a:ext>
            </a:extLst>
          </p:cNvPr>
          <p:cNvSpPr>
            <a:spLocks noGrp="1" noRot="1" noChangeAspect="1" noTextEdit="1"/>
          </p:cNvSpPr>
          <p:nvPr>
            <p:ph type="sldImg"/>
          </p:nvPr>
        </p:nvSpPr>
        <p:spPr>
          <a:ln/>
        </p:spPr>
      </p:sp>
      <p:sp>
        <p:nvSpPr>
          <p:cNvPr id="488451" name="Notes Placeholder 2">
            <a:extLst>
              <a:ext uri="{FF2B5EF4-FFF2-40B4-BE49-F238E27FC236}">
                <a16:creationId xmlns:a16="http://schemas.microsoft.com/office/drawing/2014/main" id="{D1F300B0-3F06-4F24-744F-9E357A58F31A}"/>
              </a:ext>
            </a:extLst>
          </p:cNvPr>
          <p:cNvSpPr>
            <a:spLocks noGrp="1"/>
          </p:cNvSpPr>
          <p:nvPr>
            <p:ph type="body" idx="1"/>
          </p:nvPr>
        </p:nvSpPr>
        <p:spPr>
          <a:noFill/>
        </p:spPr>
        <p:txBody>
          <a:bodyPr/>
          <a:lstStyle/>
          <a:p>
            <a:endParaRPr lang="en-US" altLang="en-US"/>
          </a:p>
          <a:p>
            <a:endParaRPr lang="en-US" altLang="en-US"/>
          </a:p>
        </p:txBody>
      </p:sp>
      <p:sp>
        <p:nvSpPr>
          <p:cNvPr id="488452" name="Slide Number Placeholder 3">
            <a:extLst>
              <a:ext uri="{FF2B5EF4-FFF2-40B4-BE49-F238E27FC236}">
                <a16:creationId xmlns:a16="http://schemas.microsoft.com/office/drawing/2014/main" id="{839A179B-DE70-021D-D1AE-EF19BE83EFF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C4CA24E-9C96-4239-93EA-56A07CE43444}" type="slidenum">
              <a:rPr lang="en-US" altLang="en-US" sz="1200"/>
              <a:pPr/>
              <a:t>262</a:t>
            </a:fld>
            <a:endParaRPr lang="en-US" altLang="en-US" sz="1200"/>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Slide Image Placeholder 1">
            <a:extLst>
              <a:ext uri="{FF2B5EF4-FFF2-40B4-BE49-F238E27FC236}">
                <a16:creationId xmlns:a16="http://schemas.microsoft.com/office/drawing/2014/main" id="{D0814639-8C33-3902-A28A-70AB4DDAB27E}"/>
              </a:ext>
            </a:extLst>
          </p:cNvPr>
          <p:cNvSpPr>
            <a:spLocks noGrp="1" noRot="1" noChangeAspect="1" noTextEdit="1"/>
          </p:cNvSpPr>
          <p:nvPr>
            <p:ph type="sldImg"/>
          </p:nvPr>
        </p:nvSpPr>
        <p:spPr>
          <a:ln/>
        </p:spPr>
      </p:sp>
      <p:sp>
        <p:nvSpPr>
          <p:cNvPr id="490499" name="Notes Placeholder 2">
            <a:extLst>
              <a:ext uri="{FF2B5EF4-FFF2-40B4-BE49-F238E27FC236}">
                <a16:creationId xmlns:a16="http://schemas.microsoft.com/office/drawing/2014/main" id="{1A743981-8064-A1D5-CED0-07F5BD5696D6}"/>
              </a:ext>
            </a:extLst>
          </p:cNvPr>
          <p:cNvSpPr>
            <a:spLocks noGrp="1"/>
          </p:cNvSpPr>
          <p:nvPr>
            <p:ph type="body" idx="1"/>
          </p:nvPr>
        </p:nvSpPr>
        <p:spPr>
          <a:noFill/>
        </p:spPr>
        <p:txBody>
          <a:bodyPr/>
          <a:lstStyle/>
          <a:p>
            <a:r>
              <a:rPr lang="en-US" altLang="en-US"/>
              <a:t>Ventric_G77_with_MINI.sas</a:t>
            </a:r>
          </a:p>
          <a:p>
            <a:endParaRPr lang="en-US" altLang="en-US"/>
          </a:p>
        </p:txBody>
      </p:sp>
      <p:sp>
        <p:nvSpPr>
          <p:cNvPr id="490500" name="Slide Number Placeholder 3">
            <a:extLst>
              <a:ext uri="{FF2B5EF4-FFF2-40B4-BE49-F238E27FC236}">
                <a16:creationId xmlns:a16="http://schemas.microsoft.com/office/drawing/2014/main" id="{F39C6131-5F72-B2E1-A7B9-CADC37FF7C28}"/>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F063EF5-0468-46F8-B3FC-C004D4015ACC}" type="slidenum">
              <a:rPr lang="en-US" altLang="en-US" sz="1200"/>
              <a:pPr/>
              <a:t>263</a:t>
            </a:fld>
            <a:endParaRPr lang="en-US" altLang="en-US" sz="1200"/>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Slide Image Placeholder 1">
            <a:extLst>
              <a:ext uri="{FF2B5EF4-FFF2-40B4-BE49-F238E27FC236}">
                <a16:creationId xmlns:a16="http://schemas.microsoft.com/office/drawing/2014/main" id="{4043D8A5-4F1B-C2B3-8D2A-214A384052A1}"/>
              </a:ext>
            </a:extLst>
          </p:cNvPr>
          <p:cNvSpPr>
            <a:spLocks noGrp="1" noRot="1" noChangeAspect="1" noTextEdit="1"/>
          </p:cNvSpPr>
          <p:nvPr>
            <p:ph type="sldImg"/>
          </p:nvPr>
        </p:nvSpPr>
        <p:spPr>
          <a:ln/>
        </p:spPr>
      </p:sp>
      <p:sp>
        <p:nvSpPr>
          <p:cNvPr id="492547" name="Notes Placeholder 2">
            <a:extLst>
              <a:ext uri="{FF2B5EF4-FFF2-40B4-BE49-F238E27FC236}">
                <a16:creationId xmlns:a16="http://schemas.microsoft.com/office/drawing/2014/main" id="{5B154CB2-35B0-392F-4769-85A421A99A9F}"/>
              </a:ext>
            </a:extLst>
          </p:cNvPr>
          <p:cNvSpPr>
            <a:spLocks noGrp="1"/>
          </p:cNvSpPr>
          <p:nvPr>
            <p:ph type="body" idx="1"/>
          </p:nvPr>
        </p:nvSpPr>
        <p:spPr>
          <a:noFill/>
        </p:spPr>
        <p:txBody>
          <a:bodyPr/>
          <a:lstStyle/>
          <a:p>
            <a:endParaRPr lang="en-US" altLang="en-US"/>
          </a:p>
        </p:txBody>
      </p:sp>
      <p:sp>
        <p:nvSpPr>
          <p:cNvPr id="492548" name="Slide Number Placeholder 3">
            <a:extLst>
              <a:ext uri="{FF2B5EF4-FFF2-40B4-BE49-F238E27FC236}">
                <a16:creationId xmlns:a16="http://schemas.microsoft.com/office/drawing/2014/main" id="{44388966-867F-507D-FAED-337C601CB4B2}"/>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501C7C9-940A-42BF-8E9F-019E746BD8B5}" type="slidenum">
              <a:rPr lang="en-US" altLang="en-US" sz="1200"/>
              <a:pPr/>
              <a:t>264</a:t>
            </a:fld>
            <a:endParaRPr lang="en-US" altLang="en-US" sz="1200"/>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Slide Image Placeholder 1">
            <a:extLst>
              <a:ext uri="{FF2B5EF4-FFF2-40B4-BE49-F238E27FC236}">
                <a16:creationId xmlns:a16="http://schemas.microsoft.com/office/drawing/2014/main" id="{2F969E76-A649-BDF3-F842-46E0783163C6}"/>
              </a:ext>
            </a:extLst>
          </p:cNvPr>
          <p:cNvSpPr>
            <a:spLocks noGrp="1" noRot="1" noChangeAspect="1" noTextEdit="1"/>
          </p:cNvSpPr>
          <p:nvPr>
            <p:ph type="sldImg"/>
          </p:nvPr>
        </p:nvSpPr>
        <p:spPr>
          <a:ln/>
        </p:spPr>
      </p:sp>
      <p:sp>
        <p:nvSpPr>
          <p:cNvPr id="494595" name="Notes Placeholder 2">
            <a:extLst>
              <a:ext uri="{FF2B5EF4-FFF2-40B4-BE49-F238E27FC236}">
                <a16:creationId xmlns:a16="http://schemas.microsoft.com/office/drawing/2014/main" id="{84D10984-C8EB-6C01-21CF-A70F2201F35B}"/>
              </a:ext>
            </a:extLst>
          </p:cNvPr>
          <p:cNvSpPr>
            <a:spLocks noGrp="1"/>
          </p:cNvSpPr>
          <p:nvPr>
            <p:ph type="body" idx="1"/>
          </p:nvPr>
        </p:nvSpPr>
        <p:spPr>
          <a:noFill/>
        </p:spPr>
        <p:txBody>
          <a:bodyPr/>
          <a:lstStyle/>
          <a:p>
            <a:endParaRPr lang="en-US" altLang="en-US"/>
          </a:p>
        </p:txBody>
      </p:sp>
      <p:sp>
        <p:nvSpPr>
          <p:cNvPr id="494596" name="Slide Number Placeholder 3">
            <a:extLst>
              <a:ext uri="{FF2B5EF4-FFF2-40B4-BE49-F238E27FC236}">
                <a16:creationId xmlns:a16="http://schemas.microsoft.com/office/drawing/2014/main" id="{B5C66245-D885-D94F-FEFF-36EC2E544F5C}"/>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314CBB6-C3C3-4CC6-A310-5BC62DF6D2B6}" type="slidenum">
              <a:rPr lang="en-US" altLang="en-US" sz="1200"/>
              <a:pPr/>
              <a:t>265</a:t>
            </a:fld>
            <a:endParaRPr lang="en-US" altLang="en-US" sz="1200"/>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Slide Image Placeholder 1">
            <a:extLst>
              <a:ext uri="{FF2B5EF4-FFF2-40B4-BE49-F238E27FC236}">
                <a16:creationId xmlns:a16="http://schemas.microsoft.com/office/drawing/2014/main" id="{14203BAC-B008-FB95-AA19-E3AF7CA20995}"/>
              </a:ext>
            </a:extLst>
          </p:cNvPr>
          <p:cNvSpPr>
            <a:spLocks noGrp="1" noRot="1" noChangeAspect="1" noTextEdit="1"/>
          </p:cNvSpPr>
          <p:nvPr>
            <p:ph type="sldImg"/>
          </p:nvPr>
        </p:nvSpPr>
        <p:spPr>
          <a:ln/>
        </p:spPr>
      </p:sp>
      <p:sp>
        <p:nvSpPr>
          <p:cNvPr id="496643" name="Notes Placeholder 2">
            <a:extLst>
              <a:ext uri="{FF2B5EF4-FFF2-40B4-BE49-F238E27FC236}">
                <a16:creationId xmlns:a16="http://schemas.microsoft.com/office/drawing/2014/main" id="{6FA3647C-F306-8473-F5C6-DFB0DFB84070}"/>
              </a:ext>
            </a:extLst>
          </p:cNvPr>
          <p:cNvSpPr>
            <a:spLocks noGrp="1"/>
          </p:cNvSpPr>
          <p:nvPr>
            <p:ph type="body" idx="1"/>
          </p:nvPr>
        </p:nvSpPr>
        <p:spPr>
          <a:noFill/>
        </p:spPr>
        <p:txBody>
          <a:bodyPr/>
          <a:lstStyle/>
          <a:p>
            <a:endParaRPr lang="en-US" altLang="en-US"/>
          </a:p>
        </p:txBody>
      </p:sp>
      <p:sp>
        <p:nvSpPr>
          <p:cNvPr id="496644" name="Slide Number Placeholder 3">
            <a:extLst>
              <a:ext uri="{FF2B5EF4-FFF2-40B4-BE49-F238E27FC236}">
                <a16:creationId xmlns:a16="http://schemas.microsoft.com/office/drawing/2014/main" id="{39953E8E-C716-4DBC-2A6F-49C642E573A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39240C3-19A3-4DDC-B6B0-708EBA6DB1A5}" type="slidenum">
              <a:rPr lang="en-US" altLang="en-US" sz="1200"/>
              <a:pPr/>
              <a:t>266</a:t>
            </a:fld>
            <a:endParaRPr lang="en-US" altLang="en-US" sz="1200"/>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Slide Image Placeholder 1">
            <a:extLst>
              <a:ext uri="{FF2B5EF4-FFF2-40B4-BE49-F238E27FC236}">
                <a16:creationId xmlns:a16="http://schemas.microsoft.com/office/drawing/2014/main" id="{FC8630BD-74AB-A8BA-7890-542749562647}"/>
              </a:ext>
            </a:extLst>
          </p:cNvPr>
          <p:cNvSpPr>
            <a:spLocks noGrp="1" noRot="1" noChangeAspect="1" noTextEdit="1"/>
          </p:cNvSpPr>
          <p:nvPr>
            <p:ph type="sldImg"/>
          </p:nvPr>
        </p:nvSpPr>
        <p:spPr>
          <a:ln/>
        </p:spPr>
      </p:sp>
      <p:sp>
        <p:nvSpPr>
          <p:cNvPr id="498691" name="Notes Placeholder 2">
            <a:extLst>
              <a:ext uri="{FF2B5EF4-FFF2-40B4-BE49-F238E27FC236}">
                <a16:creationId xmlns:a16="http://schemas.microsoft.com/office/drawing/2014/main" id="{5C86C327-DA74-918C-8601-BD4CCD32E764}"/>
              </a:ext>
            </a:extLst>
          </p:cNvPr>
          <p:cNvSpPr>
            <a:spLocks noGrp="1"/>
          </p:cNvSpPr>
          <p:nvPr>
            <p:ph type="body" idx="1"/>
          </p:nvPr>
        </p:nvSpPr>
        <p:spPr>
          <a:noFill/>
        </p:spPr>
        <p:txBody>
          <a:bodyPr/>
          <a:lstStyle/>
          <a:p>
            <a:endParaRPr lang="en-US" altLang="en-US"/>
          </a:p>
        </p:txBody>
      </p:sp>
      <p:sp>
        <p:nvSpPr>
          <p:cNvPr id="498692" name="Slide Number Placeholder 3">
            <a:extLst>
              <a:ext uri="{FF2B5EF4-FFF2-40B4-BE49-F238E27FC236}">
                <a16:creationId xmlns:a16="http://schemas.microsoft.com/office/drawing/2014/main" id="{FB0A985A-CA24-DEB5-3A1D-A801DF87951D}"/>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8FAB55B-A812-4092-B4AE-52D94D78DBD9}" type="slidenum">
              <a:rPr lang="en-US" altLang="en-US" sz="1200"/>
              <a:pPr/>
              <a:t>267</a:t>
            </a:fld>
            <a:endParaRPr lang="en-US" altLang="en-US" sz="120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131D855B-2D06-D6D4-07AF-12DFC65EBA3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0F281EB-37AA-4099-BA13-A7360B405C79}" type="slidenum">
              <a:rPr lang="en-US" altLang="en-US" sz="1200"/>
              <a:pPr/>
              <a:t>26</a:t>
            </a:fld>
            <a:endParaRPr lang="en-US" altLang="en-US" sz="1200"/>
          </a:p>
        </p:txBody>
      </p:sp>
      <p:sp>
        <p:nvSpPr>
          <p:cNvPr id="80899" name="Rectangle 2">
            <a:extLst>
              <a:ext uri="{FF2B5EF4-FFF2-40B4-BE49-F238E27FC236}">
                <a16:creationId xmlns:a16="http://schemas.microsoft.com/office/drawing/2014/main" id="{1D83FA12-C8FB-A328-EED1-08854254907D}"/>
              </a:ext>
            </a:extLst>
          </p:cNvPr>
          <p:cNvSpPr>
            <a:spLocks noGrp="1" noRot="1" noChangeAspect="1" noChangeArrowheads="1" noTextEdit="1"/>
          </p:cNvSpPr>
          <p:nvPr>
            <p:ph type="sldImg"/>
          </p:nvPr>
        </p:nvSpPr>
        <p:spPr>
          <a:ln/>
        </p:spPr>
      </p:sp>
      <p:sp>
        <p:nvSpPr>
          <p:cNvPr id="80900" name="Text Box 3">
            <a:extLst>
              <a:ext uri="{FF2B5EF4-FFF2-40B4-BE49-F238E27FC236}">
                <a16:creationId xmlns:a16="http://schemas.microsoft.com/office/drawing/2014/main" id="{4E0D4A80-84D8-1EFA-54F2-18D61562FD65}"/>
              </a:ext>
            </a:extLst>
          </p:cNvPr>
          <p:cNvSpPr>
            <a:spLocks noGrp="1" noChangeArrowheads="1"/>
          </p:cNvSpPr>
          <p:nvPr>
            <p:ph type="body" idx="1"/>
          </p:nvPr>
        </p:nvSpPr>
        <p:spPr>
          <a:xfrm>
            <a:off x="914400" y="4341813"/>
            <a:ext cx="5029200" cy="4114800"/>
          </a:xfrm>
          <a:noFill/>
          <a:extLst>
            <a:ext uri="{91240B29-F687-4F45-9708-019B960494DF}">
              <a14:hiddenLine xmlns:a14="http://schemas.microsoft.com/office/drawing/2010/main" w="9525">
                <a:solidFill>
                  <a:srgbClr val="808080"/>
                </a:solidFill>
                <a:round/>
                <a:headEnd/>
                <a:tailEnd/>
              </a14:hiddenLine>
            </a:ext>
          </a:extLst>
        </p:spPr>
        <p:txBody>
          <a:bodyPr lIns="80766" tIns="41998" rIns="80766" bIns="41998"/>
          <a:lstStyle/>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latin typeface="Arial" panose="020B0604020202020204" pitchFamily="34" charset="0"/>
                <a:ea typeface="Arial Unicode MS" panose="020B0604020202020204" pitchFamily="34" charset="-128"/>
                <a:cs typeface="Arial Unicode MS" panose="020B0604020202020204" pitchFamily="34" charset="-128"/>
              </a:rPr>
              <a:t>I am just showing males here, but the result also holds for females and for wet brain masses.</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a:latin typeface="Arial" panose="020B0604020202020204" pitchFamily="34" charset="0"/>
              <a:ea typeface="Arial Unicode MS" panose="020B0604020202020204" pitchFamily="34" charset="-128"/>
              <a:cs typeface="Arial Unicode MS" panose="020B0604020202020204" pitchFamily="34" charset="-128"/>
            </a:endParaRP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latin typeface="Arial" panose="020B0604020202020204" pitchFamily="34" charset="0"/>
                <a:ea typeface="Arial Unicode MS" panose="020B0604020202020204" pitchFamily="34" charset="-128"/>
                <a:cs typeface="Arial Unicode MS" panose="020B0604020202020204" pitchFamily="34" charset="-128"/>
              </a:rPr>
              <a:t>Wet &amp; dry brain masses – cerebellar &amp; non-cerebellar</a:t>
            </a:r>
          </a:p>
          <a:p>
            <a:pPr defTabSz="457200" eaLnBrk="1">
              <a:spcBef>
                <a:spcPts val="450"/>
              </a:spcBef>
              <a:buSzPct val="45000"/>
              <a:buFont typeface="Wingdings" panose="05000000000000000000" pitchFamily="2" charset="2"/>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latin typeface="Arial" panose="020B0604020202020204" pitchFamily="34" charset="0"/>
                <a:ea typeface="Arial Unicode MS" panose="020B0604020202020204" pitchFamily="34" charset="-128"/>
                <a:cs typeface="Arial Unicode MS" panose="020B0604020202020204" pitchFamily="34" charset="-128"/>
              </a:rPr>
              <a:t>MRI measured volume of caudate-putamen, hippocampus, cerebellum, remaining forebrain (i.e. forebrain minus Cpu &amp; hpc) and midbrain. Cpu/midbrain/cerebellum chosen because  they contain systems involved in motor-sensory processing AND could be consistently delineated in scans. Hpc because previous work demonstrated correlations b/w wheel running &amp; activation of hpc neurons (c-fos)</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latin typeface="Arial" panose="020B0604020202020204" pitchFamily="34" charset="0"/>
                <a:ea typeface="Arial Unicode MS" panose="020B0604020202020204" pitchFamily="34" charset="-128"/>
                <a:cs typeface="Arial Unicode MS" panose="020B0604020202020204" pitchFamily="34" charset="-128"/>
              </a:rPr>
              <a:t>Adjusting for body mass, HR mice had larger non-cerebellar brain dry mass </a:t>
            </a:r>
          </a:p>
          <a:p>
            <a:pPr defTabSz="457200" eaLnBrk="1">
              <a:spcBef>
                <a:spcPts val="450"/>
              </a:spcBef>
              <a:buSzPct val="4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a:latin typeface="Arial" panose="020B0604020202020204" pitchFamily="34" charset="0"/>
                <a:ea typeface="Arial Unicode MS" panose="020B0604020202020204" pitchFamily="34" charset="-128"/>
                <a:cs typeface="Arial Unicode MS" panose="020B0604020202020204" pitchFamily="34" charset="-128"/>
              </a:rPr>
              <a:t>Midbrain volume was ~13% larger in HR</a:t>
            </a: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Slide Image Placeholder 1">
            <a:extLst>
              <a:ext uri="{FF2B5EF4-FFF2-40B4-BE49-F238E27FC236}">
                <a16:creationId xmlns:a16="http://schemas.microsoft.com/office/drawing/2014/main" id="{F9D7A695-DE25-1CAE-2CA5-8FD33BE42674}"/>
              </a:ext>
            </a:extLst>
          </p:cNvPr>
          <p:cNvSpPr>
            <a:spLocks noGrp="1" noRot="1" noChangeAspect="1" noTextEdit="1"/>
          </p:cNvSpPr>
          <p:nvPr>
            <p:ph type="sldImg"/>
          </p:nvPr>
        </p:nvSpPr>
        <p:spPr>
          <a:ln/>
        </p:spPr>
      </p:sp>
      <p:sp>
        <p:nvSpPr>
          <p:cNvPr id="500739" name="Notes Placeholder 2">
            <a:extLst>
              <a:ext uri="{FF2B5EF4-FFF2-40B4-BE49-F238E27FC236}">
                <a16:creationId xmlns:a16="http://schemas.microsoft.com/office/drawing/2014/main" id="{4FA16DDC-8F39-2D57-E2A7-7228C7BAFE3F}"/>
              </a:ext>
            </a:extLst>
          </p:cNvPr>
          <p:cNvSpPr>
            <a:spLocks noGrp="1"/>
          </p:cNvSpPr>
          <p:nvPr>
            <p:ph type="body" idx="1"/>
          </p:nvPr>
        </p:nvSpPr>
        <p:spPr>
          <a:noFill/>
        </p:spPr>
        <p:txBody>
          <a:bodyPr/>
          <a:lstStyle/>
          <a:p>
            <a:endParaRPr lang="en-US" altLang="en-US"/>
          </a:p>
        </p:txBody>
      </p:sp>
      <p:sp>
        <p:nvSpPr>
          <p:cNvPr id="500740" name="Slide Number Placeholder 3">
            <a:extLst>
              <a:ext uri="{FF2B5EF4-FFF2-40B4-BE49-F238E27FC236}">
                <a16:creationId xmlns:a16="http://schemas.microsoft.com/office/drawing/2014/main" id="{5B125F7E-839B-CBF0-8292-448CC7FA258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97E536-A795-44C5-A66A-5CF4D6C2BDF4}" type="slidenum">
              <a:rPr lang="en-US" altLang="en-US" sz="1200"/>
              <a:pPr/>
              <a:t>268</a:t>
            </a:fld>
            <a:endParaRPr lang="en-US" altLang="en-US" sz="120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Slide Image Placeholder 1">
            <a:extLst>
              <a:ext uri="{FF2B5EF4-FFF2-40B4-BE49-F238E27FC236}">
                <a16:creationId xmlns:a16="http://schemas.microsoft.com/office/drawing/2014/main" id="{EB9FA830-9CDD-FDEA-F5AC-817B303037A7}"/>
              </a:ext>
            </a:extLst>
          </p:cNvPr>
          <p:cNvSpPr>
            <a:spLocks noGrp="1" noRot="1" noChangeAspect="1" noTextEdit="1"/>
          </p:cNvSpPr>
          <p:nvPr>
            <p:ph type="sldImg"/>
          </p:nvPr>
        </p:nvSpPr>
        <p:spPr>
          <a:ln/>
        </p:spPr>
      </p:sp>
      <p:sp>
        <p:nvSpPr>
          <p:cNvPr id="502787" name="Notes Placeholder 2">
            <a:extLst>
              <a:ext uri="{FF2B5EF4-FFF2-40B4-BE49-F238E27FC236}">
                <a16:creationId xmlns:a16="http://schemas.microsoft.com/office/drawing/2014/main" id="{454CD432-D0ED-DABA-F0CD-43394DFD8EB5}"/>
              </a:ext>
            </a:extLst>
          </p:cNvPr>
          <p:cNvSpPr>
            <a:spLocks noGrp="1"/>
          </p:cNvSpPr>
          <p:nvPr>
            <p:ph type="body" idx="1"/>
          </p:nvPr>
        </p:nvSpPr>
        <p:spPr>
          <a:noFill/>
        </p:spPr>
        <p:txBody>
          <a:bodyPr/>
          <a:lstStyle/>
          <a:p>
            <a:endParaRPr lang="en-US" altLang="en-US"/>
          </a:p>
        </p:txBody>
      </p:sp>
      <p:sp>
        <p:nvSpPr>
          <p:cNvPr id="502788" name="Slide Number Placeholder 3">
            <a:extLst>
              <a:ext uri="{FF2B5EF4-FFF2-40B4-BE49-F238E27FC236}">
                <a16:creationId xmlns:a16="http://schemas.microsoft.com/office/drawing/2014/main" id="{F78CD6EB-2B05-F735-6EF1-979A497460E0}"/>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7C8B18B-65DD-4C62-B5B1-FADA30AD89D2}" type="slidenum">
              <a:rPr lang="en-US" altLang="en-US" sz="1200"/>
              <a:pPr/>
              <a:t>269</a:t>
            </a:fld>
            <a:endParaRPr lang="en-US" altLang="en-US" sz="120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0ADE1500-E9F7-D8C4-1281-EDCBC8E2ED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5A2892C-F3B8-49CB-9B04-F5AFA3CDBA92}" type="slidenum">
              <a:rPr lang="en-US" altLang="en-US" sz="1200"/>
              <a:pPr/>
              <a:t>270</a:t>
            </a:fld>
            <a:endParaRPr lang="en-US" altLang="en-US" sz="1200"/>
          </a:p>
        </p:txBody>
      </p:sp>
      <p:sp>
        <p:nvSpPr>
          <p:cNvPr id="504835" name="Rectangle 2">
            <a:extLst>
              <a:ext uri="{FF2B5EF4-FFF2-40B4-BE49-F238E27FC236}">
                <a16:creationId xmlns:a16="http://schemas.microsoft.com/office/drawing/2014/main" id="{B983A573-22D0-E66A-189D-CBC57CDB28B7}"/>
              </a:ext>
            </a:extLst>
          </p:cNvPr>
          <p:cNvSpPr>
            <a:spLocks noGrp="1" noRot="1" noChangeAspect="1" noChangeArrowheads="1" noTextEdit="1"/>
          </p:cNvSpPr>
          <p:nvPr>
            <p:ph type="sldImg"/>
          </p:nvPr>
        </p:nvSpPr>
        <p:spPr>
          <a:ln/>
        </p:spPr>
      </p:sp>
      <p:sp>
        <p:nvSpPr>
          <p:cNvPr id="504836" name="Rectangle 3">
            <a:extLst>
              <a:ext uri="{FF2B5EF4-FFF2-40B4-BE49-F238E27FC236}">
                <a16:creationId xmlns:a16="http://schemas.microsoft.com/office/drawing/2014/main" id="{0344C591-D6A3-7313-A3D3-419F2DAA27A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a:extLst>
              <a:ext uri="{FF2B5EF4-FFF2-40B4-BE49-F238E27FC236}">
                <a16:creationId xmlns:a16="http://schemas.microsoft.com/office/drawing/2014/main" id="{C09AF615-646B-4199-7579-0FB23F0CFA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C45E18B-7DA6-4A95-8AE9-B7C38D43F728}" type="slidenum">
              <a:rPr lang="en-US" altLang="en-US" sz="1200"/>
              <a:pPr/>
              <a:t>271</a:t>
            </a:fld>
            <a:endParaRPr lang="en-US" altLang="en-US" sz="1200"/>
          </a:p>
        </p:txBody>
      </p:sp>
      <p:sp>
        <p:nvSpPr>
          <p:cNvPr id="506883" name="Rectangle 2">
            <a:extLst>
              <a:ext uri="{FF2B5EF4-FFF2-40B4-BE49-F238E27FC236}">
                <a16:creationId xmlns:a16="http://schemas.microsoft.com/office/drawing/2014/main" id="{3C0652BC-F70B-3152-067A-A3C66238D0F5}"/>
              </a:ext>
            </a:extLst>
          </p:cNvPr>
          <p:cNvSpPr>
            <a:spLocks noGrp="1" noRot="1" noChangeAspect="1" noChangeArrowheads="1" noTextEdit="1"/>
          </p:cNvSpPr>
          <p:nvPr>
            <p:ph type="sldImg"/>
          </p:nvPr>
        </p:nvSpPr>
        <p:spPr>
          <a:ln/>
        </p:spPr>
      </p:sp>
      <p:sp>
        <p:nvSpPr>
          <p:cNvPr id="506884" name="Rectangle 3">
            <a:extLst>
              <a:ext uri="{FF2B5EF4-FFF2-40B4-BE49-F238E27FC236}">
                <a16:creationId xmlns:a16="http://schemas.microsoft.com/office/drawing/2014/main" id="{E65D1FFD-1952-4A7F-2F2D-A388A36744AF}"/>
              </a:ext>
            </a:extLst>
          </p:cNvPr>
          <p:cNvSpPr>
            <a:spLocks noGrp="1" noChangeArrowheads="1"/>
          </p:cNvSpPr>
          <p:nvPr>
            <p:ph type="body" idx="1"/>
          </p:nvPr>
        </p:nvSpPr>
        <p:spPr>
          <a:noFill/>
        </p:spPr>
        <p:txBody>
          <a:bodyPr lIns="89940" tIns="44970" rIns="89940" bIns="44970"/>
          <a:lstStyle/>
          <a:p>
            <a:endParaRPr lang="en-US" alt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a:extLst>
              <a:ext uri="{FF2B5EF4-FFF2-40B4-BE49-F238E27FC236}">
                <a16:creationId xmlns:a16="http://schemas.microsoft.com/office/drawing/2014/main" id="{5F22329D-A786-0A83-64D4-DC5383B11AB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3860957-6040-4AA1-B5AE-A88ECB828DE4}" type="slidenum">
              <a:rPr lang="en-US" altLang="en-US" sz="1200"/>
              <a:pPr/>
              <a:t>276</a:t>
            </a:fld>
            <a:endParaRPr lang="en-US" altLang="en-US" sz="1200"/>
          </a:p>
        </p:txBody>
      </p:sp>
      <p:sp>
        <p:nvSpPr>
          <p:cNvPr id="513027" name="Rectangle 2">
            <a:extLst>
              <a:ext uri="{FF2B5EF4-FFF2-40B4-BE49-F238E27FC236}">
                <a16:creationId xmlns:a16="http://schemas.microsoft.com/office/drawing/2014/main" id="{8FCBA94C-30B6-3478-CD24-5F4D21835AA9}"/>
              </a:ext>
            </a:extLst>
          </p:cNvPr>
          <p:cNvSpPr>
            <a:spLocks noGrp="1" noRot="1" noChangeAspect="1" noChangeArrowheads="1" noTextEdit="1"/>
          </p:cNvSpPr>
          <p:nvPr>
            <p:ph type="sldImg"/>
          </p:nvPr>
        </p:nvSpPr>
        <p:spPr>
          <a:ln/>
        </p:spPr>
      </p:sp>
      <p:sp>
        <p:nvSpPr>
          <p:cNvPr id="513028" name="Rectangle 3">
            <a:extLst>
              <a:ext uri="{FF2B5EF4-FFF2-40B4-BE49-F238E27FC236}">
                <a16:creationId xmlns:a16="http://schemas.microsoft.com/office/drawing/2014/main" id="{60807C03-8F3E-5B32-2535-B273DD7282F3}"/>
              </a:ext>
            </a:extLst>
          </p:cNvPr>
          <p:cNvSpPr>
            <a:spLocks noGrp="1" noChangeArrowheads="1"/>
          </p:cNvSpPr>
          <p:nvPr>
            <p:ph type="body" idx="1"/>
          </p:nvPr>
        </p:nvSpPr>
        <p:spPr>
          <a:noFill/>
        </p:spPr>
        <p:txBody>
          <a:bodyPr/>
          <a:lstStyle/>
          <a:p>
            <a:r>
              <a:rPr lang="en-US" altLang="en-US"/>
              <a:t>C:\SELECT\g44\SAS\</a:t>
            </a:r>
            <a:r>
              <a:rPr lang="en-US" altLang="en-US" b="1"/>
              <a:t>Figure_3.tif</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a:extLst>
              <a:ext uri="{FF2B5EF4-FFF2-40B4-BE49-F238E27FC236}">
                <a16:creationId xmlns:a16="http://schemas.microsoft.com/office/drawing/2014/main" id="{A84BB9C4-B7AC-9364-50D8-D41352CAF89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C04D159-BDAF-481A-B056-304B1106A577}" type="slidenum">
              <a:rPr lang="en-US" altLang="en-US" sz="1200"/>
              <a:pPr/>
              <a:t>277</a:t>
            </a:fld>
            <a:endParaRPr lang="en-US" altLang="en-US" sz="1200"/>
          </a:p>
        </p:txBody>
      </p:sp>
      <p:sp>
        <p:nvSpPr>
          <p:cNvPr id="515075" name="Rectangle 2">
            <a:extLst>
              <a:ext uri="{FF2B5EF4-FFF2-40B4-BE49-F238E27FC236}">
                <a16:creationId xmlns:a16="http://schemas.microsoft.com/office/drawing/2014/main" id="{FFC8121F-8BF3-6DF9-8F86-12263CE14CA4}"/>
              </a:ext>
            </a:extLst>
          </p:cNvPr>
          <p:cNvSpPr>
            <a:spLocks noGrp="1" noRot="1" noChangeAspect="1" noChangeArrowheads="1" noTextEdit="1"/>
          </p:cNvSpPr>
          <p:nvPr>
            <p:ph type="sldImg"/>
          </p:nvPr>
        </p:nvSpPr>
        <p:spPr>
          <a:ln/>
        </p:spPr>
      </p:sp>
      <p:sp>
        <p:nvSpPr>
          <p:cNvPr id="2123779" name="Rectangle 3">
            <a:extLst>
              <a:ext uri="{FF2B5EF4-FFF2-40B4-BE49-F238E27FC236}">
                <a16:creationId xmlns:a16="http://schemas.microsoft.com/office/drawing/2014/main" id="{5152802D-9621-D1E7-6A95-F045F878D0A0}"/>
              </a:ext>
            </a:extLst>
          </p:cNvPr>
          <p:cNvSpPr>
            <a:spLocks noGrp="1" noChangeArrowheads="1"/>
          </p:cNvSpPr>
          <p:nvPr>
            <p:ph type="body" idx="1"/>
          </p:nvPr>
        </p:nvSpPr>
        <p:spPr/>
        <p:txBody>
          <a:bodyPr lIns="89940" tIns="44970" rIns="89940" bIns="44970"/>
          <a:lstStyle/>
          <a:p>
            <a:pPr>
              <a:spcBef>
                <a:spcPct val="0"/>
              </a:spcBef>
              <a:defRPr/>
            </a:pPr>
            <a:r>
              <a:rPr lang="en-US" altLang="en-US" b="1" dirty="0">
                <a:solidFill>
                  <a:srgbClr val="FF0000"/>
                </a:solidFill>
                <a:effectLst>
                  <a:outerShdw blurRad="38100" dist="38100" dir="2700000" algn="tl">
                    <a:srgbClr val="C0C0C0"/>
                  </a:outerShdw>
                </a:effectLst>
              </a:rPr>
              <a:t>John G. Swallow</a:t>
            </a:r>
          </a:p>
          <a:p>
            <a:pPr>
              <a:spcBef>
                <a:spcPct val="0"/>
              </a:spcBef>
              <a:defRPr/>
            </a:pPr>
            <a:r>
              <a:rPr lang="en-US" altLang="en-US" b="1" dirty="0">
                <a:solidFill>
                  <a:srgbClr val="FF0000"/>
                </a:solidFill>
                <a:effectLst>
                  <a:outerShdw blurRad="38100" dist="38100" dir="2700000" algn="tl">
                    <a:srgbClr val="C0C0C0"/>
                  </a:outerShdw>
                </a:effectLst>
              </a:rPr>
              <a:t>Justin S. Rhodes</a:t>
            </a:r>
          </a:p>
          <a:p>
            <a:pPr>
              <a:defRPr/>
            </a:pPr>
            <a:r>
              <a:rPr lang="en-US" altLang="en-US" b="1" dirty="0">
                <a:solidFill>
                  <a:srgbClr val="FF0000"/>
                </a:solidFill>
                <a:effectLst>
                  <a:outerShdw blurRad="38100" dist="38100" dir="2700000" algn="tl">
                    <a:srgbClr val="C0C0C0"/>
                  </a:outerShdw>
                </a:effectLst>
              </a:rPr>
              <a:t>Pawel Koteja</a:t>
            </a:r>
          </a:p>
          <a:p>
            <a:pPr>
              <a:defRPr/>
            </a:pPr>
            <a:r>
              <a:rPr lang="en-US" altLang="en-US" b="1" dirty="0">
                <a:solidFill>
                  <a:srgbClr val="FF0000"/>
                </a:solidFill>
                <a:effectLst>
                  <a:outerShdw blurRad="38100" dist="38100" dir="2700000" algn="tl">
                    <a:srgbClr val="C0C0C0"/>
                  </a:outerShdw>
                </a:effectLst>
              </a:rPr>
              <a:t>Guo Li</a:t>
            </a:r>
          </a:p>
          <a:p>
            <a:pPr>
              <a:spcBef>
                <a:spcPct val="0"/>
              </a:spcBef>
              <a:defRPr/>
            </a:pPr>
            <a:r>
              <a:rPr lang="en-US" altLang="en-US" b="1" dirty="0">
                <a:solidFill>
                  <a:srgbClr val="FF0000"/>
                </a:solidFill>
                <a:effectLst>
                  <a:outerShdw blurRad="38100" dist="38100" dir="2700000" algn="tl">
                    <a:srgbClr val="C0C0C0"/>
                  </a:outerShdw>
                </a:effectLst>
              </a:rPr>
              <a:t>Isabelle Girard</a:t>
            </a:r>
          </a:p>
          <a:p>
            <a:pPr>
              <a:defRPr/>
            </a:pPr>
            <a:r>
              <a:rPr lang="en-US" altLang="en-US" b="1" dirty="0">
                <a:solidFill>
                  <a:srgbClr val="FF0000"/>
                </a:solidFill>
                <a:effectLst>
                  <a:outerShdw blurRad="38100" dist="38100" dir="2700000" algn="tl">
                    <a:srgbClr val="C0C0C0"/>
                  </a:outerShdw>
                </a:effectLst>
              </a:rPr>
              <a:t>Anne M. Bronikowski</a:t>
            </a:r>
          </a:p>
          <a:p>
            <a:pPr>
              <a:defRPr/>
            </a:pPr>
            <a:r>
              <a:rPr lang="en-US" altLang="en-US" b="1" dirty="0">
                <a:solidFill>
                  <a:srgbClr val="FF0000"/>
                </a:solidFill>
                <a:effectLst>
                  <a:outerShdw blurRad="38100" dist="38100" dir="2700000" algn="tl">
                    <a:srgbClr val="C0C0C0"/>
                  </a:outerShdw>
                </a:effectLst>
              </a:rPr>
              <a:t>Patrick A. Carter</a:t>
            </a:r>
          </a:p>
          <a:p>
            <a:pPr>
              <a:spcBef>
                <a:spcPct val="0"/>
              </a:spcBef>
              <a:defRPr/>
            </a:pPr>
            <a:r>
              <a:rPr lang="en-US" altLang="en-US" b="1" dirty="0">
                <a:solidFill>
                  <a:srgbClr val="FF0000"/>
                </a:solidFill>
                <a:effectLst>
                  <a:outerShdw blurRad="38100" dist="38100" dir="2700000" algn="tl">
                    <a:srgbClr val="C0C0C0"/>
                  </a:outerShdw>
                </a:effectLst>
              </a:rPr>
              <a:t>Mark A. Coleman</a:t>
            </a:r>
          </a:p>
          <a:p>
            <a:pPr>
              <a:spcBef>
                <a:spcPct val="0"/>
              </a:spcBef>
              <a:defRPr/>
            </a:pPr>
            <a:r>
              <a:rPr lang="en-US" altLang="en-US" dirty="0"/>
              <a:t>Dumke, C. L., J. S. Rhodes, T. Garland, Jr., E. Maslowski, A.C. Wetter, </a:t>
            </a:r>
          </a:p>
          <a:p>
            <a:pPr>
              <a:spcBef>
                <a:spcPct val="0"/>
              </a:spcBef>
              <a:defRPr/>
            </a:pPr>
            <a:r>
              <a:rPr lang="en-US" altLang="en-US" dirty="0"/>
              <a:t>G. R. Hosack</a:t>
            </a:r>
          </a:p>
          <a:p>
            <a:pPr>
              <a:spcBef>
                <a:spcPct val="0"/>
              </a:spcBef>
              <a:defRPr/>
            </a:pPr>
            <a:r>
              <a:rPr lang="en-US" altLang="en-US" dirty="0"/>
              <a:t>M. W. McAleer</a:t>
            </a:r>
          </a:p>
          <a:p>
            <a:pPr>
              <a:spcBef>
                <a:spcPct val="0"/>
              </a:spcBef>
              <a:defRPr/>
            </a:pPr>
            <a:r>
              <a:rPr lang="en-US" altLang="en-US" dirty="0"/>
              <a:t>Martin T. Morgan</a:t>
            </a:r>
          </a:p>
          <a:p>
            <a:pPr>
              <a:spcBef>
                <a:spcPct val="0"/>
              </a:spcBef>
              <a:defRPr/>
            </a:pPr>
            <a:r>
              <a:rPr lang="en-US" altLang="en-US" dirty="0"/>
              <a:t>Jason G. Belter</a:t>
            </a:r>
          </a:p>
          <a:p>
            <a:pPr>
              <a:spcBef>
                <a:spcPct val="0"/>
              </a:spcBef>
              <a:defRPr/>
            </a:pPr>
            <a:r>
              <a:rPr lang="en-US" altLang="en-US" dirty="0"/>
              <a:t>Kurt L. Klomberg</a:t>
            </a:r>
          </a:p>
          <a:p>
            <a:pPr>
              <a:spcBef>
                <a:spcPct val="0"/>
              </a:spcBef>
              <a:defRPr/>
            </a:pPr>
            <a:r>
              <a:rPr lang="en-US" altLang="en-US" dirty="0"/>
              <a:t>Stephen C. Gammie</a:t>
            </a:r>
          </a:p>
          <a:p>
            <a:pPr>
              <a:spcBef>
                <a:spcPct val="0"/>
              </a:spcBef>
              <a:defRPr/>
            </a:pPr>
            <a:r>
              <a:rPr lang="en-US" altLang="en-US" dirty="0"/>
              <a:t>Ted J. Morgan</a:t>
            </a:r>
          </a:p>
          <a:p>
            <a:pPr>
              <a:spcBef>
                <a:spcPct val="0"/>
              </a:spcBef>
              <a:defRPr/>
            </a:pPr>
            <a:r>
              <a:rPr lang="en-US" altLang="en-US" dirty="0"/>
              <a:t>N. Ung, T. D. Pugh, </a:t>
            </a:r>
            <a:r>
              <a:rPr lang="en-US" altLang="en-US" dirty="0">
                <a:hlinkClick r:id="rId3"/>
              </a:rPr>
              <a:t>R. Weindruch</a:t>
            </a:r>
            <a:r>
              <a:rPr lang="en-US" altLang="en-US" dirty="0"/>
              <a:t>, and </a:t>
            </a:r>
            <a:r>
              <a:rPr lang="en-US" altLang="en-US" dirty="0">
                <a:hlinkClick r:id="rId4"/>
              </a:rPr>
              <a:t>T. A. Prolla</a:t>
            </a:r>
          </a:p>
          <a:p>
            <a:pPr>
              <a:spcBef>
                <a:spcPct val="0"/>
              </a:spcBef>
              <a:defRPr/>
            </a:pPr>
            <a:r>
              <a:rPr lang="en-US" altLang="en-US" dirty="0"/>
              <a:t>H. van Praag, S. Jeffrey, F. H. Gage</a:t>
            </a:r>
          </a:p>
          <a:p>
            <a:pPr>
              <a:spcBef>
                <a:spcPct val="0"/>
              </a:spcBef>
              <a:defRPr/>
            </a:pPr>
            <a:r>
              <a:rPr lang="en-US" altLang="en-US" dirty="0"/>
              <a:t>Johnson, R. A., S. L. Jeffrey</a:t>
            </a:r>
          </a:p>
          <a:p>
            <a:pPr>
              <a:spcBef>
                <a:spcPct val="0"/>
              </a:spcBef>
              <a:defRPr/>
            </a:pPr>
            <a:endParaRPr lang="en-US" alt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B9AD9E79-22FE-0D52-C3F1-906CB6AD609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6B180B6-76AE-495F-9E71-CCDF5905C5B1}" type="slidenum">
              <a:rPr lang="en-US" altLang="en-US" sz="1200"/>
              <a:pPr/>
              <a:t>278</a:t>
            </a:fld>
            <a:endParaRPr lang="en-US" altLang="en-US" sz="1200"/>
          </a:p>
        </p:txBody>
      </p:sp>
      <p:sp>
        <p:nvSpPr>
          <p:cNvPr id="517123" name="Rectangle 2">
            <a:extLst>
              <a:ext uri="{FF2B5EF4-FFF2-40B4-BE49-F238E27FC236}">
                <a16:creationId xmlns:a16="http://schemas.microsoft.com/office/drawing/2014/main" id="{E3013D46-743B-DEDE-60DB-762387E1846B}"/>
              </a:ext>
            </a:extLst>
          </p:cNvPr>
          <p:cNvSpPr>
            <a:spLocks noGrp="1" noRot="1" noChangeAspect="1" noChangeArrowheads="1" noTextEdit="1"/>
          </p:cNvSpPr>
          <p:nvPr>
            <p:ph type="sldImg"/>
          </p:nvPr>
        </p:nvSpPr>
        <p:spPr>
          <a:ln/>
        </p:spPr>
      </p:sp>
      <p:sp>
        <p:nvSpPr>
          <p:cNvPr id="517124" name="Rectangle 3">
            <a:extLst>
              <a:ext uri="{FF2B5EF4-FFF2-40B4-BE49-F238E27FC236}">
                <a16:creationId xmlns:a16="http://schemas.microsoft.com/office/drawing/2014/main" id="{1B622894-D4F4-81FE-2E68-3C655797A569}"/>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7">
            <a:extLst>
              <a:ext uri="{FF2B5EF4-FFF2-40B4-BE49-F238E27FC236}">
                <a16:creationId xmlns:a16="http://schemas.microsoft.com/office/drawing/2014/main" id="{894BF4B8-266C-946F-D38A-F0D3E711409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D812EA5-393A-43BA-ABB5-C1EBFD066DFC}" type="slidenum">
              <a:rPr lang="en-US" altLang="en-US" sz="1200"/>
              <a:pPr/>
              <a:t>279</a:t>
            </a:fld>
            <a:endParaRPr lang="en-US" altLang="en-US" sz="1200"/>
          </a:p>
        </p:txBody>
      </p:sp>
      <p:sp>
        <p:nvSpPr>
          <p:cNvPr id="519171" name="Rectangle 2">
            <a:extLst>
              <a:ext uri="{FF2B5EF4-FFF2-40B4-BE49-F238E27FC236}">
                <a16:creationId xmlns:a16="http://schemas.microsoft.com/office/drawing/2014/main" id="{A522B892-6F7D-E581-1C7E-FBF2F6AA0F3A}"/>
              </a:ext>
            </a:extLst>
          </p:cNvPr>
          <p:cNvSpPr>
            <a:spLocks noGrp="1" noRot="1" noChangeAspect="1" noChangeArrowheads="1" noTextEdit="1"/>
          </p:cNvSpPr>
          <p:nvPr>
            <p:ph type="sldImg"/>
          </p:nvPr>
        </p:nvSpPr>
        <p:spPr>
          <a:ln/>
        </p:spPr>
      </p:sp>
      <p:sp>
        <p:nvSpPr>
          <p:cNvPr id="519172" name="Rectangle 3">
            <a:extLst>
              <a:ext uri="{FF2B5EF4-FFF2-40B4-BE49-F238E27FC236}">
                <a16:creationId xmlns:a16="http://schemas.microsoft.com/office/drawing/2014/main" id="{E390BBB1-DE66-F6A0-6790-36996EA872F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81B37789-C44B-74A3-BD5F-A42B1E2F08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92D4B4-45E0-414E-A4A9-55C6302B7EEB}" type="slidenum">
              <a:rPr lang="en-US" altLang="en-US" sz="1200"/>
              <a:pPr/>
              <a:t>27</a:t>
            </a:fld>
            <a:endParaRPr lang="en-US" altLang="en-US" sz="1200"/>
          </a:p>
        </p:txBody>
      </p:sp>
      <p:sp>
        <p:nvSpPr>
          <p:cNvPr id="82947" name="Rectangle 2">
            <a:extLst>
              <a:ext uri="{FF2B5EF4-FFF2-40B4-BE49-F238E27FC236}">
                <a16:creationId xmlns:a16="http://schemas.microsoft.com/office/drawing/2014/main" id="{3971EB88-10FB-C030-D777-30F4200D6695}"/>
              </a:ext>
            </a:extLst>
          </p:cNvPr>
          <p:cNvSpPr>
            <a:spLocks noGrp="1" noRot="1" noChangeAspect="1" noChangeArrowheads="1" noTextEdit="1"/>
          </p:cNvSpPr>
          <p:nvPr>
            <p:ph type="sldImg"/>
          </p:nvPr>
        </p:nvSpPr>
        <p:spPr>
          <a:xfrm>
            <a:off x="1143000" y="693738"/>
            <a:ext cx="4572000" cy="3429000"/>
          </a:xfrm>
          <a:ln/>
        </p:spPr>
      </p:sp>
      <p:sp>
        <p:nvSpPr>
          <p:cNvPr id="82948" name="Text Box 3">
            <a:extLst>
              <a:ext uri="{FF2B5EF4-FFF2-40B4-BE49-F238E27FC236}">
                <a16:creationId xmlns:a16="http://schemas.microsoft.com/office/drawing/2014/main" id="{7295ED83-1286-8F92-C56A-8910BC0B87B7}"/>
              </a:ext>
            </a:extLst>
          </p:cNvPr>
          <p:cNvSpPr>
            <a:spLocks noGrp="1" noChangeArrowheads="1"/>
          </p:cNvSpPr>
          <p:nvPr>
            <p:ph type="body" idx="1"/>
          </p:nvPr>
        </p:nvSpPr>
        <p:spPr>
          <a:xfrm>
            <a:off x="685800" y="4341813"/>
            <a:ext cx="5487988" cy="4114800"/>
          </a:xfrm>
          <a:noFill/>
          <a:extLst>
            <a:ext uri="{91240B29-F687-4F45-9708-019B960494DF}">
              <a14:hiddenLine xmlns:a14="http://schemas.microsoft.com/office/drawing/2010/main" w="9525" cap="flat">
                <a:solidFill>
                  <a:srgbClr val="808080"/>
                </a:solidFill>
                <a:round/>
                <a:headEnd/>
                <a:tailEnd/>
              </a14:hiddenLine>
            </a:ext>
          </a:extLst>
        </p:spPr>
        <p:txBody>
          <a:bodyPr lIns="0" tIns="0" rIns="0" bIns="0"/>
          <a:lstStyle/>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C:\SELECT\g42\MRVol\Images\3131</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dirty="0"/>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Cpu</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/midbrain/cerebellum chosen because  they contain systems involved in motor-sensory processing AND could be consistently delineated in scans. </a:t>
            </a: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Hpc</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 because previous work demonstrated correlations b/w wheel running &amp; activation of </a:t>
            </a: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hpc</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 neurons (c-</a:t>
            </a: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fos</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a:t>
            </a:r>
          </a:p>
          <a:p>
            <a:pPr defTabSz="457200" eaLnBrk="1">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 remaining forebrain (i.e. forebrain minus </a:t>
            </a: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Cpu</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 &amp; </a:t>
            </a:r>
            <a:r>
              <a:rPr lang="en-US" altLang="en-US" sz="1800" dirty="0" err="1">
                <a:latin typeface="Arial" panose="020B0604020202020204" pitchFamily="34" charset="0"/>
                <a:ea typeface="Arial Unicode MS" panose="020B0604020202020204" pitchFamily="34" charset="-128"/>
                <a:cs typeface="Arial Unicode MS" panose="020B0604020202020204" pitchFamily="34" charset="-128"/>
              </a:rPr>
              <a:t>hpc</a:t>
            </a:r>
            <a:r>
              <a:rPr lang="en-US" altLang="en-US" sz="1800" dirty="0">
                <a:latin typeface="Arial" panose="020B0604020202020204" pitchFamily="34" charset="0"/>
                <a:ea typeface="Arial Unicode MS" panose="020B0604020202020204" pitchFamily="34" charset="-128"/>
                <a:cs typeface="Arial Unicode MS" panose="020B0604020202020204" pitchFamily="34" charset="-128"/>
              </a:rPr>
              <a:t>)</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Forebrain = green, caudate = red, hippocampus = blue, midbrain = yellow, cerebellum = orange</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Control mouse</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Fig. 1. Mouse brain 3-D reconstructions based on magnetic</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resonance imaging. The images are oriented as follows:</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rostral, right side; caudal, left side. (A) A whole mouse brain</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(oblique angle) with forebrain (green), caudate (red),</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hippocampus (blue), midbrain (yellow) and cerebellum</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(orange). The forebrain region (green) has been made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partially transparent to show the underlying regions (i.e.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caudate and hippocampus). (B) The same brain but with the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forebrain region removed (with the exception of the caudate</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and hippocampus). The midbrain (yellow) and cerebellum</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(orange) are more easily viewed in this panel. This brain is</a:t>
            </a:r>
          </a:p>
          <a:p>
            <a: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dirty="0"/>
              <a:t>from a control mouse (control line 1; mouse ID 441007).</a:t>
            </a: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E:\SELECT\g67\Thompson\Brains\Schmill\Manuscript\</a:t>
            </a:r>
            <a:r>
              <a:rPr lang="nl-NL" altLang="en-US" sz="2400" b="1" dirty="0">
                <a:solidFill>
                  <a:srgbClr val="FF0000"/>
                </a:solidFill>
                <a:ea typeface="Arial Unicode MS" panose="020B0604020202020204" pitchFamily="34" charset="-128"/>
                <a:cs typeface="Arial Unicode MS" panose="020B0604020202020204" pitchFamily="34" charset="-128"/>
              </a:rPr>
              <a:t>G67_BrainVol_Manuscript_1.docx</a:t>
            </a:r>
            <a:endParaRPr lang="en-US" altLang="en-US" sz="2400" b="1" dirty="0">
              <a:solidFill>
                <a:srgbClr val="FF0000"/>
              </a:solidFill>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81B37789-C44B-74A3-BD5F-A42B1E2F081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92D4B4-45E0-414E-A4A9-55C6302B7EEB}" type="slidenum">
              <a:rPr lang="en-US" altLang="en-US" sz="1200"/>
              <a:pPr/>
              <a:t>28</a:t>
            </a:fld>
            <a:endParaRPr lang="en-US" altLang="en-US" sz="1200"/>
          </a:p>
        </p:txBody>
      </p:sp>
      <p:sp>
        <p:nvSpPr>
          <p:cNvPr id="82947" name="Rectangle 2">
            <a:extLst>
              <a:ext uri="{FF2B5EF4-FFF2-40B4-BE49-F238E27FC236}">
                <a16:creationId xmlns:a16="http://schemas.microsoft.com/office/drawing/2014/main" id="{3971EB88-10FB-C030-D777-30F4200D6695}"/>
              </a:ext>
            </a:extLst>
          </p:cNvPr>
          <p:cNvSpPr>
            <a:spLocks noGrp="1" noRot="1" noChangeAspect="1" noChangeArrowheads="1" noTextEdit="1"/>
          </p:cNvSpPr>
          <p:nvPr>
            <p:ph type="sldImg"/>
          </p:nvPr>
        </p:nvSpPr>
        <p:spPr>
          <a:xfrm>
            <a:off x="1143000" y="693738"/>
            <a:ext cx="4572000" cy="3429000"/>
          </a:xfrm>
          <a:ln/>
        </p:spPr>
      </p:sp>
      <p:sp>
        <p:nvSpPr>
          <p:cNvPr id="82948" name="Text Box 3">
            <a:extLst>
              <a:ext uri="{FF2B5EF4-FFF2-40B4-BE49-F238E27FC236}">
                <a16:creationId xmlns:a16="http://schemas.microsoft.com/office/drawing/2014/main" id="{7295ED83-1286-8F92-C56A-8910BC0B87B7}"/>
              </a:ext>
            </a:extLst>
          </p:cNvPr>
          <p:cNvSpPr>
            <a:spLocks noGrp="1" noChangeArrowheads="1"/>
          </p:cNvSpPr>
          <p:nvPr>
            <p:ph type="body" idx="1"/>
          </p:nvPr>
        </p:nvSpPr>
        <p:spPr>
          <a:xfrm>
            <a:off x="685800" y="4341813"/>
            <a:ext cx="5487988" cy="4114800"/>
          </a:xfrm>
          <a:noFill/>
          <a:extLst>
            <a:ext uri="{91240B29-F687-4F45-9708-019B960494DF}">
              <a14:hiddenLine xmlns:a14="http://schemas.microsoft.com/office/drawing/2010/main" w="9525" cap="flat">
                <a:solidFill>
                  <a:srgbClr val="808080"/>
                </a:solidFill>
                <a:round/>
                <a:headEnd/>
                <a:tailEnd/>
              </a14:hiddenLine>
            </a:ext>
          </a:extLst>
        </p:spPr>
        <p:txBody>
          <a:bodyPr lIns="0" tIns="0" rIns="0" bIns="0"/>
          <a:lstStyle/>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ea typeface="Arial Unicode MS" panose="020B0604020202020204" pitchFamily="34" charset="-128"/>
                <a:cs typeface="Arial Unicode MS" panose="020B0604020202020204" pitchFamily="34" charset="-128"/>
              </a:rPr>
              <a:t>E:\SELECT\g67\Thompson\Brains\Schmill\Manuscript\</a:t>
            </a:r>
            <a:r>
              <a:rPr lang="nl-NL" altLang="en-US" sz="2400" b="1" dirty="0">
                <a:solidFill>
                  <a:srgbClr val="FF0000"/>
                </a:solidFill>
                <a:ea typeface="Arial Unicode MS" panose="020B0604020202020204" pitchFamily="34" charset="-128"/>
                <a:cs typeface="Arial Unicode MS" panose="020B0604020202020204" pitchFamily="34" charset="-128"/>
              </a:rPr>
              <a:t>G67_BrainVol_Manuscript_1.docx</a:t>
            </a:r>
            <a:endParaRPr lang="en-US" altLang="en-US" sz="2400" b="1" dirty="0">
              <a:solidFill>
                <a:srgbClr val="FF0000"/>
              </a:solidFill>
              <a:ea typeface="Arial Unicode MS" panose="020B0604020202020204" pitchFamily="34" charset="-128"/>
              <a:cs typeface="Arial Unicode MS" panose="020B0604020202020204" pitchFamily="34" charset="-128"/>
            </a:endParaRPr>
          </a:p>
          <a:p>
            <a:pPr defTabSz="457200">
              <a:spcBef>
                <a:spcPts val="45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25594399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892642EB-03DA-7E25-0329-518F8DE668F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9BDE58F-A533-4CC7-9240-1C58987480E6}" type="slidenum">
              <a:rPr lang="en-US" altLang="en-US" sz="1200"/>
              <a:pPr/>
              <a:t>29</a:t>
            </a:fld>
            <a:endParaRPr lang="en-US" altLang="en-US" sz="1200"/>
          </a:p>
        </p:txBody>
      </p:sp>
      <p:sp>
        <p:nvSpPr>
          <p:cNvPr id="84995" name="Rectangle 2">
            <a:extLst>
              <a:ext uri="{FF2B5EF4-FFF2-40B4-BE49-F238E27FC236}">
                <a16:creationId xmlns:a16="http://schemas.microsoft.com/office/drawing/2014/main" id="{B945FD1E-E803-79F6-45D1-C585B0D33112}"/>
              </a:ext>
            </a:extLst>
          </p:cNvPr>
          <p:cNvSpPr>
            <a:spLocks noGrp="1" noRot="1" noChangeAspect="1" noChangeArrowheads="1" noTextEdit="1"/>
          </p:cNvSpPr>
          <p:nvPr>
            <p:ph type="sldImg"/>
          </p:nvPr>
        </p:nvSpPr>
        <p:spPr>
          <a:ln/>
        </p:spPr>
      </p:sp>
      <p:sp>
        <p:nvSpPr>
          <p:cNvPr id="84996" name="Rectangle 3">
            <a:extLst>
              <a:ext uri="{FF2B5EF4-FFF2-40B4-BE49-F238E27FC236}">
                <a16:creationId xmlns:a16="http://schemas.microsoft.com/office/drawing/2014/main" id="{295EFB32-C502-9BF6-56D6-0962328532CB}"/>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a:extLst>
              <a:ext uri="{FF2B5EF4-FFF2-40B4-BE49-F238E27FC236}">
                <a16:creationId xmlns:a16="http://schemas.microsoft.com/office/drawing/2014/main" id="{D6ABB678-D303-2B48-B7F0-413A46D742C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8E62675-5668-4740-9885-E469F3EF13CD}" type="slidenum">
              <a:rPr lang="en-US" altLang="en-US" sz="1200"/>
              <a:pPr/>
              <a:t>30</a:t>
            </a:fld>
            <a:endParaRPr lang="en-US" altLang="en-US" sz="1200"/>
          </a:p>
        </p:txBody>
      </p:sp>
      <p:sp>
        <p:nvSpPr>
          <p:cNvPr id="87043" name="Rectangle 2">
            <a:extLst>
              <a:ext uri="{FF2B5EF4-FFF2-40B4-BE49-F238E27FC236}">
                <a16:creationId xmlns:a16="http://schemas.microsoft.com/office/drawing/2014/main" id="{CCD27C42-3031-B8FF-E566-6A91156ED327}"/>
              </a:ext>
            </a:extLst>
          </p:cNvPr>
          <p:cNvSpPr>
            <a:spLocks noGrp="1" noRot="1" noChangeAspect="1" noChangeArrowheads="1" noTextEdit="1"/>
          </p:cNvSpPr>
          <p:nvPr>
            <p:ph type="sldImg"/>
          </p:nvPr>
        </p:nvSpPr>
        <p:spPr>
          <a:ln/>
        </p:spPr>
      </p:sp>
      <p:sp>
        <p:nvSpPr>
          <p:cNvPr id="87044" name="Rectangle 3">
            <a:extLst>
              <a:ext uri="{FF2B5EF4-FFF2-40B4-BE49-F238E27FC236}">
                <a16:creationId xmlns:a16="http://schemas.microsoft.com/office/drawing/2014/main" id="{208008E6-830E-F182-73AC-C584981B3B33}"/>
              </a:ext>
            </a:extLst>
          </p:cNvPr>
          <p:cNvSpPr>
            <a:spLocks noGrp="1" noChangeArrowheads="1"/>
          </p:cNvSpPr>
          <p:nvPr>
            <p:ph type="body" idx="1"/>
          </p:nvPr>
        </p:nvSpPr>
        <p:spPr>
          <a:noFill/>
        </p:spPr>
        <p:txBody>
          <a:bodyPr/>
          <a:lstStyle/>
          <a:p>
            <a:r>
              <a:rPr lang="en-US" altLang="en-US" sz="2400">
                <a:latin typeface="Arial" panose="020B0604020202020204" pitchFamily="34" charset="0"/>
              </a:rPr>
              <a:t>Hurdle_5_Best.jpg</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a:extLst>
              <a:ext uri="{FF2B5EF4-FFF2-40B4-BE49-F238E27FC236}">
                <a16:creationId xmlns:a16="http://schemas.microsoft.com/office/drawing/2014/main" id="{52CA2D41-4272-7E74-3194-E60D5CF6DBD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D9FF8DC-7CD1-4E5C-B768-06D60E2D7976}" type="slidenum">
              <a:rPr lang="en-US" altLang="en-US" sz="1200"/>
              <a:pPr/>
              <a:t>31</a:t>
            </a:fld>
            <a:endParaRPr lang="en-US" altLang="en-US" sz="1200"/>
          </a:p>
        </p:txBody>
      </p:sp>
      <p:sp>
        <p:nvSpPr>
          <p:cNvPr id="89091" name="Rectangle 2">
            <a:extLst>
              <a:ext uri="{FF2B5EF4-FFF2-40B4-BE49-F238E27FC236}">
                <a16:creationId xmlns:a16="http://schemas.microsoft.com/office/drawing/2014/main" id="{05D7AB14-0DD4-8DB1-18FD-E5303AF8342E}"/>
              </a:ext>
            </a:extLst>
          </p:cNvPr>
          <p:cNvSpPr>
            <a:spLocks noGrp="1" noRot="1" noChangeAspect="1" noChangeArrowheads="1" noTextEdit="1"/>
          </p:cNvSpPr>
          <p:nvPr>
            <p:ph type="sldImg"/>
          </p:nvPr>
        </p:nvSpPr>
        <p:spPr>
          <a:ln/>
        </p:spPr>
      </p:sp>
      <p:sp>
        <p:nvSpPr>
          <p:cNvPr id="89092" name="Rectangle 3">
            <a:extLst>
              <a:ext uri="{FF2B5EF4-FFF2-40B4-BE49-F238E27FC236}">
                <a16:creationId xmlns:a16="http://schemas.microsoft.com/office/drawing/2014/main" id="{E624A320-05D4-96E8-2659-E194694BC377}"/>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6D7F2027-F4FD-67D4-EE97-43052AFD53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63A468-2547-4295-9B30-B415D0D407A7}" type="slidenum">
              <a:rPr lang="en-US" altLang="en-US" sz="1200"/>
              <a:pPr/>
              <a:t>3</a:t>
            </a:fld>
            <a:endParaRPr lang="en-US" altLang="en-US" sz="1200"/>
          </a:p>
        </p:txBody>
      </p:sp>
      <p:sp>
        <p:nvSpPr>
          <p:cNvPr id="33795" name="Rectangle 2">
            <a:extLst>
              <a:ext uri="{FF2B5EF4-FFF2-40B4-BE49-F238E27FC236}">
                <a16:creationId xmlns:a16="http://schemas.microsoft.com/office/drawing/2014/main" id="{2F942CA4-64B7-56B8-68FE-73C707ED3D52}"/>
              </a:ext>
            </a:extLst>
          </p:cNvPr>
          <p:cNvSpPr>
            <a:spLocks noGrp="1" noRot="1" noChangeAspect="1" noChangeArrowheads="1" noTextEdit="1"/>
          </p:cNvSpPr>
          <p:nvPr>
            <p:ph type="sldImg"/>
          </p:nvPr>
        </p:nvSpPr>
        <p:spPr>
          <a:ln/>
        </p:spPr>
      </p:sp>
      <p:sp>
        <p:nvSpPr>
          <p:cNvPr id="33796" name="Rectangle 3">
            <a:extLst>
              <a:ext uri="{FF2B5EF4-FFF2-40B4-BE49-F238E27FC236}">
                <a16:creationId xmlns:a16="http://schemas.microsoft.com/office/drawing/2014/main" id="{71F24FDC-D52A-D202-A00B-1C6390ACCDF0}"/>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a:extLst>
              <a:ext uri="{FF2B5EF4-FFF2-40B4-BE49-F238E27FC236}">
                <a16:creationId xmlns:a16="http://schemas.microsoft.com/office/drawing/2014/main" id="{5EA5F56F-EBA5-20C9-1846-D01860D8322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4F40A27-6BDE-40BA-B780-89359D86BD56}" type="slidenum">
              <a:rPr lang="en-US" altLang="en-US" sz="1200"/>
              <a:pPr/>
              <a:t>32</a:t>
            </a:fld>
            <a:endParaRPr lang="en-US" altLang="en-US" sz="1200"/>
          </a:p>
        </p:txBody>
      </p:sp>
      <p:sp>
        <p:nvSpPr>
          <p:cNvPr id="91139" name="Rectangle 2">
            <a:extLst>
              <a:ext uri="{FF2B5EF4-FFF2-40B4-BE49-F238E27FC236}">
                <a16:creationId xmlns:a16="http://schemas.microsoft.com/office/drawing/2014/main" id="{F37375C4-35C4-34A5-C116-65913A4E1FA9}"/>
              </a:ext>
            </a:extLst>
          </p:cNvPr>
          <p:cNvSpPr>
            <a:spLocks noGrp="1" noRot="1" noChangeAspect="1" noChangeArrowheads="1" noTextEdit="1"/>
          </p:cNvSpPr>
          <p:nvPr>
            <p:ph type="sldImg"/>
          </p:nvPr>
        </p:nvSpPr>
        <p:spPr>
          <a:ln/>
        </p:spPr>
      </p:sp>
      <p:sp>
        <p:nvSpPr>
          <p:cNvPr id="91140" name="Rectangle 3">
            <a:extLst>
              <a:ext uri="{FF2B5EF4-FFF2-40B4-BE49-F238E27FC236}">
                <a16:creationId xmlns:a16="http://schemas.microsoft.com/office/drawing/2014/main" id="{7BEA2F91-A4F8-771A-FDB2-DC52C66C3A6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a:extLst>
              <a:ext uri="{FF2B5EF4-FFF2-40B4-BE49-F238E27FC236}">
                <a16:creationId xmlns:a16="http://schemas.microsoft.com/office/drawing/2014/main" id="{C2EC9777-4D44-DE83-CFF0-4BAB826E66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A93444-E403-42F9-AAA8-1C241255BD27}" type="slidenum">
              <a:rPr lang="en-US" altLang="en-US" sz="1200"/>
              <a:pPr/>
              <a:t>33</a:t>
            </a:fld>
            <a:endParaRPr lang="en-US" altLang="en-US" sz="1200"/>
          </a:p>
        </p:txBody>
      </p:sp>
      <p:sp>
        <p:nvSpPr>
          <p:cNvPr id="93187" name="Rectangle 2">
            <a:extLst>
              <a:ext uri="{FF2B5EF4-FFF2-40B4-BE49-F238E27FC236}">
                <a16:creationId xmlns:a16="http://schemas.microsoft.com/office/drawing/2014/main" id="{E3099637-AE05-D2BF-C905-7E1CFDF4406A}"/>
              </a:ext>
            </a:extLst>
          </p:cNvPr>
          <p:cNvSpPr>
            <a:spLocks noGrp="1" noRot="1" noChangeAspect="1" noChangeArrowheads="1" noTextEdit="1"/>
          </p:cNvSpPr>
          <p:nvPr>
            <p:ph type="sldImg"/>
          </p:nvPr>
        </p:nvSpPr>
        <p:spPr>
          <a:ln/>
        </p:spPr>
      </p:sp>
      <p:sp>
        <p:nvSpPr>
          <p:cNvPr id="93188" name="Rectangle 3">
            <a:extLst>
              <a:ext uri="{FF2B5EF4-FFF2-40B4-BE49-F238E27FC236}">
                <a16:creationId xmlns:a16="http://schemas.microsoft.com/office/drawing/2014/main" id="{FF34E0CF-023C-FF6F-639D-F7A4BF4129AC}"/>
              </a:ext>
            </a:extLst>
          </p:cNvPr>
          <p:cNvSpPr>
            <a:spLocks noGrp="1" noChangeArrowheads="1"/>
          </p:cNvSpPr>
          <p:nvPr>
            <p:ph type="body" idx="1"/>
          </p:nvPr>
        </p:nvSpPr>
        <p:spPr>
          <a:noFill/>
        </p:spPr>
        <p:txBody>
          <a:bodyPr/>
          <a:lstStyle/>
          <a:p>
            <a:r>
              <a:rPr lang="en-US" altLang="en-US" sz="1800" dirty="0">
                <a:latin typeface="Arial" panose="020B0604020202020204" pitchFamily="34" charset="0"/>
              </a:rPr>
              <a:t>Ritalin = methylphenidate</a:t>
            </a:r>
          </a:p>
          <a:p>
            <a:r>
              <a:rPr lang="en-US" altLang="en-US" sz="1800" dirty="0">
                <a:latin typeface="Arial" panose="020B0604020202020204" pitchFamily="34" charset="0"/>
              </a:rPr>
              <a:t>Prozac = fluoxetine</a:t>
            </a:r>
          </a:p>
          <a:p>
            <a:r>
              <a:rPr lang="en-US" altLang="en-US" sz="1800" dirty="0">
                <a:latin typeface="Arial" panose="020B0604020202020204" pitchFamily="34" charset="0"/>
              </a:rPr>
              <a:t>Endocannabinoids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D25D3B63-DF86-5E24-45E0-EFD5CBE3203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FE91AF2-C15F-4E88-A449-37935B98C9E3}" type="slidenum">
              <a:rPr lang="en-US" altLang="en-US" sz="1200"/>
              <a:pPr/>
              <a:t>34</a:t>
            </a:fld>
            <a:endParaRPr lang="en-US" altLang="en-US" sz="1200"/>
          </a:p>
        </p:txBody>
      </p:sp>
      <p:sp>
        <p:nvSpPr>
          <p:cNvPr id="95235" name="Rectangle 2">
            <a:extLst>
              <a:ext uri="{FF2B5EF4-FFF2-40B4-BE49-F238E27FC236}">
                <a16:creationId xmlns:a16="http://schemas.microsoft.com/office/drawing/2014/main" id="{3EE67EA3-0184-8FC5-F449-BA0888550D57}"/>
              </a:ext>
            </a:extLst>
          </p:cNvPr>
          <p:cNvSpPr>
            <a:spLocks noGrp="1" noRot="1" noChangeAspect="1" noChangeArrowheads="1" noTextEdit="1"/>
          </p:cNvSpPr>
          <p:nvPr>
            <p:ph type="sldImg"/>
          </p:nvPr>
        </p:nvSpPr>
        <p:spPr>
          <a:ln/>
        </p:spPr>
      </p:sp>
      <p:sp>
        <p:nvSpPr>
          <p:cNvPr id="95236" name="Rectangle 3">
            <a:extLst>
              <a:ext uri="{FF2B5EF4-FFF2-40B4-BE49-F238E27FC236}">
                <a16:creationId xmlns:a16="http://schemas.microsoft.com/office/drawing/2014/main" id="{B77713B3-CE2A-0422-92F2-4EF48B6E0A7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97EE2BED-7D49-6B50-AB92-8C92F7B823B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9FD5735-36CC-4EE8-8D06-D41DB0A95867}" type="slidenum">
              <a:rPr lang="en-US" altLang="en-US" sz="1200"/>
              <a:pPr/>
              <a:t>35</a:t>
            </a:fld>
            <a:endParaRPr lang="en-US" altLang="en-US" sz="1200"/>
          </a:p>
        </p:txBody>
      </p:sp>
      <p:sp>
        <p:nvSpPr>
          <p:cNvPr id="97283" name="Rectangle 2">
            <a:extLst>
              <a:ext uri="{FF2B5EF4-FFF2-40B4-BE49-F238E27FC236}">
                <a16:creationId xmlns:a16="http://schemas.microsoft.com/office/drawing/2014/main" id="{224234F6-DA6E-BBF9-E9A7-C271AFE634D0}"/>
              </a:ext>
            </a:extLst>
          </p:cNvPr>
          <p:cNvSpPr>
            <a:spLocks noGrp="1" noRot="1" noChangeAspect="1" noChangeArrowheads="1" noTextEdit="1"/>
          </p:cNvSpPr>
          <p:nvPr>
            <p:ph type="sldImg"/>
          </p:nvPr>
        </p:nvSpPr>
        <p:spPr>
          <a:ln/>
        </p:spPr>
      </p:sp>
      <p:sp>
        <p:nvSpPr>
          <p:cNvPr id="97284" name="Rectangle 3">
            <a:extLst>
              <a:ext uri="{FF2B5EF4-FFF2-40B4-BE49-F238E27FC236}">
                <a16:creationId xmlns:a16="http://schemas.microsoft.com/office/drawing/2014/main" id="{6768CB4B-196B-C6ED-06F1-FD957A23310E}"/>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7B2F098B-4176-C09B-3BF7-E8E90E719BF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7E5994-1DAF-48C3-899A-CAADED37F3BC}" type="slidenum">
              <a:rPr lang="en-US" altLang="en-US" sz="1200"/>
              <a:pPr/>
              <a:t>36</a:t>
            </a:fld>
            <a:endParaRPr lang="en-US" altLang="en-US" sz="1200"/>
          </a:p>
        </p:txBody>
      </p:sp>
      <p:sp>
        <p:nvSpPr>
          <p:cNvPr id="99331" name="Rectangle 2">
            <a:extLst>
              <a:ext uri="{FF2B5EF4-FFF2-40B4-BE49-F238E27FC236}">
                <a16:creationId xmlns:a16="http://schemas.microsoft.com/office/drawing/2014/main" id="{B6F82F40-382E-FBEA-1F2C-E3691CCBA35F}"/>
              </a:ext>
            </a:extLst>
          </p:cNvPr>
          <p:cNvSpPr>
            <a:spLocks noGrp="1" noRot="1" noChangeAspect="1" noChangeArrowheads="1" noTextEdit="1"/>
          </p:cNvSpPr>
          <p:nvPr>
            <p:ph type="sldImg"/>
          </p:nvPr>
        </p:nvSpPr>
        <p:spPr>
          <a:ln/>
        </p:spPr>
      </p:sp>
      <p:sp>
        <p:nvSpPr>
          <p:cNvPr id="99332" name="Rectangle 3">
            <a:extLst>
              <a:ext uri="{FF2B5EF4-FFF2-40B4-BE49-F238E27FC236}">
                <a16:creationId xmlns:a16="http://schemas.microsoft.com/office/drawing/2014/main" id="{2FEAFD1F-FBEC-9859-F2DB-D2F4FEA4A331}"/>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2A932473-47E9-5E12-91FA-D0BF958B56D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E149E2F-1F53-4662-8289-C6EF60EE4E02}" type="slidenum">
              <a:rPr lang="en-US" altLang="en-US" sz="1200"/>
              <a:pPr/>
              <a:t>37</a:t>
            </a:fld>
            <a:endParaRPr lang="en-US" altLang="en-US" sz="1200"/>
          </a:p>
        </p:txBody>
      </p:sp>
      <p:sp>
        <p:nvSpPr>
          <p:cNvPr id="101379" name="Rectangle 2">
            <a:extLst>
              <a:ext uri="{FF2B5EF4-FFF2-40B4-BE49-F238E27FC236}">
                <a16:creationId xmlns:a16="http://schemas.microsoft.com/office/drawing/2014/main" id="{40B2BB2A-9AEC-1511-5F1C-092FEFCD6D32}"/>
              </a:ext>
            </a:extLst>
          </p:cNvPr>
          <p:cNvSpPr>
            <a:spLocks noGrp="1" noRot="1" noChangeAspect="1" noChangeArrowheads="1" noTextEdit="1"/>
          </p:cNvSpPr>
          <p:nvPr>
            <p:ph type="sldImg"/>
          </p:nvPr>
        </p:nvSpPr>
        <p:spPr>
          <a:ln/>
        </p:spPr>
      </p:sp>
      <p:sp>
        <p:nvSpPr>
          <p:cNvPr id="101380" name="Rectangle 3">
            <a:extLst>
              <a:ext uri="{FF2B5EF4-FFF2-40B4-BE49-F238E27FC236}">
                <a16:creationId xmlns:a16="http://schemas.microsoft.com/office/drawing/2014/main" id="{58FEDCDC-DC64-4360-E132-9CF4D9E61CAA}"/>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0C1A4C53-C96E-1FBE-EB52-5F34B4C2F4F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D4C9952-8EE4-4A59-A73F-2F1A9CC0739C}" type="slidenum">
              <a:rPr lang="en-US" altLang="en-US" sz="1200"/>
              <a:pPr/>
              <a:t>38</a:t>
            </a:fld>
            <a:endParaRPr lang="en-US" altLang="en-US" sz="1200"/>
          </a:p>
        </p:txBody>
      </p:sp>
      <p:sp>
        <p:nvSpPr>
          <p:cNvPr id="103427" name="Rectangle 2">
            <a:extLst>
              <a:ext uri="{FF2B5EF4-FFF2-40B4-BE49-F238E27FC236}">
                <a16:creationId xmlns:a16="http://schemas.microsoft.com/office/drawing/2014/main" id="{A10322E9-F4A0-9747-A848-D52199FAAABF}"/>
              </a:ext>
            </a:extLst>
          </p:cNvPr>
          <p:cNvSpPr>
            <a:spLocks noGrp="1" noRot="1" noChangeAspect="1" noChangeArrowheads="1" noTextEdit="1"/>
          </p:cNvSpPr>
          <p:nvPr>
            <p:ph type="sldImg"/>
          </p:nvPr>
        </p:nvSpPr>
        <p:spPr>
          <a:ln/>
        </p:spPr>
      </p:sp>
      <p:sp>
        <p:nvSpPr>
          <p:cNvPr id="103428" name="Rectangle 3">
            <a:extLst>
              <a:ext uri="{FF2B5EF4-FFF2-40B4-BE49-F238E27FC236}">
                <a16:creationId xmlns:a16="http://schemas.microsoft.com/office/drawing/2014/main" id="{DBDE930C-1C13-509A-3F41-EE5E3AEF07F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8DC1667F-8CD2-791A-363A-AA4D4A49890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5875998-2BDC-4DCC-AF5A-0F795DFFFB42}" type="slidenum">
              <a:rPr lang="en-US" altLang="en-US" sz="1200"/>
              <a:pPr/>
              <a:t>39</a:t>
            </a:fld>
            <a:endParaRPr lang="en-US" altLang="en-US" sz="1200"/>
          </a:p>
        </p:txBody>
      </p:sp>
      <p:sp>
        <p:nvSpPr>
          <p:cNvPr id="136195" name="Rectangle 2">
            <a:extLst>
              <a:ext uri="{FF2B5EF4-FFF2-40B4-BE49-F238E27FC236}">
                <a16:creationId xmlns:a16="http://schemas.microsoft.com/office/drawing/2014/main" id="{8B9EC330-18D7-8C6D-ADD2-DB0FBDD12C88}"/>
              </a:ext>
            </a:extLst>
          </p:cNvPr>
          <p:cNvSpPr>
            <a:spLocks noGrp="1" noRot="1" noChangeAspect="1" noChangeArrowheads="1" noTextEdit="1"/>
          </p:cNvSpPr>
          <p:nvPr>
            <p:ph type="sldImg"/>
          </p:nvPr>
        </p:nvSpPr>
        <p:spPr>
          <a:ln/>
        </p:spPr>
      </p:sp>
      <p:sp>
        <p:nvSpPr>
          <p:cNvPr id="136196" name="Rectangle 3">
            <a:extLst>
              <a:ext uri="{FF2B5EF4-FFF2-40B4-BE49-F238E27FC236}">
                <a16:creationId xmlns:a16="http://schemas.microsoft.com/office/drawing/2014/main" id="{38D91FFE-BC25-BD3F-8E06-55B9F9091160}"/>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FF94C802-8286-FAFF-FABD-29284211E7A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DF59CC-8E95-4080-82BD-1AEA6AF4B7CB}" type="slidenum">
              <a:rPr lang="en-US" altLang="en-US" sz="1200"/>
              <a:pPr/>
              <a:t>40</a:t>
            </a:fld>
            <a:endParaRPr lang="en-US" altLang="en-US" sz="1200"/>
          </a:p>
        </p:txBody>
      </p:sp>
      <p:sp>
        <p:nvSpPr>
          <p:cNvPr id="105475" name="Rectangle 2">
            <a:extLst>
              <a:ext uri="{FF2B5EF4-FFF2-40B4-BE49-F238E27FC236}">
                <a16:creationId xmlns:a16="http://schemas.microsoft.com/office/drawing/2014/main" id="{2886D3B9-1DDA-5796-890E-182EC9CDEAFC}"/>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6B9ADD48-F04C-ECD8-F95A-A66989BD6D3D}"/>
              </a:ext>
            </a:extLst>
          </p:cNvPr>
          <p:cNvSpPr>
            <a:spLocks noGrp="1" noChangeArrowheads="1"/>
          </p:cNvSpPr>
          <p:nvPr>
            <p:ph type="body" idx="1"/>
          </p:nvPr>
        </p:nvSpPr>
        <p:spPr>
          <a:noFill/>
        </p:spPr>
        <p:txBody>
          <a:bodyPr/>
          <a:lstStyle/>
          <a:p>
            <a:r>
              <a:rPr lang="en-US" altLang="en-US"/>
              <a:t>2_MICE.tiff</a:t>
            </a:r>
          </a:p>
          <a:p>
            <a:r>
              <a:rPr lang="en-US" altLang="en-US"/>
              <a:t>2_MICE_Theodore_Garland.jpg</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a:extLst>
              <a:ext uri="{FF2B5EF4-FFF2-40B4-BE49-F238E27FC236}">
                <a16:creationId xmlns:a16="http://schemas.microsoft.com/office/drawing/2014/main" id="{D8650C3C-8293-312B-AABB-86239520295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9C151EC-221C-46E3-A27D-3B161C914EB7}" type="slidenum">
              <a:rPr lang="en-US" altLang="en-US" sz="1200"/>
              <a:pPr/>
              <a:t>41</a:t>
            </a:fld>
            <a:endParaRPr lang="en-US" altLang="en-US" sz="1200"/>
          </a:p>
        </p:txBody>
      </p:sp>
      <p:sp>
        <p:nvSpPr>
          <p:cNvPr id="107523" name="Rectangle 2">
            <a:extLst>
              <a:ext uri="{FF2B5EF4-FFF2-40B4-BE49-F238E27FC236}">
                <a16:creationId xmlns:a16="http://schemas.microsoft.com/office/drawing/2014/main" id="{0984192E-E881-D1C4-AA12-7CEBCDB5AF54}"/>
              </a:ext>
            </a:extLst>
          </p:cNvPr>
          <p:cNvSpPr>
            <a:spLocks noGrp="1" noRot="1" noChangeAspect="1" noChangeArrowheads="1" noTextEdit="1"/>
          </p:cNvSpPr>
          <p:nvPr>
            <p:ph type="sldImg"/>
          </p:nvPr>
        </p:nvSpPr>
        <p:spPr>
          <a:ln/>
        </p:spPr>
      </p:sp>
      <p:sp>
        <p:nvSpPr>
          <p:cNvPr id="107524" name="Rectangle 3">
            <a:extLst>
              <a:ext uri="{FF2B5EF4-FFF2-40B4-BE49-F238E27FC236}">
                <a16:creationId xmlns:a16="http://schemas.microsoft.com/office/drawing/2014/main" id="{34FA0B64-36A1-811A-431B-9574944ADB08}"/>
              </a:ext>
            </a:extLst>
          </p:cNvPr>
          <p:cNvSpPr>
            <a:spLocks noGrp="1" noChangeArrowheads="1"/>
          </p:cNvSpPr>
          <p:nvPr>
            <p:ph type="body" idx="1"/>
          </p:nvPr>
        </p:nvSpPr>
        <p:spPr>
          <a:noFill/>
        </p:spPr>
        <p:txBody>
          <a:bodyPr/>
          <a:lstStyle/>
          <a:p>
            <a:r>
              <a:rPr lang="en-US" altLang="en-US"/>
              <a:t>C:\JPG\Mice\Endurance_G50_Meek_DSCF1599_TG.jpg</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389BB383-E605-702E-75C8-3710B96C046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820F40C-A5BE-49D5-9D27-78D6B5321286}" type="slidenum">
              <a:rPr lang="en-US" altLang="en-US" sz="1200"/>
              <a:pPr/>
              <a:t>4</a:t>
            </a:fld>
            <a:endParaRPr lang="en-US" altLang="en-US" sz="1200"/>
          </a:p>
        </p:txBody>
      </p:sp>
      <p:sp>
        <p:nvSpPr>
          <p:cNvPr id="35843" name="Rectangle 2">
            <a:extLst>
              <a:ext uri="{FF2B5EF4-FFF2-40B4-BE49-F238E27FC236}">
                <a16:creationId xmlns:a16="http://schemas.microsoft.com/office/drawing/2014/main" id="{7554A8B9-F9FE-9CF3-65D3-AF1D305CF120}"/>
              </a:ext>
            </a:extLst>
          </p:cNvPr>
          <p:cNvSpPr>
            <a:spLocks noGrp="1" noRot="1" noChangeAspect="1" noChangeArrowheads="1" noTextEdit="1"/>
          </p:cNvSpPr>
          <p:nvPr>
            <p:ph type="sldImg"/>
          </p:nvPr>
        </p:nvSpPr>
        <p:spPr>
          <a:ln/>
        </p:spPr>
      </p:sp>
      <p:sp>
        <p:nvSpPr>
          <p:cNvPr id="35844" name="Rectangle 3">
            <a:extLst>
              <a:ext uri="{FF2B5EF4-FFF2-40B4-BE49-F238E27FC236}">
                <a16:creationId xmlns:a16="http://schemas.microsoft.com/office/drawing/2014/main" id="{16978847-EA5C-3EAB-BED1-B152D0728B08}"/>
              </a:ext>
            </a:extLst>
          </p:cNvPr>
          <p:cNvSpPr>
            <a:spLocks noGrp="1" noChangeArrowheads="1"/>
          </p:cNvSpPr>
          <p:nvPr>
            <p:ph type="body" idx="1"/>
          </p:nvPr>
        </p:nvSpPr>
        <p:spPr>
          <a:noFill/>
        </p:spPr>
        <p:txBody>
          <a:bodyPr/>
          <a:lstStyle/>
          <a:p>
            <a:r>
              <a:rPr lang="en-US" altLang="en-US"/>
              <a:t>NOT A GIMPY INBRED STRAIN</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a:extLst>
              <a:ext uri="{FF2B5EF4-FFF2-40B4-BE49-F238E27FC236}">
                <a16:creationId xmlns:a16="http://schemas.microsoft.com/office/drawing/2014/main" id="{611E5BF0-22D4-1ED6-9445-21CC12CCAC8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7C1B1DA-8A15-4FD3-A3C0-89886615DBE5}" type="slidenum">
              <a:rPr lang="en-US" altLang="en-US" sz="1200"/>
              <a:pPr/>
              <a:t>42</a:t>
            </a:fld>
            <a:endParaRPr lang="en-US" altLang="en-US" sz="1200"/>
          </a:p>
        </p:txBody>
      </p:sp>
      <p:sp>
        <p:nvSpPr>
          <p:cNvPr id="109571" name="Rectangle 2">
            <a:extLst>
              <a:ext uri="{FF2B5EF4-FFF2-40B4-BE49-F238E27FC236}">
                <a16:creationId xmlns:a16="http://schemas.microsoft.com/office/drawing/2014/main" id="{96D0069A-5D72-F541-C565-D82229A59246}"/>
              </a:ext>
            </a:extLst>
          </p:cNvPr>
          <p:cNvSpPr>
            <a:spLocks noGrp="1" noRot="1" noChangeAspect="1" noChangeArrowheads="1" noTextEdit="1"/>
          </p:cNvSpPr>
          <p:nvPr>
            <p:ph type="sldImg"/>
          </p:nvPr>
        </p:nvSpPr>
        <p:spPr>
          <a:ln/>
        </p:spPr>
      </p:sp>
      <p:sp>
        <p:nvSpPr>
          <p:cNvPr id="109572" name="Rectangle 3">
            <a:extLst>
              <a:ext uri="{FF2B5EF4-FFF2-40B4-BE49-F238E27FC236}">
                <a16:creationId xmlns:a16="http://schemas.microsoft.com/office/drawing/2014/main" id="{ADED6BC5-74EA-CAC1-50EA-4B51FB17160B}"/>
              </a:ext>
            </a:extLst>
          </p:cNvPr>
          <p:cNvSpPr>
            <a:spLocks noGrp="1" noChangeArrowheads="1"/>
          </p:cNvSpPr>
          <p:nvPr>
            <p:ph type="body" idx="1"/>
          </p:nvPr>
        </p:nvSpPr>
        <p:spPr>
          <a:noFill/>
        </p:spPr>
        <p:txBody>
          <a:bodyPr/>
          <a:lstStyle/>
          <a:p>
            <a:r>
              <a:rPr lang="en-US" altLang="en-US" sz="2000">
                <a:latin typeface="Arial" panose="020B0604020202020204" pitchFamily="34" charset="0"/>
              </a:rPr>
              <a:t>MusVO2max-EQ-30.jpg</a:t>
            </a:r>
          </a:p>
          <a:p>
            <a:r>
              <a:rPr lang="en-US" altLang="en-US" sz="2000">
                <a:latin typeface="Arial" panose="020B0604020202020204" pitchFamily="34" charset="0"/>
              </a:rPr>
              <a:t>= scanned slide at Excellent Quality, then</a:t>
            </a:r>
          </a:p>
          <a:p>
            <a:r>
              <a:rPr lang="en-US" altLang="en-US" sz="2000">
                <a:latin typeface="Arial" panose="020B0604020202020204" pitchFamily="34" charset="0"/>
              </a:rPr>
              <a:t>= 30% save in Microsoft Photo Editor</a:t>
            </a:r>
          </a:p>
          <a:p>
            <a:endParaRPr lang="en-US" altLang="en-US" sz="2000">
              <a:latin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01600CE5-99DA-C75F-CD1D-BF661B5B46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EADD11E-FCED-4997-974A-3CD3D2D26DFD}" type="slidenum">
              <a:rPr lang="en-US" altLang="en-US" sz="1200"/>
              <a:pPr/>
              <a:t>43</a:t>
            </a:fld>
            <a:endParaRPr lang="en-US" altLang="en-US" sz="1200"/>
          </a:p>
        </p:txBody>
      </p:sp>
      <p:sp>
        <p:nvSpPr>
          <p:cNvPr id="113667" name="Rectangle 2">
            <a:extLst>
              <a:ext uri="{FF2B5EF4-FFF2-40B4-BE49-F238E27FC236}">
                <a16:creationId xmlns:a16="http://schemas.microsoft.com/office/drawing/2014/main" id="{22471859-2EC6-9F8A-4496-1E1F5C424D51}"/>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7AEF3287-6973-069C-08B4-6911461C6E04}"/>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01600CE5-99DA-C75F-CD1D-BF661B5B460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EADD11E-FCED-4997-974A-3CD3D2D26DFD}" type="slidenum">
              <a:rPr lang="en-US" altLang="en-US" sz="1200"/>
              <a:pPr/>
              <a:t>44</a:t>
            </a:fld>
            <a:endParaRPr lang="en-US" altLang="en-US" sz="1200"/>
          </a:p>
        </p:txBody>
      </p:sp>
      <p:sp>
        <p:nvSpPr>
          <p:cNvPr id="113667" name="Rectangle 2">
            <a:extLst>
              <a:ext uri="{FF2B5EF4-FFF2-40B4-BE49-F238E27FC236}">
                <a16:creationId xmlns:a16="http://schemas.microsoft.com/office/drawing/2014/main" id="{22471859-2EC6-9F8A-4496-1E1F5C424D51}"/>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7AEF3287-6973-069C-08B4-6911461C6E04}"/>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extLst>
      <p:ext uri="{BB962C8B-B14F-4D97-AF65-F5344CB8AC3E}">
        <p14:creationId xmlns:p14="http://schemas.microsoft.com/office/powerpoint/2010/main" val="22228080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C8BFC1C4-F790-0EFF-0FB8-6DAC7E81EA2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FF109F-1813-44A0-96D6-605CDE829229}" type="slidenum">
              <a:rPr lang="en-US" altLang="en-US" sz="1200"/>
              <a:pPr/>
              <a:t>45</a:t>
            </a:fld>
            <a:endParaRPr lang="en-US" altLang="en-US" sz="1200"/>
          </a:p>
        </p:txBody>
      </p:sp>
      <p:sp>
        <p:nvSpPr>
          <p:cNvPr id="115715" name="Rectangle 2">
            <a:extLst>
              <a:ext uri="{FF2B5EF4-FFF2-40B4-BE49-F238E27FC236}">
                <a16:creationId xmlns:a16="http://schemas.microsoft.com/office/drawing/2014/main" id="{176856BE-49D5-0DDA-CF6F-8DF7195E3179}"/>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12960819-6978-D6D8-E0CA-4BC30A5E1C29}"/>
              </a:ext>
            </a:extLst>
          </p:cNvPr>
          <p:cNvSpPr>
            <a:spLocks noGrp="1" noChangeArrowheads="1"/>
          </p:cNvSpPr>
          <p:nvPr>
            <p:ph type="body" idx="1"/>
          </p:nvPr>
        </p:nvSpPr>
        <p:spPr>
          <a:noFill/>
        </p:spPr>
        <p:txBody>
          <a:bodyPr lIns="89940" tIns="44970" rIns="89940" bIns="44970"/>
          <a:lstStyle/>
          <a:p>
            <a:r>
              <a:rPr lang="en-US" altLang="en-US"/>
              <a:t>Gen. 11 Both Sexes</a:t>
            </a:r>
          </a:p>
          <a:p>
            <a:r>
              <a:rPr lang="en-US" altLang="en-US"/>
              <a:t>  No Wheel Access</a:t>
            </a:r>
          </a:p>
          <a:p>
            <a:r>
              <a:rPr lang="en-US" altLang="en-US"/>
              <a:t>  7 months old</a:t>
            </a:r>
          </a:p>
          <a:p>
            <a:r>
              <a:rPr lang="en-US" altLang="en-US"/>
              <a:t>Gen. 21B Males</a:t>
            </a:r>
          </a:p>
          <a:p>
            <a:r>
              <a:rPr lang="en-US" altLang="en-US"/>
              <a:t>  Wheels &amp; No Wheels</a:t>
            </a:r>
          </a:p>
          <a:p>
            <a:r>
              <a:rPr lang="en-US" altLang="en-US"/>
              <a:t>  for 2 months</a:t>
            </a:r>
          </a:p>
          <a:p>
            <a:endParaRPr lang="en-US" altLang="en-US"/>
          </a:p>
          <a:p>
            <a:r>
              <a:rPr lang="en-US" altLang="en-US"/>
              <a:t>Garland &amp; Freeman, 2005, </a:t>
            </a:r>
            <a:r>
              <a:rPr lang="en-US" altLang="en-US" i="1"/>
              <a:t>Evolution</a:t>
            </a:r>
            <a:r>
              <a:rPr lang="en-US" altLang="en-US"/>
              <a:t>.</a:t>
            </a:r>
          </a:p>
          <a:p>
            <a:r>
              <a:rPr lang="en-US" altLang="en-US"/>
              <a:t>Kelly et al., 2006, </a:t>
            </a:r>
            <a:r>
              <a:rPr lang="en-US" altLang="en-US" i="1"/>
              <a:t>Journal of Morphology</a:t>
            </a:r>
            <a:r>
              <a:rPr lang="en-US" altLang="en-US"/>
              <a:t>. </a:t>
            </a:r>
          </a:p>
          <a:p>
            <a:pPr>
              <a:spcBef>
                <a:spcPct val="0"/>
              </a:spcBef>
            </a:pPr>
            <a:endParaRPr lang="en-US"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a:extLst>
              <a:ext uri="{FF2B5EF4-FFF2-40B4-BE49-F238E27FC236}">
                <a16:creationId xmlns:a16="http://schemas.microsoft.com/office/drawing/2014/main" id="{B9344387-3C0F-6EE5-181B-18CFD389887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A96960F-74BE-4DDC-820B-AE2762153F38}" type="slidenum">
              <a:rPr lang="en-US" altLang="en-US" sz="1200"/>
              <a:pPr/>
              <a:t>46</a:t>
            </a:fld>
            <a:endParaRPr lang="en-US" altLang="en-US" sz="1200"/>
          </a:p>
        </p:txBody>
      </p:sp>
      <p:sp>
        <p:nvSpPr>
          <p:cNvPr id="117763" name="Rectangle 2">
            <a:extLst>
              <a:ext uri="{FF2B5EF4-FFF2-40B4-BE49-F238E27FC236}">
                <a16:creationId xmlns:a16="http://schemas.microsoft.com/office/drawing/2014/main" id="{9FD828DA-915E-6E72-9031-7682E7ECEF8A}"/>
              </a:ext>
            </a:extLst>
          </p:cNvPr>
          <p:cNvSpPr>
            <a:spLocks noGrp="1" noRot="1" noChangeAspect="1" noChangeArrowheads="1" noTextEdit="1"/>
          </p:cNvSpPr>
          <p:nvPr>
            <p:ph type="sldImg"/>
          </p:nvPr>
        </p:nvSpPr>
        <p:spPr>
          <a:ln/>
        </p:spPr>
      </p:sp>
      <p:sp>
        <p:nvSpPr>
          <p:cNvPr id="117764" name="Rectangle 3">
            <a:extLst>
              <a:ext uri="{FF2B5EF4-FFF2-40B4-BE49-F238E27FC236}">
                <a16:creationId xmlns:a16="http://schemas.microsoft.com/office/drawing/2014/main" id="{B34FB9B7-80BD-3494-5F25-7D94A8378A66}"/>
              </a:ext>
            </a:extLst>
          </p:cNvPr>
          <p:cNvSpPr>
            <a:spLocks noGrp="1" noChangeArrowheads="1"/>
          </p:cNvSpPr>
          <p:nvPr>
            <p:ph type="body" idx="1"/>
          </p:nvPr>
        </p:nvSpPr>
        <p:spPr>
          <a:noFill/>
        </p:spPr>
        <p:txBody>
          <a:bodyPr lIns="89940" tIns="44970" rIns="89940" bIns="44970"/>
          <a:lstStyle/>
          <a:p>
            <a:r>
              <a:rPr lang="en-US" altLang="en-US"/>
              <a:t>Gen. 11 Both Sexes</a:t>
            </a:r>
          </a:p>
          <a:p>
            <a:r>
              <a:rPr lang="en-US" altLang="en-US"/>
              <a:t>  No Wheel Access</a:t>
            </a:r>
          </a:p>
          <a:p>
            <a:r>
              <a:rPr lang="en-US" altLang="en-US"/>
              <a:t>  7 months old</a:t>
            </a:r>
          </a:p>
          <a:p>
            <a:endParaRPr lang="en-US" altLang="en-US"/>
          </a:p>
          <a:p>
            <a:r>
              <a:rPr lang="en-US" altLang="en-US"/>
              <a:t>Garland &amp; Freeman, 2005, </a:t>
            </a:r>
            <a:r>
              <a:rPr lang="en-US" altLang="en-US" i="1"/>
              <a:t>Evolution</a:t>
            </a:r>
            <a:r>
              <a:rPr lang="en-US" altLang="en-US"/>
              <a:t> 59:1851-1854. </a:t>
            </a:r>
          </a:p>
          <a:p>
            <a:pPr>
              <a:spcBef>
                <a:spcPct val="0"/>
              </a:spcBef>
            </a:pPr>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47</a:t>
            </a:fld>
            <a:endParaRPr lang="en-US" altLang="en-US" sz="120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extLst>
      <p:ext uri="{BB962C8B-B14F-4D97-AF65-F5344CB8AC3E}">
        <p14:creationId xmlns:p14="http://schemas.microsoft.com/office/powerpoint/2010/main" val="19816251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48</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2735251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49</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37648845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50</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dirty="0"/>
              <a:t>Why people like to exercise at the gym.</a:t>
            </a:r>
          </a:p>
          <a:p>
            <a:r>
              <a:rPr lang="en-US" altLang="en-US" dirty="0"/>
              <a:t>Possible therapeutic target?</a:t>
            </a:r>
          </a:p>
          <a:p>
            <a:r>
              <a:rPr lang="en-US" altLang="en-US" dirty="0" err="1"/>
              <a:t>Eau</a:t>
            </a:r>
            <a:r>
              <a:rPr lang="en-US" altLang="en-US" dirty="0"/>
              <a:t> de armpit?</a:t>
            </a:r>
          </a:p>
          <a:p>
            <a:r>
              <a:rPr lang="en-US" altLang="en-US" dirty="0" err="1"/>
              <a:t>Eau</a:t>
            </a:r>
            <a:r>
              <a:rPr lang="en-US" altLang="en-US" dirty="0"/>
              <a:t> de jock strap?</a:t>
            </a:r>
          </a:p>
        </p:txBody>
      </p:sp>
    </p:spTree>
    <p:extLst>
      <p:ext uri="{BB962C8B-B14F-4D97-AF65-F5344CB8AC3E}">
        <p14:creationId xmlns:p14="http://schemas.microsoft.com/office/powerpoint/2010/main" val="200294132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51</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dirty="0"/>
              <a:t>Why people like to exercise at the gym.</a:t>
            </a:r>
          </a:p>
          <a:p>
            <a:r>
              <a:rPr lang="en-US" altLang="en-US" dirty="0"/>
              <a:t>Possible therapeutic target?</a:t>
            </a:r>
          </a:p>
          <a:p>
            <a:r>
              <a:rPr lang="en-US" altLang="en-US" dirty="0" err="1"/>
              <a:t>Eau</a:t>
            </a:r>
            <a:r>
              <a:rPr lang="en-US" altLang="en-US" dirty="0"/>
              <a:t> de armpit?</a:t>
            </a:r>
          </a:p>
          <a:p>
            <a:r>
              <a:rPr lang="en-US" altLang="en-US" dirty="0" err="1"/>
              <a:t>Eau</a:t>
            </a:r>
            <a:r>
              <a:rPr lang="en-US" altLang="en-US" dirty="0"/>
              <a:t> de jock strap?</a:t>
            </a:r>
          </a:p>
        </p:txBody>
      </p:sp>
    </p:spTree>
    <p:extLst>
      <p:ext uri="{BB962C8B-B14F-4D97-AF65-F5344CB8AC3E}">
        <p14:creationId xmlns:p14="http://schemas.microsoft.com/office/powerpoint/2010/main" val="4634187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id="{5A33BE82-E992-72B3-07B9-B3024964FFF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B48A97B-9B1A-4E1F-A21A-A540A64A1939}" type="slidenum">
              <a:rPr lang="en-US" altLang="en-US" sz="1200"/>
              <a:pPr/>
              <a:t>5</a:t>
            </a:fld>
            <a:endParaRPr lang="en-US" altLang="en-US" sz="1200"/>
          </a:p>
        </p:txBody>
      </p:sp>
      <p:sp>
        <p:nvSpPr>
          <p:cNvPr id="44035" name="Rectangle 2">
            <a:extLst>
              <a:ext uri="{FF2B5EF4-FFF2-40B4-BE49-F238E27FC236}">
                <a16:creationId xmlns:a16="http://schemas.microsoft.com/office/drawing/2014/main" id="{B6FA20A8-A4C6-F65E-2B13-F9E783DC3266}"/>
              </a:ext>
            </a:extLst>
          </p:cNvPr>
          <p:cNvSpPr>
            <a:spLocks noGrp="1" noRot="1" noChangeAspect="1" noChangeArrowheads="1" noTextEdit="1"/>
          </p:cNvSpPr>
          <p:nvPr>
            <p:ph type="sldImg"/>
          </p:nvPr>
        </p:nvSpPr>
        <p:spPr>
          <a:ln/>
        </p:spPr>
      </p:sp>
      <p:sp>
        <p:nvSpPr>
          <p:cNvPr id="44036" name="Rectangle 3">
            <a:extLst>
              <a:ext uri="{FF2B5EF4-FFF2-40B4-BE49-F238E27FC236}">
                <a16:creationId xmlns:a16="http://schemas.microsoft.com/office/drawing/2014/main" id="{3B7971A1-2C95-B97E-37B7-ADF20FD27B7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A1C27E08-2F9A-A407-164B-70591550C10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33239E2-621E-4917-A6CF-F9C7DEA242D7}" type="slidenum">
              <a:rPr lang="en-US" altLang="en-US" sz="1200"/>
              <a:pPr/>
              <a:t>52</a:t>
            </a:fld>
            <a:endParaRPr lang="en-US" altLang="en-US" sz="1200"/>
          </a:p>
        </p:txBody>
      </p:sp>
      <p:sp>
        <p:nvSpPr>
          <p:cNvPr id="78851" name="Rectangle 2">
            <a:extLst>
              <a:ext uri="{FF2B5EF4-FFF2-40B4-BE49-F238E27FC236}">
                <a16:creationId xmlns:a16="http://schemas.microsoft.com/office/drawing/2014/main" id="{DAD474D2-B585-1031-DDB1-52DF6278B27F}"/>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D7C2D221-8C63-22F7-52DF-F286C1651055}"/>
              </a:ext>
            </a:extLst>
          </p:cNvPr>
          <p:cNvSpPr>
            <a:spLocks noGrp="1" noChangeArrowheads="1"/>
          </p:cNvSpPr>
          <p:nvPr>
            <p:ph type="body" idx="1"/>
          </p:nvPr>
        </p:nvSpPr>
        <p:spPr>
          <a:noFill/>
        </p:spPr>
        <p:txBody>
          <a:bodyPr lIns="89940" tIns="44970" rIns="89940" bIns="44970"/>
          <a:lstStyle/>
          <a:p>
            <a:r>
              <a:rPr lang="en-US" altLang="en-US"/>
              <a:t>So far, we can confidently localize forebrain (including the subregions caudate-putamen, ventricles, and hippocampus), midbrain, and cerebellum.  This image has had some areas of the forebrain digitally removed to show the underlying structures with their solid shaded surfaces:</a:t>
            </a:r>
          </a:p>
        </p:txBody>
      </p:sp>
    </p:spTree>
    <p:extLst>
      <p:ext uri="{BB962C8B-B14F-4D97-AF65-F5344CB8AC3E}">
        <p14:creationId xmlns:p14="http://schemas.microsoft.com/office/powerpoint/2010/main" val="80714753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54</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a:extLst>
              <a:ext uri="{FF2B5EF4-FFF2-40B4-BE49-F238E27FC236}">
                <a16:creationId xmlns:a16="http://schemas.microsoft.com/office/drawing/2014/main" id="{97F5200D-3748-22B8-3B68-FB4B3F39839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F0AE89E-D58C-4D0C-8BE7-BBE75ACF7756}" type="slidenum">
              <a:rPr lang="en-US" altLang="en-US" sz="1200"/>
              <a:pPr/>
              <a:t>55</a:t>
            </a:fld>
            <a:endParaRPr lang="en-US" altLang="en-US" sz="1200"/>
          </a:p>
        </p:txBody>
      </p:sp>
      <p:sp>
        <p:nvSpPr>
          <p:cNvPr id="125955" name="Rectangle 2">
            <a:extLst>
              <a:ext uri="{FF2B5EF4-FFF2-40B4-BE49-F238E27FC236}">
                <a16:creationId xmlns:a16="http://schemas.microsoft.com/office/drawing/2014/main" id="{23F65F83-144D-FA07-EB5C-2FC383357D9D}"/>
              </a:ext>
            </a:extLst>
          </p:cNvPr>
          <p:cNvSpPr>
            <a:spLocks noGrp="1" noRot="1" noChangeAspect="1" noChangeArrowheads="1" noTextEdit="1"/>
          </p:cNvSpPr>
          <p:nvPr>
            <p:ph type="sldImg"/>
          </p:nvPr>
        </p:nvSpPr>
        <p:spPr>
          <a:ln/>
        </p:spPr>
      </p:sp>
      <p:sp>
        <p:nvSpPr>
          <p:cNvPr id="125956" name="Rectangle 3">
            <a:extLst>
              <a:ext uri="{FF2B5EF4-FFF2-40B4-BE49-F238E27FC236}">
                <a16:creationId xmlns:a16="http://schemas.microsoft.com/office/drawing/2014/main" id="{A0ECE074-9546-0BE8-2198-0B6FA7BCD9F8}"/>
              </a:ext>
            </a:extLst>
          </p:cNvPr>
          <p:cNvSpPr>
            <a:spLocks noGrp="1" noChangeArrowheads="1"/>
          </p:cNvSpPr>
          <p:nvPr>
            <p:ph type="body" idx="1"/>
          </p:nvPr>
        </p:nvSpPr>
        <p:spPr>
          <a:noFill/>
        </p:spPr>
        <p:txBody>
          <a:bodyPr lIns="89940" tIns="44970" rIns="89940" bIns="44970"/>
          <a:lstStyle/>
          <a:p>
            <a:r>
              <a:rPr lang="en-US" altLang="en-US"/>
              <a:t>Other stimuli might include diet or odors ... or microbiome</a:t>
            </a:r>
          </a:p>
          <a:p>
            <a:endParaRPr lang="en-US"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a:extLst>
              <a:ext uri="{FF2B5EF4-FFF2-40B4-BE49-F238E27FC236}">
                <a16:creationId xmlns:a16="http://schemas.microsoft.com/office/drawing/2014/main" id="{57D1EBEA-942C-F51D-305D-C44DFC2D918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6BB69C-8F0E-4346-9E02-639B29F81B5D}" type="slidenum">
              <a:rPr lang="en-US" altLang="en-US" sz="1200"/>
              <a:pPr/>
              <a:t>56</a:t>
            </a:fld>
            <a:endParaRPr lang="en-US" altLang="en-US" sz="1200"/>
          </a:p>
        </p:txBody>
      </p:sp>
      <p:sp>
        <p:nvSpPr>
          <p:cNvPr id="128003" name="Rectangle 2">
            <a:extLst>
              <a:ext uri="{FF2B5EF4-FFF2-40B4-BE49-F238E27FC236}">
                <a16:creationId xmlns:a16="http://schemas.microsoft.com/office/drawing/2014/main" id="{3B3A848D-1F89-3F0A-3A36-2CF07AB5064A}"/>
              </a:ext>
            </a:extLst>
          </p:cNvPr>
          <p:cNvSpPr>
            <a:spLocks noGrp="1" noRot="1" noChangeAspect="1" noChangeArrowheads="1" noTextEdit="1"/>
          </p:cNvSpPr>
          <p:nvPr>
            <p:ph type="sldImg"/>
          </p:nvPr>
        </p:nvSpPr>
        <p:spPr>
          <a:ln/>
        </p:spPr>
      </p:sp>
      <p:sp>
        <p:nvSpPr>
          <p:cNvPr id="2025475" name="Rectangle 3">
            <a:extLst>
              <a:ext uri="{FF2B5EF4-FFF2-40B4-BE49-F238E27FC236}">
                <a16:creationId xmlns:a16="http://schemas.microsoft.com/office/drawing/2014/main" id="{BF91BA91-007F-F937-94A0-CF6510DC9999}"/>
              </a:ext>
            </a:extLst>
          </p:cNvPr>
          <p:cNvSpPr>
            <a:spLocks noGrp="1" noChangeArrowheads="1"/>
          </p:cNvSpPr>
          <p:nvPr>
            <p:ph type="body" idx="1"/>
          </p:nvPr>
        </p:nvSpPr>
        <p:spPr/>
        <p:txBody>
          <a:bodyPr/>
          <a:lstStyle/>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Cage activity, body size &amp; composition, endocrine</a:t>
            </a:r>
          </a:p>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Exercise adaptations</a:t>
            </a:r>
          </a:p>
          <a:p>
            <a:pPr lvl="2">
              <a:spcBef>
                <a:spcPct val="0"/>
              </a:spcBef>
              <a:spcAft>
                <a:spcPct val="20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The brain &amp; motivation</a:t>
            </a:r>
          </a:p>
          <a:p>
            <a:pPr lvl="2">
              <a:spcBef>
                <a:spcPct val="0"/>
              </a:spcBef>
              <a:spcAft>
                <a:spcPct val="35000"/>
              </a:spcAft>
              <a:buSzPct val="130000"/>
              <a:buFont typeface="Arial" panose="020B0604020202020204" pitchFamily="34" charset="0"/>
              <a:buNone/>
              <a:defRPr/>
            </a:pPr>
            <a:r>
              <a:rPr lang="en-US" altLang="en-US" sz="1300" b="1" dirty="0">
                <a:effectLst>
                  <a:outerShdw blurRad="38100" dist="38100" dir="2700000" algn="tl">
                    <a:srgbClr val="C0C0C0"/>
                  </a:outerShdw>
                </a:effectLst>
                <a:latin typeface="Arial" panose="020B0604020202020204" pitchFamily="34" charset="0"/>
              </a:rPr>
              <a:t>Effects of a Western diet</a:t>
            </a:r>
          </a:p>
          <a:p>
            <a:pPr>
              <a:defRPr/>
            </a:pPr>
            <a:endParaRPr lang="en-US" altLang="en-US" dirty="0"/>
          </a:p>
          <a:p>
            <a:pPr>
              <a:defRPr/>
            </a:pPr>
            <a:endParaRPr lang="en-US" altLang="en-US"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03C4991A-27D9-290F-C24B-5816DBEC20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E9F3059-9A8D-4564-ADE5-17E17FAA03F9}" type="slidenum">
              <a:rPr lang="en-US" altLang="en-US" sz="1200"/>
              <a:pPr/>
              <a:t>57</a:t>
            </a:fld>
            <a:endParaRPr lang="en-US" altLang="en-US" sz="1200"/>
          </a:p>
        </p:txBody>
      </p:sp>
      <p:sp>
        <p:nvSpPr>
          <p:cNvPr id="121859" name="Rectangle 2">
            <a:extLst>
              <a:ext uri="{FF2B5EF4-FFF2-40B4-BE49-F238E27FC236}">
                <a16:creationId xmlns:a16="http://schemas.microsoft.com/office/drawing/2014/main" id="{1F9BF01C-8778-A0F2-A89A-9638C5ED1F15}"/>
              </a:ext>
            </a:extLst>
          </p:cNvPr>
          <p:cNvSpPr>
            <a:spLocks noGrp="1" noRot="1" noChangeAspect="1" noChangeArrowheads="1" noTextEdit="1"/>
          </p:cNvSpPr>
          <p:nvPr>
            <p:ph type="sldImg"/>
          </p:nvPr>
        </p:nvSpPr>
        <p:spPr>
          <a:ln/>
        </p:spPr>
      </p:sp>
      <p:sp>
        <p:nvSpPr>
          <p:cNvPr id="121860" name="Rectangle 3">
            <a:extLst>
              <a:ext uri="{FF2B5EF4-FFF2-40B4-BE49-F238E27FC236}">
                <a16:creationId xmlns:a16="http://schemas.microsoft.com/office/drawing/2014/main" id="{473AE140-17DC-5E60-6D79-732FA94DD2DD}"/>
              </a:ext>
            </a:extLst>
          </p:cNvPr>
          <p:cNvSpPr>
            <a:spLocks noGrp="1" noChangeArrowheads="1"/>
          </p:cNvSpPr>
          <p:nvPr>
            <p:ph type="body" idx="1"/>
          </p:nvPr>
        </p:nvSpPr>
        <p:spPr>
          <a:noFill/>
        </p:spPr>
        <p:txBody>
          <a:bodyPr/>
          <a:lstStyle/>
          <a:p>
            <a:r>
              <a:rPr lang="en-US" altLang="en-US"/>
              <a:t>E:\SELECT\g91\Cross Fostering\Manuscripts&amp;Presentations\</a:t>
            </a:r>
            <a:r>
              <a:rPr lang="en-US" altLang="en-US" b="1"/>
              <a:t>Manuscript_Figures_21.pptx</a:t>
            </a:r>
          </a:p>
          <a:p>
            <a:endParaRPr lang="en-US" altLang="en-US"/>
          </a:p>
        </p:txBody>
      </p:sp>
    </p:spTree>
    <p:extLst>
      <p:ext uri="{BB962C8B-B14F-4D97-AF65-F5344CB8AC3E}">
        <p14:creationId xmlns:p14="http://schemas.microsoft.com/office/powerpoint/2010/main" val="17472361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a:extLst>
              <a:ext uri="{FF2B5EF4-FFF2-40B4-BE49-F238E27FC236}">
                <a16:creationId xmlns:a16="http://schemas.microsoft.com/office/drawing/2014/main" id="{3F026913-56D7-3FFD-51D1-94F884397F19}"/>
              </a:ext>
            </a:extLst>
          </p:cNvPr>
          <p:cNvSpPr>
            <a:spLocks noGrp="1" noRot="1" noChangeAspect="1" noTextEdit="1"/>
          </p:cNvSpPr>
          <p:nvPr>
            <p:ph type="sldImg"/>
          </p:nvPr>
        </p:nvSpPr>
        <p:spPr>
          <a:ln/>
        </p:spPr>
      </p:sp>
      <p:sp>
        <p:nvSpPr>
          <p:cNvPr id="130051" name="Notes Placeholder 2">
            <a:extLst>
              <a:ext uri="{FF2B5EF4-FFF2-40B4-BE49-F238E27FC236}">
                <a16:creationId xmlns:a16="http://schemas.microsoft.com/office/drawing/2014/main" id="{2E313E00-754C-E537-35A1-B271573AAFF7}"/>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0052" name="Slide Number Placeholder 3">
            <a:extLst>
              <a:ext uri="{FF2B5EF4-FFF2-40B4-BE49-F238E27FC236}">
                <a16:creationId xmlns:a16="http://schemas.microsoft.com/office/drawing/2014/main" id="{D6C57D20-F95B-4E58-C0F8-2EC0756D8754}"/>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5829615-D50F-40EE-8F36-0E4C2139D5D8}" type="slidenum">
              <a:rPr lang="en-US" altLang="en-US" sz="1200"/>
              <a:pPr/>
              <a:t>58</a:t>
            </a:fld>
            <a:endParaRPr lang="en-US" altLang="en-US" sz="120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a:extLst>
              <a:ext uri="{FF2B5EF4-FFF2-40B4-BE49-F238E27FC236}">
                <a16:creationId xmlns:a16="http://schemas.microsoft.com/office/drawing/2014/main" id="{ED87A215-C801-3772-06B5-9B758A7F0FF0}"/>
              </a:ext>
            </a:extLst>
          </p:cNvPr>
          <p:cNvSpPr>
            <a:spLocks noGrp="1" noRot="1" noChangeAspect="1" noTextEdit="1"/>
          </p:cNvSpPr>
          <p:nvPr>
            <p:ph type="sldImg"/>
          </p:nvPr>
        </p:nvSpPr>
        <p:spPr>
          <a:ln/>
        </p:spPr>
      </p:sp>
      <p:sp>
        <p:nvSpPr>
          <p:cNvPr id="132099" name="Notes Placeholder 2">
            <a:extLst>
              <a:ext uri="{FF2B5EF4-FFF2-40B4-BE49-F238E27FC236}">
                <a16:creationId xmlns:a16="http://schemas.microsoft.com/office/drawing/2014/main" id="{B66D5B63-4D84-1BF0-A9A0-4DB45632672F}"/>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2100" name="Slide Number Placeholder 3">
            <a:extLst>
              <a:ext uri="{FF2B5EF4-FFF2-40B4-BE49-F238E27FC236}">
                <a16:creationId xmlns:a16="http://schemas.microsoft.com/office/drawing/2014/main" id="{AD837E09-0ECD-9CCC-B38D-7BA0112D2B49}"/>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E356ECB-F171-4D6C-B6D0-94B49E212774}" type="slidenum">
              <a:rPr lang="en-US" altLang="en-US" sz="1200"/>
              <a:pPr/>
              <a:t>59</a:t>
            </a:fld>
            <a:endParaRPr lang="en-US" altLang="en-US" sz="120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a:extLst>
              <a:ext uri="{FF2B5EF4-FFF2-40B4-BE49-F238E27FC236}">
                <a16:creationId xmlns:a16="http://schemas.microsoft.com/office/drawing/2014/main" id="{0629E1CE-6CE5-29E1-D455-04BAF9C510F6}"/>
              </a:ext>
            </a:extLst>
          </p:cNvPr>
          <p:cNvSpPr>
            <a:spLocks noGrp="1" noRot="1" noChangeAspect="1" noTextEdit="1"/>
          </p:cNvSpPr>
          <p:nvPr>
            <p:ph type="sldImg"/>
          </p:nvPr>
        </p:nvSpPr>
        <p:spPr>
          <a:ln/>
        </p:spPr>
      </p:sp>
      <p:sp>
        <p:nvSpPr>
          <p:cNvPr id="134147" name="Notes Placeholder 2">
            <a:extLst>
              <a:ext uri="{FF2B5EF4-FFF2-40B4-BE49-F238E27FC236}">
                <a16:creationId xmlns:a16="http://schemas.microsoft.com/office/drawing/2014/main" id="{B0855249-CBE7-48FF-9718-3C7727DC5FD4}"/>
              </a:ext>
            </a:extLst>
          </p:cNvPr>
          <p:cNvSpPr>
            <a:spLocks noGrp="1"/>
          </p:cNvSpPr>
          <p:nvPr>
            <p:ph type="body" idx="1"/>
          </p:nvPr>
        </p:nvSpPr>
        <p:spPr>
          <a:noFill/>
        </p:spPr>
        <p:txBody>
          <a:bodyPr/>
          <a:lstStyle/>
          <a:p>
            <a:r>
              <a:rPr lang="en-US" altLang="en-US"/>
              <a:t>E:\EB2019\</a:t>
            </a:r>
            <a:r>
              <a:rPr lang="en-US" altLang="en-US" b="1"/>
              <a:t>Notes_EB2019_Mussell_and_Submitted_Abstract_2.docx</a:t>
            </a:r>
          </a:p>
        </p:txBody>
      </p:sp>
      <p:sp>
        <p:nvSpPr>
          <p:cNvPr id="134148" name="Slide Number Placeholder 3">
            <a:extLst>
              <a:ext uri="{FF2B5EF4-FFF2-40B4-BE49-F238E27FC236}">
                <a16:creationId xmlns:a16="http://schemas.microsoft.com/office/drawing/2014/main" id="{CD062C9B-DBC7-445A-E885-B3520BF7030E}"/>
              </a:ext>
            </a:extLst>
          </p:cNvPr>
          <p:cNvSpPr>
            <a:spLocks noGrp="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3BA8D65-E062-49BC-83E6-924D0A50ADB0}" type="slidenum">
              <a:rPr lang="en-US" altLang="en-US" sz="1200"/>
              <a:pPr/>
              <a:t>60</a:t>
            </a:fld>
            <a:endParaRPr lang="en-US" altLang="en-US" sz="120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a:extLst>
              <a:ext uri="{FF2B5EF4-FFF2-40B4-BE49-F238E27FC236}">
                <a16:creationId xmlns:a16="http://schemas.microsoft.com/office/drawing/2014/main" id="{5DC87C00-A93F-CBEA-7CA0-4001D45C554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9D36755-4BAD-4EAF-8D3F-669EE68CE481}" type="slidenum">
              <a:rPr lang="en-US" altLang="en-US" sz="1200"/>
              <a:pPr/>
              <a:t>61</a:t>
            </a:fld>
            <a:endParaRPr lang="en-US" altLang="en-US" sz="1200"/>
          </a:p>
        </p:txBody>
      </p:sp>
      <p:sp>
        <p:nvSpPr>
          <p:cNvPr id="7171" name="Rectangle 2">
            <a:extLst>
              <a:ext uri="{FF2B5EF4-FFF2-40B4-BE49-F238E27FC236}">
                <a16:creationId xmlns:a16="http://schemas.microsoft.com/office/drawing/2014/main" id="{A887DB93-8352-EA55-4518-ACB1330225CE}"/>
              </a:ext>
            </a:extLst>
          </p:cNvPr>
          <p:cNvSpPr>
            <a:spLocks noGrp="1" noRot="1" noChangeAspect="1" noChangeArrowheads="1" noTextEdit="1"/>
          </p:cNvSpPr>
          <p:nvPr>
            <p:ph type="sldImg"/>
          </p:nvPr>
        </p:nvSpPr>
        <p:spPr>
          <a:ln/>
        </p:spPr>
      </p:sp>
      <p:sp>
        <p:nvSpPr>
          <p:cNvPr id="7172" name="Rectangle 3">
            <a:extLst>
              <a:ext uri="{FF2B5EF4-FFF2-40B4-BE49-F238E27FC236}">
                <a16:creationId xmlns:a16="http://schemas.microsoft.com/office/drawing/2014/main" id="{0FFBD81C-96DD-64D6-64CE-C6667CE3DADE}"/>
              </a:ext>
            </a:extLst>
          </p:cNvPr>
          <p:cNvSpPr>
            <a:spLocks noGrp="1" noChangeArrowheads="1"/>
          </p:cNvSpPr>
          <p:nvPr>
            <p:ph type="body" idx="1"/>
          </p:nvPr>
        </p:nvSpPr>
        <p:spPr>
          <a:noFill/>
        </p:spPr>
        <p:txBody>
          <a:bodyPr/>
          <a:lstStyle/>
          <a:p>
            <a:r>
              <a:rPr lang="en-US" altLang="en-US"/>
              <a:t>squid giant axons</a:t>
            </a:r>
          </a:p>
          <a:p>
            <a:r>
              <a:rPr lang="en-US" altLang="en-US" b="1"/>
              <a:t>Nature conducts "natural experiments," e.g., putting animals in a desert,</a:t>
            </a:r>
          </a:p>
          <a:p>
            <a:r>
              <a:rPr lang="en-US" altLang="en-US" b="1"/>
              <a:t>and we can use the results of these past experiments to understand how evolution occurs.</a:t>
            </a:r>
          </a:p>
        </p:txBody>
      </p:sp>
    </p:spTree>
    <p:extLst>
      <p:ext uri="{BB962C8B-B14F-4D97-AF65-F5344CB8AC3E}">
        <p14:creationId xmlns:p14="http://schemas.microsoft.com/office/powerpoint/2010/main" val="16060133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a:extLst>
              <a:ext uri="{FF2B5EF4-FFF2-40B4-BE49-F238E27FC236}">
                <a16:creationId xmlns:a16="http://schemas.microsoft.com/office/drawing/2014/main" id="{377FDC27-DC92-54D8-2B4A-EEAE7F880D9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8CFF3CB-BDC6-4E49-80CF-08A88B8ACF5C}" type="slidenum">
              <a:rPr lang="en-US" altLang="en-US" sz="1200"/>
              <a:pPr/>
              <a:t>62</a:t>
            </a:fld>
            <a:endParaRPr lang="en-US" altLang="en-US" sz="1200"/>
          </a:p>
        </p:txBody>
      </p:sp>
      <p:sp>
        <p:nvSpPr>
          <p:cNvPr id="9219" name="Rectangle 2">
            <a:extLst>
              <a:ext uri="{FF2B5EF4-FFF2-40B4-BE49-F238E27FC236}">
                <a16:creationId xmlns:a16="http://schemas.microsoft.com/office/drawing/2014/main" id="{484F035C-432A-4D94-35D8-7CB07B13F6BA}"/>
              </a:ext>
            </a:extLst>
          </p:cNvPr>
          <p:cNvSpPr>
            <a:spLocks noGrp="1" noRot="1" noChangeAspect="1" noChangeArrowheads="1" noTextEdit="1"/>
          </p:cNvSpPr>
          <p:nvPr>
            <p:ph type="sldImg"/>
          </p:nvPr>
        </p:nvSpPr>
        <p:spPr>
          <a:ln/>
        </p:spPr>
      </p:sp>
      <p:sp>
        <p:nvSpPr>
          <p:cNvPr id="9220" name="Rectangle 3">
            <a:extLst>
              <a:ext uri="{FF2B5EF4-FFF2-40B4-BE49-F238E27FC236}">
                <a16:creationId xmlns:a16="http://schemas.microsoft.com/office/drawing/2014/main" id="{7012C39B-8A3E-A019-7F1C-1020A65A9550}"/>
              </a:ext>
            </a:extLst>
          </p:cNvPr>
          <p:cNvSpPr>
            <a:spLocks noGrp="1" noChangeArrowheads="1"/>
          </p:cNvSpPr>
          <p:nvPr>
            <p:ph type="body" idx="1"/>
          </p:nvPr>
        </p:nvSpPr>
        <p:spPr>
          <a:noFill/>
        </p:spPr>
        <p:txBody>
          <a:bodyPr/>
          <a:lstStyle/>
          <a:p>
            <a:r>
              <a:rPr lang="en-US" altLang="en-US"/>
              <a:t>squid giant axons</a:t>
            </a:r>
          </a:p>
          <a:p>
            <a:r>
              <a:rPr lang="en-US" altLang="en-US" b="1"/>
              <a:t>Nature conducts "natural experiments," e.g., putting animals in a desert,</a:t>
            </a:r>
          </a:p>
          <a:p>
            <a:r>
              <a:rPr lang="en-US" altLang="en-US" b="1"/>
              <a:t>and we can use the results of these past experiments to understand how evolution occurs.</a:t>
            </a:r>
          </a:p>
        </p:txBody>
      </p:sp>
    </p:spTree>
    <p:extLst>
      <p:ext uri="{BB962C8B-B14F-4D97-AF65-F5344CB8AC3E}">
        <p14:creationId xmlns:p14="http://schemas.microsoft.com/office/powerpoint/2010/main" val="23479820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1F5B7CA-29E0-DA02-0C74-FBA2439081F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525D677-DE8F-45A2-836E-89BEF3D679D0}" type="slidenum">
              <a:rPr lang="en-US" altLang="en-US" sz="1200"/>
              <a:pPr/>
              <a:t>6</a:t>
            </a:fld>
            <a:endParaRPr lang="en-US" altLang="en-US" sz="1200"/>
          </a:p>
        </p:txBody>
      </p:sp>
      <p:sp>
        <p:nvSpPr>
          <p:cNvPr id="48131" name="Rectangle 2">
            <a:extLst>
              <a:ext uri="{FF2B5EF4-FFF2-40B4-BE49-F238E27FC236}">
                <a16:creationId xmlns:a16="http://schemas.microsoft.com/office/drawing/2014/main" id="{32C3BA2B-5A86-EECA-9E2C-3AAE0FFA11E2}"/>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37CA1DD8-3CCE-2DB3-04C9-3379BC0B740E}"/>
              </a:ext>
            </a:extLst>
          </p:cNvPr>
          <p:cNvSpPr>
            <a:spLocks noGrp="1" noChangeArrowheads="1"/>
          </p:cNvSpPr>
          <p:nvPr>
            <p:ph type="body" idx="1"/>
          </p:nvPr>
        </p:nvSpPr>
        <p:spPr>
          <a:noFill/>
        </p:spPr>
        <p:txBody>
          <a:bodyPr/>
          <a:lstStyle/>
          <a:p>
            <a:r>
              <a:rPr lang="en-US" altLang="en-US" sz="2000">
                <a:latin typeface="Arial" panose="020B0604020202020204" pitchFamily="34" charset="0"/>
              </a:rPr>
              <a:t>MusOnWheel-EQ-30.jpg</a:t>
            </a:r>
          </a:p>
          <a:p>
            <a:r>
              <a:rPr lang="en-US" altLang="en-US" sz="2000">
                <a:latin typeface="Arial" panose="020B0604020202020204" pitchFamily="34" charset="0"/>
              </a:rPr>
              <a:t>= scanned slide at Excellent Quality, then</a:t>
            </a:r>
          </a:p>
          <a:p>
            <a:r>
              <a:rPr lang="en-US" altLang="en-US" sz="2000">
                <a:latin typeface="Arial" panose="020B0604020202020204" pitchFamily="34" charset="0"/>
              </a:rPr>
              <a:t>= 30% save in Microsoft Photo Editor</a:t>
            </a:r>
          </a:p>
          <a:p>
            <a:endParaRPr lang="en-US" altLang="en-US" sz="2000">
              <a:latin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8584B1AE-FEC9-BAB5-2B60-0D392A1EDE1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CBFABCF-98B2-4B3D-867E-12F252EE0F2E}" type="slidenum">
              <a:rPr lang="en-US" altLang="en-US" sz="1200"/>
              <a:pPr/>
              <a:t>63</a:t>
            </a:fld>
            <a:endParaRPr lang="en-US" altLang="en-US" sz="1200"/>
          </a:p>
        </p:txBody>
      </p:sp>
      <p:sp>
        <p:nvSpPr>
          <p:cNvPr id="11267" name="Rectangle 2">
            <a:extLst>
              <a:ext uri="{FF2B5EF4-FFF2-40B4-BE49-F238E27FC236}">
                <a16:creationId xmlns:a16="http://schemas.microsoft.com/office/drawing/2014/main" id="{5674A443-FF27-F519-2BB3-C738ACC97B62}"/>
              </a:ext>
            </a:extLst>
          </p:cNvPr>
          <p:cNvSpPr>
            <a:spLocks noGrp="1" noRot="1" noChangeAspect="1" noChangeArrowheads="1" noTextEdit="1"/>
          </p:cNvSpPr>
          <p:nvPr>
            <p:ph type="sldImg"/>
          </p:nvPr>
        </p:nvSpPr>
        <p:spPr>
          <a:ln/>
        </p:spPr>
      </p:sp>
      <p:sp>
        <p:nvSpPr>
          <p:cNvPr id="11268" name="Rectangle 3">
            <a:extLst>
              <a:ext uri="{FF2B5EF4-FFF2-40B4-BE49-F238E27FC236}">
                <a16:creationId xmlns:a16="http://schemas.microsoft.com/office/drawing/2014/main" id="{BE867EEE-B46C-675F-F08E-42D42A5223B3}"/>
              </a:ext>
            </a:extLst>
          </p:cNvPr>
          <p:cNvSpPr>
            <a:spLocks noGrp="1" noChangeArrowheads="1"/>
          </p:cNvSpPr>
          <p:nvPr>
            <p:ph type="body" idx="1"/>
          </p:nvPr>
        </p:nvSpPr>
        <p:spPr>
          <a:noFill/>
        </p:spPr>
        <p:txBody>
          <a:bodyPr/>
          <a:lstStyle/>
          <a:p>
            <a:r>
              <a:rPr lang="en-US" altLang="en-US" b="1"/>
              <a:t>e.g., one desert species and one non-desert species.</a:t>
            </a:r>
          </a:p>
          <a:p>
            <a:r>
              <a:rPr lang="en-US" altLang="en-US" b="1"/>
              <a:t>Kangaroo rat and lab rat</a:t>
            </a:r>
          </a:p>
          <a:p>
            <a:endParaRPr lang="en-US" altLang="en-US" b="1"/>
          </a:p>
        </p:txBody>
      </p:sp>
    </p:spTree>
    <p:extLst>
      <p:ext uri="{BB962C8B-B14F-4D97-AF65-F5344CB8AC3E}">
        <p14:creationId xmlns:p14="http://schemas.microsoft.com/office/powerpoint/2010/main" val="13874283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a:extLst>
              <a:ext uri="{FF2B5EF4-FFF2-40B4-BE49-F238E27FC236}">
                <a16:creationId xmlns:a16="http://schemas.microsoft.com/office/drawing/2014/main" id="{B34509F6-CD5C-A88C-D256-CC2144B8362C}"/>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0854232-72B3-4596-88C4-F97CAE8EC776}" type="slidenum">
              <a:rPr lang="en-US" altLang="en-US" sz="1200"/>
              <a:pPr/>
              <a:t>64</a:t>
            </a:fld>
            <a:endParaRPr lang="en-US" altLang="en-US" sz="1200"/>
          </a:p>
        </p:txBody>
      </p:sp>
      <p:sp>
        <p:nvSpPr>
          <p:cNvPr id="13315" name="Rectangle 2">
            <a:extLst>
              <a:ext uri="{FF2B5EF4-FFF2-40B4-BE49-F238E27FC236}">
                <a16:creationId xmlns:a16="http://schemas.microsoft.com/office/drawing/2014/main" id="{9285D71C-297D-E486-1E50-F06E333C49E3}"/>
              </a:ext>
            </a:extLst>
          </p:cNvPr>
          <p:cNvSpPr>
            <a:spLocks noGrp="1" noRot="1" noChangeAspect="1" noChangeArrowheads="1" noTextEdit="1"/>
          </p:cNvSpPr>
          <p:nvPr>
            <p:ph type="sldImg"/>
          </p:nvPr>
        </p:nvSpPr>
        <p:spPr>
          <a:ln/>
        </p:spPr>
      </p:sp>
      <p:sp>
        <p:nvSpPr>
          <p:cNvPr id="13316" name="Rectangle 3">
            <a:extLst>
              <a:ext uri="{FF2B5EF4-FFF2-40B4-BE49-F238E27FC236}">
                <a16:creationId xmlns:a16="http://schemas.microsoft.com/office/drawing/2014/main" id="{F49830F4-6D80-CB5A-17FA-A0CE83229488}"/>
              </a:ext>
            </a:extLst>
          </p:cNvPr>
          <p:cNvSpPr>
            <a:spLocks noGrp="1" noChangeArrowheads="1"/>
          </p:cNvSpPr>
          <p:nvPr>
            <p:ph type="body" idx="1"/>
          </p:nvPr>
        </p:nvSpPr>
        <p:spPr>
          <a:noFill/>
        </p:spPr>
        <p:txBody>
          <a:bodyPr/>
          <a:lstStyle/>
          <a:p>
            <a:endParaRPr lang="en-US" altLang="en-US" b="1"/>
          </a:p>
        </p:txBody>
      </p:sp>
    </p:spTree>
    <p:extLst>
      <p:ext uri="{BB962C8B-B14F-4D97-AF65-F5344CB8AC3E}">
        <p14:creationId xmlns:p14="http://schemas.microsoft.com/office/powerpoint/2010/main" val="18397160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a:extLst>
              <a:ext uri="{FF2B5EF4-FFF2-40B4-BE49-F238E27FC236}">
                <a16:creationId xmlns:a16="http://schemas.microsoft.com/office/drawing/2014/main" id="{BD5B2C4A-5538-30B5-2F2A-0BAB4B078B4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FB1F38-6898-47C4-BFC6-EB7495FD1FDE}" type="slidenum">
              <a:rPr lang="en-US" altLang="en-US" sz="1200"/>
              <a:pPr/>
              <a:t>65</a:t>
            </a:fld>
            <a:endParaRPr lang="en-US" altLang="en-US" sz="1200"/>
          </a:p>
        </p:txBody>
      </p:sp>
      <p:sp>
        <p:nvSpPr>
          <p:cNvPr id="17411" name="Rectangle 2">
            <a:extLst>
              <a:ext uri="{FF2B5EF4-FFF2-40B4-BE49-F238E27FC236}">
                <a16:creationId xmlns:a16="http://schemas.microsoft.com/office/drawing/2014/main" id="{ADE776FA-0857-F1A9-7D0C-20E71E81DF03}"/>
              </a:ext>
            </a:extLst>
          </p:cNvPr>
          <p:cNvSpPr>
            <a:spLocks noGrp="1" noRot="1" noChangeAspect="1" noChangeArrowheads="1" noTextEdit="1"/>
          </p:cNvSpPr>
          <p:nvPr>
            <p:ph type="sldImg"/>
          </p:nvPr>
        </p:nvSpPr>
        <p:spPr>
          <a:ln/>
        </p:spPr>
      </p:sp>
      <p:sp>
        <p:nvSpPr>
          <p:cNvPr id="17412" name="Rectangle 3">
            <a:extLst>
              <a:ext uri="{FF2B5EF4-FFF2-40B4-BE49-F238E27FC236}">
                <a16:creationId xmlns:a16="http://schemas.microsoft.com/office/drawing/2014/main" id="{2C02C10F-BD44-421C-1630-D303FFBF23F4}"/>
              </a:ext>
            </a:extLst>
          </p:cNvPr>
          <p:cNvSpPr>
            <a:spLocks noGrp="1" noChangeArrowheads="1"/>
          </p:cNvSpPr>
          <p:nvPr>
            <p:ph type="body" idx="1"/>
          </p:nvPr>
        </p:nvSpPr>
        <p:spPr>
          <a:noFill/>
        </p:spPr>
        <p:txBody>
          <a:bodyPr/>
          <a:lstStyle/>
          <a:p>
            <a:r>
              <a:rPr lang="en-US" altLang="en-US"/>
              <a:t>Classic complex traits:</a:t>
            </a:r>
          </a:p>
          <a:p>
            <a:r>
              <a:rPr lang="en-US" altLang="en-US"/>
              <a:t>vertebrate eye</a:t>
            </a:r>
          </a:p>
          <a:p>
            <a:r>
              <a:rPr lang="en-US" altLang="en-US"/>
              <a:t>placenta</a:t>
            </a:r>
          </a:p>
          <a:p>
            <a:r>
              <a:rPr lang="en-US" altLang="en-US"/>
              <a:t>brain</a:t>
            </a:r>
          </a:p>
          <a:p>
            <a:r>
              <a:rPr lang="en-US" altLang="en-US"/>
              <a:t>… but behavior is even more complex than these organs …</a:t>
            </a:r>
          </a:p>
          <a:p>
            <a:endParaRPr lang="en-US" altLang="en-US"/>
          </a:p>
          <a:p>
            <a:r>
              <a:rPr lang="en-US" altLang="en-US"/>
              <a:t>http://www.ib.bioninja.com.au/_Media/placenta_med.jpeg</a:t>
            </a:r>
          </a:p>
          <a:p>
            <a:endParaRPr lang="en-US" altLang="en-US"/>
          </a:p>
          <a:p>
            <a:r>
              <a:rPr lang="en-US" altLang="en-US"/>
              <a:t>Wolf:</a:t>
            </a:r>
          </a:p>
          <a:p>
            <a:r>
              <a:rPr lang="en-US" altLang="en-US"/>
              <a:t>http://www.kimballstock.com/pix/WOV/08/WOV-08-LS0003-01P.JPG</a:t>
            </a:r>
          </a:p>
          <a:p>
            <a:endParaRPr lang="en-US" altLang="en-US"/>
          </a:p>
          <a:p>
            <a:r>
              <a:rPr lang="en-US" altLang="en-US"/>
              <a:t>Generally speaking, the ectoderm differentiates to form the </a:t>
            </a:r>
            <a:r>
              <a:rPr lang="en-US" altLang="en-US">
                <a:hlinkClick r:id="rId3" tooltip="Nervous system"/>
              </a:rPr>
              <a:t>nervous system</a:t>
            </a:r>
            <a:r>
              <a:rPr lang="en-US" altLang="en-US"/>
              <a:t> (spine, peripheral nerves and brain),</a:t>
            </a:r>
            <a:r>
              <a:rPr lang="en-US" altLang="en-US">
                <a:hlinkClick r:id="rId4"/>
              </a:rPr>
              <a:t>[3]</a:t>
            </a:r>
            <a:r>
              <a:rPr lang="en-US" altLang="en-US">
                <a:hlinkClick r:id="rId5"/>
              </a:rPr>
              <a:t>[4]</a:t>
            </a:r>
            <a:r>
              <a:rPr lang="en-US" altLang="en-US"/>
              <a:t> tooth </a:t>
            </a:r>
            <a:r>
              <a:rPr lang="en-US" altLang="en-US">
                <a:hlinkClick r:id="rId6" tooltip="Tooth enamel"/>
              </a:rPr>
              <a:t>enamel</a:t>
            </a:r>
            <a:r>
              <a:rPr lang="en-US" altLang="en-US"/>
              <a:t> and the </a:t>
            </a:r>
            <a:r>
              <a:rPr lang="en-US" altLang="en-US">
                <a:hlinkClick r:id="rId7" tooltip="Epidermis (skin)"/>
              </a:rPr>
              <a:t>epidermis</a:t>
            </a:r>
            <a:r>
              <a:rPr lang="en-US" altLang="en-US"/>
              <a:t> (the outer part of </a:t>
            </a:r>
            <a:r>
              <a:rPr lang="en-US" altLang="en-US">
                <a:hlinkClick r:id="rId8" tooltip="Integumentary system"/>
              </a:rPr>
              <a:t>integument</a:t>
            </a:r>
            <a:r>
              <a:rPr lang="en-US" altLang="en-US"/>
              <a:t>). It also forms the lining of mouth, anus, nostrils, sweat glands, hair and nails.</a:t>
            </a:r>
            <a:r>
              <a:rPr lang="en-US" altLang="en-US">
                <a:hlinkClick r:id="rId5"/>
              </a:rPr>
              <a:t>[4]</a:t>
            </a:r>
            <a:r>
              <a:rPr lang="en-US" altLang="en-US"/>
              <a:t> </a:t>
            </a:r>
          </a:p>
          <a:p>
            <a:endParaRPr lang="en-US" altLang="en-US"/>
          </a:p>
          <a:p>
            <a:r>
              <a:rPr lang="en-US" altLang="en-US"/>
              <a:t>http://www.mhhe.com/socscience/devel/ibank/image/0038.jpg</a:t>
            </a:r>
          </a:p>
          <a:p>
            <a:r>
              <a:rPr lang="en-US" altLang="en-US"/>
              <a:t>http://www.albany.net/~tjc/9/brain-limbic.jpg</a:t>
            </a:r>
          </a:p>
          <a:p>
            <a:r>
              <a:rPr lang="en-US" altLang="en-US"/>
              <a:t>http://www.discoveryfund.org/images/Eye_Anatomy-Anat.jpg</a:t>
            </a:r>
          </a:p>
          <a:p>
            <a:r>
              <a:rPr lang="en-US" altLang="en-US"/>
              <a:t>http://www.visualanatomy.com/eye.jpg</a:t>
            </a:r>
          </a:p>
          <a:p>
            <a:r>
              <a:rPr lang="en-US" altLang="en-US"/>
              <a:t>http://www.icomm.ca/geneinfo/eyeanat.gif</a:t>
            </a:r>
          </a:p>
          <a:p>
            <a:endParaRPr lang="en-US" altLang="en-US"/>
          </a:p>
          <a:p>
            <a:endParaRPr lang="en-US" altLang="en-US"/>
          </a:p>
        </p:txBody>
      </p:sp>
    </p:spTree>
    <p:extLst>
      <p:ext uri="{BB962C8B-B14F-4D97-AF65-F5344CB8AC3E}">
        <p14:creationId xmlns:p14="http://schemas.microsoft.com/office/powerpoint/2010/main" val="159667203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a:extLst>
              <a:ext uri="{FF2B5EF4-FFF2-40B4-BE49-F238E27FC236}">
                <a16:creationId xmlns:a16="http://schemas.microsoft.com/office/drawing/2014/main" id="{36C12162-B7BF-675C-3DBA-5018AB1608E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427B2B3-D7B5-4E72-99D6-812D78393756}" type="slidenum">
              <a:rPr lang="en-US" altLang="en-US" sz="1200"/>
              <a:pPr/>
              <a:t>66</a:t>
            </a:fld>
            <a:endParaRPr lang="en-US" altLang="en-US" sz="1200"/>
          </a:p>
        </p:txBody>
      </p:sp>
      <p:sp>
        <p:nvSpPr>
          <p:cNvPr id="19459" name="Rectangle 2">
            <a:extLst>
              <a:ext uri="{FF2B5EF4-FFF2-40B4-BE49-F238E27FC236}">
                <a16:creationId xmlns:a16="http://schemas.microsoft.com/office/drawing/2014/main" id="{E8937E02-2556-0038-A465-59E9F1750D7B}"/>
              </a:ext>
            </a:extLst>
          </p:cNvPr>
          <p:cNvSpPr>
            <a:spLocks noGrp="1" noRot="1" noChangeAspect="1" noChangeArrowheads="1" noTextEdit="1"/>
          </p:cNvSpPr>
          <p:nvPr>
            <p:ph type="sldImg"/>
          </p:nvPr>
        </p:nvSpPr>
        <p:spPr>
          <a:ln/>
        </p:spPr>
      </p:sp>
      <p:sp>
        <p:nvSpPr>
          <p:cNvPr id="19460" name="Rectangle 3">
            <a:extLst>
              <a:ext uri="{FF2B5EF4-FFF2-40B4-BE49-F238E27FC236}">
                <a16:creationId xmlns:a16="http://schemas.microsoft.com/office/drawing/2014/main" id="{DDAF91E7-F107-1F42-54B2-3E2D353280A2}"/>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422085159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a:extLst>
              <a:ext uri="{FF2B5EF4-FFF2-40B4-BE49-F238E27FC236}">
                <a16:creationId xmlns:a16="http://schemas.microsoft.com/office/drawing/2014/main" id="{EEDE8A88-2B95-3758-4773-C8AFBC12973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94E07D2-730B-4EC8-A418-70B0EE9B2A0D}" type="slidenum">
              <a:rPr lang="en-US" altLang="en-US" sz="1200"/>
              <a:pPr/>
              <a:t>67</a:t>
            </a:fld>
            <a:endParaRPr lang="en-US" altLang="en-US" sz="1200"/>
          </a:p>
        </p:txBody>
      </p:sp>
      <p:sp>
        <p:nvSpPr>
          <p:cNvPr id="21507" name="Rectangle 2">
            <a:extLst>
              <a:ext uri="{FF2B5EF4-FFF2-40B4-BE49-F238E27FC236}">
                <a16:creationId xmlns:a16="http://schemas.microsoft.com/office/drawing/2014/main" id="{12D7A500-D784-DBB4-0A4E-6318D169FE48}"/>
              </a:ext>
            </a:extLst>
          </p:cNvPr>
          <p:cNvSpPr>
            <a:spLocks noGrp="1" noRot="1" noChangeAspect="1" noChangeArrowheads="1" noTextEdit="1"/>
          </p:cNvSpPr>
          <p:nvPr>
            <p:ph type="sldImg"/>
          </p:nvPr>
        </p:nvSpPr>
        <p:spPr>
          <a:ln/>
        </p:spPr>
      </p:sp>
      <p:sp>
        <p:nvSpPr>
          <p:cNvPr id="21508" name="Rectangle 3">
            <a:extLst>
              <a:ext uri="{FF2B5EF4-FFF2-40B4-BE49-F238E27FC236}">
                <a16:creationId xmlns:a16="http://schemas.microsoft.com/office/drawing/2014/main" id="{7D609420-75A4-F3C9-71D7-DF0916D8B8E8}"/>
              </a:ext>
            </a:extLst>
          </p:cNvPr>
          <p:cNvSpPr>
            <a:spLocks noGrp="1" noChangeArrowheads="1"/>
          </p:cNvSpPr>
          <p:nvPr>
            <p:ph type="body" idx="1"/>
          </p:nvPr>
        </p:nvSpPr>
        <p:spPr>
          <a:noFill/>
        </p:spPr>
        <p:txBody>
          <a:bodyPr/>
          <a:lstStyle/>
          <a:p>
            <a:r>
              <a:rPr lang="en-US" altLang="en-US"/>
              <a:t>Darwin didn’t know the phylogenetic relationships, but it became clear to him that they had descended from a common ancestor</a:t>
            </a:r>
          </a:p>
        </p:txBody>
      </p:sp>
    </p:spTree>
    <p:extLst>
      <p:ext uri="{BB962C8B-B14F-4D97-AF65-F5344CB8AC3E}">
        <p14:creationId xmlns:p14="http://schemas.microsoft.com/office/powerpoint/2010/main" val="3240547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a:extLst>
              <a:ext uri="{FF2B5EF4-FFF2-40B4-BE49-F238E27FC236}">
                <a16:creationId xmlns:a16="http://schemas.microsoft.com/office/drawing/2014/main" id="{4EF11DF3-81FE-66FB-E8A2-7C0BEBCBCAA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52DB7AB-7C23-4A75-AE2F-FE79004DDD3A}" type="slidenum">
              <a:rPr lang="en-US" altLang="en-US" sz="1200"/>
              <a:pPr/>
              <a:t>68</a:t>
            </a:fld>
            <a:endParaRPr lang="en-US" altLang="en-US" sz="1200"/>
          </a:p>
        </p:txBody>
      </p:sp>
      <p:sp>
        <p:nvSpPr>
          <p:cNvPr id="23555" name="Rectangle 2">
            <a:extLst>
              <a:ext uri="{FF2B5EF4-FFF2-40B4-BE49-F238E27FC236}">
                <a16:creationId xmlns:a16="http://schemas.microsoft.com/office/drawing/2014/main" id="{7842715E-B54D-B479-2607-2AF9B2C8F07E}"/>
              </a:ext>
            </a:extLst>
          </p:cNvPr>
          <p:cNvSpPr>
            <a:spLocks noGrp="1" noRot="1" noChangeAspect="1" noChangeArrowheads="1" noTextEdit="1"/>
          </p:cNvSpPr>
          <p:nvPr>
            <p:ph type="sldImg"/>
          </p:nvPr>
        </p:nvSpPr>
        <p:spPr>
          <a:ln/>
        </p:spPr>
      </p:sp>
      <p:sp>
        <p:nvSpPr>
          <p:cNvPr id="23556" name="Rectangle 3">
            <a:extLst>
              <a:ext uri="{FF2B5EF4-FFF2-40B4-BE49-F238E27FC236}">
                <a16:creationId xmlns:a16="http://schemas.microsoft.com/office/drawing/2014/main" id="{896C8122-F43A-4D20-BF4E-107C78B28F20}"/>
              </a:ext>
            </a:extLst>
          </p:cNvPr>
          <p:cNvSpPr>
            <a:spLocks noGrp="1" noChangeArrowheads="1"/>
          </p:cNvSpPr>
          <p:nvPr>
            <p:ph type="body" idx="1"/>
          </p:nvPr>
        </p:nvSpPr>
        <p:spPr>
          <a:noFill/>
        </p:spPr>
        <p:txBody>
          <a:bodyPr/>
          <a:lstStyle/>
          <a:p>
            <a:r>
              <a:rPr lang="en-US" altLang="en-US"/>
              <a:t>Modern studies of Darwin's finches</a:t>
            </a:r>
          </a:p>
        </p:txBody>
      </p:sp>
    </p:spTree>
    <p:extLst>
      <p:ext uri="{BB962C8B-B14F-4D97-AF65-F5344CB8AC3E}">
        <p14:creationId xmlns:p14="http://schemas.microsoft.com/office/powerpoint/2010/main" val="3269745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A65B1132-FBCB-BAD1-67A0-B28B85109CD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5CA7B3B-F217-4AC0-85F5-619FF7575C96}" type="slidenum">
              <a:rPr lang="en-US" altLang="en-US" sz="1200"/>
              <a:pPr/>
              <a:t>69</a:t>
            </a:fld>
            <a:endParaRPr lang="en-US" altLang="en-US" sz="1200"/>
          </a:p>
        </p:txBody>
      </p:sp>
      <p:sp>
        <p:nvSpPr>
          <p:cNvPr id="25603" name="Rectangle 2">
            <a:extLst>
              <a:ext uri="{FF2B5EF4-FFF2-40B4-BE49-F238E27FC236}">
                <a16:creationId xmlns:a16="http://schemas.microsoft.com/office/drawing/2014/main" id="{71CE0C15-7455-DE13-894B-2573AE8B5B17}"/>
              </a:ext>
            </a:extLst>
          </p:cNvPr>
          <p:cNvSpPr>
            <a:spLocks noGrp="1" noRot="1" noChangeAspect="1" noChangeArrowheads="1" noTextEdit="1"/>
          </p:cNvSpPr>
          <p:nvPr>
            <p:ph type="sldImg"/>
          </p:nvPr>
        </p:nvSpPr>
        <p:spPr>
          <a:ln/>
        </p:spPr>
      </p:sp>
      <p:sp>
        <p:nvSpPr>
          <p:cNvPr id="25604" name="Rectangle 3">
            <a:extLst>
              <a:ext uri="{FF2B5EF4-FFF2-40B4-BE49-F238E27FC236}">
                <a16:creationId xmlns:a16="http://schemas.microsoft.com/office/drawing/2014/main" id="{2FEAB883-EC62-7E76-A101-DE40D65CB8C1}"/>
              </a:ext>
            </a:extLst>
          </p:cNvPr>
          <p:cNvSpPr>
            <a:spLocks noGrp="1" noChangeArrowheads="1"/>
          </p:cNvSpPr>
          <p:nvPr>
            <p:ph type="body" idx="1"/>
          </p:nvPr>
        </p:nvSpPr>
        <p:spPr>
          <a:noFill/>
        </p:spPr>
        <p:txBody>
          <a:bodyPr/>
          <a:lstStyle/>
          <a:p>
            <a:endParaRPr lang="en-US" altLang="en-US"/>
          </a:p>
          <a:p>
            <a:r>
              <a:rPr lang="en-US" altLang="en-US"/>
              <a:t>http://www.socialanxietysupport.com/forum/f24/unpopular-opinions-thread-189482/index86.html</a:t>
            </a:r>
          </a:p>
          <a:p>
            <a:r>
              <a:rPr lang="en-US" altLang="en-US"/>
              <a:t>04-30-2013, 10:36 PM</a:t>
            </a:r>
          </a:p>
          <a:p>
            <a:r>
              <a:rPr lang="en-US" altLang="en-US"/>
              <a:t>SAS Member</a:t>
            </a:r>
          </a:p>
          <a:p>
            <a:r>
              <a:rPr lang="en-US" altLang="en-US"/>
              <a:t>Join Date: Mar 2011</a:t>
            </a:r>
          </a:p>
          <a:p>
            <a:r>
              <a:rPr lang="en-US" altLang="en-US"/>
              <a:t>Posts: 669</a:t>
            </a:r>
          </a:p>
          <a:p>
            <a:r>
              <a:rPr lang="en-US" altLang="en-US"/>
              <a:t>I believe the human brain is just as subject to geographic variation as any other part of human physiology. That is to say I do not accept that all of human diversity is confined to our most superficial traits. It's well established now that features relating to things like body composition, disease immunity, digestive enzymes, and so on -- in addition to outwardly visible things like skin color, hair type, and facial structure -- all vary geographically. Therefore the idea that the human brain is somehow uniquely exempt from such variation seems to me completely delusional.</a:t>
            </a:r>
          </a:p>
        </p:txBody>
      </p:sp>
    </p:spTree>
    <p:extLst>
      <p:ext uri="{BB962C8B-B14F-4D97-AF65-F5344CB8AC3E}">
        <p14:creationId xmlns:p14="http://schemas.microsoft.com/office/powerpoint/2010/main" val="42924705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5034A63E-A395-F48B-0333-2713C2A804C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F25C3A66-DC10-4CFD-B5F2-E40E73707D92}" type="slidenum">
              <a:rPr lang="en-US" altLang="en-US" sz="1200"/>
              <a:pPr/>
              <a:t>70</a:t>
            </a:fld>
            <a:endParaRPr lang="en-US" altLang="en-US" sz="1200"/>
          </a:p>
        </p:txBody>
      </p:sp>
      <p:sp>
        <p:nvSpPr>
          <p:cNvPr id="27651" name="Rectangle 2">
            <a:extLst>
              <a:ext uri="{FF2B5EF4-FFF2-40B4-BE49-F238E27FC236}">
                <a16:creationId xmlns:a16="http://schemas.microsoft.com/office/drawing/2014/main" id="{CEE22323-C4EC-1B18-498D-6DF689ED4CEB}"/>
              </a:ext>
            </a:extLst>
          </p:cNvPr>
          <p:cNvSpPr>
            <a:spLocks noGrp="1" noRot="1" noChangeAspect="1" noChangeArrowheads="1" noTextEdit="1"/>
          </p:cNvSpPr>
          <p:nvPr>
            <p:ph type="sldImg"/>
          </p:nvPr>
        </p:nvSpPr>
        <p:spPr>
          <a:ln/>
        </p:spPr>
      </p:sp>
      <p:sp>
        <p:nvSpPr>
          <p:cNvPr id="27652" name="Rectangle 3">
            <a:extLst>
              <a:ext uri="{FF2B5EF4-FFF2-40B4-BE49-F238E27FC236}">
                <a16:creationId xmlns:a16="http://schemas.microsoft.com/office/drawing/2014/main" id="{278CA09F-F32E-DBAE-F8D7-32CB94909F76}"/>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99817503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FB0F7DA6-6EF8-2DA1-F876-06792CCEB43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F6770EB-17EE-46E0-A987-71C4768A90AF}" type="slidenum">
              <a:rPr lang="en-US" altLang="en-US" sz="1200"/>
              <a:pPr/>
              <a:t>71</a:t>
            </a:fld>
            <a:endParaRPr lang="en-US" altLang="en-US" sz="1200"/>
          </a:p>
        </p:txBody>
      </p:sp>
      <p:sp>
        <p:nvSpPr>
          <p:cNvPr id="29699" name="Rectangle 2">
            <a:extLst>
              <a:ext uri="{FF2B5EF4-FFF2-40B4-BE49-F238E27FC236}">
                <a16:creationId xmlns:a16="http://schemas.microsoft.com/office/drawing/2014/main" id="{F0797FF3-A52F-7B7D-8719-AD374ED6BFFD}"/>
              </a:ext>
            </a:extLst>
          </p:cNvPr>
          <p:cNvSpPr>
            <a:spLocks noGrp="1" noRot="1" noChangeAspect="1" noChangeArrowheads="1" noTextEdit="1"/>
          </p:cNvSpPr>
          <p:nvPr>
            <p:ph type="sldImg"/>
          </p:nvPr>
        </p:nvSpPr>
        <p:spPr>
          <a:ln/>
        </p:spPr>
      </p:sp>
      <p:sp>
        <p:nvSpPr>
          <p:cNvPr id="29700" name="Rectangle 3">
            <a:extLst>
              <a:ext uri="{FF2B5EF4-FFF2-40B4-BE49-F238E27FC236}">
                <a16:creationId xmlns:a16="http://schemas.microsoft.com/office/drawing/2014/main" id="{F93C5A7E-3A81-0CB1-0610-064BC41C929F}"/>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14843006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CD09890C-ADB9-CFFF-51EB-25D53930A54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ECF81579-7F5E-45D6-B604-4F6C92090C1E}" type="slidenum">
              <a:rPr lang="en-US" altLang="en-US" sz="1200"/>
              <a:pPr/>
              <a:t>72</a:t>
            </a:fld>
            <a:endParaRPr lang="en-US" altLang="en-US" sz="1200"/>
          </a:p>
        </p:txBody>
      </p:sp>
      <p:sp>
        <p:nvSpPr>
          <p:cNvPr id="31747" name="Rectangle 2">
            <a:extLst>
              <a:ext uri="{FF2B5EF4-FFF2-40B4-BE49-F238E27FC236}">
                <a16:creationId xmlns:a16="http://schemas.microsoft.com/office/drawing/2014/main" id="{17D02CBD-25D1-81FE-B249-93054638C6B6}"/>
              </a:ext>
            </a:extLst>
          </p:cNvPr>
          <p:cNvSpPr>
            <a:spLocks noGrp="1" noRot="1" noChangeAspect="1" noChangeArrowheads="1" noTextEdit="1"/>
          </p:cNvSpPr>
          <p:nvPr>
            <p:ph type="sldImg"/>
          </p:nvPr>
        </p:nvSpPr>
        <p:spPr>
          <a:ln/>
        </p:spPr>
      </p:sp>
      <p:sp>
        <p:nvSpPr>
          <p:cNvPr id="31748" name="Rectangle 3">
            <a:extLst>
              <a:ext uri="{FF2B5EF4-FFF2-40B4-BE49-F238E27FC236}">
                <a16:creationId xmlns:a16="http://schemas.microsoft.com/office/drawing/2014/main" id="{8F959BB9-36BA-7C79-E727-1507D074FC30}"/>
              </a:ext>
            </a:extLst>
          </p:cNvPr>
          <p:cNvSpPr>
            <a:spLocks noGrp="1" noChangeArrowheads="1"/>
          </p:cNvSpPr>
          <p:nvPr>
            <p:ph type="body" idx="1"/>
          </p:nvPr>
        </p:nvSpPr>
        <p:spPr>
          <a:noFill/>
        </p:spPr>
        <p:txBody>
          <a:bodyPr/>
          <a:lstStyle/>
          <a:p>
            <a:endParaRPr lang="en-US" altLang="en-US"/>
          </a:p>
        </p:txBody>
      </p:sp>
    </p:spTree>
    <p:extLst>
      <p:ext uri="{BB962C8B-B14F-4D97-AF65-F5344CB8AC3E}">
        <p14:creationId xmlns:p14="http://schemas.microsoft.com/office/powerpoint/2010/main" val="2004363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0F52B1BC-05C7-49BF-F304-DE4D2F5DB3EF}"/>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B1F4FA5-A590-4CD1-BB1A-8204B15C562D}" type="slidenum">
              <a:rPr lang="en-US" altLang="en-US" sz="1200"/>
              <a:pPr/>
              <a:t>7</a:t>
            </a:fld>
            <a:endParaRPr lang="en-US" altLang="en-US" sz="1200"/>
          </a:p>
        </p:txBody>
      </p:sp>
      <p:sp>
        <p:nvSpPr>
          <p:cNvPr id="46083" name="Rectangle 2">
            <a:extLst>
              <a:ext uri="{FF2B5EF4-FFF2-40B4-BE49-F238E27FC236}">
                <a16:creationId xmlns:a16="http://schemas.microsoft.com/office/drawing/2014/main" id="{F3E98E0E-6E93-00AD-26CB-8A04120FC885}"/>
              </a:ext>
            </a:extLst>
          </p:cNvPr>
          <p:cNvSpPr>
            <a:spLocks noGrp="1" noRot="1" noChangeAspect="1" noChangeArrowheads="1" noTextEdit="1"/>
          </p:cNvSpPr>
          <p:nvPr>
            <p:ph type="sldImg"/>
          </p:nvPr>
        </p:nvSpPr>
        <p:spPr>
          <a:ln/>
        </p:spPr>
      </p:sp>
      <p:sp>
        <p:nvSpPr>
          <p:cNvPr id="46084" name="Rectangle 3">
            <a:extLst>
              <a:ext uri="{FF2B5EF4-FFF2-40B4-BE49-F238E27FC236}">
                <a16:creationId xmlns:a16="http://schemas.microsoft.com/office/drawing/2014/main" id="{D9FFF224-5D4C-C13D-9C1F-7C6AADC9864C}"/>
              </a:ext>
            </a:extLst>
          </p:cNvPr>
          <p:cNvSpPr>
            <a:spLocks noGrp="1" noChangeArrowheads="1"/>
          </p:cNvSpPr>
          <p:nvPr>
            <p:ph type="body" idx="1"/>
          </p:nvPr>
        </p:nvSpPr>
        <p:spPr>
          <a:noFill/>
        </p:spPr>
        <p:txBody>
          <a:bodyPr/>
          <a:lstStyle/>
          <a:p>
            <a:r>
              <a:rPr lang="en-US" altLang="en-US"/>
              <a:t>SelExp_JEB_13 Sept. 2005.ppt</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DB86AD9B-DFAA-5BE6-4482-E82792D7186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85D49EF-801A-4773-8192-35A14EE11C04}" type="slidenum">
              <a:rPr lang="en-US" altLang="en-US" sz="1200"/>
              <a:pPr/>
              <a:t>73</a:t>
            </a:fld>
            <a:endParaRPr lang="en-US" altLang="en-US" sz="1200"/>
          </a:p>
        </p:txBody>
      </p:sp>
      <p:sp>
        <p:nvSpPr>
          <p:cNvPr id="37891" name="Rectangle 2">
            <a:extLst>
              <a:ext uri="{FF2B5EF4-FFF2-40B4-BE49-F238E27FC236}">
                <a16:creationId xmlns:a16="http://schemas.microsoft.com/office/drawing/2014/main" id="{7D307C79-F1AA-62BC-C700-11269992D30B}"/>
              </a:ext>
            </a:extLst>
          </p:cNvPr>
          <p:cNvSpPr>
            <a:spLocks noGrp="1" noRot="1" noChangeAspect="1" noChangeArrowheads="1" noTextEdit="1"/>
          </p:cNvSpPr>
          <p:nvPr>
            <p:ph type="sldImg"/>
          </p:nvPr>
        </p:nvSpPr>
        <p:spPr>
          <a:ln/>
        </p:spPr>
      </p:sp>
      <p:sp>
        <p:nvSpPr>
          <p:cNvPr id="37892" name="Rectangle 3">
            <a:extLst>
              <a:ext uri="{FF2B5EF4-FFF2-40B4-BE49-F238E27FC236}">
                <a16:creationId xmlns:a16="http://schemas.microsoft.com/office/drawing/2014/main" id="{B461051D-FE9E-F26B-76C8-192FAEC22866}"/>
              </a:ext>
            </a:extLst>
          </p:cNvPr>
          <p:cNvSpPr>
            <a:spLocks noGrp="1" noChangeArrowheads="1"/>
          </p:cNvSpPr>
          <p:nvPr>
            <p:ph type="body" idx="1"/>
          </p:nvPr>
        </p:nvSpPr>
        <p:spPr>
          <a:noFill/>
        </p:spPr>
        <p:txBody>
          <a:bodyPr/>
          <a:lstStyle/>
          <a:p>
            <a:pPr>
              <a:spcBef>
                <a:spcPct val="50000"/>
              </a:spcBef>
            </a:pPr>
            <a:r>
              <a:rPr lang="en-US" altLang="en-US"/>
              <a:t>Wheel_Counter_Box_3.jpg, CarterTedJohnSept1995_800_90%.jpg</a:t>
            </a:r>
          </a:p>
        </p:txBody>
      </p:sp>
    </p:spTree>
    <p:extLst>
      <p:ext uri="{BB962C8B-B14F-4D97-AF65-F5344CB8AC3E}">
        <p14:creationId xmlns:p14="http://schemas.microsoft.com/office/powerpoint/2010/main" val="196079264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FEAC91FA-245B-C3D4-92E3-1E2C549FF83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404E94DF-AF50-4DE2-A1DA-493CEA53D68A}" type="slidenum">
              <a:rPr lang="en-US" altLang="en-US" sz="1200"/>
              <a:pPr/>
              <a:t>74</a:t>
            </a:fld>
            <a:endParaRPr lang="en-US" altLang="en-US" sz="1200"/>
          </a:p>
        </p:txBody>
      </p:sp>
      <p:sp>
        <p:nvSpPr>
          <p:cNvPr id="58371" name="Rectangle 2">
            <a:extLst>
              <a:ext uri="{FF2B5EF4-FFF2-40B4-BE49-F238E27FC236}">
                <a16:creationId xmlns:a16="http://schemas.microsoft.com/office/drawing/2014/main" id="{64BE1F21-93D8-B719-4F60-FF81ABBCA5FB}"/>
              </a:ext>
            </a:extLst>
          </p:cNvPr>
          <p:cNvSpPr>
            <a:spLocks noGrp="1" noRot="1" noChangeAspect="1" noChangeArrowheads="1" noTextEdit="1"/>
          </p:cNvSpPr>
          <p:nvPr>
            <p:ph type="sldImg"/>
          </p:nvPr>
        </p:nvSpPr>
        <p:spPr>
          <a:ln/>
        </p:spPr>
      </p:sp>
      <p:sp>
        <p:nvSpPr>
          <p:cNvPr id="58372" name="Rectangle 3">
            <a:extLst>
              <a:ext uri="{FF2B5EF4-FFF2-40B4-BE49-F238E27FC236}">
                <a16:creationId xmlns:a16="http://schemas.microsoft.com/office/drawing/2014/main" id="{A26A60D3-7CC8-075C-8860-F2B946728DBF}"/>
              </a:ext>
            </a:extLst>
          </p:cNvPr>
          <p:cNvSpPr>
            <a:spLocks noGrp="1" noChangeArrowheads="1"/>
          </p:cNvSpPr>
          <p:nvPr>
            <p:ph type="body" idx="1"/>
          </p:nvPr>
        </p:nvSpPr>
        <p:spPr>
          <a:noFill/>
        </p:spPr>
        <p:txBody>
          <a:bodyPr lIns="89940" tIns="44970" rIns="89940" bIns="44970"/>
          <a:lstStyle/>
          <a:p>
            <a:r>
              <a:rPr lang="en-US" altLang="en-US"/>
              <a:t>The subjects for this research were a total of 72 male muroid rodents 60-90 days of age when first placed in running wheels. There were six males from each of 12 species:</a:t>
            </a:r>
          </a:p>
          <a:p>
            <a:r>
              <a:rPr lang="en-US" altLang="en-US"/>
              <a:t>Animals were maintained in Wahmann model LC-34 running wheels in a windowless, air-conditioned laboratory on a 16 : 8 photoperiod</a:t>
            </a:r>
          </a:p>
          <a:p>
            <a:r>
              <a:rPr lang="en-US" altLang="en-US"/>
              <a:t>After 1 day of habituation in the new wheels, data were recorded for a period of 14 consecutive days.</a:t>
            </a:r>
          </a:p>
          <a:p>
            <a:r>
              <a:rPr lang="en-US" altLang="en-US" sz="1400"/>
              <a:t>From NSF97WHL.DOC</a:t>
            </a:r>
          </a:p>
          <a:p>
            <a:r>
              <a:rPr lang="en-US" altLang="en-US" sz="1400" b="1"/>
              <a:t>Fig. 3.</a:t>
            </a:r>
            <a:r>
              <a:rPr lang="en-US" altLang="en-US" sz="1400"/>
              <a:t>  Comparison of magnitude of response in our selected lines with differences among species of muroid rodents (all males) studied by Dewsbury (1980).  His wheels were the same size as ours (1.12 m circumference), but animals were given weeks of access rather than days, so numbers are not directly comparable -- our mice run more when given wheel access for weeks than for six days (Swallow et al., 1997).</a:t>
            </a:r>
          </a:p>
          <a:p>
            <a:r>
              <a:rPr lang="en-US" altLang="en-US" sz="1400"/>
              <a:t>As noted by Dewsbury (1980), wheel running is more sensitive to experimental manipulations than are most other standard behavioral tests.  </a:t>
            </a:r>
          </a:p>
          <a:p>
            <a:pPr>
              <a:lnSpc>
                <a:spcPct val="88000"/>
              </a:lnSpc>
            </a:pPr>
            <a:r>
              <a:rPr lang="en-US" altLang="en-US" sz="1400"/>
              <a:t>Dewsbury, D. A. 1980. Wheel-running behavior in 12 species of muroid rodents. Behav. Processes 6:271-280.</a:t>
            </a:r>
          </a:p>
          <a:p>
            <a:endParaRPr lang="en-US" altLang="en-US" sz="1400"/>
          </a:p>
        </p:txBody>
      </p:sp>
    </p:spTree>
    <p:extLst>
      <p:ext uri="{BB962C8B-B14F-4D97-AF65-F5344CB8AC3E}">
        <p14:creationId xmlns:p14="http://schemas.microsoft.com/office/powerpoint/2010/main" val="241864227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5B4F9C86-93C5-0446-6297-7D8BB1ADE59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62484DF-E3E8-45B3-9E15-44E8CDC631EF}" type="slidenum">
              <a:rPr lang="en-US" altLang="en-US" sz="1200"/>
              <a:pPr/>
              <a:t>75</a:t>
            </a:fld>
            <a:endParaRPr lang="en-US" altLang="en-US" sz="1200"/>
          </a:p>
        </p:txBody>
      </p:sp>
      <p:sp>
        <p:nvSpPr>
          <p:cNvPr id="60419" name="Rectangle 2">
            <a:extLst>
              <a:ext uri="{FF2B5EF4-FFF2-40B4-BE49-F238E27FC236}">
                <a16:creationId xmlns:a16="http://schemas.microsoft.com/office/drawing/2014/main" id="{1F43AF37-D194-EDA5-0CDD-BB7905BF1814}"/>
              </a:ext>
            </a:extLst>
          </p:cNvPr>
          <p:cNvSpPr>
            <a:spLocks noGrp="1" noRot="1" noChangeAspect="1" noChangeArrowheads="1" noTextEdit="1"/>
          </p:cNvSpPr>
          <p:nvPr>
            <p:ph type="sldImg"/>
          </p:nvPr>
        </p:nvSpPr>
        <p:spPr>
          <a:ln/>
        </p:spPr>
      </p:sp>
      <p:sp>
        <p:nvSpPr>
          <p:cNvPr id="60420" name="Rectangle 3">
            <a:extLst>
              <a:ext uri="{FF2B5EF4-FFF2-40B4-BE49-F238E27FC236}">
                <a16:creationId xmlns:a16="http://schemas.microsoft.com/office/drawing/2014/main" id="{BBEFC6F7-C776-20CC-8064-6DF9FCBD2E84}"/>
              </a:ext>
            </a:extLst>
          </p:cNvPr>
          <p:cNvSpPr>
            <a:spLocks noGrp="1" noChangeArrowheads="1"/>
          </p:cNvSpPr>
          <p:nvPr>
            <p:ph type="body" idx="1"/>
          </p:nvPr>
        </p:nvSpPr>
        <p:spPr>
          <a:noFill/>
        </p:spPr>
        <p:txBody>
          <a:bodyPr lIns="89940" tIns="44970" rIns="89940" bIns="44970"/>
          <a:lstStyle/>
          <a:p>
            <a:r>
              <a:rPr lang="en-US" altLang="en-US" sz="1400"/>
              <a:t>From NSF97WHL.DOC</a:t>
            </a:r>
          </a:p>
          <a:p>
            <a:r>
              <a:rPr lang="en-US" altLang="en-US" sz="1400" b="1"/>
              <a:t>Fig. 3.</a:t>
            </a:r>
            <a:r>
              <a:rPr lang="en-US" altLang="en-US" sz="1400"/>
              <a:t>  Comparison of magnitude of response in our selected lines with differences among species of muroid rodents (all males) studied by Dewsbury (1980).  His wheels were the same size as ours (1.12 m circumference), but animals were given weeks of access rather than days, so numbers are not directly comparable -- our mice run more when given wheel access for weeks than for six days (Swallow et al., 1997).</a:t>
            </a:r>
          </a:p>
          <a:p>
            <a:r>
              <a:rPr lang="en-US" altLang="en-US" sz="1400"/>
              <a:t>As noted by Dewsbury (1980), wheel running is more sensitive to experimental manipulations than are most other standard behavioral tests.  </a:t>
            </a:r>
          </a:p>
          <a:p>
            <a:pPr>
              <a:lnSpc>
                <a:spcPct val="88000"/>
              </a:lnSpc>
            </a:pPr>
            <a:r>
              <a:rPr lang="en-US" altLang="en-US" sz="1400"/>
              <a:t>Dewsbury, D. A. 1980. Wheel-running behavior in 12 species of muroid rodents. Behav. Processes 6:271-280.</a:t>
            </a:r>
          </a:p>
          <a:p>
            <a:r>
              <a:rPr lang="en-GB" altLang="en-US"/>
              <a:t>Koteja, P., and T. Garland, Jr. 2001. Forum: Response to R. Eikelboom. Animal Behaviour 61:F25-F26. </a:t>
            </a:r>
            <a:r>
              <a:rPr lang="en-US" altLang="en-US"/>
              <a:t>[</a:t>
            </a:r>
            <a:r>
              <a:rPr lang="en-US" altLang="en-US" u="sng"/>
              <a:t>http://www.academicpress.com/anbehav/forum</a:t>
            </a:r>
            <a:r>
              <a:rPr lang="en-US" altLang="en-US"/>
              <a:t>]</a:t>
            </a:r>
          </a:p>
        </p:txBody>
      </p:sp>
    </p:spTree>
    <p:extLst>
      <p:ext uri="{BB962C8B-B14F-4D97-AF65-F5344CB8AC3E}">
        <p14:creationId xmlns:p14="http://schemas.microsoft.com/office/powerpoint/2010/main" val="173246628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2A0AF5EE-8105-2A6A-2325-B2405410DE3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6E64E77-A056-41C4-A454-C9FF8FCB63A8}" type="slidenum">
              <a:rPr lang="en-US" altLang="en-US" sz="1200"/>
              <a:pPr/>
              <a:t>76</a:t>
            </a:fld>
            <a:endParaRPr lang="en-US" altLang="en-US" sz="1200"/>
          </a:p>
        </p:txBody>
      </p:sp>
      <p:sp>
        <p:nvSpPr>
          <p:cNvPr id="119811" name="Rectangle 2">
            <a:extLst>
              <a:ext uri="{FF2B5EF4-FFF2-40B4-BE49-F238E27FC236}">
                <a16:creationId xmlns:a16="http://schemas.microsoft.com/office/drawing/2014/main" id="{B59FAB31-43F0-6279-FD89-ACFE402EE89F}"/>
              </a:ext>
            </a:extLst>
          </p:cNvPr>
          <p:cNvSpPr>
            <a:spLocks noGrp="1" noRot="1" noChangeAspect="1" noChangeArrowheads="1" noTextEdit="1"/>
          </p:cNvSpPr>
          <p:nvPr>
            <p:ph type="sldImg"/>
          </p:nvPr>
        </p:nvSpPr>
        <p:spPr>
          <a:ln/>
        </p:spPr>
      </p:sp>
      <p:sp>
        <p:nvSpPr>
          <p:cNvPr id="119812" name="Rectangle 3">
            <a:extLst>
              <a:ext uri="{FF2B5EF4-FFF2-40B4-BE49-F238E27FC236}">
                <a16:creationId xmlns:a16="http://schemas.microsoft.com/office/drawing/2014/main" id="{B71AA523-51C8-F738-910E-4C93DBB71C8C}"/>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extLst>
      <p:ext uri="{BB962C8B-B14F-4D97-AF65-F5344CB8AC3E}">
        <p14:creationId xmlns:p14="http://schemas.microsoft.com/office/powerpoint/2010/main" val="28758836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a:extLst>
              <a:ext uri="{FF2B5EF4-FFF2-40B4-BE49-F238E27FC236}">
                <a16:creationId xmlns:a16="http://schemas.microsoft.com/office/drawing/2014/main" id="{4DC3CB53-4856-C2D7-65E8-ADAB3B9FBFB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56FAF51-A01B-41A2-AA57-78DE473BDD0C}" type="slidenum">
              <a:rPr lang="en-US" altLang="en-US" sz="1200"/>
              <a:pPr/>
              <a:t>77</a:t>
            </a:fld>
            <a:endParaRPr lang="en-US" altLang="en-US" sz="1200"/>
          </a:p>
        </p:txBody>
      </p:sp>
      <p:sp>
        <p:nvSpPr>
          <p:cNvPr id="111619" name="Rectangle 2">
            <a:extLst>
              <a:ext uri="{FF2B5EF4-FFF2-40B4-BE49-F238E27FC236}">
                <a16:creationId xmlns:a16="http://schemas.microsoft.com/office/drawing/2014/main" id="{F52F24C2-9F53-6313-1DF9-FACFE560840A}"/>
              </a:ext>
            </a:extLst>
          </p:cNvPr>
          <p:cNvSpPr>
            <a:spLocks noGrp="1" noRot="1" noChangeAspect="1" noChangeArrowheads="1" noTextEdit="1"/>
          </p:cNvSpPr>
          <p:nvPr>
            <p:ph type="sldImg"/>
          </p:nvPr>
        </p:nvSpPr>
        <p:spPr>
          <a:xfrm>
            <a:off x="1144588" y="685800"/>
            <a:ext cx="4572000" cy="3429000"/>
          </a:xfrm>
          <a:ln/>
        </p:spPr>
      </p:sp>
      <p:sp>
        <p:nvSpPr>
          <p:cNvPr id="111620" name="Rectangle 3">
            <a:extLst>
              <a:ext uri="{FF2B5EF4-FFF2-40B4-BE49-F238E27FC236}">
                <a16:creationId xmlns:a16="http://schemas.microsoft.com/office/drawing/2014/main" id="{8E0CDC47-91E8-987B-FE34-65551E9F8B4A}"/>
              </a:ext>
            </a:extLst>
          </p:cNvPr>
          <p:cNvSpPr>
            <a:spLocks noGrp="1" noChangeArrowheads="1"/>
          </p:cNvSpPr>
          <p:nvPr>
            <p:ph type="body" idx="1"/>
          </p:nvPr>
        </p:nvSpPr>
        <p:spPr>
          <a:xfrm>
            <a:off x="685800" y="4343400"/>
            <a:ext cx="5486400" cy="4114800"/>
          </a:xfrm>
          <a:noFill/>
        </p:spPr>
        <p:txBody>
          <a:bodyPr/>
          <a:lstStyle/>
          <a:p>
            <a:r>
              <a:rPr lang="en-US" altLang="en-US"/>
              <a:t>C:\JPG\Mice\Sprint_Speed_Meek_DSCF1321.jpg</a:t>
            </a:r>
          </a:p>
        </p:txBody>
      </p:sp>
    </p:spTree>
    <p:extLst>
      <p:ext uri="{BB962C8B-B14F-4D97-AF65-F5344CB8AC3E}">
        <p14:creationId xmlns:p14="http://schemas.microsoft.com/office/powerpoint/2010/main" val="42511067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027066EF-CB7E-7F8F-FB41-E263B9DBF9A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B80226-9CCD-43D2-A04C-2F86C9700905}" type="slidenum">
              <a:rPr lang="en-US" altLang="en-US" sz="1200"/>
              <a:pPr/>
              <a:t>79</a:t>
            </a:fld>
            <a:endParaRPr lang="en-US" altLang="en-US" sz="1200"/>
          </a:p>
        </p:txBody>
      </p:sp>
      <p:sp>
        <p:nvSpPr>
          <p:cNvPr id="138243" name="Rectangle 2">
            <a:extLst>
              <a:ext uri="{FF2B5EF4-FFF2-40B4-BE49-F238E27FC236}">
                <a16:creationId xmlns:a16="http://schemas.microsoft.com/office/drawing/2014/main" id="{3BA7B5FB-939A-AC74-509E-833F27CFA730}"/>
              </a:ext>
            </a:extLst>
          </p:cNvPr>
          <p:cNvSpPr>
            <a:spLocks noGrp="1" noRot="1" noChangeAspect="1" noChangeArrowheads="1" noTextEdit="1"/>
          </p:cNvSpPr>
          <p:nvPr>
            <p:ph type="sldImg"/>
          </p:nvPr>
        </p:nvSpPr>
        <p:spPr>
          <a:ln/>
        </p:spPr>
      </p:sp>
      <p:sp>
        <p:nvSpPr>
          <p:cNvPr id="138244" name="Rectangle 3">
            <a:extLst>
              <a:ext uri="{FF2B5EF4-FFF2-40B4-BE49-F238E27FC236}">
                <a16:creationId xmlns:a16="http://schemas.microsoft.com/office/drawing/2014/main" id="{A88159E8-184F-9526-3EC1-AA200B8FCAC3}"/>
              </a:ext>
            </a:extLst>
          </p:cNvPr>
          <p:cNvSpPr>
            <a:spLocks noGrp="1" noChangeArrowheads="1"/>
          </p:cNvSpPr>
          <p:nvPr>
            <p:ph type="body" idx="1"/>
          </p:nvPr>
        </p:nvSpPr>
        <p:spPr>
          <a:noFill/>
        </p:spPr>
        <p:txBody>
          <a:bodyPr lIns="89940" tIns="44970" rIns="89940" bIns="44970"/>
          <a:lstStyle/>
          <a:p>
            <a:pPr>
              <a:spcBef>
                <a:spcPct val="0"/>
              </a:spcBef>
            </a:pPr>
            <a:endParaRPr lang="en-US"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314539C3-01EB-371E-306C-6FB55353C63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CC3B01E-0B5B-493B-8521-7B8FE5419ACC}" type="slidenum">
              <a:rPr lang="en-US" altLang="en-US" sz="1200"/>
              <a:pPr/>
              <a:t>80</a:t>
            </a:fld>
            <a:endParaRPr lang="en-US" altLang="en-US" sz="1200"/>
          </a:p>
        </p:txBody>
      </p:sp>
      <p:sp>
        <p:nvSpPr>
          <p:cNvPr id="140291" name="Rectangle 2">
            <a:extLst>
              <a:ext uri="{FF2B5EF4-FFF2-40B4-BE49-F238E27FC236}">
                <a16:creationId xmlns:a16="http://schemas.microsoft.com/office/drawing/2014/main" id="{82C93F72-5D3E-294A-2B1A-B513C50C59FC}"/>
              </a:ext>
            </a:extLst>
          </p:cNvPr>
          <p:cNvSpPr>
            <a:spLocks noGrp="1" noRot="1" noChangeAspect="1" noChangeArrowheads="1" noTextEdit="1"/>
          </p:cNvSpPr>
          <p:nvPr>
            <p:ph type="sldImg"/>
          </p:nvPr>
        </p:nvSpPr>
        <p:spPr>
          <a:xfrm>
            <a:off x="1144588" y="685800"/>
            <a:ext cx="4572000" cy="3429000"/>
          </a:xfrm>
          <a:ln/>
        </p:spPr>
      </p:sp>
      <p:sp>
        <p:nvSpPr>
          <p:cNvPr id="140292" name="Rectangle 3">
            <a:extLst>
              <a:ext uri="{FF2B5EF4-FFF2-40B4-BE49-F238E27FC236}">
                <a16:creationId xmlns:a16="http://schemas.microsoft.com/office/drawing/2014/main" id="{B5EDAAEA-5EEE-DC80-3190-06B8AF90BAEE}"/>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EE502B01-0EFA-913E-C2D7-F18C427C224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0F492EF-5FC7-4922-8C7C-4E507A722EE5}" type="slidenum">
              <a:rPr lang="en-US" altLang="en-US" sz="1200"/>
              <a:pPr/>
              <a:t>81</a:t>
            </a:fld>
            <a:endParaRPr lang="en-US" altLang="en-US" sz="1200"/>
          </a:p>
        </p:txBody>
      </p:sp>
      <p:sp>
        <p:nvSpPr>
          <p:cNvPr id="142339" name="Rectangle 2">
            <a:extLst>
              <a:ext uri="{FF2B5EF4-FFF2-40B4-BE49-F238E27FC236}">
                <a16:creationId xmlns:a16="http://schemas.microsoft.com/office/drawing/2014/main" id="{E4E17A4E-A211-C2D2-BC75-841D2707C532}"/>
              </a:ext>
            </a:extLst>
          </p:cNvPr>
          <p:cNvSpPr>
            <a:spLocks noGrp="1" noRot="1" noChangeAspect="1" noChangeArrowheads="1" noTextEdit="1"/>
          </p:cNvSpPr>
          <p:nvPr>
            <p:ph type="sldImg"/>
          </p:nvPr>
        </p:nvSpPr>
        <p:spPr>
          <a:xfrm>
            <a:off x="1144588" y="685800"/>
            <a:ext cx="4572000" cy="3429000"/>
          </a:xfrm>
          <a:ln/>
        </p:spPr>
      </p:sp>
      <p:sp>
        <p:nvSpPr>
          <p:cNvPr id="142340" name="Rectangle 3">
            <a:extLst>
              <a:ext uri="{FF2B5EF4-FFF2-40B4-BE49-F238E27FC236}">
                <a16:creationId xmlns:a16="http://schemas.microsoft.com/office/drawing/2014/main" id="{79F3159C-71F2-CCFE-558C-13AEE83215D0}"/>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903E0B4B-3CFF-EB00-B70F-5AE32F1EECD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CC9B5C3-5A4E-4BE5-A419-9A560F167CE8}" type="slidenum">
              <a:rPr lang="en-US" altLang="en-US" sz="1200"/>
              <a:pPr/>
              <a:t>82</a:t>
            </a:fld>
            <a:endParaRPr lang="en-US" altLang="en-US" sz="1200"/>
          </a:p>
        </p:txBody>
      </p:sp>
      <p:sp>
        <p:nvSpPr>
          <p:cNvPr id="144387" name="Rectangle 2">
            <a:extLst>
              <a:ext uri="{FF2B5EF4-FFF2-40B4-BE49-F238E27FC236}">
                <a16:creationId xmlns:a16="http://schemas.microsoft.com/office/drawing/2014/main" id="{CB4E3644-60A1-2553-877F-0190FD4713B2}"/>
              </a:ext>
            </a:extLst>
          </p:cNvPr>
          <p:cNvSpPr>
            <a:spLocks noGrp="1" noRot="1" noChangeAspect="1" noChangeArrowheads="1" noTextEdit="1"/>
          </p:cNvSpPr>
          <p:nvPr>
            <p:ph type="sldImg"/>
          </p:nvPr>
        </p:nvSpPr>
        <p:spPr>
          <a:xfrm>
            <a:off x="1144588" y="685800"/>
            <a:ext cx="4572000" cy="3429000"/>
          </a:xfrm>
          <a:ln/>
        </p:spPr>
      </p:sp>
      <p:sp>
        <p:nvSpPr>
          <p:cNvPr id="144388" name="Rectangle 3">
            <a:extLst>
              <a:ext uri="{FF2B5EF4-FFF2-40B4-BE49-F238E27FC236}">
                <a16:creationId xmlns:a16="http://schemas.microsoft.com/office/drawing/2014/main" id="{B89006F8-237E-9408-6ACE-BA054A0DA35D}"/>
              </a:ext>
            </a:extLst>
          </p:cNvPr>
          <p:cNvSpPr>
            <a:spLocks noGrp="1" noChangeArrowheads="1"/>
          </p:cNvSpPr>
          <p:nvPr>
            <p:ph type="body" idx="1"/>
          </p:nvPr>
        </p:nvSpPr>
        <p:spPr>
          <a:noFill/>
        </p:spPr>
        <p:txBody>
          <a:bodyPr/>
          <a:lstStyle/>
          <a:p>
            <a:r>
              <a:rPr lang="en-US" altLang="en-US"/>
              <a:t>The original of this figure is in:</a:t>
            </a:r>
          </a:p>
          <a:p>
            <a:r>
              <a:rPr lang="en-US" altLang="en-US"/>
              <a:t>Locomotion_Motivation_Ability_Genetics_Epigenetics_1.ppt</a:t>
            </a:r>
          </a:p>
          <a:p>
            <a:r>
              <a:rPr lang="en-US" altLang="en-US"/>
              <a:t>This figure was NOT included in:</a:t>
            </a:r>
          </a:p>
          <a:p>
            <a:r>
              <a:rPr lang="en-US" altLang="en-US"/>
              <a:t>E:\NIH\2014_Fall_Early_Life\Model_for_early-life_effects</a:t>
            </a:r>
          </a:p>
          <a:p>
            <a:r>
              <a:rPr lang="en-US" altLang="en-US"/>
              <a:t>*Sperm</a:t>
            </a:r>
          </a:p>
          <a:p>
            <a:r>
              <a:rPr lang="en-US" altLang="en-US"/>
              <a:t>*Egg</a:t>
            </a:r>
          </a:p>
          <a:p>
            <a:r>
              <a:rPr lang="en-US" altLang="en-US"/>
              <a:t>Zygote</a:t>
            </a:r>
          </a:p>
          <a:p>
            <a:r>
              <a:rPr lang="en-US" altLang="en-US"/>
              <a:t>Genes come from this</a:t>
            </a:r>
          </a:p>
          <a:p>
            <a:r>
              <a:rPr lang="en-US" altLang="en-US"/>
              <a:t>Prenatal Environment</a:t>
            </a:r>
          </a:p>
          <a:p>
            <a:r>
              <a:rPr lang="en-US" altLang="en-US"/>
              <a:t>Birth</a:t>
            </a:r>
          </a:p>
          <a:p>
            <a:r>
              <a:rPr lang="en-US" altLang="en-US"/>
              <a:t>Early Postnatal Environment</a:t>
            </a:r>
          </a:p>
          <a:p>
            <a:r>
              <a:rPr lang="en-US" altLang="en-US"/>
              <a:t>Weaning</a:t>
            </a:r>
          </a:p>
          <a:p>
            <a:r>
              <a:rPr lang="en-US" altLang="en-US"/>
              <a:t>Maternal Environmental Effects (these stop at weaning in a lab setting, but not necessarily in the wild, especially if it is adults that disperse)</a:t>
            </a:r>
          </a:p>
          <a:p>
            <a:r>
              <a:rPr lang="en-US" altLang="en-US"/>
              <a:t>Genes</a:t>
            </a:r>
          </a:p>
          <a:p>
            <a:r>
              <a:rPr lang="en-US" altLang="en-US"/>
              <a:t>Environment goes to both genes and phenotype</a:t>
            </a:r>
          </a:p>
          <a:p>
            <a:r>
              <a:rPr lang="en-US" altLang="en-US"/>
              <a:t>Growth</a:t>
            </a:r>
          </a:p>
          <a:p>
            <a:r>
              <a:rPr lang="en-US" altLang="en-US"/>
              <a:t>Sexual Maturation</a:t>
            </a:r>
          </a:p>
          <a:p>
            <a:r>
              <a:rPr lang="en-US" altLang="en-US"/>
              <a:t>Aging</a:t>
            </a:r>
          </a:p>
          <a:p>
            <a:r>
              <a:rPr lang="en-US" altLang="en-US"/>
              <a:t>Older Adult Phenotype</a:t>
            </a:r>
          </a:p>
          <a:p>
            <a:r>
              <a:rPr lang="en-US" altLang="en-US"/>
              <a:t>Age-specific Genes</a:t>
            </a:r>
          </a:p>
          <a:p>
            <a:r>
              <a:rPr lang="en-US" altLang="en-US"/>
              <a:t>Life-long Genes</a:t>
            </a:r>
          </a:p>
          <a:p>
            <a:r>
              <a:rPr lang="en-US" altLang="en-US"/>
              <a:t>Age-specific Environments</a:t>
            </a:r>
          </a:p>
          <a:p>
            <a:r>
              <a:rPr lang="en-US" altLang="en-US"/>
              <a:t>Life-long Environments</a:t>
            </a:r>
          </a:p>
          <a:p>
            <a:endParaRPr lang="en-US" altLang="en-US"/>
          </a:p>
          <a:p>
            <a:endParaRPr lang="en-US" altLang="en-US"/>
          </a:p>
          <a:p>
            <a:endParaRPr lang="en-US"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a:extLst>
              <a:ext uri="{FF2B5EF4-FFF2-40B4-BE49-F238E27FC236}">
                <a16:creationId xmlns:a16="http://schemas.microsoft.com/office/drawing/2014/main" id="{D5AFD3E4-E14C-A2B1-1C6C-4623F6315A12}"/>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0547A8A-9A75-42E2-BC23-459B02EDF3DD}" type="slidenum">
              <a:rPr lang="en-US" altLang="en-US" sz="1200"/>
              <a:pPr/>
              <a:t>84</a:t>
            </a:fld>
            <a:endParaRPr lang="en-US" altLang="en-US" sz="1200"/>
          </a:p>
        </p:txBody>
      </p:sp>
      <p:sp>
        <p:nvSpPr>
          <p:cNvPr id="147459" name="Rectangle 2">
            <a:extLst>
              <a:ext uri="{FF2B5EF4-FFF2-40B4-BE49-F238E27FC236}">
                <a16:creationId xmlns:a16="http://schemas.microsoft.com/office/drawing/2014/main" id="{647381BA-E64A-3C4E-ED69-B75008B74654}"/>
              </a:ext>
            </a:extLst>
          </p:cNvPr>
          <p:cNvSpPr>
            <a:spLocks noGrp="1" noRot="1" noChangeAspect="1" noChangeArrowheads="1" noTextEdit="1"/>
          </p:cNvSpPr>
          <p:nvPr>
            <p:ph type="sldImg"/>
          </p:nvPr>
        </p:nvSpPr>
        <p:spPr>
          <a:ln/>
        </p:spPr>
      </p:sp>
      <p:sp>
        <p:nvSpPr>
          <p:cNvPr id="147460" name="Rectangle 3">
            <a:extLst>
              <a:ext uri="{FF2B5EF4-FFF2-40B4-BE49-F238E27FC236}">
                <a16:creationId xmlns:a16="http://schemas.microsoft.com/office/drawing/2014/main" id="{CEA9F653-04C9-2FFC-00A2-9567640F7EC9}"/>
              </a:ext>
            </a:extLst>
          </p:cNvPr>
          <p:cNvSpPr>
            <a:spLocks noGrp="1" noChangeArrowheads="1"/>
          </p:cNvSpPr>
          <p:nvPr>
            <p:ph type="body" idx="1"/>
          </p:nvPr>
        </p:nvSpPr>
        <p:spPr>
          <a:noFill/>
        </p:spPr>
        <p:txBody>
          <a:bodyPr lIns="89940" tIns="44970" rIns="89940" bIns="44970"/>
          <a:lstStyle/>
          <a:p>
            <a:r>
              <a:rPr lang="en-US" altLang="en-US"/>
              <a:t>C:\SELECT\g46\EPO\SelExp_SICB_2007_Kolb_Final.ppt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id="{80942995-E2FF-1110-404F-418046CBA3AB}"/>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3D00C9C1-DCED-4FCE-92C3-7ECB5D848FA1}" type="slidenum">
              <a:rPr lang="en-US" altLang="en-US" sz="1200"/>
              <a:pPr/>
              <a:t>8</a:t>
            </a:fld>
            <a:endParaRPr lang="en-US" altLang="en-US" sz="1200"/>
          </a:p>
        </p:txBody>
      </p:sp>
      <p:sp>
        <p:nvSpPr>
          <p:cNvPr id="39939" name="Rectangle 2">
            <a:extLst>
              <a:ext uri="{FF2B5EF4-FFF2-40B4-BE49-F238E27FC236}">
                <a16:creationId xmlns:a16="http://schemas.microsoft.com/office/drawing/2014/main" id="{C61A60BC-FA41-5434-8113-00C365CC303A}"/>
              </a:ext>
            </a:extLst>
          </p:cNvPr>
          <p:cNvSpPr>
            <a:spLocks noGrp="1" noRot="1" noChangeAspect="1" noChangeArrowheads="1" noTextEdit="1"/>
          </p:cNvSpPr>
          <p:nvPr>
            <p:ph type="sldImg"/>
          </p:nvPr>
        </p:nvSpPr>
        <p:spPr>
          <a:ln/>
        </p:spPr>
      </p:sp>
      <p:sp>
        <p:nvSpPr>
          <p:cNvPr id="39940" name="Rectangle 3">
            <a:extLst>
              <a:ext uri="{FF2B5EF4-FFF2-40B4-BE49-F238E27FC236}">
                <a16:creationId xmlns:a16="http://schemas.microsoft.com/office/drawing/2014/main" id="{34559E8B-E92B-65E7-7393-74AB8510775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a:extLst>
              <a:ext uri="{FF2B5EF4-FFF2-40B4-BE49-F238E27FC236}">
                <a16:creationId xmlns:a16="http://schemas.microsoft.com/office/drawing/2014/main" id="{C4B8F4FE-E260-17D6-2AFB-26CC3829D969}"/>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812FB68-B6EE-4423-A519-711C57936D8F}" type="slidenum">
              <a:rPr lang="en-US" altLang="en-US" sz="1200"/>
              <a:pPr/>
              <a:t>85</a:t>
            </a:fld>
            <a:endParaRPr lang="en-US" altLang="en-US" sz="1200"/>
          </a:p>
        </p:txBody>
      </p:sp>
      <p:sp>
        <p:nvSpPr>
          <p:cNvPr id="149507" name="Rectangle 2">
            <a:extLst>
              <a:ext uri="{FF2B5EF4-FFF2-40B4-BE49-F238E27FC236}">
                <a16:creationId xmlns:a16="http://schemas.microsoft.com/office/drawing/2014/main" id="{F9BF5276-3B05-E91D-783D-D12066AA958D}"/>
              </a:ext>
            </a:extLst>
          </p:cNvPr>
          <p:cNvSpPr>
            <a:spLocks noGrp="1" noRot="1" noChangeAspect="1" noChangeArrowheads="1" noTextEdit="1"/>
          </p:cNvSpPr>
          <p:nvPr>
            <p:ph type="sldImg"/>
          </p:nvPr>
        </p:nvSpPr>
        <p:spPr>
          <a:ln/>
        </p:spPr>
      </p:sp>
      <p:sp>
        <p:nvSpPr>
          <p:cNvPr id="149508" name="Rectangle 3">
            <a:extLst>
              <a:ext uri="{FF2B5EF4-FFF2-40B4-BE49-F238E27FC236}">
                <a16:creationId xmlns:a16="http://schemas.microsoft.com/office/drawing/2014/main" id="{83623E9E-064F-F6F6-BD8F-7B9AF15070A4}"/>
              </a:ext>
            </a:extLst>
          </p:cNvPr>
          <p:cNvSpPr>
            <a:spLocks noGrp="1" noChangeArrowheads="1"/>
          </p:cNvSpPr>
          <p:nvPr>
            <p:ph type="body" idx="1"/>
          </p:nvPr>
        </p:nvSpPr>
        <p:spPr>
          <a:noFill/>
        </p:spPr>
        <p:txBody>
          <a:bodyPr lIns="89940" tIns="44970" rIns="89940" bIns="44970"/>
          <a:lstStyle/>
          <a:p>
            <a:r>
              <a:rPr lang="en-US" altLang="en-US"/>
              <a:t>C:\SELECT\g46\EPO\SelExp_SICB_2007_Kolb_Final.ppt</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a:extLst>
              <a:ext uri="{FF2B5EF4-FFF2-40B4-BE49-F238E27FC236}">
                <a16:creationId xmlns:a16="http://schemas.microsoft.com/office/drawing/2014/main" id="{409426BF-6B5E-0E70-BA09-B033CAEB28E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94D94C89-52B8-4B56-BA53-666F4BD68810}" type="slidenum">
              <a:rPr lang="en-US" altLang="en-US" sz="1200"/>
              <a:pPr/>
              <a:t>86</a:t>
            </a:fld>
            <a:endParaRPr lang="en-US" altLang="en-US" sz="1200"/>
          </a:p>
        </p:txBody>
      </p:sp>
      <p:sp>
        <p:nvSpPr>
          <p:cNvPr id="151555" name="Rectangle 2">
            <a:extLst>
              <a:ext uri="{FF2B5EF4-FFF2-40B4-BE49-F238E27FC236}">
                <a16:creationId xmlns:a16="http://schemas.microsoft.com/office/drawing/2014/main" id="{D2B17630-8B9E-7C33-B0BA-0222737F59C1}"/>
              </a:ext>
            </a:extLst>
          </p:cNvPr>
          <p:cNvSpPr>
            <a:spLocks noGrp="1" noRot="1" noChangeAspect="1" noChangeArrowheads="1" noTextEdit="1"/>
          </p:cNvSpPr>
          <p:nvPr>
            <p:ph type="sldImg"/>
          </p:nvPr>
        </p:nvSpPr>
        <p:spPr>
          <a:ln/>
        </p:spPr>
      </p:sp>
      <p:sp>
        <p:nvSpPr>
          <p:cNvPr id="151556" name="Rectangle 3">
            <a:extLst>
              <a:ext uri="{FF2B5EF4-FFF2-40B4-BE49-F238E27FC236}">
                <a16:creationId xmlns:a16="http://schemas.microsoft.com/office/drawing/2014/main" id="{7D1EE540-51E1-D998-5987-57B0FB29E5D2}"/>
              </a:ext>
            </a:extLst>
          </p:cNvPr>
          <p:cNvSpPr>
            <a:spLocks noGrp="1" noChangeArrowheads="1"/>
          </p:cNvSpPr>
          <p:nvPr>
            <p:ph type="body" idx="1"/>
          </p:nvPr>
        </p:nvSpPr>
        <p:spPr>
          <a:noFill/>
        </p:spPr>
        <p:txBody>
          <a:bodyPr lIns="89940" tIns="44970" rIns="89940" bIns="44970"/>
          <a:lstStyle/>
          <a:p>
            <a:pPr>
              <a:lnSpc>
                <a:spcPct val="110000"/>
              </a:lnSpc>
              <a:spcBef>
                <a:spcPct val="0"/>
              </a:spcBef>
            </a:pPr>
            <a:r>
              <a:rPr lang="en-US" altLang="en-US" b="1">
                <a:solidFill>
                  <a:srgbClr val="0000FF"/>
                </a:solidFill>
              </a:rPr>
              <a:t>Genetic Correlations with Other Traits</a:t>
            </a:r>
          </a:p>
          <a:p>
            <a:endParaRPr lang="en-US"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a:extLst>
              <a:ext uri="{FF2B5EF4-FFF2-40B4-BE49-F238E27FC236}">
                <a16:creationId xmlns:a16="http://schemas.microsoft.com/office/drawing/2014/main" id="{14630969-A062-406F-29A4-2D4E9EC76B9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7770A82-8A1D-465E-879D-4A8FE954516F}" type="slidenum">
              <a:rPr lang="en-US" altLang="en-US" sz="1200"/>
              <a:pPr/>
              <a:t>87</a:t>
            </a:fld>
            <a:endParaRPr lang="en-US" altLang="en-US" sz="1200"/>
          </a:p>
        </p:txBody>
      </p:sp>
      <p:sp>
        <p:nvSpPr>
          <p:cNvPr id="153603" name="Rectangle 2">
            <a:extLst>
              <a:ext uri="{FF2B5EF4-FFF2-40B4-BE49-F238E27FC236}">
                <a16:creationId xmlns:a16="http://schemas.microsoft.com/office/drawing/2014/main" id="{22554256-3623-BBA8-9015-6172D742E1D0}"/>
              </a:ext>
            </a:extLst>
          </p:cNvPr>
          <p:cNvSpPr>
            <a:spLocks noGrp="1" noRot="1" noChangeAspect="1" noChangeArrowheads="1" noTextEdit="1"/>
          </p:cNvSpPr>
          <p:nvPr>
            <p:ph type="sldImg"/>
          </p:nvPr>
        </p:nvSpPr>
        <p:spPr>
          <a:ln/>
        </p:spPr>
      </p:sp>
      <p:sp>
        <p:nvSpPr>
          <p:cNvPr id="153604" name="Rectangle 3">
            <a:extLst>
              <a:ext uri="{FF2B5EF4-FFF2-40B4-BE49-F238E27FC236}">
                <a16:creationId xmlns:a16="http://schemas.microsoft.com/office/drawing/2014/main" id="{9EBB880E-0D44-FE39-8338-E260D14F7FFD}"/>
              </a:ext>
            </a:extLst>
          </p:cNvPr>
          <p:cNvSpPr>
            <a:spLocks noGrp="1" noChangeArrowheads="1"/>
          </p:cNvSpPr>
          <p:nvPr>
            <p:ph type="body" idx="1"/>
          </p:nvPr>
        </p:nvSpPr>
        <p:spPr>
          <a:xfrm>
            <a:off x="685800" y="4343400"/>
            <a:ext cx="5486400" cy="4114800"/>
          </a:xfrm>
          <a:noFill/>
        </p:spPr>
        <p:txBody>
          <a:bodyPr/>
          <a:lstStyle/>
          <a:p>
            <a:r>
              <a:rPr lang="en-US" altLang="en-US"/>
              <a:t>100-0005_IMG.JPG</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62C7C5A1-DAE4-7B06-A6F8-67538DA6935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153F1BC-7C6C-4283-9751-A99ED4C19518}" type="slidenum">
              <a:rPr lang="en-US" altLang="en-US" sz="1200"/>
              <a:pPr/>
              <a:t>88</a:t>
            </a:fld>
            <a:endParaRPr lang="en-US" altLang="en-US" sz="1200"/>
          </a:p>
        </p:txBody>
      </p:sp>
      <p:sp>
        <p:nvSpPr>
          <p:cNvPr id="155651" name="Rectangle 2">
            <a:extLst>
              <a:ext uri="{FF2B5EF4-FFF2-40B4-BE49-F238E27FC236}">
                <a16:creationId xmlns:a16="http://schemas.microsoft.com/office/drawing/2014/main" id="{526F9A0D-BD67-093B-30C8-2B934ADBF03F}"/>
              </a:ext>
            </a:extLst>
          </p:cNvPr>
          <p:cNvSpPr>
            <a:spLocks noGrp="1" noRot="1" noChangeAspect="1" noChangeArrowheads="1" noTextEdit="1"/>
          </p:cNvSpPr>
          <p:nvPr>
            <p:ph type="sldImg"/>
          </p:nvPr>
        </p:nvSpPr>
        <p:spPr>
          <a:ln/>
        </p:spPr>
      </p:sp>
      <p:sp>
        <p:nvSpPr>
          <p:cNvPr id="155652" name="Rectangle 3">
            <a:extLst>
              <a:ext uri="{FF2B5EF4-FFF2-40B4-BE49-F238E27FC236}">
                <a16:creationId xmlns:a16="http://schemas.microsoft.com/office/drawing/2014/main" id="{4E28F82F-F79A-CDA6-3053-83C606294530}"/>
              </a:ext>
            </a:extLst>
          </p:cNvPr>
          <p:cNvSpPr>
            <a:spLocks noGrp="1" noChangeArrowheads="1"/>
          </p:cNvSpPr>
          <p:nvPr>
            <p:ph type="body" idx="1"/>
          </p:nvPr>
        </p:nvSpPr>
        <p:spPr>
          <a:noFill/>
        </p:spPr>
        <p:txBody>
          <a:bodyPr lIns="89934" tIns="44967" rIns="89934" bIns="44967"/>
          <a:lstStyle/>
          <a:p>
            <a:endParaRPr lang="en-US"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EDDD98A0-FA8F-C00D-085B-E03E2F17A471}"/>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2914DD1-77A3-4346-8AF1-6132583967EA}" type="slidenum">
              <a:rPr lang="en-US" altLang="en-US" sz="1200"/>
              <a:pPr/>
              <a:t>89</a:t>
            </a:fld>
            <a:endParaRPr lang="en-US" altLang="en-US" sz="1200"/>
          </a:p>
        </p:txBody>
      </p:sp>
      <p:sp>
        <p:nvSpPr>
          <p:cNvPr id="157699" name="Rectangle 2">
            <a:extLst>
              <a:ext uri="{FF2B5EF4-FFF2-40B4-BE49-F238E27FC236}">
                <a16:creationId xmlns:a16="http://schemas.microsoft.com/office/drawing/2014/main" id="{232C6114-5E28-7FAB-FF1E-E361568AD49A}"/>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B8AA8D1F-4DDF-CFDE-9A38-4AA6F8844D4A}"/>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a:extLst>
              <a:ext uri="{FF2B5EF4-FFF2-40B4-BE49-F238E27FC236}">
                <a16:creationId xmlns:a16="http://schemas.microsoft.com/office/drawing/2014/main" id="{79DD87B2-26CF-F3C2-7D26-44F5280F27C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19934F6A-551F-4E51-A0D6-220FB4B2072B}" type="slidenum">
              <a:rPr lang="en-US" altLang="en-US" sz="1200"/>
              <a:pPr/>
              <a:t>91</a:t>
            </a:fld>
            <a:endParaRPr lang="en-US" altLang="en-US" sz="1200"/>
          </a:p>
        </p:txBody>
      </p:sp>
      <p:sp>
        <p:nvSpPr>
          <p:cNvPr id="160771" name="Slide Image Placeholder 1">
            <a:extLst>
              <a:ext uri="{FF2B5EF4-FFF2-40B4-BE49-F238E27FC236}">
                <a16:creationId xmlns:a16="http://schemas.microsoft.com/office/drawing/2014/main" id="{095A1E0F-05D3-523F-95D5-291E3FB79344}"/>
              </a:ext>
            </a:extLst>
          </p:cNvPr>
          <p:cNvSpPr>
            <a:spLocks noGrp="1" noRot="1" noChangeAspect="1" noTextEdit="1"/>
          </p:cNvSpPr>
          <p:nvPr>
            <p:ph type="sldImg"/>
          </p:nvPr>
        </p:nvSpPr>
        <p:spPr>
          <a:ln/>
        </p:spPr>
      </p:sp>
      <p:sp>
        <p:nvSpPr>
          <p:cNvPr id="160772" name="Notes Placeholder 2">
            <a:extLst>
              <a:ext uri="{FF2B5EF4-FFF2-40B4-BE49-F238E27FC236}">
                <a16:creationId xmlns:a16="http://schemas.microsoft.com/office/drawing/2014/main" id="{FD3122CD-B7D2-C4E4-6BF2-A5494B423406}"/>
              </a:ext>
            </a:extLst>
          </p:cNvPr>
          <p:cNvSpPr>
            <a:spLocks noGrp="1"/>
          </p:cNvSpPr>
          <p:nvPr>
            <p:ph type="body" idx="1"/>
          </p:nvPr>
        </p:nvSpPr>
        <p:spPr>
          <a:xfrm>
            <a:off x="685800" y="4343400"/>
            <a:ext cx="5486400" cy="4114800"/>
          </a:xfrm>
          <a:noFill/>
        </p:spPr>
        <p:txBody>
          <a:bodyPr lIns="91434" tIns="45716" rIns="91434" bIns="45716"/>
          <a:lstStyle/>
          <a:p>
            <a:pPr eaLnBrk="1" hangingPunct="1"/>
            <a:r>
              <a:rPr lang="en-US" altLang="en-US"/>
              <a:t>Did the reciprocal cross to see any parental effect   Define parental effect.  Usually defined as maternal effects.  In mammals they are usually more likely.</a:t>
            </a:r>
          </a:p>
        </p:txBody>
      </p:sp>
      <p:sp>
        <p:nvSpPr>
          <p:cNvPr id="160773" name="Slide Number Placeholder 3">
            <a:extLst>
              <a:ext uri="{FF2B5EF4-FFF2-40B4-BE49-F238E27FC236}">
                <a16:creationId xmlns:a16="http://schemas.microsoft.com/office/drawing/2014/main" id="{48D7867F-2FA4-710C-CF89-CD1FB3510A2B}"/>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796B787C-AB06-4208-8EA5-192D1381A4D2}" type="slidenum">
              <a:rPr lang="en-US" altLang="en-US" sz="1200">
                <a:latin typeface="Arial" panose="020B0604020202020204" pitchFamily="34" charset="0"/>
              </a:rPr>
              <a:pPr algn="r" eaLnBrk="1" hangingPunct="1"/>
              <a:t>91</a:t>
            </a:fld>
            <a:endParaRPr lang="en-US" altLang="en-US" sz="1200">
              <a:latin typeface="Arial" panose="020B0604020202020204"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a:extLst>
              <a:ext uri="{FF2B5EF4-FFF2-40B4-BE49-F238E27FC236}">
                <a16:creationId xmlns:a16="http://schemas.microsoft.com/office/drawing/2014/main" id="{FDED3257-44C5-0CF4-74AF-EF4FCFBCB30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283350F-C494-4BDB-A038-5DF0E549B704}" type="slidenum">
              <a:rPr lang="en-US" altLang="en-US" sz="1200"/>
              <a:pPr/>
              <a:t>95</a:t>
            </a:fld>
            <a:endParaRPr lang="en-US" altLang="en-US" sz="1200"/>
          </a:p>
        </p:txBody>
      </p:sp>
      <p:sp>
        <p:nvSpPr>
          <p:cNvPr id="165891" name="Slide Image Placeholder 1">
            <a:extLst>
              <a:ext uri="{FF2B5EF4-FFF2-40B4-BE49-F238E27FC236}">
                <a16:creationId xmlns:a16="http://schemas.microsoft.com/office/drawing/2014/main" id="{A2D9042B-5F24-48DB-F56B-0885F81D4090}"/>
              </a:ext>
            </a:extLst>
          </p:cNvPr>
          <p:cNvSpPr>
            <a:spLocks noGrp="1" noRot="1" noChangeAspect="1" noTextEdit="1"/>
          </p:cNvSpPr>
          <p:nvPr>
            <p:ph type="sldImg"/>
          </p:nvPr>
        </p:nvSpPr>
        <p:spPr>
          <a:ln/>
        </p:spPr>
      </p:sp>
      <p:sp>
        <p:nvSpPr>
          <p:cNvPr id="165892" name="Notes Placeholder 2">
            <a:extLst>
              <a:ext uri="{FF2B5EF4-FFF2-40B4-BE49-F238E27FC236}">
                <a16:creationId xmlns:a16="http://schemas.microsoft.com/office/drawing/2014/main" id="{3453E352-A058-77F9-5F3E-E116AB2EC645}"/>
              </a:ext>
            </a:extLst>
          </p:cNvPr>
          <p:cNvSpPr>
            <a:spLocks noGrp="1"/>
          </p:cNvSpPr>
          <p:nvPr>
            <p:ph type="body" idx="1"/>
          </p:nvPr>
        </p:nvSpPr>
        <p:spPr>
          <a:xfrm>
            <a:off x="685800" y="4343400"/>
            <a:ext cx="5486400" cy="4114800"/>
          </a:xfrm>
          <a:noFill/>
        </p:spPr>
        <p:txBody>
          <a:bodyPr lIns="91434" tIns="45716" rIns="91434" bIns="45716"/>
          <a:lstStyle/>
          <a:p>
            <a:pPr eaLnBrk="1" hangingPunct="1"/>
            <a:r>
              <a:rPr lang="en-US" altLang="en-US"/>
              <a:t>r</a:t>
            </a:r>
          </a:p>
        </p:txBody>
      </p:sp>
      <p:sp>
        <p:nvSpPr>
          <p:cNvPr id="165893" name="Slide Number Placeholder 3">
            <a:extLst>
              <a:ext uri="{FF2B5EF4-FFF2-40B4-BE49-F238E27FC236}">
                <a16:creationId xmlns:a16="http://schemas.microsoft.com/office/drawing/2014/main" id="{E033786D-8FEB-9AA2-CEE1-9D05F8FCFB52}"/>
              </a:ext>
            </a:extLst>
          </p:cNvPr>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6" rIns="91434" bIns="45716" anchor="b"/>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pPr algn="r" eaLnBrk="1" hangingPunct="1"/>
            <a:fld id="{A173BE1E-15D3-4DE0-8A98-EB277526AC16}" type="slidenum">
              <a:rPr lang="en-US" altLang="en-US" sz="1200">
                <a:latin typeface="Arial" panose="020B0604020202020204" pitchFamily="34" charset="0"/>
              </a:rPr>
              <a:pPr algn="r" eaLnBrk="1" hangingPunct="1"/>
              <a:t>95</a:t>
            </a:fld>
            <a:endParaRPr lang="en-US" altLang="en-US" sz="1200">
              <a:latin typeface="Arial" panose="020B0604020202020204"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a:extLst>
              <a:ext uri="{FF2B5EF4-FFF2-40B4-BE49-F238E27FC236}">
                <a16:creationId xmlns:a16="http://schemas.microsoft.com/office/drawing/2014/main" id="{50C0475F-3491-625E-4807-278C71818D8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D732D579-4735-4F5F-8291-49C4F0C457FC}" type="slidenum">
              <a:rPr lang="en-US" altLang="en-US" sz="1200"/>
              <a:pPr/>
              <a:t>96</a:t>
            </a:fld>
            <a:endParaRPr lang="en-US" altLang="en-US" sz="1200"/>
          </a:p>
        </p:txBody>
      </p:sp>
      <p:sp>
        <p:nvSpPr>
          <p:cNvPr id="167939" name="Rectangle 2">
            <a:extLst>
              <a:ext uri="{FF2B5EF4-FFF2-40B4-BE49-F238E27FC236}">
                <a16:creationId xmlns:a16="http://schemas.microsoft.com/office/drawing/2014/main" id="{729C738C-98D1-DCF9-DB15-02FFFEC76220}"/>
              </a:ext>
            </a:extLst>
          </p:cNvPr>
          <p:cNvSpPr>
            <a:spLocks noGrp="1" noRot="1" noChangeAspect="1" noChangeArrowheads="1" noTextEdit="1"/>
          </p:cNvSpPr>
          <p:nvPr>
            <p:ph type="sldImg"/>
          </p:nvPr>
        </p:nvSpPr>
        <p:spPr>
          <a:ln/>
        </p:spPr>
      </p:sp>
      <p:sp>
        <p:nvSpPr>
          <p:cNvPr id="167940" name="Rectangle 3">
            <a:extLst>
              <a:ext uri="{FF2B5EF4-FFF2-40B4-BE49-F238E27FC236}">
                <a16:creationId xmlns:a16="http://schemas.microsoft.com/office/drawing/2014/main" id="{ACBE0C37-9029-C3DA-F8D6-E228D42F2C70}"/>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a:extLst>
              <a:ext uri="{FF2B5EF4-FFF2-40B4-BE49-F238E27FC236}">
                <a16:creationId xmlns:a16="http://schemas.microsoft.com/office/drawing/2014/main" id="{966BD683-B824-401E-E62F-D46445F42E6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53D662A-EFCD-4BB3-A5E4-895A4850B6B2}" type="slidenum">
              <a:rPr lang="en-US" altLang="en-US" sz="1200"/>
              <a:pPr/>
              <a:t>97</a:t>
            </a:fld>
            <a:endParaRPr lang="en-US" altLang="en-US" sz="1200"/>
          </a:p>
        </p:txBody>
      </p:sp>
      <p:sp>
        <p:nvSpPr>
          <p:cNvPr id="169987" name="Rectangle 2">
            <a:extLst>
              <a:ext uri="{FF2B5EF4-FFF2-40B4-BE49-F238E27FC236}">
                <a16:creationId xmlns:a16="http://schemas.microsoft.com/office/drawing/2014/main" id="{40C03F20-5647-D0B8-CFEB-A64001B4D7DA}"/>
              </a:ext>
            </a:extLst>
          </p:cNvPr>
          <p:cNvSpPr>
            <a:spLocks noGrp="1" noRot="1" noChangeAspect="1" noChangeArrowheads="1" noTextEdit="1"/>
          </p:cNvSpPr>
          <p:nvPr>
            <p:ph type="sldImg"/>
          </p:nvPr>
        </p:nvSpPr>
        <p:spPr>
          <a:ln/>
        </p:spPr>
      </p:sp>
      <p:sp>
        <p:nvSpPr>
          <p:cNvPr id="169988" name="Rectangle 3">
            <a:extLst>
              <a:ext uri="{FF2B5EF4-FFF2-40B4-BE49-F238E27FC236}">
                <a16:creationId xmlns:a16="http://schemas.microsoft.com/office/drawing/2014/main" id="{827ED4BA-6C2A-31DC-B725-595195B65DEA}"/>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a:extLst>
              <a:ext uri="{FF2B5EF4-FFF2-40B4-BE49-F238E27FC236}">
                <a16:creationId xmlns:a16="http://schemas.microsoft.com/office/drawing/2014/main" id="{982C6AD7-6F31-13B8-33DE-4A01E55819D8}"/>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CBA830B-5F28-4B8A-837C-EDBEEFAB270A}" type="slidenum">
              <a:rPr lang="en-US" altLang="en-US" sz="1200"/>
              <a:pPr/>
              <a:t>99</a:t>
            </a:fld>
            <a:endParaRPr lang="en-US" altLang="en-US" sz="1200"/>
          </a:p>
        </p:txBody>
      </p:sp>
      <p:sp>
        <p:nvSpPr>
          <p:cNvPr id="173059" name="Rectangle 2">
            <a:extLst>
              <a:ext uri="{FF2B5EF4-FFF2-40B4-BE49-F238E27FC236}">
                <a16:creationId xmlns:a16="http://schemas.microsoft.com/office/drawing/2014/main" id="{27E84B3B-2726-157E-E8BC-9799B8E7FFB9}"/>
              </a:ext>
            </a:extLst>
          </p:cNvPr>
          <p:cNvSpPr>
            <a:spLocks noGrp="1" noRot="1" noChangeAspect="1" noChangeArrowheads="1" noTextEdit="1"/>
          </p:cNvSpPr>
          <p:nvPr>
            <p:ph type="sldImg"/>
          </p:nvPr>
        </p:nvSpPr>
        <p:spPr>
          <a:ln/>
        </p:spPr>
      </p:sp>
      <p:sp>
        <p:nvSpPr>
          <p:cNvPr id="2255875" name="Rectangle 3">
            <a:extLst>
              <a:ext uri="{FF2B5EF4-FFF2-40B4-BE49-F238E27FC236}">
                <a16:creationId xmlns:a16="http://schemas.microsoft.com/office/drawing/2014/main" id="{7CDB9B34-3159-5F8B-C15F-18930D51DBFD}"/>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52D088F2-3297-9433-68C2-CFEDBBD728D4}"/>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5114EAAE-ABA1-458C-ADBB-65C3FAF544CF}" type="slidenum">
              <a:rPr lang="en-US" altLang="en-US" sz="1200"/>
              <a:pPr/>
              <a:t>9</a:t>
            </a:fld>
            <a:endParaRPr lang="en-US" altLang="en-US" sz="1200"/>
          </a:p>
        </p:txBody>
      </p:sp>
      <p:sp>
        <p:nvSpPr>
          <p:cNvPr id="41987" name="Rectangle 2">
            <a:extLst>
              <a:ext uri="{FF2B5EF4-FFF2-40B4-BE49-F238E27FC236}">
                <a16:creationId xmlns:a16="http://schemas.microsoft.com/office/drawing/2014/main" id="{AD01E815-2FAA-A364-F554-86C29607FFFB}"/>
              </a:ext>
            </a:extLst>
          </p:cNvPr>
          <p:cNvSpPr>
            <a:spLocks noGrp="1" noRot="1" noChangeAspect="1" noChangeArrowheads="1" noTextEdit="1"/>
          </p:cNvSpPr>
          <p:nvPr>
            <p:ph type="sldImg"/>
          </p:nvPr>
        </p:nvSpPr>
        <p:spPr>
          <a:ln/>
        </p:spPr>
      </p:sp>
      <p:sp>
        <p:nvSpPr>
          <p:cNvPr id="41988" name="Rectangle 3">
            <a:extLst>
              <a:ext uri="{FF2B5EF4-FFF2-40B4-BE49-F238E27FC236}">
                <a16:creationId xmlns:a16="http://schemas.microsoft.com/office/drawing/2014/main" id="{061B5722-B477-C9B1-D78D-18BBBF25E953}"/>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a:extLst>
              <a:ext uri="{FF2B5EF4-FFF2-40B4-BE49-F238E27FC236}">
                <a16:creationId xmlns:a16="http://schemas.microsoft.com/office/drawing/2014/main" id="{18CE6651-ECF3-FDC3-B818-0C9B3D6CAB0D}"/>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E402682-2A3D-4210-B424-623AD8F30421}" type="slidenum">
              <a:rPr lang="en-US" altLang="en-US" sz="1200"/>
              <a:pPr/>
              <a:t>100</a:t>
            </a:fld>
            <a:endParaRPr lang="en-US" altLang="en-US" sz="1200"/>
          </a:p>
        </p:txBody>
      </p:sp>
      <p:sp>
        <p:nvSpPr>
          <p:cNvPr id="175107" name="Rectangle 2">
            <a:extLst>
              <a:ext uri="{FF2B5EF4-FFF2-40B4-BE49-F238E27FC236}">
                <a16:creationId xmlns:a16="http://schemas.microsoft.com/office/drawing/2014/main" id="{597E6189-C5C4-4555-4BE6-78738C4E0B86}"/>
              </a:ext>
            </a:extLst>
          </p:cNvPr>
          <p:cNvSpPr>
            <a:spLocks noGrp="1" noRot="1" noChangeAspect="1" noChangeArrowheads="1" noTextEdit="1"/>
          </p:cNvSpPr>
          <p:nvPr>
            <p:ph type="sldImg"/>
          </p:nvPr>
        </p:nvSpPr>
        <p:spPr>
          <a:ln/>
        </p:spPr>
      </p:sp>
      <p:sp>
        <p:nvSpPr>
          <p:cNvPr id="175108" name="Rectangle 3">
            <a:extLst>
              <a:ext uri="{FF2B5EF4-FFF2-40B4-BE49-F238E27FC236}">
                <a16:creationId xmlns:a16="http://schemas.microsoft.com/office/drawing/2014/main" id="{20228713-BEA0-4D9C-43CA-262690755496}"/>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a:extLst>
              <a:ext uri="{FF2B5EF4-FFF2-40B4-BE49-F238E27FC236}">
                <a16:creationId xmlns:a16="http://schemas.microsoft.com/office/drawing/2014/main" id="{3AE5345D-F83B-ADB9-90EF-3BF689B456B6}"/>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E5D4F39-4C4B-4D4F-A07E-4115AED0AA94}" type="slidenum">
              <a:rPr lang="en-US" altLang="en-US" sz="1200"/>
              <a:pPr/>
              <a:t>101</a:t>
            </a:fld>
            <a:endParaRPr lang="en-US" altLang="en-US" sz="1200"/>
          </a:p>
        </p:txBody>
      </p:sp>
      <p:sp>
        <p:nvSpPr>
          <p:cNvPr id="177155" name="Rectangle 2">
            <a:extLst>
              <a:ext uri="{FF2B5EF4-FFF2-40B4-BE49-F238E27FC236}">
                <a16:creationId xmlns:a16="http://schemas.microsoft.com/office/drawing/2014/main" id="{57EEB811-1BC3-3039-4D82-63D83A5FAD87}"/>
              </a:ext>
            </a:extLst>
          </p:cNvPr>
          <p:cNvSpPr>
            <a:spLocks noGrp="1" noRot="1" noChangeAspect="1" noChangeArrowheads="1" noTextEdit="1"/>
          </p:cNvSpPr>
          <p:nvPr>
            <p:ph type="sldImg"/>
          </p:nvPr>
        </p:nvSpPr>
        <p:spPr>
          <a:ln/>
        </p:spPr>
      </p:sp>
      <p:sp>
        <p:nvSpPr>
          <p:cNvPr id="177156" name="Rectangle 3">
            <a:extLst>
              <a:ext uri="{FF2B5EF4-FFF2-40B4-BE49-F238E27FC236}">
                <a16:creationId xmlns:a16="http://schemas.microsoft.com/office/drawing/2014/main" id="{48ABAD9E-BD86-DC89-6B15-4C9433B751B9}"/>
              </a:ext>
            </a:extLst>
          </p:cNvPr>
          <p:cNvSpPr>
            <a:spLocks noGrp="1" noChangeArrowheads="1"/>
          </p:cNvSpPr>
          <p:nvPr>
            <p:ph type="body" idx="1"/>
          </p:nvPr>
        </p:nvSpPr>
        <p:spPr>
          <a:noFill/>
        </p:spPr>
        <p:txBody>
          <a:bodyPr lIns="89934" tIns="44967" rIns="89934" bIns="44967"/>
          <a:lstStyle/>
          <a:p>
            <a:r>
              <a:rPr lang="en-US" altLang="en-US"/>
              <a:t>C:\SELECT\g46\EPO\SelExp_SICB_2007_Kolb_Final.ppt</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a:extLst>
              <a:ext uri="{FF2B5EF4-FFF2-40B4-BE49-F238E27FC236}">
                <a16:creationId xmlns:a16="http://schemas.microsoft.com/office/drawing/2014/main" id="{22A75D50-14C1-B5B0-D4EF-BBC4928659C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E5A8E1F-82E0-4F18-B612-5C35963CBCC8}" type="slidenum">
              <a:rPr lang="en-US" altLang="en-US" sz="1200"/>
              <a:pPr/>
              <a:t>102</a:t>
            </a:fld>
            <a:endParaRPr lang="en-US" altLang="en-US" sz="1200"/>
          </a:p>
        </p:txBody>
      </p:sp>
      <p:sp>
        <p:nvSpPr>
          <p:cNvPr id="179203" name="Rectangle 2">
            <a:extLst>
              <a:ext uri="{FF2B5EF4-FFF2-40B4-BE49-F238E27FC236}">
                <a16:creationId xmlns:a16="http://schemas.microsoft.com/office/drawing/2014/main" id="{223B5B9F-9025-0903-5AC8-67D605579EA1}"/>
              </a:ext>
            </a:extLst>
          </p:cNvPr>
          <p:cNvSpPr>
            <a:spLocks noGrp="1" noRot="1" noChangeAspect="1" noChangeArrowheads="1" noTextEdit="1"/>
          </p:cNvSpPr>
          <p:nvPr>
            <p:ph type="sldImg"/>
          </p:nvPr>
        </p:nvSpPr>
        <p:spPr>
          <a:ln/>
        </p:spPr>
      </p:sp>
      <p:sp>
        <p:nvSpPr>
          <p:cNvPr id="2246659" name="Rectangle 3">
            <a:extLst>
              <a:ext uri="{FF2B5EF4-FFF2-40B4-BE49-F238E27FC236}">
                <a16:creationId xmlns:a16="http://schemas.microsoft.com/office/drawing/2014/main" id="{CF28AA3C-7739-4B44-87FF-66ACA80B3E45}"/>
              </a:ext>
            </a:extLst>
          </p:cNvPr>
          <p:cNvSpPr>
            <a:spLocks noGrp="1" noChangeArrowheads="1"/>
          </p:cNvSpPr>
          <p:nvPr>
            <p:ph type="body" idx="1"/>
          </p:nvPr>
        </p:nvSpPr>
        <p:spPr/>
        <p:txBody>
          <a:bodyPr/>
          <a:lstStyle/>
          <a:p>
            <a:pPr>
              <a:defRPr/>
            </a:pPr>
            <a:r>
              <a:rPr lang="en-US" altLang="en-US" b="1">
                <a:effectLst>
                  <a:outerShdw blurRad="38100" dist="38100" dir="2700000" algn="tl">
                    <a:srgbClr val="C0C0C0"/>
                  </a:outerShdw>
                </a:effectLst>
              </a:rPr>
              <a:t>Harlan Teklad TD.88137</a:t>
            </a:r>
          </a:p>
          <a:p>
            <a:pPr>
              <a:defRPr/>
            </a:pPr>
            <a:r>
              <a:rPr lang="en-US" altLang="en-US" b="1">
                <a:effectLst>
                  <a:outerShdw blurRad="38100" dist="38100" dir="2700000" algn="tl">
                    <a:srgbClr val="C0C0C0"/>
                  </a:outerShdw>
                </a:effectLst>
              </a:rPr>
              <a:t>Stice, E., S. Spoor, C. Bohon, and D. M. Small. 2008. Relation between obesity and blunted striatal response to food is moderated by </a:t>
            </a:r>
            <a:r>
              <a:rPr lang="en-US" altLang="en-US" b="1" i="1">
                <a:effectLst>
                  <a:outerShdw blurRad="38100" dist="38100" dir="2700000" algn="tl">
                    <a:srgbClr val="C0C0C0"/>
                  </a:outerShdw>
                </a:effectLst>
              </a:rPr>
              <a:t>Taq</a:t>
            </a:r>
            <a:r>
              <a:rPr lang="en-US" altLang="en-US" b="1">
                <a:effectLst>
                  <a:outerShdw blurRad="38100" dist="38100" dir="2700000" algn="tl">
                    <a:srgbClr val="C0C0C0"/>
                  </a:outerShdw>
                </a:effectLst>
              </a:rPr>
              <a:t>IA A1 allele. Science 322:449-452.</a:t>
            </a:r>
          </a:p>
          <a:p>
            <a:pPr>
              <a:spcBef>
                <a:spcPct val="150000"/>
              </a:spcBef>
              <a:defRPr/>
            </a:pPr>
            <a:r>
              <a:rPr lang="en-US" altLang="en-US" b="1" i="1">
                <a:solidFill>
                  <a:srgbClr val="0000FF"/>
                </a:solidFill>
                <a:effectLst>
                  <a:outerShdw blurRad="38100" dist="38100" dir="2700000" algn="tl">
                    <a:srgbClr val="C0C0C0"/>
                  </a:outerShdw>
                </a:effectLst>
              </a:rPr>
              <a:t>Analyses of blood and tissue samples are</a:t>
            </a:r>
            <a:br>
              <a:rPr lang="en-US" altLang="en-US" b="1" i="1">
                <a:solidFill>
                  <a:srgbClr val="0000FF"/>
                </a:solidFill>
                <a:effectLst>
                  <a:outerShdw blurRad="38100" dist="38100" dir="2700000" algn="tl">
                    <a:srgbClr val="C0C0C0"/>
                  </a:outerShdw>
                </a:effectLst>
              </a:rPr>
            </a:br>
            <a:r>
              <a:rPr lang="en-US" altLang="en-US" b="1" i="1">
                <a:solidFill>
                  <a:srgbClr val="0000FF"/>
                </a:solidFill>
                <a:effectLst>
                  <a:outerShdw blurRad="38100" dist="38100" dir="2700000" algn="tl">
                    <a:srgbClr val="C0C0C0"/>
                  </a:outerShdw>
                </a:effectLst>
              </a:rPr>
              <a:t>	      currently in progress with Joey C.</a:t>
            </a:r>
            <a:br>
              <a:rPr lang="en-US" altLang="en-US" b="1" i="1">
                <a:solidFill>
                  <a:srgbClr val="0000FF"/>
                </a:solidFill>
                <a:effectLst>
                  <a:outerShdw blurRad="38100" dist="38100" dir="2700000" algn="tl">
                    <a:srgbClr val="C0C0C0"/>
                  </a:outerShdw>
                </a:effectLst>
              </a:rPr>
            </a:br>
            <a:r>
              <a:rPr lang="en-US" altLang="en-US" b="1" i="1">
                <a:solidFill>
                  <a:srgbClr val="0000FF"/>
                </a:solidFill>
                <a:effectLst>
                  <a:outerShdw blurRad="38100" dist="38100" dir="2700000" algn="tl">
                    <a:srgbClr val="C0C0C0"/>
                  </a:outerShdw>
                </a:effectLst>
              </a:rPr>
              <a:t>	      Eisenmann of Michigan State University …</a:t>
            </a:r>
          </a:p>
          <a:p>
            <a:pPr>
              <a:defRPr/>
            </a:pPr>
            <a:endParaRPr lang="en-US" altLang="en-US" b="1">
              <a:effectLst>
                <a:outerShdw blurRad="38100" dist="38100" dir="2700000" algn="tl">
                  <a:srgbClr val="C0C0C0"/>
                </a:outerShdw>
              </a:effectLst>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a:extLst>
              <a:ext uri="{FF2B5EF4-FFF2-40B4-BE49-F238E27FC236}">
                <a16:creationId xmlns:a16="http://schemas.microsoft.com/office/drawing/2014/main" id="{D7C04355-EF24-5329-07EB-BC2B36498C1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06A6BE5A-17BB-4125-8527-492F16C14AEE}" type="slidenum">
              <a:rPr lang="en-US" altLang="en-US" sz="1200"/>
              <a:pPr/>
              <a:t>103</a:t>
            </a:fld>
            <a:endParaRPr lang="en-US" altLang="en-US" sz="1200"/>
          </a:p>
        </p:txBody>
      </p:sp>
      <p:sp>
        <p:nvSpPr>
          <p:cNvPr id="181251" name="Rectangle 2">
            <a:extLst>
              <a:ext uri="{FF2B5EF4-FFF2-40B4-BE49-F238E27FC236}">
                <a16:creationId xmlns:a16="http://schemas.microsoft.com/office/drawing/2014/main" id="{0447F4C4-6A49-2BDC-A68C-2B6B88710797}"/>
              </a:ext>
            </a:extLst>
          </p:cNvPr>
          <p:cNvSpPr>
            <a:spLocks noGrp="1" noRot="1" noChangeAspect="1" noChangeArrowheads="1" noTextEdit="1"/>
          </p:cNvSpPr>
          <p:nvPr>
            <p:ph type="sldImg"/>
          </p:nvPr>
        </p:nvSpPr>
        <p:spPr>
          <a:ln/>
        </p:spPr>
      </p:sp>
      <p:sp>
        <p:nvSpPr>
          <p:cNvPr id="181252" name="Rectangle 3">
            <a:extLst>
              <a:ext uri="{FF2B5EF4-FFF2-40B4-BE49-F238E27FC236}">
                <a16:creationId xmlns:a16="http://schemas.microsoft.com/office/drawing/2014/main" id="{5B66EB0B-1A12-8840-A6F7-7D4FA8FFDD48}"/>
              </a:ext>
            </a:extLst>
          </p:cNvPr>
          <p:cNvSpPr>
            <a:spLocks noGrp="1" noChangeArrowheads="1"/>
          </p:cNvSpPr>
          <p:nvPr>
            <p:ph type="body" idx="1"/>
          </p:nvPr>
        </p:nvSpPr>
        <p:spPr>
          <a:xfrm>
            <a:off x="685800" y="4343400"/>
            <a:ext cx="5486400" cy="4114800"/>
          </a:xfrm>
          <a:noFill/>
        </p:spPr>
        <p:txBody>
          <a:bodyPr/>
          <a:lstStyle/>
          <a:p>
            <a:r>
              <a:rPr lang="en-US" altLang="en-US"/>
              <a:t>There is also a wheel x diet interaction such that on a high fat diet wheel access decreases body fat to a much greater degree (than when mice are on normal diets)</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a:extLst>
              <a:ext uri="{FF2B5EF4-FFF2-40B4-BE49-F238E27FC236}">
                <a16:creationId xmlns:a16="http://schemas.microsoft.com/office/drawing/2014/main" id="{03DCF340-73B3-F967-62BD-32658261A337}"/>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A52B8780-5B6C-415E-87C9-BE313ED56C01}" type="slidenum">
              <a:rPr lang="en-US" altLang="en-US" sz="1200"/>
              <a:pPr/>
              <a:t>104</a:t>
            </a:fld>
            <a:endParaRPr lang="en-US" altLang="en-US" sz="1200"/>
          </a:p>
        </p:txBody>
      </p:sp>
      <p:sp>
        <p:nvSpPr>
          <p:cNvPr id="183299" name="Rectangle 2">
            <a:extLst>
              <a:ext uri="{FF2B5EF4-FFF2-40B4-BE49-F238E27FC236}">
                <a16:creationId xmlns:a16="http://schemas.microsoft.com/office/drawing/2014/main" id="{F3813A68-07F3-324B-A69E-08F2FEE7DC66}"/>
              </a:ext>
            </a:extLst>
          </p:cNvPr>
          <p:cNvSpPr>
            <a:spLocks noGrp="1" noRot="1" noChangeAspect="1" noChangeArrowheads="1" noTextEdit="1"/>
          </p:cNvSpPr>
          <p:nvPr>
            <p:ph type="sldImg"/>
          </p:nvPr>
        </p:nvSpPr>
        <p:spPr>
          <a:ln/>
        </p:spPr>
      </p:sp>
      <p:sp>
        <p:nvSpPr>
          <p:cNvPr id="183300" name="Rectangle 3">
            <a:extLst>
              <a:ext uri="{FF2B5EF4-FFF2-40B4-BE49-F238E27FC236}">
                <a16:creationId xmlns:a16="http://schemas.microsoft.com/office/drawing/2014/main" id="{9FE8E352-6748-676A-3585-55931BB8FD72}"/>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a:extLst>
              <a:ext uri="{FF2B5EF4-FFF2-40B4-BE49-F238E27FC236}">
                <a16:creationId xmlns:a16="http://schemas.microsoft.com/office/drawing/2014/main" id="{535D15CF-183D-0B59-2FA6-5D9E58C991B3}"/>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890C469E-BCF2-4151-9E92-457133B58CA7}" type="slidenum">
              <a:rPr lang="en-US" altLang="en-US" sz="1200"/>
              <a:pPr/>
              <a:t>105</a:t>
            </a:fld>
            <a:endParaRPr lang="en-US" altLang="en-US" sz="1200"/>
          </a:p>
        </p:txBody>
      </p:sp>
      <p:sp>
        <p:nvSpPr>
          <p:cNvPr id="185347" name="Rectangle 2">
            <a:extLst>
              <a:ext uri="{FF2B5EF4-FFF2-40B4-BE49-F238E27FC236}">
                <a16:creationId xmlns:a16="http://schemas.microsoft.com/office/drawing/2014/main" id="{65486BA3-E0E9-D6DC-9289-08949675388F}"/>
              </a:ext>
            </a:extLst>
          </p:cNvPr>
          <p:cNvSpPr>
            <a:spLocks noGrp="1" noRot="1" noChangeAspect="1" noChangeArrowheads="1" noTextEdit="1"/>
          </p:cNvSpPr>
          <p:nvPr>
            <p:ph type="sldImg"/>
          </p:nvPr>
        </p:nvSpPr>
        <p:spPr>
          <a:ln/>
        </p:spPr>
      </p:sp>
      <p:sp>
        <p:nvSpPr>
          <p:cNvPr id="2210819" name="Rectangle 3">
            <a:extLst>
              <a:ext uri="{FF2B5EF4-FFF2-40B4-BE49-F238E27FC236}">
                <a16:creationId xmlns:a16="http://schemas.microsoft.com/office/drawing/2014/main" id="{68538ABE-430A-918E-4311-56518D230931}"/>
              </a:ext>
            </a:extLst>
          </p:cNvPr>
          <p:cNvSpPr>
            <a:spLocks noGrp="1" noChangeArrowheads="1"/>
          </p:cNvSpPr>
          <p:nvPr>
            <p:ph type="body" idx="1"/>
          </p:nvPr>
        </p:nvSpPr>
        <p:spPr/>
        <p:txBody>
          <a:bodyPr/>
          <a:lstStyle/>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Cage activity, body size &amp; composition, endocrine</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Exercise adaptations</a:t>
            </a:r>
          </a:p>
          <a:p>
            <a:pPr marL="1143000" lvl="2" indent="-228600">
              <a:spcBef>
                <a:spcPct val="0"/>
              </a:spcBef>
              <a:spcAft>
                <a:spcPct val="20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The brain &amp; motivation</a:t>
            </a:r>
          </a:p>
          <a:p>
            <a:pPr marL="1143000" lvl="2" indent="-228600">
              <a:spcBef>
                <a:spcPct val="0"/>
              </a:spcBef>
              <a:spcAft>
                <a:spcPct val="35000"/>
              </a:spcAft>
              <a:buSzPct val="130000"/>
              <a:buFont typeface="Arial" panose="020B0604020202020204" pitchFamily="34" charset="0"/>
              <a:buNone/>
              <a:defRPr/>
            </a:pPr>
            <a:r>
              <a:rPr lang="en-US" altLang="en-US" sz="1300" b="1">
                <a:effectLst>
                  <a:outerShdw blurRad="38100" dist="38100" dir="2700000" algn="tl">
                    <a:srgbClr val="C0C0C0"/>
                  </a:outerShdw>
                </a:effectLst>
                <a:latin typeface="Arial" panose="020B0604020202020204" pitchFamily="34" charset="0"/>
              </a:rPr>
              <a:t>Effects of a Western diet</a:t>
            </a:r>
          </a:p>
          <a:p>
            <a:pPr marL="228600" indent="-228600">
              <a:defRPr/>
            </a:pPr>
            <a:endParaRPr lang="en-US" altLang="en-US"/>
          </a:p>
          <a:p>
            <a:pPr marL="228600" indent="-228600">
              <a:defRPr/>
            </a:pPr>
            <a:r>
              <a:rPr lang="en-US" altLang="en-US"/>
              <a:t>Dominance?</a:t>
            </a:r>
          </a:p>
          <a:p>
            <a:pPr marL="228600" indent="-228600">
              <a:defRPr/>
            </a:pPr>
            <a:endParaRPr lang="en-US" altLang="en-US"/>
          </a:p>
          <a:p>
            <a:pPr marL="228600" indent="-228600">
              <a:defRPr/>
            </a:pPr>
            <a:r>
              <a:rPr lang="en-US" altLang="en-US"/>
              <a:t>Bronikowski, A. M., T. J. Morgan, T. Garland, and P. A. Carter. 2002. Antioxidant gene expression in active and sedentary house mice (&lt;i&gt;Mus domesticus&lt;\i&gt;) selected for high voluntary wheel-running behavior. Genetics 161:1763–1769.</a:t>
            </a:r>
          </a:p>
          <a:p>
            <a:pPr marL="228600" indent="-228600">
              <a:defRPr/>
            </a:pPr>
            <a:r>
              <a:rPr lang="en-US" altLang="en-US"/>
              <a:t>Bronikowski, A. M., J. S. Rhodes, T. Garland, T. A. Prolla, T. A. Awad, and S. C. Gammie. 2004. The evolution of gene expression in mouse hippocampus in response to selective breeding for increased locomotor activity. Evolution 58:2079–2086.</a:t>
            </a:r>
          </a:p>
          <a:p>
            <a:pPr marL="228600" indent="-228600">
              <a:defRPr/>
            </a:pPr>
            <a:r>
              <a:rPr lang="en-US" altLang="en-US"/>
              <a:t>Nehrenberg, D. L., K. Hua, D. Estrada-Smith, T. Garland Jr, and D. Pomp. 2009. Voluntary exercise and its effects on body composition depend on genetic selection history. Obesity 17:1402–1409.</a:t>
            </a:r>
          </a:p>
          <a:p>
            <a:pPr marL="228600" indent="-228600">
              <a:defRPr/>
            </a:pPr>
            <a:endParaRPr lang="en-US" altLang="en-US"/>
          </a:p>
          <a:p>
            <a:pPr marL="228600" indent="-228600">
              <a:defRPr/>
            </a:pPr>
            <a:endParaRPr lang="en-US"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a:extLst>
              <a:ext uri="{FF2B5EF4-FFF2-40B4-BE49-F238E27FC236}">
                <a16:creationId xmlns:a16="http://schemas.microsoft.com/office/drawing/2014/main" id="{52795F50-43FC-70BE-CB07-D32D2EEBDAA5}"/>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6FE1DDB5-FE62-437D-9C3F-D7E775A53477}" type="slidenum">
              <a:rPr lang="en-US" altLang="en-US" sz="1200"/>
              <a:pPr/>
              <a:t>106</a:t>
            </a:fld>
            <a:endParaRPr lang="en-US" altLang="en-US" sz="1200"/>
          </a:p>
        </p:txBody>
      </p:sp>
      <p:sp>
        <p:nvSpPr>
          <p:cNvPr id="187395" name="Rectangle 2">
            <a:extLst>
              <a:ext uri="{FF2B5EF4-FFF2-40B4-BE49-F238E27FC236}">
                <a16:creationId xmlns:a16="http://schemas.microsoft.com/office/drawing/2014/main" id="{91FA1119-6CF9-002D-9762-46F569879D3D}"/>
              </a:ext>
            </a:extLst>
          </p:cNvPr>
          <p:cNvSpPr>
            <a:spLocks noGrp="1" noRot="1" noChangeAspect="1" noChangeArrowheads="1" noTextEdit="1"/>
          </p:cNvSpPr>
          <p:nvPr>
            <p:ph type="sldImg"/>
          </p:nvPr>
        </p:nvSpPr>
        <p:spPr>
          <a:ln/>
        </p:spPr>
      </p:sp>
      <p:sp>
        <p:nvSpPr>
          <p:cNvPr id="187396" name="Rectangle 3">
            <a:extLst>
              <a:ext uri="{FF2B5EF4-FFF2-40B4-BE49-F238E27FC236}">
                <a16:creationId xmlns:a16="http://schemas.microsoft.com/office/drawing/2014/main" id="{8F22CCED-6DDF-85A8-75B9-1FB39ADB559A}"/>
              </a:ext>
            </a:extLst>
          </p:cNvPr>
          <p:cNvSpPr>
            <a:spLocks noGrp="1" noChangeArrowheads="1"/>
          </p:cNvSpPr>
          <p:nvPr>
            <p:ph type="body" idx="1"/>
          </p:nvPr>
        </p:nvSpPr>
        <p:spPr>
          <a:noFill/>
        </p:spPr>
        <p:txBody>
          <a:bodyPr/>
          <a:lstStyle/>
          <a:p>
            <a:pPr>
              <a:spcBef>
                <a:spcPct val="0"/>
              </a:spcBef>
              <a:spcAft>
                <a:spcPct val="35000"/>
              </a:spcAft>
              <a:buSzPct val="130000"/>
            </a:pPr>
            <a:r>
              <a:rPr lang="en-US" altLang="en-US" b="1">
                <a:latin typeface="Arial" panose="020B0604020202020204" pitchFamily="34" charset="0"/>
              </a:rPr>
              <a:t>Analyses with Genome Reshuffling for Advanced Intercross Permutation (GRAIP, Peirce et al. 2008 PLoS ONE) procedure (to account for family structure) and with R/qtl</a:t>
            </a:r>
          </a:p>
          <a:p>
            <a:endParaRPr lang="en-US"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a:extLst>
              <a:ext uri="{FF2B5EF4-FFF2-40B4-BE49-F238E27FC236}">
                <a16:creationId xmlns:a16="http://schemas.microsoft.com/office/drawing/2014/main" id="{175E600F-E73A-C761-9829-2BF4E949F46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C1FDEA4A-BFFB-45F9-ABD1-F49C944EA538}" type="slidenum">
              <a:rPr lang="en-US" altLang="en-US" sz="1200"/>
              <a:pPr/>
              <a:t>108</a:t>
            </a:fld>
            <a:endParaRPr lang="en-US" altLang="en-US" sz="1200"/>
          </a:p>
        </p:txBody>
      </p:sp>
      <p:sp>
        <p:nvSpPr>
          <p:cNvPr id="190467" name="Rectangle 2">
            <a:extLst>
              <a:ext uri="{FF2B5EF4-FFF2-40B4-BE49-F238E27FC236}">
                <a16:creationId xmlns:a16="http://schemas.microsoft.com/office/drawing/2014/main" id="{1EE02D08-6182-70E6-9818-9FD28E521762}"/>
              </a:ext>
            </a:extLst>
          </p:cNvPr>
          <p:cNvSpPr>
            <a:spLocks noGrp="1" noRot="1" noChangeAspect="1" noChangeArrowheads="1" noTextEdit="1"/>
          </p:cNvSpPr>
          <p:nvPr>
            <p:ph type="sldImg"/>
          </p:nvPr>
        </p:nvSpPr>
        <p:spPr>
          <a:ln/>
        </p:spPr>
      </p:sp>
      <p:sp>
        <p:nvSpPr>
          <p:cNvPr id="190468" name="Rectangle 3">
            <a:extLst>
              <a:ext uri="{FF2B5EF4-FFF2-40B4-BE49-F238E27FC236}">
                <a16:creationId xmlns:a16="http://schemas.microsoft.com/office/drawing/2014/main" id="{65C78C47-6523-148C-4F6F-9B9F0B8AC41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a:extLst>
              <a:ext uri="{FF2B5EF4-FFF2-40B4-BE49-F238E27FC236}">
                <a16:creationId xmlns:a16="http://schemas.microsoft.com/office/drawing/2014/main" id="{5D94E73A-D29B-8141-C9BD-20237B2156FE}"/>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28B564B0-49FE-41D6-A97B-343938C8C4A2}" type="slidenum">
              <a:rPr lang="en-US" altLang="en-US" sz="1200"/>
              <a:pPr/>
              <a:t>109</a:t>
            </a:fld>
            <a:endParaRPr lang="en-US" altLang="en-US" sz="1200"/>
          </a:p>
        </p:txBody>
      </p:sp>
      <p:sp>
        <p:nvSpPr>
          <p:cNvPr id="192515" name="Rectangle 2">
            <a:extLst>
              <a:ext uri="{FF2B5EF4-FFF2-40B4-BE49-F238E27FC236}">
                <a16:creationId xmlns:a16="http://schemas.microsoft.com/office/drawing/2014/main" id="{B8470471-DA0E-3399-41DA-CAB012DAB5D7}"/>
              </a:ext>
            </a:extLst>
          </p:cNvPr>
          <p:cNvSpPr>
            <a:spLocks noGrp="1" noRot="1" noChangeAspect="1" noChangeArrowheads="1" noTextEdit="1"/>
          </p:cNvSpPr>
          <p:nvPr>
            <p:ph type="sldImg"/>
          </p:nvPr>
        </p:nvSpPr>
        <p:spPr>
          <a:ln/>
        </p:spPr>
      </p:sp>
      <p:sp>
        <p:nvSpPr>
          <p:cNvPr id="192516" name="Rectangle 3">
            <a:extLst>
              <a:ext uri="{FF2B5EF4-FFF2-40B4-BE49-F238E27FC236}">
                <a16:creationId xmlns:a16="http://schemas.microsoft.com/office/drawing/2014/main" id="{8A832F87-91DD-3E3A-71E4-6F4DC6684874}"/>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a:extLst>
              <a:ext uri="{FF2B5EF4-FFF2-40B4-BE49-F238E27FC236}">
                <a16:creationId xmlns:a16="http://schemas.microsoft.com/office/drawing/2014/main" id="{BF912DCF-076C-BE1F-F7ED-319FB58C7A6A}"/>
              </a:ext>
            </a:extLst>
          </p:cNvPr>
          <p:cNvSpPr>
            <a:spLocks noGrp="1" noChangeArrowheads="1"/>
          </p:cNvSpPr>
          <p:nvPr>
            <p:ph type="sldNum" sz="quarter" idx="5"/>
          </p:nvPr>
        </p:nvSpPr>
        <p:spPr>
          <a:noFill/>
        </p:spPr>
        <p:txBody>
          <a:bodyPr/>
          <a:lstStyle>
            <a:lvl1pPr>
              <a:defRPr sz="2200">
                <a:solidFill>
                  <a:schemeClr val="tx1"/>
                </a:solidFill>
                <a:latin typeface="Times New Roman" panose="02020603050405020304" pitchFamily="18" charset="0"/>
              </a:defRPr>
            </a:lvl1pPr>
            <a:lvl2pPr marL="742950" indent="-285750">
              <a:defRPr sz="2200">
                <a:solidFill>
                  <a:schemeClr val="tx1"/>
                </a:solidFill>
                <a:latin typeface="Times New Roman" panose="02020603050405020304" pitchFamily="18" charset="0"/>
              </a:defRPr>
            </a:lvl2pPr>
            <a:lvl3pPr marL="1143000" indent="-228600">
              <a:defRPr sz="2200">
                <a:solidFill>
                  <a:schemeClr val="tx1"/>
                </a:solidFill>
                <a:latin typeface="Times New Roman" panose="02020603050405020304" pitchFamily="18" charset="0"/>
              </a:defRPr>
            </a:lvl3pPr>
            <a:lvl4pPr marL="1600200" indent="-228600">
              <a:defRPr sz="2200">
                <a:solidFill>
                  <a:schemeClr val="tx1"/>
                </a:solidFill>
                <a:latin typeface="Times New Roman" panose="02020603050405020304" pitchFamily="18" charset="0"/>
              </a:defRPr>
            </a:lvl4pPr>
            <a:lvl5pPr marL="2057400" indent="-228600">
              <a:defRPr sz="22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2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2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2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200">
                <a:solidFill>
                  <a:schemeClr val="tx1"/>
                </a:solidFill>
                <a:latin typeface="Times New Roman" panose="02020603050405020304" pitchFamily="18" charset="0"/>
              </a:defRPr>
            </a:lvl9pPr>
          </a:lstStyle>
          <a:p>
            <a:fld id="{7B04E36F-CCD7-44A6-858B-7C9F307069A8}" type="slidenum">
              <a:rPr lang="en-US" altLang="en-US" sz="1200"/>
              <a:pPr/>
              <a:t>110</a:t>
            </a:fld>
            <a:endParaRPr lang="en-US" altLang="en-US" sz="1200"/>
          </a:p>
        </p:txBody>
      </p:sp>
      <p:sp>
        <p:nvSpPr>
          <p:cNvPr id="194563" name="Rectangle 2">
            <a:extLst>
              <a:ext uri="{FF2B5EF4-FFF2-40B4-BE49-F238E27FC236}">
                <a16:creationId xmlns:a16="http://schemas.microsoft.com/office/drawing/2014/main" id="{90CCBFEA-5E73-0654-4C51-1EF25354278C}"/>
              </a:ext>
            </a:extLst>
          </p:cNvPr>
          <p:cNvSpPr>
            <a:spLocks noGrp="1" noRot="1" noChangeAspect="1" noChangeArrowheads="1" noTextEdit="1"/>
          </p:cNvSpPr>
          <p:nvPr>
            <p:ph type="sldImg"/>
          </p:nvPr>
        </p:nvSpPr>
        <p:spPr>
          <a:ln/>
        </p:spPr>
      </p:sp>
      <p:sp>
        <p:nvSpPr>
          <p:cNvPr id="194564" name="Rectangle 3">
            <a:extLst>
              <a:ext uri="{FF2B5EF4-FFF2-40B4-BE49-F238E27FC236}">
                <a16:creationId xmlns:a16="http://schemas.microsoft.com/office/drawing/2014/main" id="{C5C6F493-79D6-9E1A-8D55-610B06919165}"/>
              </a:ext>
            </a:extLst>
          </p:cNvPr>
          <p:cNvSpPr>
            <a:spLocks noGrp="1" noChangeArrowheads="1"/>
          </p:cNvSpPr>
          <p:nvPr>
            <p:ph type="body" idx="1"/>
          </p:nvPr>
        </p:nvSpPr>
        <p:spPr>
          <a:noFill/>
        </p:spPr>
        <p:txBody>
          <a:bodyPr/>
          <a:lstStyle/>
          <a:p>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id="{41DA9F1A-AEAB-81ED-C5B9-EDA7E3592C96}"/>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5F5BC417-F7D0-A40C-0E8C-5AB84CC0C33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1DB66E61-DE3E-FB56-9FE3-0C154EA51DDC}"/>
              </a:ext>
            </a:extLst>
          </p:cNvPr>
          <p:cNvSpPr>
            <a:spLocks noGrp="1" noChangeArrowheads="1"/>
          </p:cNvSpPr>
          <p:nvPr>
            <p:ph type="sldNum" sz="quarter" idx="12"/>
          </p:nvPr>
        </p:nvSpPr>
        <p:spPr>
          <a:ln/>
        </p:spPr>
        <p:txBody>
          <a:bodyPr/>
          <a:lstStyle>
            <a:lvl1pPr>
              <a:defRPr/>
            </a:lvl1pPr>
          </a:lstStyle>
          <a:p>
            <a:fld id="{EDDC014C-08D9-484E-BEB2-1400C0D39CFB}" type="slidenum">
              <a:rPr lang="en-US" altLang="en-US"/>
              <a:pPr/>
              <a:t>‹#›</a:t>
            </a:fld>
            <a:endParaRPr lang="en-US" altLang="en-US"/>
          </a:p>
        </p:txBody>
      </p:sp>
    </p:spTree>
    <p:extLst>
      <p:ext uri="{BB962C8B-B14F-4D97-AF65-F5344CB8AC3E}">
        <p14:creationId xmlns:p14="http://schemas.microsoft.com/office/powerpoint/2010/main" val="990119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9834CAB-CF66-479E-BB01-8CCB7C4F870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0B1F5D33-2E74-CC54-497A-0386F626E93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9DBFF2B0-92D3-D119-E9B5-81089B3F5EA2}"/>
              </a:ext>
            </a:extLst>
          </p:cNvPr>
          <p:cNvSpPr>
            <a:spLocks noGrp="1" noChangeArrowheads="1"/>
          </p:cNvSpPr>
          <p:nvPr>
            <p:ph type="sldNum" sz="quarter" idx="12"/>
          </p:nvPr>
        </p:nvSpPr>
        <p:spPr>
          <a:ln/>
        </p:spPr>
        <p:txBody>
          <a:bodyPr/>
          <a:lstStyle>
            <a:lvl1pPr>
              <a:defRPr/>
            </a:lvl1pPr>
          </a:lstStyle>
          <a:p>
            <a:fld id="{F0A81F75-75E8-44BB-83C7-20D3095D16EC}" type="slidenum">
              <a:rPr lang="en-US" altLang="en-US"/>
              <a:pPr/>
              <a:t>‹#›</a:t>
            </a:fld>
            <a:endParaRPr lang="en-US" altLang="en-US"/>
          </a:p>
        </p:txBody>
      </p:sp>
    </p:spTree>
    <p:extLst>
      <p:ext uri="{BB962C8B-B14F-4D97-AF65-F5344CB8AC3E}">
        <p14:creationId xmlns:p14="http://schemas.microsoft.com/office/powerpoint/2010/main" val="11848912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C3541F2-9068-4EA7-540B-7862A2C7584E}"/>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54ECB8E5-E816-A206-F13F-2EF95BD9E74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416146C6-D9E2-EEE4-4652-297F37438154}"/>
              </a:ext>
            </a:extLst>
          </p:cNvPr>
          <p:cNvSpPr>
            <a:spLocks noGrp="1" noChangeArrowheads="1"/>
          </p:cNvSpPr>
          <p:nvPr>
            <p:ph type="sldNum" sz="quarter" idx="12"/>
          </p:nvPr>
        </p:nvSpPr>
        <p:spPr>
          <a:ln/>
        </p:spPr>
        <p:txBody>
          <a:bodyPr/>
          <a:lstStyle>
            <a:lvl1pPr>
              <a:defRPr/>
            </a:lvl1pPr>
          </a:lstStyle>
          <a:p>
            <a:fld id="{B6A679E2-BE66-48E3-BDB9-5570C1CB474E}" type="slidenum">
              <a:rPr lang="en-US" altLang="en-US"/>
              <a:pPr/>
              <a:t>‹#›</a:t>
            </a:fld>
            <a:endParaRPr lang="en-US" altLang="en-US"/>
          </a:p>
        </p:txBody>
      </p:sp>
    </p:spTree>
    <p:extLst>
      <p:ext uri="{BB962C8B-B14F-4D97-AF65-F5344CB8AC3E}">
        <p14:creationId xmlns:p14="http://schemas.microsoft.com/office/powerpoint/2010/main" val="34610200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hart Placeholder 2"/>
          <p:cNvSpPr>
            <a:spLocks noGrp="1"/>
          </p:cNvSpPr>
          <p:nvPr>
            <p:ph type="chart" idx="1"/>
          </p:nvPr>
        </p:nvSpPr>
        <p:spPr>
          <a:xfrm>
            <a:off x="685800" y="1981200"/>
            <a:ext cx="7772400" cy="4114800"/>
          </a:xfrm>
        </p:spPr>
        <p:txBody>
          <a:bodyPr/>
          <a:lstStyle/>
          <a:p>
            <a:pPr lvl="0"/>
            <a:endParaRPr lang="en-US" noProof="0"/>
          </a:p>
        </p:txBody>
      </p:sp>
      <p:sp>
        <p:nvSpPr>
          <p:cNvPr id="4" name="Rectangle 4">
            <a:extLst>
              <a:ext uri="{FF2B5EF4-FFF2-40B4-BE49-F238E27FC236}">
                <a16:creationId xmlns:a16="http://schemas.microsoft.com/office/drawing/2014/main" id="{717F4F49-F68A-A2FF-38B2-B3217C4F5C4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341D9BA6-7E48-1707-ED84-DC841969A4E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0F8132DA-D2B8-60A7-DA9F-93197511027C}"/>
              </a:ext>
            </a:extLst>
          </p:cNvPr>
          <p:cNvSpPr>
            <a:spLocks noGrp="1" noChangeArrowheads="1"/>
          </p:cNvSpPr>
          <p:nvPr>
            <p:ph type="sldNum" sz="quarter" idx="12"/>
          </p:nvPr>
        </p:nvSpPr>
        <p:spPr>
          <a:ln/>
        </p:spPr>
        <p:txBody>
          <a:bodyPr/>
          <a:lstStyle>
            <a:lvl1pPr>
              <a:defRPr/>
            </a:lvl1pPr>
          </a:lstStyle>
          <a:p>
            <a:fld id="{8CCBD8EC-DDB6-4968-919C-E741C5DE2C20}" type="slidenum">
              <a:rPr lang="en-US" altLang="en-US"/>
              <a:pPr/>
              <a:t>‹#›</a:t>
            </a:fld>
            <a:endParaRPr lang="en-US" altLang="en-US"/>
          </a:p>
        </p:txBody>
      </p:sp>
    </p:spTree>
    <p:extLst>
      <p:ext uri="{BB962C8B-B14F-4D97-AF65-F5344CB8AC3E}">
        <p14:creationId xmlns:p14="http://schemas.microsoft.com/office/powerpoint/2010/main" val="7580141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E356EE0-9A02-480A-44A9-92A03882758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39FFB502-CD82-63F3-D914-9F4151B91AC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C6C9A844-D65A-ABBD-42A0-091B8067AA43}"/>
              </a:ext>
            </a:extLst>
          </p:cNvPr>
          <p:cNvSpPr>
            <a:spLocks noGrp="1" noChangeArrowheads="1"/>
          </p:cNvSpPr>
          <p:nvPr>
            <p:ph type="sldNum" sz="quarter" idx="12"/>
          </p:nvPr>
        </p:nvSpPr>
        <p:spPr>
          <a:ln/>
        </p:spPr>
        <p:txBody>
          <a:bodyPr/>
          <a:lstStyle>
            <a:lvl1pPr>
              <a:defRPr/>
            </a:lvl1pPr>
          </a:lstStyle>
          <a:p>
            <a:fld id="{40832A8E-F852-492D-AE6F-8E6D3087A825}" type="slidenum">
              <a:rPr lang="en-US" altLang="en-US"/>
              <a:pPr/>
              <a:t>‹#›</a:t>
            </a:fld>
            <a:endParaRPr lang="en-US" altLang="en-US"/>
          </a:p>
        </p:txBody>
      </p:sp>
    </p:spTree>
    <p:extLst>
      <p:ext uri="{BB962C8B-B14F-4D97-AF65-F5344CB8AC3E}">
        <p14:creationId xmlns:p14="http://schemas.microsoft.com/office/powerpoint/2010/main" val="31154487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BD8783A-DA3E-4F82-0D31-16FDE8377A6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045C7E62-38CC-51B0-065F-3F023032768C}"/>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D5429F61-0C01-09D4-03A2-6BC760652E57}"/>
              </a:ext>
            </a:extLst>
          </p:cNvPr>
          <p:cNvSpPr>
            <a:spLocks noGrp="1" noChangeArrowheads="1"/>
          </p:cNvSpPr>
          <p:nvPr>
            <p:ph type="sldNum" sz="quarter" idx="12"/>
          </p:nvPr>
        </p:nvSpPr>
        <p:spPr>
          <a:ln/>
        </p:spPr>
        <p:txBody>
          <a:bodyPr/>
          <a:lstStyle>
            <a:lvl1pPr>
              <a:defRPr/>
            </a:lvl1pPr>
          </a:lstStyle>
          <a:p>
            <a:fld id="{050DB065-F095-47E9-B3C0-A3B4DE90A1D0}" type="slidenum">
              <a:rPr lang="en-US" altLang="en-US"/>
              <a:pPr/>
              <a:t>‹#›</a:t>
            </a:fld>
            <a:endParaRPr lang="en-US" altLang="en-US"/>
          </a:p>
        </p:txBody>
      </p:sp>
    </p:spTree>
    <p:extLst>
      <p:ext uri="{BB962C8B-B14F-4D97-AF65-F5344CB8AC3E}">
        <p14:creationId xmlns:p14="http://schemas.microsoft.com/office/powerpoint/2010/main" val="39675604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Rectangle 4">
            <a:extLst>
              <a:ext uri="{FF2B5EF4-FFF2-40B4-BE49-F238E27FC236}">
                <a16:creationId xmlns:a16="http://schemas.microsoft.com/office/drawing/2014/main" id="{43DF99D9-DAB4-9CBE-8C86-8A60167F3AF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a:extLst>
              <a:ext uri="{FF2B5EF4-FFF2-40B4-BE49-F238E27FC236}">
                <a16:creationId xmlns:a16="http://schemas.microsoft.com/office/drawing/2014/main" id="{1224281F-B699-06F2-F16E-494ED7CC39B1}"/>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82851BDC-1FBA-1C66-770D-EBCBAFB68BB4}"/>
              </a:ext>
            </a:extLst>
          </p:cNvPr>
          <p:cNvSpPr>
            <a:spLocks noGrp="1" noChangeArrowheads="1"/>
          </p:cNvSpPr>
          <p:nvPr>
            <p:ph type="sldNum" sz="quarter" idx="12"/>
          </p:nvPr>
        </p:nvSpPr>
        <p:spPr>
          <a:ln/>
        </p:spPr>
        <p:txBody>
          <a:bodyPr/>
          <a:lstStyle>
            <a:lvl1pPr>
              <a:defRPr/>
            </a:lvl1pPr>
          </a:lstStyle>
          <a:p>
            <a:fld id="{4D557F0A-FFB5-4676-83CA-C1E0D9DFDA01}" type="slidenum">
              <a:rPr lang="en-US" altLang="en-US"/>
              <a:pPr/>
              <a:t>‹#›</a:t>
            </a:fld>
            <a:endParaRPr lang="en-US" altLang="en-US"/>
          </a:p>
        </p:txBody>
      </p:sp>
    </p:spTree>
    <p:extLst>
      <p:ext uri="{BB962C8B-B14F-4D97-AF65-F5344CB8AC3E}">
        <p14:creationId xmlns:p14="http://schemas.microsoft.com/office/powerpoint/2010/main" val="1990310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0F9288A9-8303-19BE-353A-A98FF97E861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7BB6A9A2-3532-DB45-B782-41FF228A326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BA939E06-3D80-00CB-E709-0AE755DA3724}"/>
              </a:ext>
            </a:extLst>
          </p:cNvPr>
          <p:cNvSpPr>
            <a:spLocks noGrp="1" noChangeArrowheads="1"/>
          </p:cNvSpPr>
          <p:nvPr>
            <p:ph type="sldNum" sz="quarter" idx="12"/>
          </p:nvPr>
        </p:nvSpPr>
        <p:spPr>
          <a:ln/>
        </p:spPr>
        <p:txBody>
          <a:bodyPr/>
          <a:lstStyle>
            <a:lvl1pPr>
              <a:defRPr/>
            </a:lvl1pPr>
          </a:lstStyle>
          <a:p>
            <a:fld id="{A360A29B-FCF2-4376-82EA-EB2C4BE6DF93}" type="slidenum">
              <a:rPr lang="en-US" altLang="en-US"/>
              <a:pPr/>
              <a:t>‹#›</a:t>
            </a:fld>
            <a:endParaRPr lang="en-US" altLang="en-US"/>
          </a:p>
        </p:txBody>
      </p:sp>
    </p:spTree>
    <p:extLst>
      <p:ext uri="{BB962C8B-B14F-4D97-AF65-F5344CB8AC3E}">
        <p14:creationId xmlns:p14="http://schemas.microsoft.com/office/powerpoint/2010/main" val="29549802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C9D2B80-5392-3FDA-3E3C-CFF500F192AE}"/>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a:extLst>
              <a:ext uri="{FF2B5EF4-FFF2-40B4-BE49-F238E27FC236}">
                <a16:creationId xmlns:a16="http://schemas.microsoft.com/office/drawing/2014/main" id="{06AE3776-498D-8824-ACD0-9E91064C2B80}"/>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462EF3C1-6EB7-1E54-4DAA-AE179F47FC01}"/>
              </a:ext>
            </a:extLst>
          </p:cNvPr>
          <p:cNvSpPr>
            <a:spLocks noGrp="1" noChangeArrowheads="1"/>
          </p:cNvSpPr>
          <p:nvPr>
            <p:ph type="sldNum" sz="quarter" idx="12"/>
          </p:nvPr>
        </p:nvSpPr>
        <p:spPr>
          <a:ln/>
        </p:spPr>
        <p:txBody>
          <a:bodyPr/>
          <a:lstStyle>
            <a:lvl1pPr>
              <a:defRPr/>
            </a:lvl1pPr>
          </a:lstStyle>
          <a:p>
            <a:fld id="{3BABF692-00AF-4FFC-B61D-F5643E487DEE}" type="slidenum">
              <a:rPr lang="en-US" altLang="en-US"/>
              <a:pPr/>
              <a:t>‹#›</a:t>
            </a:fld>
            <a:endParaRPr lang="en-US" altLang="en-US"/>
          </a:p>
        </p:txBody>
      </p:sp>
    </p:spTree>
    <p:extLst>
      <p:ext uri="{BB962C8B-B14F-4D97-AF65-F5344CB8AC3E}">
        <p14:creationId xmlns:p14="http://schemas.microsoft.com/office/powerpoint/2010/main" val="25346980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E328D263-6FF2-C21D-301D-A0EC6B0571B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a:extLst>
              <a:ext uri="{FF2B5EF4-FFF2-40B4-BE49-F238E27FC236}">
                <a16:creationId xmlns:a16="http://schemas.microsoft.com/office/drawing/2014/main" id="{DA69A3B6-CA12-C8DD-6824-B6DC19826FB8}"/>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1072FE41-BDC9-4E98-D7A7-4536F6C15EE0}"/>
              </a:ext>
            </a:extLst>
          </p:cNvPr>
          <p:cNvSpPr>
            <a:spLocks noGrp="1" noChangeArrowheads="1"/>
          </p:cNvSpPr>
          <p:nvPr>
            <p:ph type="sldNum" sz="quarter" idx="12"/>
          </p:nvPr>
        </p:nvSpPr>
        <p:spPr>
          <a:ln/>
        </p:spPr>
        <p:txBody>
          <a:bodyPr/>
          <a:lstStyle>
            <a:lvl1pPr>
              <a:defRPr/>
            </a:lvl1pPr>
          </a:lstStyle>
          <a:p>
            <a:fld id="{7B361DA6-5C3B-4921-8351-03E924245662}" type="slidenum">
              <a:rPr lang="en-US" altLang="en-US"/>
              <a:pPr/>
              <a:t>‹#›</a:t>
            </a:fld>
            <a:endParaRPr lang="en-US" altLang="en-US"/>
          </a:p>
        </p:txBody>
      </p:sp>
    </p:spTree>
    <p:extLst>
      <p:ext uri="{BB962C8B-B14F-4D97-AF65-F5344CB8AC3E}">
        <p14:creationId xmlns:p14="http://schemas.microsoft.com/office/powerpoint/2010/main" val="33973287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378E54F-2BB1-354B-9184-B70A56205F8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a:extLst>
              <a:ext uri="{FF2B5EF4-FFF2-40B4-BE49-F238E27FC236}">
                <a16:creationId xmlns:a16="http://schemas.microsoft.com/office/drawing/2014/main" id="{92479579-646D-6DF3-71CD-A9D775A6823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1CB32189-9D74-2990-2096-441F4F2355AF}"/>
              </a:ext>
            </a:extLst>
          </p:cNvPr>
          <p:cNvSpPr>
            <a:spLocks noGrp="1" noChangeArrowheads="1"/>
          </p:cNvSpPr>
          <p:nvPr>
            <p:ph type="sldNum" sz="quarter" idx="12"/>
          </p:nvPr>
        </p:nvSpPr>
        <p:spPr>
          <a:ln/>
        </p:spPr>
        <p:txBody>
          <a:bodyPr/>
          <a:lstStyle>
            <a:lvl1pPr>
              <a:defRPr/>
            </a:lvl1pPr>
          </a:lstStyle>
          <a:p>
            <a:fld id="{F2EBF8DB-748E-4716-A668-49B02690F042}" type="slidenum">
              <a:rPr lang="en-US" altLang="en-US"/>
              <a:pPr/>
              <a:t>‹#›</a:t>
            </a:fld>
            <a:endParaRPr lang="en-US" altLang="en-US"/>
          </a:p>
        </p:txBody>
      </p:sp>
    </p:spTree>
    <p:extLst>
      <p:ext uri="{BB962C8B-B14F-4D97-AF65-F5344CB8AC3E}">
        <p14:creationId xmlns:p14="http://schemas.microsoft.com/office/powerpoint/2010/main" val="398791999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D2F8C70D-9F79-A88F-A978-059809029EB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160EC856-0DE2-FEC9-CD5A-D9936EC05317}"/>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36D682D6-06BB-A84B-F648-FE01140F5251}"/>
              </a:ext>
            </a:extLst>
          </p:cNvPr>
          <p:cNvSpPr>
            <a:spLocks noGrp="1" noChangeArrowheads="1"/>
          </p:cNvSpPr>
          <p:nvPr>
            <p:ph type="sldNum" sz="quarter" idx="12"/>
          </p:nvPr>
        </p:nvSpPr>
        <p:spPr>
          <a:ln/>
        </p:spPr>
        <p:txBody>
          <a:bodyPr/>
          <a:lstStyle>
            <a:lvl1pPr>
              <a:defRPr/>
            </a:lvl1pPr>
          </a:lstStyle>
          <a:p>
            <a:fld id="{A5C7A282-846B-486D-BE8C-A045F0812659}" type="slidenum">
              <a:rPr lang="en-US" altLang="en-US"/>
              <a:pPr/>
              <a:t>‹#›</a:t>
            </a:fld>
            <a:endParaRPr lang="en-US" altLang="en-US"/>
          </a:p>
        </p:txBody>
      </p:sp>
    </p:spTree>
    <p:extLst>
      <p:ext uri="{BB962C8B-B14F-4D97-AF65-F5344CB8AC3E}">
        <p14:creationId xmlns:p14="http://schemas.microsoft.com/office/powerpoint/2010/main" val="121153161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Rectangle 4">
            <a:extLst>
              <a:ext uri="{FF2B5EF4-FFF2-40B4-BE49-F238E27FC236}">
                <a16:creationId xmlns:a16="http://schemas.microsoft.com/office/drawing/2014/main" id="{5C58F94C-2833-2573-04F0-400325C46E33}"/>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a:extLst>
              <a:ext uri="{FF2B5EF4-FFF2-40B4-BE49-F238E27FC236}">
                <a16:creationId xmlns:a16="http://schemas.microsoft.com/office/drawing/2014/main" id="{E25F2EA7-E8F8-4122-E3AC-C38CAC9BB8F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a:extLst>
              <a:ext uri="{FF2B5EF4-FFF2-40B4-BE49-F238E27FC236}">
                <a16:creationId xmlns:a16="http://schemas.microsoft.com/office/drawing/2014/main" id="{8BDDCE27-BDCA-2F02-B8D4-7FCC721E0C75}"/>
              </a:ext>
            </a:extLst>
          </p:cNvPr>
          <p:cNvSpPr>
            <a:spLocks noGrp="1" noChangeArrowheads="1"/>
          </p:cNvSpPr>
          <p:nvPr>
            <p:ph type="sldNum" sz="quarter" idx="12"/>
          </p:nvPr>
        </p:nvSpPr>
        <p:spPr>
          <a:ln/>
        </p:spPr>
        <p:txBody>
          <a:bodyPr/>
          <a:lstStyle>
            <a:lvl1pPr>
              <a:defRPr/>
            </a:lvl1pPr>
          </a:lstStyle>
          <a:p>
            <a:fld id="{FB29C27D-BE10-4710-AD3F-BAB4DE6C2DC6}" type="slidenum">
              <a:rPr lang="en-US" altLang="en-US"/>
              <a:pPr/>
              <a:t>‹#›</a:t>
            </a:fld>
            <a:endParaRPr lang="en-US" altLang="en-US"/>
          </a:p>
        </p:txBody>
      </p:sp>
    </p:spTree>
    <p:extLst>
      <p:ext uri="{BB962C8B-B14F-4D97-AF65-F5344CB8AC3E}">
        <p14:creationId xmlns:p14="http://schemas.microsoft.com/office/powerpoint/2010/main" val="14057724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C382D1C-0B34-77C5-438A-32DEF58D7A1A}"/>
              </a:ext>
            </a:extLst>
          </p:cNvPr>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B5E74283-49C4-8487-0C6A-FEEE4320812F}"/>
              </a:ext>
            </a:extLst>
          </p:cNvPr>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477981FF-3AD5-5EB7-5F8C-23E2CDA1273B}"/>
              </a:ext>
            </a:extLst>
          </p:cNvPr>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en-US"/>
          </a:p>
        </p:txBody>
      </p:sp>
      <p:sp>
        <p:nvSpPr>
          <p:cNvPr id="1029" name="Rectangle 5">
            <a:extLst>
              <a:ext uri="{FF2B5EF4-FFF2-40B4-BE49-F238E27FC236}">
                <a16:creationId xmlns:a16="http://schemas.microsoft.com/office/drawing/2014/main" id="{EEEB7F85-6568-5023-28F0-F7F055A10694}"/>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en-US"/>
          </a:p>
        </p:txBody>
      </p:sp>
      <p:sp>
        <p:nvSpPr>
          <p:cNvPr id="1030" name="Rectangle 6">
            <a:extLst>
              <a:ext uri="{FF2B5EF4-FFF2-40B4-BE49-F238E27FC236}">
                <a16:creationId xmlns:a16="http://schemas.microsoft.com/office/drawing/2014/main" id="{8D8F69A8-0089-004C-623F-E937797C2710}"/>
              </a:ext>
            </a:extLst>
          </p:cNvPr>
          <p:cNvSpPr>
            <a:spLocks noGrp="1" noChangeArrowheads="1"/>
          </p:cNvSpPr>
          <p:nvPr>
            <p:ph type="sldNum" sz="quarter" idx="4"/>
          </p:nvPr>
        </p:nvSpPr>
        <p:spPr bwMode="auto">
          <a:xfrm>
            <a:off x="7188200" y="64770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63AEDA83-7856-4CFE-BE5F-EBAA82C928D3}"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hf hdr="0" ftr="0" dt="0"/>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wmf"/></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0.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92.xml"/><Relationship Id="rId1" Type="http://schemas.openxmlformats.org/officeDocument/2006/relationships/slideLayout" Target="../slideLayouts/slideLayout7.xml"/><Relationship Id="rId4" Type="http://schemas.openxmlformats.org/officeDocument/2006/relationships/image" Target="../media/image79.jpe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7.xml"/><Relationship Id="rId1" Type="http://schemas.openxmlformats.org/officeDocument/2006/relationships/vmlDrawing" Target="../drawings/vmlDrawing16.vml"/><Relationship Id="rId5" Type="http://schemas.openxmlformats.org/officeDocument/2006/relationships/image" Target="../media/image75.emf"/><Relationship Id="rId4" Type="http://schemas.openxmlformats.org/officeDocument/2006/relationships/oleObject" Target="../embeddings/oleObject18.bin"/></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11.emf"/><Relationship Id="rId4" Type="http://schemas.openxmlformats.org/officeDocument/2006/relationships/oleObject" Target="../embeddings/oleObject1.bin"/></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hyperlink" Target="https://public.flourish.studio/visualisation/1887576/" TargetMode="Externa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7.xml"/><Relationship Id="rId1" Type="http://schemas.openxmlformats.org/officeDocument/2006/relationships/vmlDrawing" Target="../drawings/vmlDrawing17.vml"/><Relationship Id="rId6" Type="http://schemas.openxmlformats.org/officeDocument/2006/relationships/image" Target="../media/image83.jpeg"/><Relationship Id="rId5" Type="http://schemas.openxmlformats.org/officeDocument/2006/relationships/image" Target="../media/image82.emf"/><Relationship Id="rId4" Type="http://schemas.openxmlformats.org/officeDocument/2006/relationships/oleObject" Target="../embeddings/oleObject19.bin"/></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7.xml"/><Relationship Id="rId1" Type="http://schemas.openxmlformats.org/officeDocument/2006/relationships/vmlDrawing" Target="../drawings/vmlDrawing18.vml"/><Relationship Id="rId5" Type="http://schemas.openxmlformats.org/officeDocument/2006/relationships/image" Target="../media/image84.emf"/><Relationship Id="rId4" Type="http://schemas.openxmlformats.org/officeDocument/2006/relationships/oleObject" Target="../embeddings/oleObject20.bin"/></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xml"/><Relationship Id="rId1" Type="http://schemas.openxmlformats.org/officeDocument/2006/relationships/vmlDrawing" Target="../drawings/vmlDrawing19.vml"/><Relationship Id="rId5" Type="http://schemas.openxmlformats.org/officeDocument/2006/relationships/image" Target="../media/image85.emf"/><Relationship Id="rId4" Type="http://schemas.openxmlformats.org/officeDocument/2006/relationships/oleObject" Target="../embeddings/oleObject21.bin"/></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vmlDrawing" Target="../drawings/vmlDrawing2.vml"/><Relationship Id="rId5" Type="http://schemas.openxmlformats.org/officeDocument/2006/relationships/image" Target="../media/image12.emf"/><Relationship Id="rId4" Type="http://schemas.openxmlformats.org/officeDocument/2006/relationships/oleObject" Target="../embeddings/oleObject2.bin"/></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xml"/><Relationship Id="rId1" Type="http://schemas.openxmlformats.org/officeDocument/2006/relationships/vmlDrawing" Target="../drawings/vmlDrawing20.vml"/><Relationship Id="rId5" Type="http://schemas.openxmlformats.org/officeDocument/2006/relationships/image" Target="../media/image86.emf"/><Relationship Id="rId4" Type="http://schemas.openxmlformats.org/officeDocument/2006/relationships/oleObject" Target="../embeddings/oleObject22.bin"/></Relationships>
</file>

<file path=ppt/slides/_rels/slide131.xml.rels><?xml version="1.0" encoding="UTF-8" standalone="yes"?>
<Relationships xmlns="http://schemas.openxmlformats.org/package/2006/relationships"><Relationship Id="rId3" Type="http://schemas.openxmlformats.org/officeDocument/2006/relationships/image" Target="../media/image87.wmf"/><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89.png"/><Relationship Id="rId4" Type="http://schemas.openxmlformats.org/officeDocument/2006/relationships/image" Target="../media/image88.wmf"/></Relationships>
</file>

<file path=ppt/slides/_rels/slide13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25.xml"/><Relationship Id="rId7" Type="http://schemas.openxmlformats.org/officeDocument/2006/relationships/image" Target="../media/image93.jpeg"/><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92.jpeg"/><Relationship Id="rId5" Type="http://schemas.openxmlformats.org/officeDocument/2006/relationships/image" Target="../media/image91.emf"/><Relationship Id="rId4" Type="http://schemas.openxmlformats.org/officeDocument/2006/relationships/oleObject" Target="../embeddings/oleObject23.bin"/></Relationships>
</file>

<file path=ppt/slides/_rels/slide13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79.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7.xml"/><Relationship Id="rId1" Type="http://schemas.openxmlformats.org/officeDocument/2006/relationships/vmlDrawing" Target="../drawings/vmlDrawing22.vml"/><Relationship Id="rId5" Type="http://schemas.openxmlformats.org/officeDocument/2006/relationships/image" Target="../media/image75.emf"/><Relationship Id="rId4" Type="http://schemas.openxmlformats.org/officeDocument/2006/relationships/oleObject" Target="../embeddings/oleObject24.bin"/></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7.xml"/><Relationship Id="rId1" Type="http://schemas.openxmlformats.org/officeDocument/2006/relationships/vmlDrawing" Target="../drawings/vmlDrawing23.vml"/><Relationship Id="rId5" Type="http://schemas.openxmlformats.org/officeDocument/2006/relationships/image" Target="../media/image75.emf"/><Relationship Id="rId4" Type="http://schemas.openxmlformats.org/officeDocument/2006/relationships/oleObject" Target="../embeddings/oleObject25.bin"/></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13.emf"/><Relationship Id="rId4" Type="http://schemas.openxmlformats.org/officeDocument/2006/relationships/oleObject" Target="../embeddings/oleObject3.bin"/></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7.xml"/><Relationship Id="rId1" Type="http://schemas.openxmlformats.org/officeDocument/2006/relationships/vmlDrawing" Target="../drawings/vmlDrawing24.vml"/><Relationship Id="rId5" Type="http://schemas.openxmlformats.org/officeDocument/2006/relationships/image" Target="../media/image75.emf"/><Relationship Id="rId4" Type="http://schemas.openxmlformats.org/officeDocument/2006/relationships/oleObject" Target="../embeddings/oleObject26.bin"/></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7.xml"/><Relationship Id="rId1" Type="http://schemas.openxmlformats.org/officeDocument/2006/relationships/vmlDrawing" Target="../drawings/vmlDrawing25.vml"/><Relationship Id="rId5" Type="http://schemas.openxmlformats.org/officeDocument/2006/relationships/image" Target="../media/image77.emf"/><Relationship Id="rId4" Type="http://schemas.openxmlformats.org/officeDocument/2006/relationships/oleObject" Target="../embeddings/oleObject27.bin"/></Relationships>
</file>

<file path=ppt/slides/_rels/slide14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31.xml"/><Relationship Id="rId1" Type="http://schemas.openxmlformats.org/officeDocument/2006/relationships/slideLayout" Target="../slideLayouts/slideLayout2.xml"/><Relationship Id="rId4" Type="http://schemas.openxmlformats.org/officeDocument/2006/relationships/image" Target="../media/image95.jpeg"/></Relationships>
</file>

<file path=ppt/slides/_rels/slide14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7.xml"/><Relationship Id="rId1" Type="http://schemas.openxmlformats.org/officeDocument/2006/relationships/vmlDrawing" Target="../drawings/vmlDrawing26.vml"/><Relationship Id="rId5" Type="http://schemas.openxmlformats.org/officeDocument/2006/relationships/image" Target="../media/image97.emf"/><Relationship Id="rId4" Type="http://schemas.openxmlformats.org/officeDocument/2006/relationships/oleObject" Target="../embeddings/oleObject28.bin"/></Relationships>
</file>

<file path=ppt/slides/_rels/slide147.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7.xml"/><Relationship Id="rId1" Type="http://schemas.openxmlformats.org/officeDocument/2006/relationships/vmlDrawing" Target="../drawings/vmlDrawing27.vml"/><Relationship Id="rId4" Type="http://schemas.openxmlformats.org/officeDocument/2006/relationships/image" Target="../media/image98.emf"/></Relationships>
</file>

<file path=ppt/slides/_rels/slide148.xml.rels><?xml version="1.0" encoding="UTF-8" standalone="yes"?>
<Relationships xmlns="http://schemas.openxmlformats.org/package/2006/relationships"><Relationship Id="rId3" Type="http://schemas.openxmlformats.org/officeDocument/2006/relationships/image" Target="../media/image99.jpeg"/><Relationship Id="rId7" Type="http://schemas.openxmlformats.org/officeDocument/2006/relationships/image" Target="../media/image103.jpeg"/><Relationship Id="rId2" Type="http://schemas.openxmlformats.org/officeDocument/2006/relationships/notesSlide" Target="../notesSlides/notesSlide136.xml"/><Relationship Id="rId1" Type="http://schemas.openxmlformats.org/officeDocument/2006/relationships/slideLayout" Target="../slideLayouts/slideLayout2.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image" Target="../media/image100.jpeg"/></Relationships>
</file>

<file path=ppt/slides/_rels/slide14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hyperlink" Target="https://public.flourish.studio/visualisation/1896860/" TargetMode="Externa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image" Target="../media/image108.gif"/><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image" Target="../media/image14.emf"/><Relationship Id="rId4" Type="http://schemas.openxmlformats.org/officeDocument/2006/relationships/oleObject" Target="../embeddings/oleObject4.bin"/></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xml"/><Relationship Id="rId1" Type="http://schemas.openxmlformats.org/officeDocument/2006/relationships/vmlDrawing" Target="../drawings/vmlDrawing28.vml"/><Relationship Id="rId5" Type="http://schemas.openxmlformats.org/officeDocument/2006/relationships/image" Target="../media/image109.emf"/><Relationship Id="rId4" Type="http://schemas.openxmlformats.org/officeDocument/2006/relationships/oleObject" Target="../embeddings/oleObject30.bin"/></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7.xml"/><Relationship Id="rId1" Type="http://schemas.openxmlformats.org/officeDocument/2006/relationships/vmlDrawing" Target="../drawings/vmlDrawing29.vml"/><Relationship Id="rId5" Type="http://schemas.openxmlformats.org/officeDocument/2006/relationships/image" Target="../media/image110.emf"/><Relationship Id="rId4" Type="http://schemas.openxmlformats.org/officeDocument/2006/relationships/oleObject" Target="../embeddings/oleObject31.bin"/></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7.xml"/><Relationship Id="rId1" Type="http://schemas.openxmlformats.org/officeDocument/2006/relationships/vmlDrawing" Target="../drawings/vmlDrawing30.vml"/><Relationship Id="rId5" Type="http://schemas.openxmlformats.org/officeDocument/2006/relationships/image" Target="../media/image111.emf"/><Relationship Id="rId4" Type="http://schemas.openxmlformats.org/officeDocument/2006/relationships/oleObject" Target="../embeddings/oleObject32.bin"/></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7.xml"/><Relationship Id="rId1" Type="http://schemas.openxmlformats.org/officeDocument/2006/relationships/vmlDrawing" Target="../drawings/vmlDrawing31.vml"/><Relationship Id="rId5" Type="http://schemas.openxmlformats.org/officeDocument/2006/relationships/image" Target="../media/image112.emf"/><Relationship Id="rId4" Type="http://schemas.openxmlformats.org/officeDocument/2006/relationships/oleObject" Target="../embeddings/oleObject33.bin"/></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7.xml"/><Relationship Id="rId1" Type="http://schemas.openxmlformats.org/officeDocument/2006/relationships/vmlDrawing" Target="../drawings/vmlDrawing32.vml"/><Relationship Id="rId5" Type="http://schemas.openxmlformats.org/officeDocument/2006/relationships/image" Target="../media/image113.emf"/><Relationship Id="rId4" Type="http://schemas.openxmlformats.org/officeDocument/2006/relationships/oleObject" Target="../embeddings/oleObject34.bin"/></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4.emf"/><Relationship Id="rId2" Type="http://schemas.openxmlformats.org/officeDocument/2006/relationships/notesSlide" Target="../notesSlides/notesSlide159.xml"/><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17.emf"/><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oleObject" Target="../embeddings/oleObject6.bin"/><Relationship Id="rId5" Type="http://schemas.openxmlformats.org/officeDocument/2006/relationships/image" Target="../media/image16.emf"/><Relationship Id="rId4" Type="http://schemas.openxmlformats.org/officeDocument/2006/relationships/oleObject" Target="../embeddings/oleObject5.bin"/></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25.jpeg"/><Relationship Id="rId7" Type="http://schemas.openxmlformats.org/officeDocument/2006/relationships/image" Target="../media/image127.jpeg"/><Relationship Id="rId2" Type="http://schemas.openxmlformats.org/officeDocument/2006/relationships/notesSlide" Target="../notesSlides/notesSlide188.xml"/><Relationship Id="rId1" Type="http://schemas.openxmlformats.org/officeDocument/2006/relationships/slideLayout" Target="../slideLayouts/slideLayout2.xml"/><Relationship Id="rId6" Type="http://schemas.openxmlformats.org/officeDocument/2006/relationships/image" Target="../media/image126.jpeg"/><Relationship Id="rId5" Type="http://schemas.openxmlformats.org/officeDocument/2006/relationships/image" Target="../media/image101.jpeg"/><Relationship Id="rId4" Type="http://schemas.openxmlformats.org/officeDocument/2006/relationships/image" Target="../media/image99.jpeg"/></Relationships>
</file>

<file path=ppt/slides/_rels/slide20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7.xml"/><Relationship Id="rId1" Type="http://schemas.openxmlformats.org/officeDocument/2006/relationships/vmlDrawing" Target="../drawings/vmlDrawing33.vml"/><Relationship Id="rId5" Type="http://schemas.openxmlformats.org/officeDocument/2006/relationships/image" Target="../media/image136.emf"/><Relationship Id="rId4" Type="http://schemas.openxmlformats.org/officeDocument/2006/relationships/oleObject" Target="../embeddings/oleObject35.bin"/></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201.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38.jpeg"/></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image" Target="../media/image140.wmf"/><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3" Type="http://schemas.openxmlformats.org/officeDocument/2006/relationships/image" Target="../media/image143.wmf"/><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144.wmf"/><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image" Target="../media/image18.emf"/><Relationship Id="rId4" Type="http://schemas.openxmlformats.org/officeDocument/2006/relationships/oleObject" Target="../embeddings/oleObject7.bin"/></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210.xml"/><Relationship Id="rId2" Type="http://schemas.openxmlformats.org/officeDocument/2006/relationships/slideLayout" Target="../slideLayouts/slideLayout7.xml"/><Relationship Id="rId1" Type="http://schemas.openxmlformats.org/officeDocument/2006/relationships/vmlDrawing" Target="../drawings/vmlDrawing34.vml"/><Relationship Id="rId5" Type="http://schemas.openxmlformats.org/officeDocument/2006/relationships/image" Target="../media/image147.emf"/><Relationship Id="rId4" Type="http://schemas.openxmlformats.org/officeDocument/2006/relationships/oleObject" Target="../embeddings/oleObject36.bin"/></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214.xml"/><Relationship Id="rId1" Type="http://schemas.openxmlformats.org/officeDocument/2006/relationships/slideLayout" Target="../slideLayouts/slideLayout7.xml"/><Relationship Id="rId4" Type="http://schemas.openxmlformats.org/officeDocument/2006/relationships/image" Target="../media/image150.jpeg"/></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9.wmf"/><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20.wmf"/></Relationships>
</file>

<file path=ppt/slides/_rels/slide240.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notesSlide" Target="../notesSlides/notesSlide216.xml"/><Relationship Id="rId1" Type="http://schemas.openxmlformats.org/officeDocument/2006/relationships/slideLayout" Target="../slideLayouts/slideLayout7.xml"/><Relationship Id="rId4" Type="http://schemas.openxmlformats.org/officeDocument/2006/relationships/image" Target="../media/image152.emf"/></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image" Target="../media/image153.emf"/><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image" Target="../media/image154.emf"/><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2" Type="http://schemas.openxmlformats.org/officeDocument/2006/relationships/image" Target="../media/image155.emf"/><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3" Type="http://schemas.openxmlformats.org/officeDocument/2006/relationships/image" Target="../media/image157.emf"/><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158.emf"/><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3" Type="http://schemas.openxmlformats.org/officeDocument/2006/relationships/image" Target="../media/image159.emf"/><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22.wmf"/></Relationships>
</file>

<file path=ppt/slides/_rels/slide26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45.xml"/><Relationship Id="rId1" Type="http://schemas.openxmlformats.org/officeDocument/2006/relationships/slideLayout" Target="../slideLayouts/slideLayout7.xml"/><Relationship Id="rId4" Type="http://schemas.openxmlformats.org/officeDocument/2006/relationships/image" Target="../media/image162.jpeg"/></Relationships>
</file>

<file path=ppt/slides/_rels/slide27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46.xml"/><Relationship Id="rId1" Type="http://schemas.openxmlformats.org/officeDocument/2006/relationships/slideLayout" Target="../slideLayouts/slideLayout7.xml"/><Relationship Id="rId4" Type="http://schemas.openxmlformats.org/officeDocument/2006/relationships/image" Target="../media/image163.jpeg"/></Relationships>
</file>

<file path=ppt/slides/_rels/slide2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7.xml"/><Relationship Id="rId7" Type="http://schemas.openxmlformats.org/officeDocument/2006/relationships/image" Target="../media/image26.wmf"/><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oleObject" Target="../embeddings/oleObject9.bin"/><Relationship Id="rId5" Type="http://schemas.openxmlformats.org/officeDocument/2006/relationships/image" Target="../media/image25.wmf"/><Relationship Id="rId4" Type="http://schemas.openxmlformats.org/officeDocument/2006/relationships/oleObject" Target="../embeddings/oleObject8.bin"/></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7.xml"/><Relationship Id="rId1" Type="http://schemas.openxmlformats.org/officeDocument/2006/relationships/vmlDrawing" Target="../drawings/vmlDrawing8.vml"/><Relationship Id="rId5" Type="http://schemas.openxmlformats.org/officeDocument/2006/relationships/image" Target="../media/image31.emf"/><Relationship Id="rId4" Type="http://schemas.openxmlformats.org/officeDocument/2006/relationships/oleObject" Target="../embeddings/oleObject10.bin"/></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7.xml"/><Relationship Id="rId1" Type="http://schemas.openxmlformats.org/officeDocument/2006/relationships/vmlDrawing" Target="../drawings/vmlDrawing9.vml"/><Relationship Id="rId5" Type="http://schemas.openxmlformats.org/officeDocument/2006/relationships/image" Target="../media/image31.emf"/><Relationship Id="rId4" Type="http://schemas.openxmlformats.org/officeDocument/2006/relationships/oleObject" Target="../embeddings/oleObject11.bin"/></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vmlDrawing" Target="../drawings/vmlDrawing10.vml"/><Relationship Id="rId5" Type="http://schemas.openxmlformats.org/officeDocument/2006/relationships/image" Target="../media/image35.wmf"/><Relationship Id="rId4" Type="http://schemas.openxmlformats.org/officeDocument/2006/relationships/oleObject" Target="../embeddings/oleObject12.bin"/></Relationships>
</file>

<file path=ppt/slides/_rels/slide4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39.jpeg"/><Relationship Id="rId4" Type="http://schemas.openxmlformats.org/officeDocument/2006/relationships/image" Target="../media/image38.jpeg"/></Relationships>
</file>

<file path=ppt/slides/_rels/slide4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41.jpe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48.jpeg"/></Relationships>
</file>

<file path=ppt/slides/_rels/slide5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hyperlink" Target="mailto:bonierf@queensu.ca" TargetMode="External"/><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hyperlink" Target="mailto:theodore.garland@ucr.edu" TargetMode="External"/><Relationship Id="rId5" Type="http://schemas.openxmlformats.org/officeDocument/2006/relationships/hyperlink" Target="mailto:vezenwa@uga.edu" TargetMode="External"/><Relationship Id="rId4" Type="http://schemas.openxmlformats.org/officeDocument/2006/relationships/hyperlink" Target="mailto:jmusse@lsuhsc.edu"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1.jpeg"/><Relationship Id="rId7" Type="http://schemas.openxmlformats.org/officeDocument/2006/relationships/image" Target="../media/image54.jpe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image" Target="../media/image6.jpeg"/><Relationship Id="rId5" Type="http://schemas.openxmlformats.org/officeDocument/2006/relationships/image" Target="../media/image53.png"/><Relationship Id="rId4" Type="http://schemas.openxmlformats.org/officeDocument/2006/relationships/image" Target="../media/image52.jpeg"/></Relationships>
</file>

<file path=ppt/slides/_rels/slide66.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57.jpeg"/><Relationship Id="rId4" Type="http://schemas.openxmlformats.org/officeDocument/2006/relationships/image" Target="../media/image56.jpeg"/></Relationships>
</file>

<file path=ppt/slides/_rels/slide6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6.xml"/><Relationship Id="rId1" Type="http://schemas.openxmlformats.org/officeDocument/2006/relationships/slideLayout" Target="../slideLayouts/slideLayout7.xml"/><Relationship Id="rId5" Type="http://schemas.openxmlformats.org/officeDocument/2006/relationships/image" Target="../media/image62.jpeg"/><Relationship Id="rId4" Type="http://schemas.openxmlformats.org/officeDocument/2006/relationships/image" Target="../media/image61.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image" Target="../media/image65.png"/><Relationship Id="rId4" Type="http://schemas.openxmlformats.org/officeDocument/2006/relationships/image" Target="../media/image64.jpeg"/></Relationships>
</file>

<file path=ppt/slides/_rels/slide7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0.xml"/><Relationship Id="rId1" Type="http://schemas.openxmlformats.org/officeDocument/2006/relationships/slideLayout" Target="../slideLayouts/slideLayout7.xml"/><Relationship Id="rId4" Type="http://schemas.openxmlformats.org/officeDocument/2006/relationships/image" Target="../media/image10.jpeg"/></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2.xml"/><Relationship Id="rId1" Type="http://schemas.openxmlformats.org/officeDocument/2006/relationships/vmlDrawing" Target="../drawings/vmlDrawing11.vml"/><Relationship Id="rId5" Type="http://schemas.openxmlformats.org/officeDocument/2006/relationships/image" Target="../media/image66.emf"/><Relationship Id="rId4" Type="http://schemas.openxmlformats.org/officeDocument/2006/relationships/oleObject" Target="../embeddings/oleObject13.bin"/></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2.xml"/><Relationship Id="rId1" Type="http://schemas.openxmlformats.org/officeDocument/2006/relationships/vmlDrawing" Target="../drawings/vmlDrawing12.vml"/><Relationship Id="rId5" Type="http://schemas.openxmlformats.org/officeDocument/2006/relationships/image" Target="../media/image67.emf"/><Relationship Id="rId4" Type="http://schemas.openxmlformats.org/officeDocument/2006/relationships/oleObject" Target="../embeddings/oleObject14.bin"/></Relationships>
</file>

<file path=ppt/slides/_rels/slide7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74.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71.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image" Target="../media/image72.emf"/><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xml"/><Relationship Id="rId1" Type="http://schemas.openxmlformats.org/officeDocument/2006/relationships/vmlDrawing" Target="../drawings/vmlDrawing13.vml"/><Relationship Id="rId5" Type="http://schemas.openxmlformats.org/officeDocument/2006/relationships/image" Target="../media/image75.emf"/><Relationship Id="rId4" Type="http://schemas.openxmlformats.org/officeDocument/2006/relationships/oleObject" Target="../embeddings/oleObject15.bin"/></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vmlDrawing" Target="../drawings/vmlDrawing14.vml"/><Relationship Id="rId5" Type="http://schemas.openxmlformats.org/officeDocument/2006/relationships/image" Target="../media/image75.emf"/><Relationship Id="rId4" Type="http://schemas.openxmlformats.org/officeDocument/2006/relationships/oleObject" Target="../embeddings/oleObject16.bin"/></Relationships>
</file>

<file path=ppt/slides/_rels/slide98.xml.rels><?xml version="1.0" encoding="UTF-8" standalone="yes"?>
<Relationships xmlns="http://schemas.openxmlformats.org/package/2006/relationships"><Relationship Id="rId2" Type="http://schemas.openxmlformats.org/officeDocument/2006/relationships/image" Target="../media/image76.wmf"/><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xml"/><Relationship Id="rId1" Type="http://schemas.openxmlformats.org/officeDocument/2006/relationships/vmlDrawing" Target="../drawings/vmlDrawing15.vml"/><Relationship Id="rId5" Type="http://schemas.openxmlformats.org/officeDocument/2006/relationships/image" Target="../media/image77.emf"/><Relationship Id="rId4" Type="http://schemas.openxmlformats.org/officeDocument/2006/relationships/oleObject" Target="../embeddings/oleObject17.bin"/></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CECFF"/>
        </a:solidFill>
        <a:effectLst/>
      </p:bgPr>
    </p:bg>
    <p:spTree>
      <p:nvGrpSpPr>
        <p:cNvPr id="1" name=""/>
        <p:cNvGrpSpPr/>
        <p:nvPr/>
      </p:nvGrpSpPr>
      <p:grpSpPr>
        <a:xfrm>
          <a:off x="0" y="0"/>
          <a:ext cx="0" cy="0"/>
          <a:chOff x="0" y="0"/>
          <a:chExt cx="0" cy="0"/>
        </a:xfrm>
      </p:grpSpPr>
      <p:sp>
        <p:nvSpPr>
          <p:cNvPr id="4098" name="Slide Number Placeholder 3">
            <a:extLst>
              <a:ext uri="{FF2B5EF4-FFF2-40B4-BE49-F238E27FC236}">
                <a16:creationId xmlns:a16="http://schemas.microsoft.com/office/drawing/2014/main" id="{AC14812A-6B63-F971-611A-2946388568C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089B0EC-32BD-433B-A1F4-83C95F71A550}" type="slidenum">
              <a:rPr lang="en-US" altLang="en-US" sz="1400"/>
              <a:pPr>
                <a:spcBef>
                  <a:spcPct val="0"/>
                </a:spcBef>
                <a:buFontTx/>
                <a:buNone/>
              </a:pPr>
              <a:t>1</a:t>
            </a:fld>
            <a:endParaRPr lang="en-US" altLang="en-US" sz="1400"/>
          </a:p>
        </p:txBody>
      </p:sp>
      <p:pic>
        <p:nvPicPr>
          <p:cNvPr id="4099" name="Picture 4" descr="mousewheel">
            <a:extLst>
              <a:ext uri="{FF2B5EF4-FFF2-40B4-BE49-F238E27FC236}">
                <a16:creationId xmlns:a16="http://schemas.microsoft.com/office/drawing/2014/main" id="{B1E3F0CF-3556-F622-CE3C-F8220BCEA4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0"/>
            <a:ext cx="7086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0" name="Text Box 2">
            <a:extLst>
              <a:ext uri="{FF2B5EF4-FFF2-40B4-BE49-F238E27FC236}">
                <a16:creationId xmlns:a16="http://schemas.microsoft.com/office/drawing/2014/main" id="{4E44FBE3-DA92-4ED3-69BA-9BCEA283500F}"/>
              </a:ext>
            </a:extLst>
          </p:cNvPr>
          <p:cNvSpPr txBox="1">
            <a:spLocks noChangeArrowheads="1"/>
          </p:cNvSpPr>
          <p:nvPr/>
        </p:nvSpPr>
        <p:spPr bwMode="auto">
          <a:xfrm>
            <a:off x="30163" y="42863"/>
            <a:ext cx="9140825"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400" b="1" dirty="0">
                <a:solidFill>
                  <a:srgbClr val="FF0000"/>
                </a:solidFill>
                <a:effectLst>
                  <a:outerShdw blurRad="38100" dist="38100" dir="2700000" algn="tl">
                    <a:srgbClr val="000000"/>
                  </a:outerShdw>
                </a:effectLst>
                <a:latin typeface="Arial" panose="020B0604020202020204" pitchFamily="34" charset="0"/>
              </a:rPr>
              <a:t>Selective Breeding for High Voluntary Wheel Running in Laboratory House Mice</a:t>
            </a:r>
          </a:p>
        </p:txBody>
      </p:sp>
      <p:sp>
        <p:nvSpPr>
          <p:cNvPr id="140293" name="Text Box 5">
            <a:extLst>
              <a:ext uri="{FF2B5EF4-FFF2-40B4-BE49-F238E27FC236}">
                <a16:creationId xmlns:a16="http://schemas.microsoft.com/office/drawing/2014/main" id="{415C71BA-5692-9F76-A2A4-E46B11D8B051}"/>
              </a:ext>
            </a:extLst>
          </p:cNvPr>
          <p:cNvSpPr txBox="1">
            <a:spLocks noChangeArrowheads="1"/>
          </p:cNvSpPr>
          <p:nvPr/>
        </p:nvSpPr>
        <p:spPr bwMode="auto">
          <a:xfrm>
            <a:off x="4494213" y="3360738"/>
            <a:ext cx="4484687" cy="187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defRPr/>
            </a:pPr>
            <a:r>
              <a:rPr lang="en-US" altLang="en-US" sz="3200" b="1" dirty="0">
                <a:effectLst>
                  <a:outerShdw blurRad="38100" dist="38100" dir="2700000" algn="tl">
                    <a:srgbClr val="FFFFFF"/>
                  </a:outerShdw>
                </a:effectLst>
                <a:latin typeface="Arial" panose="020B0604020202020204" pitchFamily="34" charset="0"/>
              </a:rPr>
              <a:t>Theodore Garland, Jr.</a:t>
            </a:r>
          </a:p>
          <a:p>
            <a:pPr algn="r">
              <a:defRPr/>
            </a:pPr>
            <a:r>
              <a:rPr lang="en-US" altLang="en-US" sz="2800" b="1" dirty="0">
                <a:effectLst>
                  <a:outerShdw blurRad="38100" dist="38100" dir="2700000" algn="tl">
                    <a:srgbClr val="FFFFFF"/>
                  </a:outerShdw>
                </a:effectLst>
                <a:latin typeface="Arial" panose="020B0604020202020204" pitchFamily="34" charset="0"/>
              </a:rPr>
              <a:t>Department of Evolution, Ecology, and</a:t>
            </a:r>
            <a:br>
              <a:rPr lang="en-US" altLang="en-US" sz="2800" b="1" dirty="0">
                <a:effectLst>
                  <a:outerShdw blurRad="38100" dist="38100" dir="2700000" algn="tl">
                    <a:srgbClr val="FFFFFF"/>
                  </a:outerShdw>
                </a:effectLst>
                <a:latin typeface="Arial" panose="020B0604020202020204" pitchFamily="34" charset="0"/>
              </a:rPr>
            </a:br>
            <a:r>
              <a:rPr lang="en-US" altLang="en-US" sz="2800" b="1" dirty="0">
                <a:effectLst>
                  <a:outerShdw blurRad="38100" dist="38100" dir="2700000" algn="tl">
                    <a:srgbClr val="FFFFFF"/>
                  </a:outerShdw>
                </a:effectLst>
                <a:latin typeface="Arial" panose="020B0604020202020204" pitchFamily="34" charset="0"/>
              </a:rPr>
              <a:t>Organismal Biology</a:t>
            </a:r>
          </a:p>
        </p:txBody>
      </p:sp>
      <p:pic>
        <p:nvPicPr>
          <p:cNvPr id="4102" name="Picture 10">
            <a:extLst>
              <a:ext uri="{FF2B5EF4-FFF2-40B4-BE49-F238E27FC236}">
                <a16:creationId xmlns:a16="http://schemas.microsoft.com/office/drawing/2014/main" id="{A11C4F05-D6FE-E00A-A5B9-5AB1CFCF0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0550" y="5784850"/>
            <a:ext cx="3468688" cy="106680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3">
            <a:extLst>
              <a:ext uri="{FF2B5EF4-FFF2-40B4-BE49-F238E27FC236}">
                <a16:creationId xmlns:a16="http://schemas.microsoft.com/office/drawing/2014/main" id="{018766F5-445C-ADB0-8373-B15C5EA6C88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8041C5-3B3D-49E2-9B3B-F97C832896BC}" type="slidenum">
              <a:rPr lang="en-US" altLang="en-US" sz="1400"/>
              <a:pPr>
                <a:spcBef>
                  <a:spcPct val="0"/>
                </a:spcBef>
                <a:buFontTx/>
                <a:buNone/>
              </a:pPr>
              <a:t>10</a:t>
            </a:fld>
            <a:endParaRPr lang="en-US" altLang="en-US" sz="1400"/>
          </a:p>
        </p:txBody>
      </p:sp>
      <p:pic>
        <p:nvPicPr>
          <p:cNvPr id="36868" name="Picture 3" descr="Wheel_Counter_Box_3">
            <a:extLst>
              <a:ext uri="{FF2B5EF4-FFF2-40B4-BE49-F238E27FC236}">
                <a16:creationId xmlns:a16="http://schemas.microsoft.com/office/drawing/2014/main" id="{D47BAED8-BB34-8D39-0692-8BBD55790C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2513" y="3562350"/>
            <a:ext cx="3997325"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9" name="Picture 4" descr="CarterTedJohnSept1995">
            <a:extLst>
              <a:ext uri="{FF2B5EF4-FFF2-40B4-BE49-F238E27FC236}">
                <a16:creationId xmlns:a16="http://schemas.microsoft.com/office/drawing/2014/main" id="{2C172480-1F15-A362-C996-7F1D676830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238" y="3822700"/>
            <a:ext cx="44450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5541" name="Text Box 5">
            <a:extLst>
              <a:ext uri="{FF2B5EF4-FFF2-40B4-BE49-F238E27FC236}">
                <a16:creationId xmlns:a16="http://schemas.microsoft.com/office/drawing/2014/main" id="{8B938DD6-A625-0C94-BD42-CBF57600B48D}"/>
              </a:ext>
            </a:extLst>
          </p:cNvPr>
          <p:cNvSpPr txBox="1">
            <a:spLocks noChangeArrowheads="1"/>
          </p:cNvSpPr>
          <p:nvPr/>
        </p:nvSpPr>
        <p:spPr bwMode="auto">
          <a:xfrm>
            <a:off x="199231" y="215825"/>
            <a:ext cx="8894763" cy="2716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Began in 1993, currently at Generation 98</a:t>
            </a:r>
          </a:p>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~179 publications – all PDFs are here:</a:t>
            </a:r>
          </a:p>
          <a:p>
            <a:pPr>
              <a:spcBef>
                <a:spcPct val="50000"/>
              </a:spcBef>
              <a:defRPr/>
            </a:pPr>
            <a:r>
              <a:rPr lang="en-US" altLang="en-US" sz="3100" b="1" u="sng" dirty="0">
                <a:solidFill>
                  <a:srgbClr val="0000FF"/>
                </a:solidFill>
                <a:effectLst>
                  <a:outerShdw blurRad="38100" dist="38100" dir="2700000" algn="tl">
                    <a:srgbClr val="C0C0C0"/>
                  </a:outerShdw>
                </a:effectLst>
                <a:latin typeface="Arial" panose="020B0604020202020204" pitchFamily="34" charset="0"/>
              </a:rPr>
              <a:t>https://sites.google.com/ucr.edu/hrmice/home</a:t>
            </a:r>
          </a:p>
          <a:p>
            <a:pPr>
              <a:spcBef>
                <a:spcPct val="50000"/>
              </a:spcBef>
              <a:defRPr/>
            </a:pPr>
            <a:r>
              <a:rPr lang="en-US" altLang="en-US" sz="3100" b="1" dirty="0">
                <a:effectLst>
                  <a:outerShdw blurRad="38100" dist="38100" dir="2700000" algn="tl">
                    <a:srgbClr val="C0C0C0"/>
                  </a:outerShdw>
                </a:effectLst>
                <a:latin typeface="Arial" panose="020B0604020202020204" pitchFamily="34" charset="0"/>
              </a:rPr>
              <a:t>Search for “</a:t>
            </a:r>
            <a:r>
              <a:rPr lang="en-US" altLang="en-US" sz="3100" b="1" dirty="0">
                <a:solidFill>
                  <a:srgbClr val="FF0000"/>
                </a:solidFill>
                <a:effectLst>
                  <a:outerShdw blurRad="38100" dist="38100" dir="2700000" algn="tl">
                    <a:srgbClr val="C0C0C0"/>
                  </a:outerShdw>
                </a:effectLst>
                <a:latin typeface="Arial" panose="020B0604020202020204" pitchFamily="34" charset="0"/>
              </a:rPr>
              <a:t>High Runner mice</a:t>
            </a:r>
            <a:r>
              <a:rPr lang="en-US" altLang="en-US" sz="3100" b="1" dirty="0">
                <a:effectLst>
                  <a:outerShdw blurRad="38100" dist="38100" dir="2700000" algn="tl">
                    <a:srgbClr val="C0C0C0"/>
                  </a:outerShdw>
                </a:effectLst>
                <a:latin typeface="Arial" panose="020B0604020202020204" pitchFamily="34" charset="0"/>
              </a:rPr>
              <a:t>”</a:t>
            </a:r>
          </a:p>
        </p:txBody>
      </p:sp>
      <p:sp>
        <p:nvSpPr>
          <p:cNvPr id="1985542" name="Text Box 6">
            <a:extLst>
              <a:ext uri="{FF2B5EF4-FFF2-40B4-BE49-F238E27FC236}">
                <a16:creationId xmlns:a16="http://schemas.microsoft.com/office/drawing/2014/main" id="{40BB1D80-9356-4289-7163-0404DCF0EC6B}"/>
              </a:ext>
            </a:extLst>
          </p:cNvPr>
          <p:cNvSpPr txBox="1">
            <a:spLocks noChangeArrowheads="1"/>
          </p:cNvSpPr>
          <p:nvPr/>
        </p:nvSpPr>
        <p:spPr bwMode="auto">
          <a:xfrm>
            <a:off x="436563" y="3478213"/>
            <a:ext cx="4210050" cy="350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700" b="1" dirty="0">
                <a:effectLst>
                  <a:outerShdw blurRad="38100" dist="38100" dir="2700000" algn="tl">
                    <a:srgbClr val="C0C0C0"/>
                  </a:outerShdw>
                </a:effectLst>
                <a:latin typeface="Arial" panose="020B0604020202020204" pitchFamily="34" charset="0"/>
              </a:rPr>
              <a:t>Pat Carter, Ted Garland, John Swallow</a:t>
            </a:r>
          </a:p>
        </p:txBody>
      </p:sp>
      <p:sp>
        <p:nvSpPr>
          <p:cNvPr id="1985543" name="Text Box 7">
            <a:extLst>
              <a:ext uri="{FF2B5EF4-FFF2-40B4-BE49-F238E27FC236}">
                <a16:creationId xmlns:a16="http://schemas.microsoft.com/office/drawing/2014/main" id="{C47D7322-6D59-3436-B51D-0C5D55E89A89}"/>
              </a:ext>
            </a:extLst>
          </p:cNvPr>
          <p:cNvSpPr txBox="1">
            <a:spLocks noChangeArrowheads="1"/>
          </p:cNvSpPr>
          <p:nvPr/>
        </p:nvSpPr>
        <p:spPr bwMode="auto">
          <a:xfrm>
            <a:off x="2022475" y="6367463"/>
            <a:ext cx="7588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800" b="1" dirty="0">
                <a:effectLst>
                  <a:outerShdw blurRad="38100" dist="38100" dir="2700000" algn="tl">
                    <a:srgbClr val="C0C0C0"/>
                  </a:outerShdw>
                </a:effectLst>
                <a:latin typeface="Arial" panose="020B0604020202020204" pitchFamily="34" charset="0"/>
              </a:rPr>
              <a:t>1995</a:t>
            </a:r>
          </a:p>
        </p:txBody>
      </p:sp>
    </p:spTree>
    <p:extLst>
      <p:ext uri="{BB962C8B-B14F-4D97-AF65-F5344CB8AC3E}">
        <p14:creationId xmlns:p14="http://schemas.microsoft.com/office/powerpoint/2010/main" val="38114542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Number Placeholder 3">
            <a:extLst>
              <a:ext uri="{FF2B5EF4-FFF2-40B4-BE49-F238E27FC236}">
                <a16:creationId xmlns:a16="http://schemas.microsoft.com/office/drawing/2014/main" id="{DEF87DBC-2C99-93E7-24FF-D1C22849F5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C181AC-E762-4E3C-A5EA-FC8F777B19B9}" type="slidenum">
              <a:rPr lang="en-US" altLang="en-US" sz="1400"/>
              <a:pPr>
                <a:spcBef>
                  <a:spcPct val="0"/>
                </a:spcBef>
                <a:buFontTx/>
                <a:buNone/>
              </a:pPr>
              <a:t>100</a:t>
            </a:fld>
            <a:endParaRPr lang="en-US" altLang="en-US" sz="1400"/>
          </a:p>
        </p:txBody>
      </p:sp>
      <p:sp>
        <p:nvSpPr>
          <p:cNvPr id="174083" name="Text Box 2">
            <a:extLst>
              <a:ext uri="{FF2B5EF4-FFF2-40B4-BE49-F238E27FC236}">
                <a16:creationId xmlns:a16="http://schemas.microsoft.com/office/drawing/2014/main" id="{C4D6C998-46DE-F34C-3064-FA15C8E667E9}"/>
              </a:ext>
            </a:extLst>
          </p:cNvPr>
          <p:cNvSpPr txBox="1">
            <a:spLocks noChangeArrowheads="1"/>
          </p:cNvSpPr>
          <p:nvPr/>
        </p:nvSpPr>
        <p:spPr bwMode="auto">
          <a:xfrm>
            <a:off x="1295400" y="15240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74084" name="Line 3">
            <a:extLst>
              <a:ext uri="{FF2B5EF4-FFF2-40B4-BE49-F238E27FC236}">
                <a16:creationId xmlns:a16="http://schemas.microsoft.com/office/drawing/2014/main" id="{801057FC-D040-59B5-91A7-E5A91858D741}"/>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4085" name="Text Box 4">
            <a:extLst>
              <a:ext uri="{FF2B5EF4-FFF2-40B4-BE49-F238E27FC236}">
                <a16:creationId xmlns:a16="http://schemas.microsoft.com/office/drawing/2014/main" id="{0E0BD3F0-EF9F-3A10-1A49-B43464E5C354}"/>
              </a:ext>
            </a:extLst>
          </p:cNvPr>
          <p:cNvSpPr txBox="1">
            <a:spLocks noChangeArrowheads="1"/>
          </p:cNvSpPr>
          <p:nvPr/>
        </p:nvSpPr>
        <p:spPr bwMode="auto">
          <a:xfrm>
            <a:off x="304800" y="118745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2241541" name="Text Box 5">
            <a:extLst>
              <a:ext uri="{FF2B5EF4-FFF2-40B4-BE49-F238E27FC236}">
                <a16:creationId xmlns:a16="http://schemas.microsoft.com/office/drawing/2014/main" id="{61AD75F2-8A44-429D-F845-8629DD1C9E9A}"/>
              </a:ext>
            </a:extLst>
          </p:cNvPr>
          <p:cNvSpPr txBox="1">
            <a:spLocks noChangeArrowheads="1"/>
          </p:cNvSpPr>
          <p:nvPr/>
        </p:nvSpPr>
        <p:spPr bwMode="auto">
          <a:xfrm>
            <a:off x="304800" y="411480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Not mutually exclusive,</a:t>
            </a:r>
          </a:p>
          <a:p>
            <a:pPr>
              <a:lnSpc>
                <a:spcPct val="90000"/>
              </a:lnSpc>
              <a:spcBef>
                <a:spcPct val="10000"/>
              </a:spcBef>
              <a:buFontTx/>
              <a:buNone/>
            </a:pPr>
            <a:r>
              <a:rPr lang="en-US" altLang="en-US" sz="4200" b="1" i="1">
                <a:latin typeface="Arial" panose="020B0604020202020204" pitchFamily="34" charset="0"/>
              </a:rPr>
              <a:t>	May elucidate mechanisms</a:t>
            </a:r>
            <a:br>
              <a:rPr lang="en-US" altLang="en-US" sz="4200" b="1" i="1">
                <a:latin typeface="Arial" panose="020B0604020202020204" pitchFamily="34" charset="0"/>
              </a:rPr>
            </a:br>
            <a:r>
              <a:rPr lang="en-US" altLang="en-US" sz="4200" b="1" i="1">
                <a:latin typeface="Arial" panose="020B0604020202020204" pitchFamily="34" charset="0"/>
              </a:rPr>
              <a:t>	of evolutionary “constraints”</a:t>
            </a:r>
            <a:endParaRPr lang="en-US" altLang="en-US" sz="3500" b="1" i="1">
              <a:latin typeface="Arial" panose="020B0604020202020204" pitchFamily="34" charset="0"/>
            </a:endParaRPr>
          </a:p>
        </p:txBody>
      </p:sp>
      <p:sp>
        <p:nvSpPr>
          <p:cNvPr id="2241542" name="Line 6">
            <a:extLst>
              <a:ext uri="{FF2B5EF4-FFF2-40B4-BE49-F238E27FC236}">
                <a16:creationId xmlns:a16="http://schemas.microsoft.com/office/drawing/2014/main" id="{8516DA88-FFFB-FA7E-76DC-ED4D7D74BFB6}"/>
              </a:ext>
            </a:extLst>
          </p:cNvPr>
          <p:cNvSpPr>
            <a:spLocks noChangeShapeType="1"/>
          </p:cNvSpPr>
          <p:nvPr/>
        </p:nvSpPr>
        <p:spPr bwMode="auto">
          <a:xfrm>
            <a:off x="609600" y="3444875"/>
            <a:ext cx="5867400"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4154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4154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241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541" grpId="0" build="p"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Number Placeholder 3">
            <a:extLst>
              <a:ext uri="{FF2B5EF4-FFF2-40B4-BE49-F238E27FC236}">
                <a16:creationId xmlns:a16="http://schemas.microsoft.com/office/drawing/2014/main" id="{316972DD-1001-CFFA-2E87-C0606825759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EC5BCFE-F1E7-47C8-88A0-A5AE82B26EC1}" type="slidenum">
              <a:rPr lang="en-US" altLang="en-US" sz="1400"/>
              <a:pPr>
                <a:spcBef>
                  <a:spcPct val="0"/>
                </a:spcBef>
                <a:buFontTx/>
                <a:buNone/>
              </a:pPr>
              <a:t>101</a:t>
            </a:fld>
            <a:endParaRPr lang="en-US" altLang="en-US" sz="1400"/>
          </a:p>
        </p:txBody>
      </p:sp>
      <p:sp>
        <p:nvSpPr>
          <p:cNvPr id="176131" name="Text Box 2">
            <a:extLst>
              <a:ext uri="{FF2B5EF4-FFF2-40B4-BE49-F238E27FC236}">
                <a16:creationId xmlns:a16="http://schemas.microsoft.com/office/drawing/2014/main" id="{EF97EE62-68C0-0F86-A8A4-72E7FE09361A}"/>
              </a:ext>
            </a:extLst>
          </p:cNvPr>
          <p:cNvSpPr txBox="1">
            <a:spLocks noChangeArrowheads="1"/>
          </p:cNvSpPr>
          <p:nvPr/>
        </p:nvSpPr>
        <p:spPr bwMode="auto">
          <a:xfrm>
            <a:off x="127000" y="184150"/>
            <a:ext cx="9342438"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Can we Break the Selection Limit?</a:t>
            </a:r>
          </a:p>
        </p:txBody>
      </p:sp>
      <p:sp>
        <p:nvSpPr>
          <p:cNvPr id="176132" name="Line 3">
            <a:extLst>
              <a:ext uri="{FF2B5EF4-FFF2-40B4-BE49-F238E27FC236}">
                <a16:creationId xmlns:a16="http://schemas.microsoft.com/office/drawing/2014/main" id="{79AA7AD4-C990-9F2B-5CA7-D8430AB8B9B3}"/>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3" name="Text Box 4">
            <a:extLst>
              <a:ext uri="{FF2B5EF4-FFF2-40B4-BE49-F238E27FC236}">
                <a16:creationId xmlns:a16="http://schemas.microsoft.com/office/drawing/2014/main" id="{AC7A0BCC-0BC1-C02A-F632-60297DDB8C1B}"/>
              </a:ext>
            </a:extLst>
          </p:cNvPr>
          <p:cNvSpPr txBox="1">
            <a:spLocks noChangeArrowheads="1"/>
          </p:cNvSpPr>
          <p:nvPr/>
        </p:nvSpPr>
        <p:spPr bwMode="auto">
          <a:xfrm>
            <a:off x="247650" y="1282700"/>
            <a:ext cx="8763000" cy="2935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4200" b="1" u="sng">
                <a:latin typeface="Arial" panose="020B0604020202020204" pitchFamily="34" charset="0"/>
              </a:rPr>
              <a:t>Another Possibility:</a:t>
            </a:r>
          </a:p>
          <a:p>
            <a:pPr lvl="1">
              <a:spcBef>
                <a:spcPct val="0"/>
              </a:spcBef>
              <a:spcAft>
                <a:spcPct val="30000"/>
              </a:spcAft>
              <a:buFontTx/>
              <a:buNone/>
            </a:pPr>
            <a:r>
              <a:rPr lang="en-US" altLang="en-US" sz="4000" b="1">
                <a:latin typeface="Arial" panose="020B0604020202020204" pitchFamily="34" charset="0"/>
              </a:rPr>
              <a:t>Switch mice to high-fat diet and continue the selection protocol.</a:t>
            </a:r>
          </a:p>
          <a:p>
            <a:pPr lvl="1">
              <a:spcBef>
                <a:spcPct val="0"/>
              </a:spcBef>
              <a:spcAft>
                <a:spcPct val="30000"/>
              </a:spcAft>
              <a:buFontTx/>
              <a:buNone/>
            </a:pPr>
            <a:r>
              <a:rPr lang="en-US" altLang="en-US" sz="4000" b="1">
                <a:latin typeface="Arial" panose="020B0604020202020204" pitchFamily="34" charset="0"/>
              </a:rPr>
              <a:t>Do this for 2 HR and 2 C lines.</a:t>
            </a:r>
          </a:p>
        </p:txBody>
      </p:sp>
    </p:spTree>
  </p:cSld>
  <p:clrMapOvr>
    <a:masterClrMapping/>
  </p:clrMapOvr>
  <p:transition>
    <p:wipe dir="d"/>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Number Placeholder 3">
            <a:extLst>
              <a:ext uri="{FF2B5EF4-FFF2-40B4-BE49-F238E27FC236}">
                <a16:creationId xmlns:a16="http://schemas.microsoft.com/office/drawing/2014/main" id="{E387F7BC-88A9-319A-D227-82ABFF52A1D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FBC91B6-2AF8-4A80-93E4-7C6EF4ED56BB}" type="slidenum">
              <a:rPr lang="en-US" altLang="en-US" sz="1400"/>
              <a:pPr>
                <a:spcBef>
                  <a:spcPct val="0"/>
                </a:spcBef>
                <a:buFontTx/>
                <a:buNone/>
              </a:pPr>
              <a:t>102</a:t>
            </a:fld>
            <a:endParaRPr lang="en-US" altLang="en-US" sz="1400"/>
          </a:p>
        </p:txBody>
      </p:sp>
      <p:sp>
        <p:nvSpPr>
          <p:cNvPr id="178179" name="Text Box 2">
            <a:extLst>
              <a:ext uri="{FF2B5EF4-FFF2-40B4-BE49-F238E27FC236}">
                <a16:creationId xmlns:a16="http://schemas.microsoft.com/office/drawing/2014/main" id="{4C01F1CF-C45C-004C-F731-5C063CCF3F63}"/>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78180" name="Line 3">
            <a:extLst>
              <a:ext uri="{FF2B5EF4-FFF2-40B4-BE49-F238E27FC236}">
                <a16:creationId xmlns:a16="http://schemas.microsoft.com/office/drawing/2014/main" id="{5CE2D2F5-1EE2-6622-3BA9-E236150B7B87}"/>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45636" name="Text Box 4">
            <a:extLst>
              <a:ext uri="{FF2B5EF4-FFF2-40B4-BE49-F238E27FC236}">
                <a16:creationId xmlns:a16="http://schemas.microsoft.com/office/drawing/2014/main" id="{857BE225-D6BC-BB45-B822-5F8B42944F10}"/>
              </a:ext>
            </a:extLst>
          </p:cNvPr>
          <p:cNvSpPr txBox="1">
            <a:spLocks noChangeArrowheads="1"/>
          </p:cNvSpPr>
          <p:nvPr/>
        </p:nvSpPr>
        <p:spPr bwMode="auto">
          <a:xfrm>
            <a:off x="231775" y="971550"/>
            <a:ext cx="8610600" cy="546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2800" b="1">
                <a:effectLst>
                  <a:outerShdw blurRad="38100" dist="38100" dir="2700000" algn="tl">
                    <a:srgbClr val="C0C0C0"/>
                  </a:outerShdw>
                </a:effectLst>
                <a:latin typeface="Arial" panose="020B0604020202020204" pitchFamily="34" charset="0"/>
              </a:rPr>
              <a:t>Males from generation 52</a:t>
            </a:r>
          </a:p>
          <a:p>
            <a:pPr>
              <a:spcBef>
                <a:spcPct val="50000"/>
              </a:spcBef>
              <a:defRPr/>
            </a:pPr>
            <a:r>
              <a:rPr lang="en-US" altLang="en-US" sz="2800" b="1">
                <a:effectLst>
                  <a:outerShdw blurRad="38100" dist="38100" dir="2700000" algn="tl">
                    <a:srgbClr val="C0C0C0"/>
                  </a:outerShdw>
                </a:effectLst>
                <a:latin typeface="Arial" panose="020B0604020202020204" pitchFamily="34" charset="0"/>
              </a:rPr>
              <a:t>Weaned at 21 days of age,</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housed individually</a:t>
            </a:r>
          </a:p>
          <a:p>
            <a:pPr>
              <a:lnSpc>
                <a:spcPct val="110000"/>
              </a:lnSpc>
              <a:spcBef>
                <a:spcPct val="50000"/>
              </a:spcBef>
              <a:defRPr/>
            </a:pPr>
            <a:r>
              <a:rPr lang="en-US" altLang="en-US" sz="2800" b="1">
                <a:effectLst>
                  <a:outerShdw blurRad="38100" dist="38100" dir="2700000" algn="tl">
                    <a:srgbClr val="C0C0C0"/>
                  </a:outerShdw>
                </a:effectLst>
                <a:latin typeface="Arial" panose="020B0604020202020204" pitchFamily="34" charset="0"/>
              </a:rPr>
              <a:t>At 25 days of age, divided into:</a:t>
            </a:r>
          </a:p>
          <a:p>
            <a:pPr>
              <a:spcBef>
                <a:spcPct val="20000"/>
              </a:spcBef>
              <a:defRPr/>
            </a:pPr>
            <a:r>
              <a:rPr lang="en-US" altLang="en-US" sz="3000" b="1">
                <a:effectLst>
                  <a:outerShdw blurRad="38100" dist="38100" dir="2700000" algn="tl">
                    <a:srgbClr val="C0C0C0"/>
                  </a:outerShdw>
                </a:effectLst>
                <a:latin typeface="Arial" panose="020B0604020202020204" pitchFamily="34" charset="0"/>
              </a:rPr>
              <a:t>			         No Wheel		Wheel</a:t>
            </a:r>
          </a:p>
          <a:p>
            <a:pPr>
              <a:lnSpc>
                <a:spcPct val="80000"/>
              </a:lnSpc>
              <a:spcBef>
                <a:spcPct val="40000"/>
              </a:spcBef>
              <a:defRPr/>
            </a:pPr>
            <a:r>
              <a:rPr lang="en-US" altLang="en-US" sz="3000" b="1">
                <a:effectLst>
                  <a:outerShdw blurRad="38100" dist="38100" dir="2700000" algn="tl">
                    <a:srgbClr val="C0C0C0"/>
                  </a:outerShdw>
                </a:effectLst>
                <a:latin typeface="Arial" panose="020B0604020202020204" pitchFamily="34" charset="0"/>
              </a:rPr>
              <a:t>Standard Chow	      50		   50</a:t>
            </a:r>
            <a:br>
              <a:rPr lang="en-US" altLang="en-US" sz="30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a:t>
            </a:r>
            <a:r>
              <a:rPr lang="en-US" altLang="en-US" sz="2400" b="1">
                <a:effectLst>
                  <a:outerShdw blurRad="38100" dist="38100" dir="2700000" algn="tl">
                    <a:srgbClr val="C0C0C0"/>
                  </a:outerShdw>
                </a:effectLst>
                <a:latin typeface="Arial" panose="020B0604020202020204" pitchFamily="34" charset="0"/>
              </a:rPr>
              <a:t>14% calories from fat</a:t>
            </a:r>
          </a:p>
          <a:p>
            <a:pPr>
              <a:lnSpc>
                <a:spcPct val="80000"/>
              </a:lnSpc>
              <a:spcBef>
                <a:spcPct val="30000"/>
              </a:spcBef>
              <a:defRPr/>
            </a:pPr>
            <a:r>
              <a:rPr lang="en-US" altLang="en-US" sz="3000" b="1">
                <a:effectLst>
                  <a:outerShdw blurRad="38100" dist="38100" dir="2700000" algn="tl">
                    <a:srgbClr val="C0C0C0"/>
                  </a:outerShdw>
                </a:effectLst>
                <a:latin typeface="Arial" panose="020B0604020202020204" pitchFamily="34" charset="0"/>
              </a:rPr>
              <a:t>"Western Diet"		      50		   50</a:t>
            </a:r>
            <a:br>
              <a:rPr lang="en-US" altLang="en-US" sz="30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a:t>
            </a:r>
            <a:r>
              <a:rPr lang="en-US" altLang="en-US" sz="2400" b="1">
                <a:effectLst>
                  <a:outerShdw blurRad="38100" dist="38100" dir="2700000" algn="tl">
                    <a:srgbClr val="C0C0C0"/>
                  </a:outerShdw>
                </a:effectLst>
                <a:latin typeface="Arial" panose="020B0604020202020204" pitchFamily="34" charset="0"/>
              </a:rPr>
              <a:t>42% calories from fat</a:t>
            </a:r>
            <a:br>
              <a:rPr lang="en-US" altLang="en-US" sz="2400" b="1">
                <a:effectLst>
                  <a:outerShdw blurRad="38100" dist="38100" dir="2700000" algn="tl">
                    <a:srgbClr val="C0C0C0"/>
                  </a:outerShdw>
                </a:effectLst>
                <a:latin typeface="Arial" panose="020B0604020202020204" pitchFamily="34" charset="0"/>
              </a:rPr>
            </a:br>
            <a:br>
              <a:rPr lang="en-US" altLang="en-US" sz="1000" b="1">
                <a:effectLst>
                  <a:outerShdw blurRad="38100" dist="38100" dir="2700000" algn="tl">
                    <a:srgbClr val="C0C0C0"/>
                  </a:outerShdw>
                </a:effectLst>
                <a:latin typeface="Arial" panose="020B0604020202020204" pitchFamily="34" charset="0"/>
              </a:rPr>
            </a:br>
            <a:r>
              <a:rPr lang="en-US" altLang="en-US" sz="2000" b="1">
                <a:effectLst>
                  <a:outerShdw blurRad="38100" dist="38100" dir="2700000" algn="tl">
                    <a:srgbClr val="C0C0C0"/>
                  </a:outerShdw>
                </a:effectLst>
                <a:latin typeface="Arial" panose="020B0604020202020204" pitchFamily="34" charset="0"/>
              </a:rPr>
              <a:t>     Harlan Teklad TD.88137</a:t>
            </a:r>
            <a:br>
              <a:rPr lang="en-US" altLang="en-US" sz="2000" b="1">
                <a:effectLst>
                  <a:outerShdw blurRad="38100" dist="38100" dir="2700000" algn="tl">
                    <a:srgbClr val="C0C0C0"/>
                  </a:outerShdw>
                </a:effectLst>
                <a:latin typeface="Arial" panose="020B0604020202020204" pitchFamily="34" charset="0"/>
              </a:rPr>
            </a:br>
            <a:r>
              <a:rPr lang="en-US" altLang="en-US" sz="2000" b="1">
                <a:effectLst>
                  <a:outerShdw blurRad="38100" dist="38100" dir="2700000" algn="tl">
                    <a:srgbClr val="C0C0C0"/>
                  </a:outerShdw>
                </a:effectLst>
                <a:latin typeface="Arial" panose="020B0604020202020204" pitchFamily="34" charset="0"/>
              </a:rPr>
              <a:t>     21% anhydrous milkfat, 34% sucrose, 0.2% cholesterol</a:t>
            </a:r>
          </a:p>
          <a:p>
            <a:pPr>
              <a:defRPr/>
            </a:pPr>
            <a:r>
              <a:rPr lang="en-US" altLang="en-US" sz="2000" b="1" i="1">
                <a:effectLst>
                  <a:outerShdw blurRad="38100" dist="38100" dir="2700000" algn="tl">
                    <a:srgbClr val="C0C0C0"/>
                  </a:outerShdw>
                </a:effectLst>
                <a:latin typeface="Arial" panose="020B0604020202020204" pitchFamily="34" charset="0"/>
              </a:rPr>
              <a:t>	</a:t>
            </a:r>
          </a:p>
        </p:txBody>
      </p:sp>
      <p:pic>
        <p:nvPicPr>
          <p:cNvPr id="178182" name="Picture 5" descr="Frozen_French_Fries">
            <a:extLst>
              <a:ext uri="{FF2B5EF4-FFF2-40B4-BE49-F238E27FC236}">
                <a16:creationId xmlns:a16="http://schemas.microsoft.com/office/drawing/2014/main" id="{862ADCE3-4915-AF81-6889-9698547354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9050" y="1093788"/>
            <a:ext cx="17002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8183" name="Picture 6" descr="Burger-77448820">
            <a:extLst>
              <a:ext uri="{FF2B5EF4-FFF2-40B4-BE49-F238E27FC236}">
                <a16:creationId xmlns:a16="http://schemas.microsoft.com/office/drawing/2014/main" id="{43DF1F10-FC82-7A96-7802-F8845E49E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1650" y="950913"/>
            <a:ext cx="2211388"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4" name="Text Box 7">
            <a:extLst>
              <a:ext uri="{FF2B5EF4-FFF2-40B4-BE49-F238E27FC236}">
                <a16:creationId xmlns:a16="http://schemas.microsoft.com/office/drawing/2014/main" id="{C9D27CB1-1C3B-BC4F-9DA2-101F4839136E}"/>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Number Placeholder 3">
            <a:extLst>
              <a:ext uri="{FF2B5EF4-FFF2-40B4-BE49-F238E27FC236}">
                <a16:creationId xmlns:a16="http://schemas.microsoft.com/office/drawing/2014/main" id="{45A07D9B-108F-42C5-A65E-FABEB5C3DAA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3EC43C5-9D45-4338-ACFB-AFE5B83F36BD}" type="slidenum">
              <a:rPr lang="en-US" altLang="en-US" sz="1400"/>
              <a:pPr>
                <a:spcBef>
                  <a:spcPct val="0"/>
                </a:spcBef>
                <a:buFontTx/>
                <a:buNone/>
              </a:pPr>
              <a:t>103</a:t>
            </a:fld>
            <a:endParaRPr lang="en-US" altLang="en-US" sz="1400"/>
          </a:p>
        </p:txBody>
      </p:sp>
      <p:graphicFrame>
        <p:nvGraphicFramePr>
          <p:cNvPr id="180227" name="Object 2">
            <a:extLst>
              <a:ext uri="{FF2B5EF4-FFF2-40B4-BE49-F238E27FC236}">
                <a16:creationId xmlns:a16="http://schemas.microsoft.com/office/drawing/2014/main" id="{E0374418-E4D4-543B-FD3C-EC25D00AF33F}"/>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spid="_x0000_s180267" name="Chart" r:id="rId4" imgW="5886450" imgH="2905125" progId="Excel.Chart.8">
                  <p:embed/>
                </p:oleObj>
              </mc:Choice>
              <mc:Fallback>
                <p:oleObj name="Chart" r:id="rId4" imgW="5886450" imgH="2905125" progId="Excel.Char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0228" name="Rectangle 3">
            <a:extLst>
              <a:ext uri="{FF2B5EF4-FFF2-40B4-BE49-F238E27FC236}">
                <a16:creationId xmlns:a16="http://schemas.microsoft.com/office/drawing/2014/main" id="{98D7A461-17C7-5F81-7A0F-700B513A0312}"/>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80229" name="Group 4">
            <a:extLst>
              <a:ext uri="{FF2B5EF4-FFF2-40B4-BE49-F238E27FC236}">
                <a16:creationId xmlns:a16="http://schemas.microsoft.com/office/drawing/2014/main" id="{75325967-8CA1-416D-5515-DD4D45CC771D}"/>
              </a:ext>
            </a:extLst>
          </p:cNvPr>
          <p:cNvGrpSpPr>
            <a:grpSpLocks/>
          </p:cNvGrpSpPr>
          <p:nvPr/>
        </p:nvGrpSpPr>
        <p:grpSpPr bwMode="auto">
          <a:xfrm>
            <a:off x="1905000" y="4540250"/>
            <a:ext cx="6602413" cy="1420813"/>
            <a:chOff x="1200" y="2836"/>
            <a:chExt cx="4159" cy="895"/>
          </a:xfrm>
        </p:grpSpPr>
        <p:sp>
          <p:nvSpPr>
            <p:cNvPr id="180236" name="Text Box 5">
              <a:extLst>
                <a:ext uri="{FF2B5EF4-FFF2-40B4-BE49-F238E27FC236}">
                  <a16:creationId xmlns:a16="http://schemas.microsoft.com/office/drawing/2014/main" id="{902BF99B-51F2-4B1D-CFF5-0F1357711C59}"/>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80237" name="Text Box 6">
              <a:extLst>
                <a:ext uri="{FF2B5EF4-FFF2-40B4-BE49-F238E27FC236}">
                  <a16:creationId xmlns:a16="http://schemas.microsoft.com/office/drawing/2014/main" id="{04512D26-FA0A-AA17-7CE1-90A714AD37A4}"/>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80238" name="Group 7">
              <a:extLst>
                <a:ext uri="{FF2B5EF4-FFF2-40B4-BE49-F238E27FC236}">
                  <a16:creationId xmlns:a16="http://schemas.microsoft.com/office/drawing/2014/main" id="{1066BFF2-C47F-2564-E354-6BC07432126D}"/>
                </a:ext>
              </a:extLst>
            </p:cNvPr>
            <p:cNvGrpSpPr>
              <a:grpSpLocks/>
            </p:cNvGrpSpPr>
            <p:nvPr/>
          </p:nvGrpSpPr>
          <p:grpSpPr bwMode="auto">
            <a:xfrm>
              <a:off x="1306" y="2836"/>
              <a:ext cx="3734" cy="300"/>
              <a:chOff x="1306" y="2836"/>
              <a:chExt cx="3734" cy="300"/>
            </a:xfrm>
          </p:grpSpPr>
          <p:sp>
            <p:nvSpPr>
              <p:cNvPr id="180239" name="Text Box 8">
                <a:extLst>
                  <a:ext uri="{FF2B5EF4-FFF2-40B4-BE49-F238E27FC236}">
                    <a16:creationId xmlns:a16="http://schemas.microsoft.com/office/drawing/2014/main" id="{64FE46A2-52D5-A90B-F6DA-792163CAD680}"/>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0" name="Text Box 9">
                <a:extLst>
                  <a:ext uri="{FF2B5EF4-FFF2-40B4-BE49-F238E27FC236}">
                    <a16:creationId xmlns:a16="http://schemas.microsoft.com/office/drawing/2014/main" id="{F3F7BBB3-2375-D9E0-F81F-4DE2F20C812C}"/>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1" name="Text Box 10">
                <a:extLst>
                  <a:ext uri="{FF2B5EF4-FFF2-40B4-BE49-F238E27FC236}">
                    <a16:creationId xmlns:a16="http://schemas.microsoft.com/office/drawing/2014/main" id="{F836A802-92B7-C47A-61D6-D1DF7E976C5F}"/>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2" name="Text Box 11">
                <a:extLst>
                  <a:ext uri="{FF2B5EF4-FFF2-40B4-BE49-F238E27FC236}">
                    <a16:creationId xmlns:a16="http://schemas.microsoft.com/office/drawing/2014/main" id="{6081777F-7B56-4DCE-5A40-9D89790B1E77}"/>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80243" name="Text Box 12">
                <a:extLst>
                  <a:ext uri="{FF2B5EF4-FFF2-40B4-BE49-F238E27FC236}">
                    <a16:creationId xmlns:a16="http://schemas.microsoft.com/office/drawing/2014/main" id="{FC59B495-1C0F-DC5F-1AC7-3BC5788D0959}"/>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4" name="Text Box 13">
                <a:extLst>
                  <a:ext uri="{FF2B5EF4-FFF2-40B4-BE49-F238E27FC236}">
                    <a16:creationId xmlns:a16="http://schemas.microsoft.com/office/drawing/2014/main" id="{0A9B3B8A-8F3D-8CE6-D021-1847A11ABB95}"/>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5" name="Text Box 14">
                <a:extLst>
                  <a:ext uri="{FF2B5EF4-FFF2-40B4-BE49-F238E27FC236}">
                    <a16:creationId xmlns:a16="http://schemas.microsoft.com/office/drawing/2014/main" id="{1A632A9E-429E-0686-FD81-8856F378C47E}"/>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80246" name="Text Box 15">
                <a:extLst>
                  <a:ext uri="{FF2B5EF4-FFF2-40B4-BE49-F238E27FC236}">
                    <a16:creationId xmlns:a16="http://schemas.microsoft.com/office/drawing/2014/main" id="{7984B03F-00E9-7932-E1AD-55BE7D5FF03C}"/>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80230" name="Text Box 16">
            <a:extLst>
              <a:ext uri="{FF2B5EF4-FFF2-40B4-BE49-F238E27FC236}">
                <a16:creationId xmlns:a16="http://schemas.microsoft.com/office/drawing/2014/main" id="{3762A7F7-52ED-9DA5-2541-14E602A2AF96}"/>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80231" name="Text Box 17">
            <a:extLst>
              <a:ext uri="{FF2B5EF4-FFF2-40B4-BE49-F238E27FC236}">
                <a16:creationId xmlns:a16="http://schemas.microsoft.com/office/drawing/2014/main" id="{E259D977-2FAC-3C04-2661-CA152394A92C}"/>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80232" name="Text Box 18">
            <a:extLst>
              <a:ext uri="{FF2B5EF4-FFF2-40B4-BE49-F238E27FC236}">
                <a16:creationId xmlns:a16="http://schemas.microsoft.com/office/drawing/2014/main" id="{0C945982-96BC-04C2-BA62-35E2AEDB1A18}"/>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80233" name="Text Box 19">
            <a:extLst>
              <a:ext uri="{FF2B5EF4-FFF2-40B4-BE49-F238E27FC236}">
                <a16:creationId xmlns:a16="http://schemas.microsoft.com/office/drawing/2014/main" id="{3ACA37F1-26F2-7884-4481-2183102BC34A}"/>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80234" name="Line 20">
            <a:extLst>
              <a:ext uri="{FF2B5EF4-FFF2-40B4-BE49-F238E27FC236}">
                <a16:creationId xmlns:a16="http://schemas.microsoft.com/office/drawing/2014/main" id="{9F2BD274-451D-F93E-F4B8-6019DCB6D381}"/>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0235" name="Text Box 21">
            <a:extLst>
              <a:ext uri="{FF2B5EF4-FFF2-40B4-BE49-F238E27FC236}">
                <a16:creationId xmlns:a16="http://schemas.microsoft.com/office/drawing/2014/main" id="{78CC23F4-7D90-83C6-19CB-E34C54116DD4}"/>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Number Placeholder 3">
            <a:extLst>
              <a:ext uri="{FF2B5EF4-FFF2-40B4-BE49-F238E27FC236}">
                <a16:creationId xmlns:a16="http://schemas.microsoft.com/office/drawing/2014/main" id="{B0999E8D-32D5-74B5-DC5E-57FC5860865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62458FD-2199-4038-B814-1BF714C0C1B5}" type="slidenum">
              <a:rPr lang="en-US" altLang="en-US" sz="1400"/>
              <a:pPr>
                <a:spcBef>
                  <a:spcPct val="0"/>
                </a:spcBef>
                <a:buFontTx/>
                <a:buNone/>
              </a:pPr>
              <a:t>104</a:t>
            </a:fld>
            <a:endParaRPr lang="en-US" altLang="en-US" sz="1400"/>
          </a:p>
        </p:txBody>
      </p:sp>
      <p:sp>
        <p:nvSpPr>
          <p:cNvPr id="182275" name="Text Box 2">
            <a:extLst>
              <a:ext uri="{FF2B5EF4-FFF2-40B4-BE49-F238E27FC236}">
                <a16:creationId xmlns:a16="http://schemas.microsoft.com/office/drawing/2014/main" id="{6EF0CD8C-A6CB-EEC5-081A-49AB63BFD0EE}"/>
              </a:ext>
            </a:extLst>
          </p:cNvPr>
          <p:cNvSpPr txBox="1">
            <a:spLocks noChangeArrowheads="1"/>
          </p:cNvSpPr>
          <p:nvPr/>
        </p:nvSpPr>
        <p:spPr bwMode="auto">
          <a:xfrm>
            <a:off x="225425" y="269875"/>
            <a:ext cx="8370888" cy="521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b="1" i="1">
                <a:latin typeface="Arial" panose="020B0604020202020204" pitchFamily="34" charset="0"/>
              </a:rPr>
              <a:t>Genetics of Adaptation – From Spiders’ Silk to Marathon Mice</a:t>
            </a:r>
          </a:p>
          <a:p>
            <a:pPr>
              <a:spcBef>
                <a:spcPct val="0"/>
              </a:spcBef>
              <a:buFontTx/>
              <a:buNone/>
            </a:pPr>
            <a:r>
              <a:rPr lang="en-US" altLang="en-US" sz="1200">
                <a:latin typeface="Arial" panose="020B0604020202020204" pitchFamily="34" charset="0"/>
              </a:rPr>
              <a:t>HUB 379</a:t>
            </a:r>
          </a:p>
          <a:p>
            <a:pPr>
              <a:spcBef>
                <a:spcPct val="0"/>
              </a:spcBef>
              <a:buFontTx/>
              <a:buNone/>
            </a:pPr>
            <a:r>
              <a:rPr lang="en-US" altLang="en-US" sz="1200" i="1">
                <a:latin typeface="Arial" panose="020B0604020202020204" pitchFamily="34" charset="0"/>
              </a:rPr>
              <a:t>Thursday, 19 June 2014</a:t>
            </a:r>
          </a:p>
          <a:p>
            <a:pPr>
              <a:spcBef>
                <a:spcPct val="0"/>
              </a:spcBef>
              <a:buFontTx/>
              <a:buNone/>
            </a:pPr>
            <a:r>
              <a:rPr lang="en-US" altLang="en-US" sz="1200" i="1">
                <a:latin typeface="Arial" panose="020B0604020202020204" pitchFamily="34" charset="0"/>
              </a:rPr>
              <a:t>1:20 p.m. – 5:00 p.m.</a:t>
            </a:r>
          </a:p>
          <a:p>
            <a:pPr>
              <a:spcBef>
                <a:spcPct val="0"/>
              </a:spcBef>
              <a:buFontTx/>
              <a:buNone/>
            </a:pPr>
            <a:r>
              <a:rPr lang="en-US" altLang="en-US" sz="1200">
                <a:latin typeface="Arial" panose="020B0604020202020204" pitchFamily="34" charset="0"/>
              </a:rPr>
              <a:t>Session chair: David Reznick</a:t>
            </a:r>
          </a:p>
          <a:p>
            <a:pPr>
              <a:spcBef>
                <a:spcPct val="50000"/>
              </a:spcBef>
              <a:buFontTx/>
              <a:buNone/>
            </a:pPr>
            <a:r>
              <a:rPr lang="en-US" altLang="en-US" sz="1200">
                <a:latin typeface="Arial" panose="020B0604020202020204" pitchFamily="34" charset="0"/>
              </a:rPr>
              <a:t>1:20 Introductory comments, DAVID REZNICK</a:t>
            </a:r>
          </a:p>
          <a:p>
            <a:pPr>
              <a:spcBef>
                <a:spcPct val="50000"/>
              </a:spcBef>
              <a:buFontTx/>
              <a:buNone/>
            </a:pPr>
            <a:r>
              <a:rPr lang="en-US" altLang="en-US" sz="1200">
                <a:latin typeface="Arial" panose="020B0604020202020204" pitchFamily="34" charset="0"/>
              </a:rPr>
              <a:t>1:30 130 </a:t>
            </a:r>
            <a:r>
              <a:rPr lang="en-US" altLang="en-US" sz="1200" b="1">
                <a:latin typeface="Arial" panose="020B0604020202020204" pitchFamily="34" charset="0"/>
              </a:rPr>
              <a:t>Born to Run: Genotype-Phenotype Mapping and the Evolution of Locomotor Activity</a:t>
            </a:r>
            <a:r>
              <a:rPr lang="en-US" altLang="en-US" sz="1200">
                <a:latin typeface="Arial" panose="020B0604020202020204" pitchFamily="34" charset="0"/>
              </a:rPr>
              <a:t>, THEODORE GARLAND, JR. (Department of Biology, University of California, Riverside).</a:t>
            </a:r>
          </a:p>
          <a:p>
            <a:pPr>
              <a:spcBef>
                <a:spcPct val="50000"/>
              </a:spcBef>
              <a:buFontTx/>
              <a:buNone/>
            </a:pPr>
            <a:r>
              <a:rPr lang="en-US" altLang="en-US" sz="1200">
                <a:latin typeface="Arial" panose="020B0604020202020204" pitchFamily="34" charset="0"/>
              </a:rPr>
              <a:t>2:00 131 How Fast Is Mendelian Adaptation? MICHAEL R. ROSE1*, LARRY G. CABRAL1, THOMAS T. BARTER1, GRANT A. RUTLEDGE1, JAMES N. KEZOS1, MARK A. PHILLIPS1, LAURENCE D. MUELLER1, LEE F. GREER1, and JOSEPH L. GRAVES, JR2 (1Department of Ecology and Evolutionary Biology, University of California, Irvine; 2Joint School of Nanoscience and Nanoengineering, Greensboro, NC,).</a:t>
            </a:r>
          </a:p>
          <a:p>
            <a:pPr>
              <a:spcBef>
                <a:spcPct val="50000"/>
              </a:spcBef>
              <a:buFontTx/>
              <a:buNone/>
            </a:pPr>
            <a:r>
              <a:rPr lang="en-US" altLang="en-US" sz="1200">
                <a:latin typeface="Arial" panose="020B0604020202020204" pitchFamily="34" charset="0"/>
              </a:rPr>
              <a:t>2:30 132 Molecular Evolution of Spider Silk: Genetics of Functional Repetitive DNA, CHERYL Y. HAYASHI (Department of Biology, University of California, Riverside).</a:t>
            </a:r>
          </a:p>
          <a:p>
            <a:pPr>
              <a:spcBef>
                <a:spcPct val="50000"/>
              </a:spcBef>
              <a:buFontTx/>
              <a:buNone/>
            </a:pPr>
            <a:r>
              <a:rPr lang="en-US" altLang="en-US" sz="1200">
                <a:latin typeface="Arial" panose="020B0604020202020204" pitchFamily="34" charset="0"/>
              </a:rPr>
              <a:t>3:00 BREAK</a:t>
            </a:r>
          </a:p>
          <a:p>
            <a:pPr>
              <a:spcBef>
                <a:spcPct val="50000"/>
              </a:spcBef>
              <a:buFontTx/>
              <a:buNone/>
            </a:pPr>
            <a:r>
              <a:rPr lang="en-US" altLang="en-US" sz="1200">
                <a:latin typeface="Arial" panose="020B0604020202020204" pitchFamily="34" charset="0"/>
              </a:rPr>
              <a:t>3:30 133 Molecular Evolution of Tooth Genes in Toothless Vertebrates: Deciphering Evolutionary History from Pseudogenes, MARK SPRINGER (Department of Biology, University of California, Riverside).</a:t>
            </a:r>
          </a:p>
          <a:p>
            <a:pPr>
              <a:spcBef>
                <a:spcPct val="50000"/>
              </a:spcBef>
              <a:buFontTx/>
              <a:buNone/>
            </a:pPr>
            <a:r>
              <a:rPr lang="en-US" altLang="en-US" sz="1200">
                <a:latin typeface="Arial" panose="020B0604020202020204" pitchFamily="34" charset="0"/>
              </a:rPr>
              <a:t>4:00 134 Genomics of Convergently and Experimentally Evolving Populations of Guppies (Poecilia reticulata). BONNIE A. FRASER1*, AXEL KUNSTER1, DAVID N. REZNICK2, CHRISTINE DREYER1, and DETLEF WEIGEL1 (1Department of Molecular Biology, Max Planck Institute for Developmental Biology, Tübingen, Germany; 2Department of Biology, University of California at Riverside).</a:t>
            </a:r>
          </a:p>
          <a:p>
            <a:pPr>
              <a:spcBef>
                <a:spcPct val="50000"/>
              </a:spcBef>
              <a:buFontTx/>
              <a:buNone/>
            </a:pPr>
            <a:r>
              <a:rPr lang="en-US" altLang="en-US" sz="1200">
                <a:latin typeface="Arial" panose="020B0604020202020204" pitchFamily="34" charset="0"/>
              </a:rPr>
              <a:t>4:30 135 The Genetics of Floral Adaptation: Flower Color, Shape and Organ Identity, SCOTT A. HODGES*, NATHAN J. DERIEG, and EVANGELINE S. BALLERINI (Department of Ecology, Evolution and Marine Biology, University of California, Santa Barbara).</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Number Placeholder 5">
            <a:extLst>
              <a:ext uri="{FF2B5EF4-FFF2-40B4-BE49-F238E27FC236}">
                <a16:creationId xmlns:a16="http://schemas.microsoft.com/office/drawing/2014/main" id="{D66C54C7-A4A0-A7E0-B3FA-6D99E37BE40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3B6A4D-1E87-44C0-A556-233848142965}" type="slidenum">
              <a:rPr lang="en-US" altLang="en-US" sz="1400"/>
              <a:pPr>
                <a:spcBef>
                  <a:spcPct val="0"/>
                </a:spcBef>
                <a:buFontTx/>
                <a:buNone/>
              </a:pPr>
              <a:t>105</a:t>
            </a:fld>
            <a:endParaRPr lang="en-US" altLang="en-US" sz="1400"/>
          </a:p>
        </p:txBody>
      </p:sp>
      <p:sp>
        <p:nvSpPr>
          <p:cNvPr id="2209794" name="Rectangle 2">
            <a:extLst>
              <a:ext uri="{FF2B5EF4-FFF2-40B4-BE49-F238E27FC236}">
                <a16:creationId xmlns:a16="http://schemas.microsoft.com/office/drawing/2014/main" id="{0251D06C-DA54-19D5-90A7-DD89B75BCA6E}"/>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solidFill>
                  <a:srgbClr val="FF0000"/>
                </a:solidFill>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hybrid line)</a:t>
            </a:r>
          </a:p>
        </p:txBody>
      </p:sp>
      <p:sp>
        <p:nvSpPr>
          <p:cNvPr id="2209795" name="Text Box 3">
            <a:extLst>
              <a:ext uri="{FF2B5EF4-FFF2-40B4-BE49-F238E27FC236}">
                <a16:creationId xmlns:a16="http://schemas.microsoft.com/office/drawing/2014/main" id="{7693EAD2-596E-7A86-39AE-792403C234A1}"/>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184325" name="Line 4">
            <a:extLst>
              <a:ext uri="{FF2B5EF4-FFF2-40B4-BE49-F238E27FC236}">
                <a16:creationId xmlns:a16="http://schemas.microsoft.com/office/drawing/2014/main" id="{E2DD0644-85C4-647B-CE9C-781892993A26}"/>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Number Placeholder 5">
            <a:extLst>
              <a:ext uri="{FF2B5EF4-FFF2-40B4-BE49-F238E27FC236}">
                <a16:creationId xmlns:a16="http://schemas.microsoft.com/office/drawing/2014/main" id="{99D5C948-E407-C664-A250-9A97F00A806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6A57193-A30F-4855-8920-CDD1B17F32E6}" type="slidenum">
              <a:rPr lang="en-US" altLang="en-US" sz="1400"/>
              <a:pPr>
                <a:spcBef>
                  <a:spcPct val="0"/>
                </a:spcBef>
                <a:buFontTx/>
                <a:buNone/>
              </a:pPr>
              <a:t>106</a:t>
            </a:fld>
            <a:endParaRPr lang="en-US" altLang="en-US" sz="1400"/>
          </a:p>
        </p:txBody>
      </p:sp>
      <p:sp>
        <p:nvSpPr>
          <p:cNvPr id="186371" name="Rectangle 2">
            <a:extLst>
              <a:ext uri="{FF2B5EF4-FFF2-40B4-BE49-F238E27FC236}">
                <a16:creationId xmlns:a16="http://schemas.microsoft.com/office/drawing/2014/main" id="{9FD73034-A6B5-FD11-CE6A-41440A654EF7}"/>
              </a:ext>
            </a:extLst>
          </p:cNvPr>
          <p:cNvSpPr>
            <a:spLocks noGrp="1" noChangeArrowheads="1"/>
          </p:cNvSpPr>
          <p:nvPr>
            <p:ph type="body" idx="1"/>
          </p:nvPr>
        </p:nvSpPr>
        <p:spPr>
          <a:xfrm>
            <a:off x="109538" y="962025"/>
            <a:ext cx="9001125" cy="5532438"/>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solidFill>
                  <a:srgbClr val="0000FF"/>
                </a:solidFill>
                <a:latin typeface="Arial" panose="020B0604020202020204" pitchFamily="34" charset="0"/>
              </a:rPr>
              <a:t>Advanced intercross line</a:t>
            </a:r>
            <a:r>
              <a:rPr lang="en-US" altLang="en-US" sz="2800" b="1">
                <a:latin typeface="Arial" panose="020B0604020202020204" pitchFamily="34" charset="0"/>
              </a:rPr>
              <a:t> (HR X C57BL/6J) produced and maintained until G</a:t>
            </a:r>
            <a:r>
              <a:rPr lang="en-US" altLang="en-US" sz="2800" b="1" baseline="-8000">
                <a:latin typeface="Arial" panose="020B0604020202020204" pitchFamily="34" charset="0"/>
              </a:rPr>
              <a:t>4</a:t>
            </a:r>
            <a:r>
              <a:rPr lang="en-US" altLang="en-US" sz="2800" b="1" baseline="-10000">
                <a:latin typeface="Arial" panose="020B0604020202020204" pitchFamily="34" charset="0"/>
              </a:rPr>
              <a:t> </a:t>
            </a:r>
            <a:r>
              <a:rPr lang="en-US" altLang="en-US" sz="2800" b="1">
                <a:latin typeface="Arial" panose="020B0604020202020204" pitchFamily="34" charset="0"/>
              </a:rPr>
              <a:t>(N = 815 mice)</a:t>
            </a:r>
          </a:p>
          <a:p>
            <a:pPr lvl="1">
              <a:lnSpc>
                <a:spcPct val="7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distantly related, so lots of fully informative markers</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Phenotyped for 37 quantitative traits:</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wheel running</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food consumption</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body composition</a:t>
            </a:r>
          </a:p>
          <a:p>
            <a:pPr lvl="1">
              <a:lnSpc>
                <a:spcPct val="80000"/>
              </a:lnSpc>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changes in body comp. with 6 days wheel access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Genotyped for 530 fully informative SNPs with an average spacing of 4.7 Mb</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Empirical genomewide P = 0.05 and P = 0.10 were deemed "significant" and "suggestive"</a:t>
            </a:r>
          </a:p>
        </p:txBody>
      </p:sp>
      <p:sp>
        <p:nvSpPr>
          <p:cNvPr id="186372" name="Line 3">
            <a:extLst>
              <a:ext uri="{FF2B5EF4-FFF2-40B4-BE49-F238E27FC236}">
                <a16:creationId xmlns:a16="http://schemas.microsoft.com/office/drawing/2014/main" id="{BEEB1D5B-A533-25D7-6F51-DE8B6969447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1844" name="Text Box 4">
            <a:extLst>
              <a:ext uri="{FF2B5EF4-FFF2-40B4-BE49-F238E27FC236}">
                <a16:creationId xmlns:a16="http://schemas.microsoft.com/office/drawing/2014/main" id="{9B1B1953-B933-9D02-76AE-183E0438B97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Number Placeholder 3">
            <a:extLst>
              <a:ext uri="{FF2B5EF4-FFF2-40B4-BE49-F238E27FC236}">
                <a16:creationId xmlns:a16="http://schemas.microsoft.com/office/drawing/2014/main" id="{51DD4081-AFFA-83D2-9641-BA601B345DC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7E02392-7F60-4A69-8FFA-4B249F44B269}" type="slidenum">
              <a:rPr lang="en-US" altLang="en-US" sz="1400"/>
              <a:pPr>
                <a:spcBef>
                  <a:spcPct val="0"/>
                </a:spcBef>
                <a:buFontTx/>
                <a:buNone/>
              </a:pPr>
              <a:t>107</a:t>
            </a:fld>
            <a:endParaRPr lang="en-US" altLang="en-US" sz="1400"/>
          </a:p>
        </p:txBody>
      </p:sp>
      <p:graphicFrame>
        <p:nvGraphicFramePr>
          <p:cNvPr id="10" name="Chart 9">
            <a:extLst>
              <a:ext uri="{FF2B5EF4-FFF2-40B4-BE49-F238E27FC236}">
                <a16:creationId xmlns:a16="http://schemas.microsoft.com/office/drawing/2014/main" id="{66FFD5B2-A246-941C-4F8D-529CC4323537}"/>
              </a:ext>
            </a:extLst>
          </p:cNvPr>
          <p:cNvGraphicFramePr/>
          <p:nvPr/>
        </p:nvGraphicFramePr>
        <p:xfrm>
          <a:off x="401878" y="1224168"/>
          <a:ext cx="8630084" cy="4740330"/>
        </p:xfrm>
        <a:graphic>
          <a:graphicData uri="http://schemas.openxmlformats.org/drawingml/2006/chart">
            <c:chart xmlns:c="http://schemas.openxmlformats.org/drawingml/2006/chart" xmlns:r="http://schemas.openxmlformats.org/officeDocument/2006/relationships" r:id="rId2"/>
          </a:graphicData>
        </a:graphic>
      </p:graphicFrame>
      <p:sp>
        <p:nvSpPr>
          <p:cNvPr id="2213891" name="Text Box 3">
            <a:extLst>
              <a:ext uri="{FF2B5EF4-FFF2-40B4-BE49-F238E27FC236}">
                <a16:creationId xmlns:a16="http://schemas.microsoft.com/office/drawing/2014/main" id="{196552A5-39BF-5DE4-A65C-55A1F3DD5F6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188421" name="Line 4">
            <a:extLst>
              <a:ext uri="{FF2B5EF4-FFF2-40B4-BE49-F238E27FC236}">
                <a16:creationId xmlns:a16="http://schemas.microsoft.com/office/drawing/2014/main" id="{9F17E6A1-7304-C3AF-480F-4A3FFEB7A43F}"/>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8422" name="Text Box 5">
            <a:extLst>
              <a:ext uri="{FF2B5EF4-FFF2-40B4-BE49-F238E27FC236}">
                <a16:creationId xmlns:a16="http://schemas.microsoft.com/office/drawing/2014/main" id="{B16B2A07-1A28-B43A-4BD1-D48746C1DC92}"/>
              </a:ext>
            </a:extLst>
          </p:cNvPr>
          <p:cNvSpPr txBox="1">
            <a:spLocks noChangeArrowheads="1"/>
          </p:cNvSpPr>
          <p:nvPr/>
        </p:nvSpPr>
        <p:spPr bwMode="auto">
          <a:xfrm>
            <a:off x="2297113" y="992188"/>
            <a:ext cx="460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latin typeface="Arial" panose="020B0604020202020204" pitchFamily="34" charset="0"/>
              </a:rPr>
              <a:t>782 mice in the G</a:t>
            </a:r>
            <a:r>
              <a:rPr lang="en-US" altLang="en-US" sz="2400" b="1" baseline="-8000">
                <a:latin typeface="Arial" panose="020B0604020202020204" pitchFamily="34" charset="0"/>
              </a:rPr>
              <a:t>4</a:t>
            </a:r>
            <a:r>
              <a:rPr lang="en-US" altLang="en-US" sz="2400" b="1">
                <a:latin typeface="Arial" panose="020B0604020202020204" pitchFamily="34" charset="0"/>
              </a:rPr>
              <a:t> population</a:t>
            </a:r>
            <a:endParaRPr lang="en-US" altLang="en-US" sz="2400">
              <a:latin typeface="Arial" panose="020B0604020202020204" pitchFamily="34" charset="0"/>
            </a:endParaRPr>
          </a:p>
        </p:txBody>
      </p:sp>
      <p:sp>
        <p:nvSpPr>
          <p:cNvPr id="188423" name="TextBox 5">
            <a:extLst>
              <a:ext uri="{FF2B5EF4-FFF2-40B4-BE49-F238E27FC236}">
                <a16:creationId xmlns:a16="http://schemas.microsoft.com/office/drawing/2014/main" id="{FA2450B0-E6AF-33ED-6804-BB74904ACD99}"/>
              </a:ext>
            </a:extLst>
          </p:cNvPr>
          <p:cNvSpPr txBox="1">
            <a:spLocks noChangeArrowheads="1"/>
          </p:cNvSpPr>
          <p:nvPr/>
        </p:nvSpPr>
        <p:spPr bwMode="auto">
          <a:xfrm>
            <a:off x="1898650" y="5613400"/>
            <a:ext cx="5788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latin typeface="Arial" panose="020B0604020202020204" pitchFamily="34" charset="0"/>
                <a:cs typeface="Arial" panose="020B0604020202020204" pitchFamily="34" charset="0"/>
              </a:rPr>
              <a:t>Mean Distance Run on Days 5 + 6 (m) </a:t>
            </a:r>
          </a:p>
        </p:txBody>
      </p:sp>
      <p:sp>
        <p:nvSpPr>
          <p:cNvPr id="188424" name="TextBox 5">
            <a:extLst>
              <a:ext uri="{FF2B5EF4-FFF2-40B4-BE49-F238E27FC236}">
                <a16:creationId xmlns:a16="http://schemas.microsoft.com/office/drawing/2014/main" id="{3E12F305-DC06-D5D4-F9D2-7E3F9E8B1518}"/>
              </a:ext>
            </a:extLst>
          </p:cNvPr>
          <p:cNvSpPr txBox="1">
            <a:spLocks noChangeArrowheads="1"/>
          </p:cNvSpPr>
          <p:nvPr/>
        </p:nvSpPr>
        <p:spPr bwMode="auto">
          <a:xfrm rot="-5400000">
            <a:off x="-319087" y="2355850"/>
            <a:ext cx="1790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Frequency</a:t>
            </a:r>
          </a:p>
        </p:txBody>
      </p:sp>
      <p:sp>
        <p:nvSpPr>
          <p:cNvPr id="188425" name="TextBox 10">
            <a:extLst>
              <a:ext uri="{FF2B5EF4-FFF2-40B4-BE49-F238E27FC236}">
                <a16:creationId xmlns:a16="http://schemas.microsoft.com/office/drawing/2014/main" id="{43DE23CD-B84B-C34E-EA8D-C6EE4A41EC66}"/>
              </a:ext>
            </a:extLst>
          </p:cNvPr>
          <p:cNvSpPr txBox="1">
            <a:spLocks noChangeArrowheads="1"/>
          </p:cNvSpPr>
          <p:nvPr/>
        </p:nvSpPr>
        <p:spPr bwMode="auto">
          <a:xfrm>
            <a:off x="2303463" y="1462088"/>
            <a:ext cx="1366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~2 miles</a:t>
            </a:r>
          </a:p>
        </p:txBody>
      </p:sp>
      <p:sp>
        <p:nvSpPr>
          <p:cNvPr id="188426" name="TextBox 11">
            <a:extLst>
              <a:ext uri="{FF2B5EF4-FFF2-40B4-BE49-F238E27FC236}">
                <a16:creationId xmlns:a16="http://schemas.microsoft.com/office/drawing/2014/main" id="{9BA50E15-0C04-C8F0-CCDB-BCB4FBC882F5}"/>
              </a:ext>
            </a:extLst>
          </p:cNvPr>
          <p:cNvSpPr txBox="1">
            <a:spLocks noChangeArrowheads="1"/>
          </p:cNvSpPr>
          <p:nvPr/>
        </p:nvSpPr>
        <p:spPr bwMode="auto">
          <a:xfrm>
            <a:off x="6594475" y="1462088"/>
            <a:ext cx="1501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~16 miles</a:t>
            </a:r>
          </a:p>
        </p:txBody>
      </p:sp>
      <p:sp>
        <p:nvSpPr>
          <p:cNvPr id="188427" name="Line 66">
            <a:extLst>
              <a:ext uri="{FF2B5EF4-FFF2-40B4-BE49-F238E27FC236}">
                <a16:creationId xmlns:a16="http://schemas.microsoft.com/office/drawing/2014/main" id="{77205D32-82FF-2114-5F7A-F861DE00E7B8}"/>
              </a:ext>
            </a:extLst>
          </p:cNvPr>
          <p:cNvSpPr>
            <a:spLocks noChangeShapeType="1"/>
          </p:cNvSpPr>
          <p:nvPr/>
        </p:nvSpPr>
        <p:spPr bwMode="auto">
          <a:xfrm>
            <a:off x="3649663" y="1693863"/>
            <a:ext cx="2927350" cy="1587"/>
          </a:xfrm>
          <a:prstGeom prst="line">
            <a:avLst/>
          </a:prstGeom>
          <a:noFill/>
          <a:ln w="38100" cap="rnd">
            <a:solidFill>
              <a:srgbClr val="0000FF"/>
            </a:solidFill>
            <a:prstDash val="sysDot"/>
            <a:round/>
            <a:headEnd/>
            <a:tailEnd type="triangle" w="lg" len="lg"/>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Number Placeholder 5">
            <a:extLst>
              <a:ext uri="{FF2B5EF4-FFF2-40B4-BE49-F238E27FC236}">
                <a16:creationId xmlns:a16="http://schemas.microsoft.com/office/drawing/2014/main" id="{84C9DADA-AB32-7943-516E-984FB0A7F4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43CEF62-13FC-472F-B9B5-36AD2A145884}" type="slidenum">
              <a:rPr lang="en-US" altLang="en-US" sz="1400"/>
              <a:pPr>
                <a:spcBef>
                  <a:spcPct val="0"/>
                </a:spcBef>
                <a:buFontTx/>
                <a:buNone/>
              </a:pPr>
              <a:t>108</a:t>
            </a:fld>
            <a:endParaRPr lang="en-US" altLang="en-US" sz="1400"/>
          </a:p>
        </p:txBody>
      </p:sp>
      <p:sp>
        <p:nvSpPr>
          <p:cNvPr id="189443" name="Rectangle 2">
            <a:extLst>
              <a:ext uri="{FF2B5EF4-FFF2-40B4-BE49-F238E27FC236}">
                <a16:creationId xmlns:a16="http://schemas.microsoft.com/office/drawing/2014/main" id="{5573FA4F-B085-93A2-8F2A-3C392A91E16E}"/>
              </a:ext>
            </a:extLst>
          </p:cNvPr>
          <p:cNvSpPr>
            <a:spLocks noGrp="1" noChangeArrowheads="1"/>
          </p:cNvSpPr>
          <p:nvPr>
            <p:ph type="body" idx="1"/>
          </p:nvPr>
        </p:nvSpPr>
        <p:spPr>
          <a:xfrm>
            <a:off x="109538" y="962025"/>
            <a:ext cx="9001125" cy="5548313"/>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solidFill>
                  <a:srgbClr val="FF0000"/>
                </a:solidFill>
                <a:latin typeface="Arial" panose="020B0604020202020204" pitchFamily="34" charset="0"/>
              </a:rPr>
              <a:t>Grand total = 41 significant</a:t>
            </a:r>
            <a:r>
              <a:rPr lang="en-US" altLang="en-US" sz="2800" b="1">
                <a:latin typeface="Arial" panose="020B0604020202020204" pitchFamily="34" charset="0"/>
              </a:rPr>
              <a:t>, 21 suggestive;</a:t>
            </a:r>
            <a:br>
              <a:rPr lang="en-US" altLang="en-US" sz="2800" b="1">
                <a:latin typeface="Arial" panose="020B0604020202020204" pitchFamily="34" charset="0"/>
              </a:rPr>
            </a:br>
            <a:r>
              <a:rPr lang="en-US" altLang="en-US" sz="2800" b="1">
                <a:latin typeface="Arial" panose="020B0604020202020204" pitchFamily="34" charset="0"/>
              </a:rPr>
              <a:t>None on the X chromosome</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Body Mass at start of wheel access</a:t>
            </a:r>
            <a:br>
              <a:rPr lang="en-US" altLang="en-US" sz="2800" b="1">
                <a:latin typeface="Arial" panose="020B0604020202020204" pitchFamily="34" charset="0"/>
              </a:rPr>
            </a:br>
            <a:r>
              <a:rPr lang="en-US" altLang="en-US" sz="2800" b="1">
                <a:solidFill>
                  <a:srgbClr val="FF0000"/>
                </a:solidFill>
                <a:latin typeface="Arial" panose="020B0604020202020204" pitchFamily="34" charset="0"/>
              </a:rPr>
              <a:t>2 significant</a:t>
            </a:r>
            <a:r>
              <a:rPr lang="en-US" altLang="en-US" sz="2800" b="1">
                <a:latin typeface="Arial" panose="020B0604020202020204" pitchFamily="34" charset="0"/>
              </a:rPr>
              <a:t>, 2 suggestive QTL</a:t>
            </a:r>
          </a:p>
          <a:p>
            <a:pPr>
              <a:spcBef>
                <a:spcPct val="0"/>
              </a:spcBef>
              <a:spcAft>
                <a:spcPct val="10000"/>
              </a:spcAft>
              <a:buSzPct val="130000"/>
              <a:buFont typeface="Arial" panose="020B0604020202020204" pitchFamily="34" charset="0"/>
              <a:buChar char="●"/>
            </a:pPr>
            <a:r>
              <a:rPr lang="en-US" altLang="en-US" sz="2800" b="1">
                <a:latin typeface="Arial" panose="020B0604020202020204" pitchFamily="34" charset="0"/>
              </a:rPr>
              <a:t>Wheel-running Distance, Duration,</a:t>
            </a:r>
            <a:br>
              <a:rPr lang="en-US" altLang="en-US" sz="2800" b="1">
                <a:latin typeface="Arial" panose="020B0604020202020204" pitchFamily="34" charset="0"/>
              </a:rPr>
            </a:br>
            <a:r>
              <a:rPr lang="en-US" altLang="en-US" sz="2800" b="1">
                <a:latin typeface="Arial" panose="020B0604020202020204" pitchFamily="34" charset="0"/>
              </a:rPr>
              <a:t>Average Speed, Maximum Speed</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Day 1, 2, 3, 4, 5, 6</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Mean of Days 5 + 6 (Distance = the selection criterion)</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Slope for Days 1-6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Intercept for Days 1-6</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39 significant</a:t>
            </a:r>
            <a:r>
              <a:rPr lang="en-US" altLang="en-US" sz="2800" b="1">
                <a:latin typeface="Arial" panose="020B0604020202020204" pitchFamily="34" charset="0"/>
              </a:rPr>
              <a:t>, 18 suggestive QTL;</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 Considerable dominance for high running</a:t>
            </a:r>
            <a:endParaRPr lang="en-US" altLang="en-US" b="1">
              <a:solidFill>
                <a:srgbClr val="0000FF"/>
              </a:solidFill>
              <a:latin typeface="Arial" panose="020B0604020202020204" pitchFamily="34" charset="0"/>
            </a:endParaRPr>
          </a:p>
        </p:txBody>
      </p:sp>
      <p:sp>
        <p:nvSpPr>
          <p:cNvPr id="189444" name="Line 3">
            <a:extLst>
              <a:ext uri="{FF2B5EF4-FFF2-40B4-BE49-F238E27FC236}">
                <a16:creationId xmlns:a16="http://schemas.microsoft.com/office/drawing/2014/main" id="{4F74A7A7-6A48-E1FA-6591-3AADF4C52E99}"/>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4916" name="Text Box 4">
            <a:extLst>
              <a:ext uri="{FF2B5EF4-FFF2-40B4-BE49-F238E27FC236}">
                <a16:creationId xmlns:a16="http://schemas.microsoft.com/office/drawing/2014/main" id="{112B095B-BB43-D4BF-2FDC-8E3A9018A81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14917" name="Rectangle 5">
            <a:extLst>
              <a:ext uri="{FF2B5EF4-FFF2-40B4-BE49-F238E27FC236}">
                <a16:creationId xmlns:a16="http://schemas.microsoft.com/office/drawing/2014/main" id="{F2BCEF36-43A5-045D-13B3-E7B4022CE46E}"/>
              </a:ext>
            </a:extLst>
          </p:cNvPr>
          <p:cNvSpPr>
            <a:spLocks noChangeArrowheads="1"/>
          </p:cNvSpPr>
          <p:nvPr/>
        </p:nvSpPr>
        <p:spPr bwMode="auto">
          <a:xfrm>
            <a:off x="631825" y="4310063"/>
            <a:ext cx="8197850" cy="395287"/>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214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Number Placeholder 5">
            <a:extLst>
              <a:ext uri="{FF2B5EF4-FFF2-40B4-BE49-F238E27FC236}">
                <a16:creationId xmlns:a16="http://schemas.microsoft.com/office/drawing/2014/main" id="{1603A38A-B845-AC21-E098-C5A75142D01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0E35B05-36D2-4E73-B092-E7E643101F5D}" type="slidenum">
              <a:rPr lang="en-US" altLang="en-US" sz="1400"/>
              <a:pPr>
                <a:spcBef>
                  <a:spcPct val="0"/>
                </a:spcBef>
                <a:buFontTx/>
                <a:buNone/>
              </a:pPr>
              <a:t>109</a:t>
            </a:fld>
            <a:endParaRPr lang="en-US" altLang="en-US" sz="1400"/>
          </a:p>
        </p:txBody>
      </p:sp>
      <p:sp>
        <p:nvSpPr>
          <p:cNvPr id="191491" name="Rectangle 2">
            <a:extLst>
              <a:ext uri="{FF2B5EF4-FFF2-40B4-BE49-F238E27FC236}">
                <a16:creationId xmlns:a16="http://schemas.microsoft.com/office/drawing/2014/main" id="{CC9BAB36-4C80-B82A-ED46-F82150EAB36F}"/>
              </a:ext>
            </a:extLst>
          </p:cNvPr>
          <p:cNvSpPr>
            <a:spLocks noGrp="1" noChangeArrowheads="1"/>
          </p:cNvSpPr>
          <p:nvPr>
            <p:ph type="body" idx="1"/>
          </p:nvPr>
        </p:nvSpPr>
        <p:spPr>
          <a:xfrm>
            <a:off x="109538" y="962025"/>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 </a:t>
            </a:r>
            <a:r>
              <a:rPr lang="en-US" altLang="en-US" sz="2400" b="1">
                <a:latin typeface="Arial" panose="020B0604020202020204" pitchFamily="34" charset="0"/>
              </a:rPr>
              <a:t>(Distance = the selection criterion)</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Distance = the selection criterion</a:t>
            </a:r>
          </a:p>
          <a:p>
            <a:pPr lvl="1">
              <a:spcBef>
                <a:spcPct val="0"/>
              </a:spcBef>
              <a:spcAft>
                <a:spcPct val="20000"/>
              </a:spcAft>
              <a:buSzPct val="130000"/>
              <a:buFont typeface="Arial" panose="020B0604020202020204" pitchFamily="34" charset="0"/>
              <a:buChar char="●"/>
            </a:pPr>
            <a:r>
              <a:rPr lang="en-US" altLang="en-US" sz="2400" b="1">
                <a:solidFill>
                  <a:srgbClr val="FF0000"/>
                </a:solidFill>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2.3%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191492" name="Line 3">
            <a:extLst>
              <a:ext uri="{FF2B5EF4-FFF2-40B4-BE49-F238E27FC236}">
                <a16:creationId xmlns:a16="http://schemas.microsoft.com/office/drawing/2014/main" id="{ACC0A31E-A22D-6D37-FFC5-46D5F0CD40F1}"/>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6964" name="Text Box 4">
            <a:extLst>
              <a:ext uri="{FF2B5EF4-FFF2-40B4-BE49-F238E27FC236}">
                <a16:creationId xmlns:a16="http://schemas.microsoft.com/office/drawing/2014/main" id="{E54BBCC1-A7CE-A51E-D441-5775F8C0579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16965" name="Rectangle 5">
            <a:extLst>
              <a:ext uri="{FF2B5EF4-FFF2-40B4-BE49-F238E27FC236}">
                <a16:creationId xmlns:a16="http://schemas.microsoft.com/office/drawing/2014/main" id="{88E78C97-F0AB-0533-E4A3-92FB985E81CF}"/>
              </a:ext>
            </a:extLst>
          </p:cNvPr>
          <p:cNvSpPr>
            <a:spLocks noChangeArrowheads="1"/>
          </p:cNvSpPr>
          <p:nvPr/>
        </p:nvSpPr>
        <p:spPr bwMode="auto">
          <a:xfrm>
            <a:off x="109538" y="3667125"/>
            <a:ext cx="8339137" cy="2252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Narrow-sense heritability in base population was much higher, so we have the usual problem of "</a:t>
            </a:r>
            <a:r>
              <a:rPr lang="en-US" altLang="en-US" sz="2800" b="1">
                <a:solidFill>
                  <a:srgbClr val="0000FF"/>
                </a:solidFill>
                <a:latin typeface="Arial" panose="020B0604020202020204" pitchFamily="34" charset="0"/>
              </a:rPr>
              <a:t>missing heritability</a:t>
            </a:r>
            <a:r>
              <a:rPr lang="en-US" altLang="en-US" sz="2800" b="1">
                <a:latin typeface="Arial" panose="020B0604020202020204" pitchFamily="34" charset="0"/>
              </a:rPr>
              <a:t>."</a:t>
            </a:r>
          </a:p>
          <a:p>
            <a:pPr lvl="1">
              <a:spcBef>
                <a:spcPct val="0"/>
              </a:spcBef>
              <a:spcAft>
                <a:spcPct val="35000"/>
              </a:spcAft>
              <a:buSzPct val="130000"/>
              <a:buFont typeface="Arial" panose="020B0604020202020204" pitchFamily="34" charset="0"/>
              <a:buChar char="●"/>
            </a:pPr>
            <a:r>
              <a:rPr lang="en-US" altLang="en-US" sz="2400" b="1">
                <a:solidFill>
                  <a:srgbClr val="0000FF"/>
                </a:solidFill>
                <a:latin typeface="Arial" panose="020B0604020202020204" pitchFamily="34" charset="0"/>
              </a:rPr>
              <a:t>But, a cross of one Selected line with a Control line might turn up many more QTL.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169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6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3">
            <a:extLst>
              <a:ext uri="{FF2B5EF4-FFF2-40B4-BE49-F238E27FC236}">
                <a16:creationId xmlns:a16="http://schemas.microsoft.com/office/drawing/2014/main" id="{7596FBC5-6D2D-F4DB-EED2-C08005D457D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E1A7878-BCE0-4BB9-AD9D-D7D472C8CB3B}" type="slidenum">
              <a:rPr lang="en-US" altLang="en-US" sz="1400"/>
              <a:pPr>
                <a:spcBef>
                  <a:spcPct val="0"/>
                </a:spcBef>
                <a:buFontTx/>
                <a:buNone/>
              </a:pPr>
              <a:t>11</a:t>
            </a:fld>
            <a:endParaRPr lang="en-US" altLang="en-US" sz="1400"/>
          </a:p>
        </p:txBody>
      </p:sp>
      <p:graphicFrame>
        <p:nvGraphicFramePr>
          <p:cNvPr id="49155" name="Object 2">
            <a:extLst>
              <a:ext uri="{FF2B5EF4-FFF2-40B4-BE49-F238E27FC236}">
                <a16:creationId xmlns:a16="http://schemas.microsoft.com/office/drawing/2014/main" id="{59F5C735-9602-EF62-FA4C-4AED649CACFF}"/>
              </a:ext>
            </a:extLst>
          </p:cNvPr>
          <p:cNvGraphicFramePr>
            <a:graphicFrameLocks noChangeAspect="1"/>
          </p:cNvGraphicFramePr>
          <p:nvPr/>
        </p:nvGraphicFramePr>
        <p:xfrm>
          <a:off x="131763" y="184150"/>
          <a:ext cx="8977312" cy="7197725"/>
        </p:xfrm>
        <a:graphic>
          <a:graphicData uri="http://schemas.openxmlformats.org/presentationml/2006/ole">
            <mc:AlternateContent xmlns:mc="http://schemas.openxmlformats.org/markup-compatibility/2006">
              <mc:Choice xmlns:v="urn:schemas-microsoft-com:vml" Requires="v">
                <p:oleObj spid="_x0000_s49189" name="Chart" r:id="rId4" imgW="8972459" imgH="6419973" progId="MSGraph.Chart.8">
                  <p:embed followColorScheme="full"/>
                </p:oleObj>
              </mc:Choice>
              <mc:Fallback>
                <p:oleObj name="Chart" r:id="rId4" imgW="8972459" imgH="6419973"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763" y="184150"/>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9156" name="Text Box 3">
            <a:extLst>
              <a:ext uri="{FF2B5EF4-FFF2-40B4-BE49-F238E27FC236}">
                <a16:creationId xmlns:a16="http://schemas.microsoft.com/office/drawing/2014/main" id="{248C4DC1-917A-C8DF-E607-56A5F8B7A1A9}"/>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 on days 5 + 6</a:t>
            </a:r>
          </a:p>
        </p:txBody>
      </p:sp>
      <p:sp>
        <p:nvSpPr>
          <p:cNvPr id="49157" name="Text Box 4">
            <a:extLst>
              <a:ext uri="{FF2B5EF4-FFF2-40B4-BE49-F238E27FC236}">
                <a16:creationId xmlns:a16="http://schemas.microsoft.com/office/drawing/2014/main" id="{83345CFD-9E0B-6588-4410-E1A8972834CC}"/>
              </a:ext>
            </a:extLst>
          </p:cNvPr>
          <p:cNvSpPr txBox="1">
            <a:spLocks noChangeArrowheads="1"/>
          </p:cNvSpPr>
          <p:nvPr/>
        </p:nvSpPr>
        <p:spPr bwMode="auto">
          <a:xfrm>
            <a:off x="5672138" y="658813"/>
            <a:ext cx="14589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Selected</a:t>
            </a:r>
          </a:p>
        </p:txBody>
      </p:sp>
      <p:sp>
        <p:nvSpPr>
          <p:cNvPr id="49158" name="Rectangle 5">
            <a:extLst>
              <a:ext uri="{FF2B5EF4-FFF2-40B4-BE49-F238E27FC236}">
                <a16:creationId xmlns:a16="http://schemas.microsoft.com/office/drawing/2014/main" id="{BF55E27F-6926-22F0-2711-CA518831309A}"/>
              </a:ext>
            </a:extLst>
          </p:cNvPr>
          <p:cNvSpPr>
            <a:spLocks noChangeArrowheads="1"/>
          </p:cNvSpPr>
          <p:nvPr/>
        </p:nvSpPr>
        <p:spPr bwMode="auto">
          <a:xfrm>
            <a:off x="5884863" y="3908425"/>
            <a:ext cx="1266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00CC"/>
                </a:solidFill>
                <a:latin typeface="Arial" panose="020B0604020202020204" pitchFamily="34" charset="0"/>
              </a:rPr>
              <a:t>Control</a:t>
            </a:r>
          </a:p>
        </p:txBody>
      </p:sp>
      <p:grpSp>
        <p:nvGrpSpPr>
          <p:cNvPr id="49159" name="Group 6">
            <a:extLst>
              <a:ext uri="{FF2B5EF4-FFF2-40B4-BE49-F238E27FC236}">
                <a16:creationId xmlns:a16="http://schemas.microsoft.com/office/drawing/2014/main" id="{1D988179-CE39-1A87-07DE-2BB4359710F6}"/>
              </a:ext>
            </a:extLst>
          </p:cNvPr>
          <p:cNvGrpSpPr>
            <a:grpSpLocks/>
          </p:cNvGrpSpPr>
          <p:nvPr/>
        </p:nvGrpSpPr>
        <p:grpSpPr bwMode="auto">
          <a:xfrm>
            <a:off x="1492250" y="1508125"/>
            <a:ext cx="731838" cy="1493838"/>
            <a:chOff x="960" y="1104"/>
            <a:chExt cx="461" cy="941"/>
          </a:xfrm>
        </p:grpSpPr>
        <p:sp>
          <p:nvSpPr>
            <p:cNvPr id="49166" name="Oval 7">
              <a:extLst>
                <a:ext uri="{FF2B5EF4-FFF2-40B4-BE49-F238E27FC236}">
                  <a16:creationId xmlns:a16="http://schemas.microsoft.com/office/drawing/2014/main" id="{07A92A15-39DF-BABA-304A-B7539E01CDF2}"/>
                </a:ext>
              </a:extLst>
            </p:cNvPr>
            <p:cNvSpPr>
              <a:spLocks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49167" name="Line 8">
              <a:extLst>
                <a:ext uri="{FF2B5EF4-FFF2-40B4-BE49-F238E27FC236}">
                  <a16:creationId xmlns:a16="http://schemas.microsoft.com/office/drawing/2014/main" id="{658409E9-B17C-5E6A-12CA-73AF3C34E347}"/>
                </a:ext>
              </a:extLst>
            </p:cNvPr>
            <p:cNvSpPr>
              <a:spLocks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68" name="Line 9">
              <a:extLst>
                <a:ext uri="{FF2B5EF4-FFF2-40B4-BE49-F238E27FC236}">
                  <a16:creationId xmlns:a16="http://schemas.microsoft.com/office/drawing/2014/main" id="{0D440872-8C49-B5DB-6031-F0CF943F02E8}"/>
                </a:ext>
              </a:extLst>
            </p:cNvPr>
            <p:cNvSpPr>
              <a:spLocks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49160" name="Text Box 10">
            <a:extLst>
              <a:ext uri="{FF2B5EF4-FFF2-40B4-BE49-F238E27FC236}">
                <a16:creationId xmlns:a16="http://schemas.microsoft.com/office/drawing/2014/main" id="{398B93F1-4C4A-B17E-59CA-49E679BF5CFC}"/>
              </a:ext>
            </a:extLst>
          </p:cNvPr>
          <p:cNvSpPr txBox="1">
            <a:spLocks noChangeArrowheads="1"/>
          </p:cNvSpPr>
          <p:nvPr/>
        </p:nvSpPr>
        <p:spPr bwMode="auto">
          <a:xfrm>
            <a:off x="-14288" y="6616700"/>
            <a:ext cx="10810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14FRUN56.DSF</a:t>
            </a:r>
          </a:p>
        </p:txBody>
      </p:sp>
      <p:sp>
        <p:nvSpPr>
          <p:cNvPr id="49161" name="Text Box 11">
            <a:extLst>
              <a:ext uri="{FF2B5EF4-FFF2-40B4-BE49-F238E27FC236}">
                <a16:creationId xmlns:a16="http://schemas.microsoft.com/office/drawing/2014/main" id="{AF296681-9761-31C7-97E2-7C89BE11F8A7}"/>
              </a:ext>
            </a:extLst>
          </p:cNvPr>
          <p:cNvSpPr txBox="1">
            <a:spLocks noChangeArrowheads="1"/>
          </p:cNvSpPr>
          <p:nvPr/>
        </p:nvSpPr>
        <p:spPr bwMode="auto">
          <a:xfrm>
            <a:off x="1092200" y="6018213"/>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a:latin typeface="Arial" panose="020B0604020202020204" pitchFamily="34" charset="0"/>
              </a:rPr>
              <a:t>0      </a:t>
            </a:r>
            <a:r>
              <a:rPr lang="en-US" altLang="en-US" sz="2000" b="1">
                <a:latin typeface="Arial" panose="020B0604020202020204" pitchFamily="34" charset="0"/>
              </a:rPr>
              <a:t> </a:t>
            </a:r>
            <a:r>
              <a:rPr lang="en-US" altLang="en-US" sz="2400" b="1">
                <a:latin typeface="Arial" panose="020B0604020202020204" pitchFamily="34" charset="0"/>
              </a:rPr>
              <a:t>5      10    </a:t>
            </a:r>
            <a:r>
              <a:rPr lang="en-US" altLang="en-US" sz="1600" b="1">
                <a:latin typeface="Arial" panose="020B0604020202020204" pitchFamily="34" charset="0"/>
              </a:rPr>
              <a:t> </a:t>
            </a:r>
            <a:r>
              <a:rPr lang="en-US" altLang="en-US" sz="2400" b="1">
                <a:latin typeface="Arial" panose="020B0604020202020204" pitchFamily="34" charset="0"/>
              </a:rPr>
              <a:t>15     20    </a:t>
            </a:r>
            <a:r>
              <a:rPr lang="en-US" altLang="en-US" sz="2000" b="1">
                <a:latin typeface="Arial" panose="020B0604020202020204" pitchFamily="34" charset="0"/>
              </a:rPr>
              <a:t> </a:t>
            </a:r>
            <a:r>
              <a:rPr lang="en-US" altLang="en-US" sz="2400" b="1">
                <a:latin typeface="Arial" panose="020B0604020202020204" pitchFamily="34" charset="0"/>
              </a:rPr>
              <a:t>25    </a:t>
            </a:r>
            <a:r>
              <a:rPr lang="en-US" altLang="en-US" sz="1800" b="1">
                <a:latin typeface="Arial" panose="020B0604020202020204" pitchFamily="34" charset="0"/>
              </a:rPr>
              <a:t> </a:t>
            </a:r>
            <a:r>
              <a:rPr lang="en-US" altLang="en-US" sz="2400" b="1">
                <a:latin typeface="Arial" panose="020B0604020202020204" pitchFamily="34" charset="0"/>
              </a:rPr>
              <a:t>30     35    </a:t>
            </a:r>
            <a:r>
              <a:rPr lang="en-US" altLang="en-US" sz="1800" b="1">
                <a:latin typeface="Arial" panose="020B0604020202020204" pitchFamily="34" charset="0"/>
              </a:rPr>
              <a:t> </a:t>
            </a:r>
            <a:r>
              <a:rPr lang="en-US" altLang="en-US" sz="2400" b="1">
                <a:latin typeface="Arial" panose="020B0604020202020204" pitchFamily="34" charset="0"/>
              </a:rPr>
              <a:t>40    </a:t>
            </a:r>
            <a:r>
              <a:rPr lang="en-US" altLang="en-US" sz="1600" b="1">
                <a:latin typeface="Arial" panose="020B0604020202020204" pitchFamily="34" charset="0"/>
              </a:rPr>
              <a:t> </a:t>
            </a:r>
            <a:r>
              <a:rPr lang="en-US" altLang="en-US" sz="2400" b="1">
                <a:latin typeface="Arial" panose="020B0604020202020204" pitchFamily="34" charset="0"/>
              </a:rPr>
              <a:t>45     50</a:t>
            </a:r>
          </a:p>
        </p:txBody>
      </p:sp>
      <p:sp>
        <p:nvSpPr>
          <p:cNvPr id="49162" name="Text Box 12">
            <a:extLst>
              <a:ext uri="{FF2B5EF4-FFF2-40B4-BE49-F238E27FC236}">
                <a16:creationId xmlns:a16="http://schemas.microsoft.com/office/drawing/2014/main" id="{E754D25F-568E-A43B-6215-50BDA1CBDD02}"/>
              </a:ext>
            </a:extLst>
          </p:cNvPr>
          <p:cNvSpPr txBox="1">
            <a:spLocks noChangeArrowheads="1"/>
          </p:cNvSpPr>
          <p:nvPr/>
        </p:nvSpPr>
        <p:spPr bwMode="auto">
          <a:xfrm>
            <a:off x="3733800" y="6307138"/>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Generation</a:t>
            </a:r>
          </a:p>
        </p:txBody>
      </p:sp>
      <p:sp>
        <p:nvSpPr>
          <p:cNvPr id="49163" name="Text Box 13">
            <a:extLst>
              <a:ext uri="{FF2B5EF4-FFF2-40B4-BE49-F238E27FC236}">
                <a16:creationId xmlns:a16="http://schemas.microsoft.com/office/drawing/2014/main" id="{69FD29BF-97B9-C4B0-ED48-447C919910E2}"/>
              </a:ext>
            </a:extLst>
          </p:cNvPr>
          <p:cNvSpPr txBox="1">
            <a:spLocks noChangeArrowheads="1"/>
          </p:cNvSpPr>
          <p:nvPr/>
        </p:nvSpPr>
        <p:spPr bwMode="auto">
          <a:xfrm>
            <a:off x="1393825" y="6810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a:latin typeface="Arial" panose="020B0604020202020204" pitchFamily="34" charset="0"/>
              </a:rPr>
              <a:t>Wheel Circum-</a:t>
            </a:r>
            <a:br>
              <a:rPr lang="en-US" altLang="en-US" sz="1600" b="1">
                <a:latin typeface="Arial" panose="020B0604020202020204" pitchFamily="34" charset="0"/>
              </a:rPr>
            </a:br>
            <a:r>
              <a:rPr lang="en-US" altLang="en-US" sz="1600" b="1">
                <a:latin typeface="Arial" panose="020B0604020202020204" pitchFamily="34" charset="0"/>
              </a:rPr>
              <a:t>ference = 1.12 m</a:t>
            </a:r>
          </a:p>
        </p:txBody>
      </p:sp>
      <p:sp>
        <p:nvSpPr>
          <p:cNvPr id="1502222" name="Text Box 14">
            <a:extLst>
              <a:ext uri="{FF2B5EF4-FFF2-40B4-BE49-F238E27FC236}">
                <a16:creationId xmlns:a16="http://schemas.microsoft.com/office/drawing/2014/main" id="{9E0823D4-A71B-4A79-919B-372F71992129}"/>
              </a:ext>
            </a:extLst>
          </p:cNvPr>
          <p:cNvSpPr txBox="1">
            <a:spLocks noChangeArrowheads="1"/>
          </p:cNvSpPr>
          <p:nvPr/>
        </p:nvSpPr>
        <p:spPr bwMode="auto">
          <a:xfrm>
            <a:off x="4113213" y="1216025"/>
            <a:ext cx="4325937" cy="1785938"/>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i="1">
                <a:latin typeface="Arial" panose="020B0604020202020204" pitchFamily="34" charset="0"/>
              </a:rPr>
              <a:t>Gradual increase over many generations is consistent with </a:t>
            </a:r>
            <a:r>
              <a:rPr lang="en-US" altLang="en-US" sz="2200" b="1" i="1" u="sng">
                <a:solidFill>
                  <a:srgbClr val="6600CC"/>
                </a:solidFill>
                <a:latin typeface="Arial" panose="020B0604020202020204" pitchFamily="34" charset="0"/>
              </a:rPr>
              <a:t>polygenic</a:t>
            </a:r>
            <a:r>
              <a:rPr lang="en-US" altLang="en-US" sz="2200" b="1" i="1">
                <a:latin typeface="Arial" panose="020B0604020202020204" pitchFamily="34" charset="0"/>
              </a:rPr>
              <a:t> inheritance,</a:t>
            </a:r>
            <a:br>
              <a:rPr lang="en-US" altLang="en-US" sz="2200" b="1" i="1">
                <a:latin typeface="Arial" panose="020B0604020202020204" pitchFamily="34" charset="0"/>
              </a:rPr>
            </a:br>
            <a:r>
              <a:rPr lang="en-US" altLang="en-US" sz="2200" b="1" i="1">
                <a:latin typeface="Arial" panose="020B0604020202020204" pitchFamily="34" charset="0"/>
              </a:rPr>
              <a:t>as would be expected for such a high-level, complex trait.</a:t>
            </a:r>
          </a:p>
        </p:txBody>
      </p:sp>
      <p:sp>
        <p:nvSpPr>
          <p:cNvPr id="49165" name="Text Box 15">
            <a:extLst>
              <a:ext uri="{FF2B5EF4-FFF2-40B4-BE49-F238E27FC236}">
                <a16:creationId xmlns:a16="http://schemas.microsoft.com/office/drawing/2014/main" id="{E45EB880-5D7E-0E77-E770-D622EA04FCE3}"/>
              </a:ext>
            </a:extLst>
          </p:cNvPr>
          <p:cNvSpPr txBox="1">
            <a:spLocks noChangeArrowheads="1"/>
          </p:cNvSpPr>
          <p:nvPr/>
        </p:nvSpPr>
        <p:spPr bwMode="auto">
          <a:xfrm>
            <a:off x="5811838" y="3298825"/>
            <a:ext cx="7239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latin typeface="Arial" panose="020B0604020202020204" pitchFamily="34" charset="0"/>
              </a:rPr>
              <a:t>Move from WI to CA</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grpId="0" nodeType="clickEffect">
                                  <p:stCondLst>
                                    <p:cond delay="0"/>
                                  </p:stCondLst>
                                  <p:childTnLst>
                                    <p:set>
                                      <p:cBhvr>
                                        <p:cTn id="6" dur="1" fill="hold">
                                          <p:stCondLst>
                                            <p:cond delay="0"/>
                                          </p:stCondLst>
                                        </p:cTn>
                                        <p:tgtEl>
                                          <p:spTgt spid="1502222"/>
                                        </p:tgtEl>
                                        <p:attrNameLst>
                                          <p:attrName>style.visibility</p:attrName>
                                        </p:attrNameLst>
                                      </p:cBhvr>
                                      <p:to>
                                        <p:strVal val="visible"/>
                                      </p:to>
                                    </p:set>
                                    <p:anim calcmode="lin" valueType="num">
                                      <p:cBhvr additive="base">
                                        <p:cTn id="7" dur="250" fill="hold"/>
                                        <p:tgtEl>
                                          <p:spTgt spid="1502222"/>
                                        </p:tgtEl>
                                        <p:attrNameLst>
                                          <p:attrName>ppt_x</p:attrName>
                                        </p:attrNameLst>
                                      </p:cBhvr>
                                      <p:tavLst>
                                        <p:tav tm="0">
                                          <p:val>
                                            <p:strVal val="0-#ppt_w/2"/>
                                          </p:val>
                                        </p:tav>
                                        <p:tav tm="100000">
                                          <p:val>
                                            <p:strVal val="#ppt_x"/>
                                          </p:val>
                                        </p:tav>
                                      </p:tavLst>
                                    </p:anim>
                                    <p:anim calcmode="lin" valueType="num">
                                      <p:cBhvr additive="base">
                                        <p:cTn id="8" dur="250" fill="hold"/>
                                        <p:tgtEl>
                                          <p:spTgt spid="15022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222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Number Placeholder 5">
            <a:extLst>
              <a:ext uri="{FF2B5EF4-FFF2-40B4-BE49-F238E27FC236}">
                <a16:creationId xmlns:a16="http://schemas.microsoft.com/office/drawing/2014/main" id="{F31BCA46-7170-DE7F-37EC-735AFBA604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0D6D6C0-81FD-421B-9DDB-C83A9DE6203A}" type="slidenum">
              <a:rPr lang="en-US" altLang="en-US" sz="1400"/>
              <a:pPr>
                <a:spcBef>
                  <a:spcPct val="0"/>
                </a:spcBef>
                <a:buFontTx/>
                <a:buNone/>
              </a:pPr>
              <a:t>110</a:t>
            </a:fld>
            <a:endParaRPr lang="en-US" altLang="en-US" sz="1400"/>
          </a:p>
        </p:txBody>
      </p:sp>
      <p:sp>
        <p:nvSpPr>
          <p:cNvPr id="193539" name="Rectangle 2">
            <a:extLst>
              <a:ext uri="{FF2B5EF4-FFF2-40B4-BE49-F238E27FC236}">
                <a16:creationId xmlns:a16="http://schemas.microsoft.com/office/drawing/2014/main" id="{49EE081D-CA78-047F-2A26-DB46DBAB8BB2}"/>
              </a:ext>
            </a:extLst>
          </p:cNvPr>
          <p:cNvSpPr>
            <a:spLocks noGrp="1" noChangeArrowheads="1"/>
          </p:cNvSpPr>
          <p:nvPr>
            <p:ph type="body" idx="1"/>
          </p:nvPr>
        </p:nvSpPr>
        <p:spPr>
          <a:xfrm>
            <a:off x="109538" y="992188"/>
            <a:ext cx="9001125" cy="4386262"/>
          </a:xfrm>
          <a:noFill/>
        </p:spPr>
        <p:txBody>
          <a:bodyPr>
            <a:spAutoFit/>
          </a:bodyPr>
          <a:lstStyle/>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Advanced intercross line (HR X C57BL/6J) produced and maintained until G</a:t>
            </a:r>
            <a:r>
              <a:rPr lang="en-US" altLang="en-US" sz="2400" b="1" baseline="-8000">
                <a:latin typeface="Arial" panose="020B0604020202020204" pitchFamily="34" charset="0"/>
              </a:rPr>
              <a:t>4</a:t>
            </a:r>
            <a:r>
              <a:rPr lang="en-US" altLang="en-US" sz="2400" b="1">
                <a:latin typeface="Arial" panose="020B0604020202020204" pitchFamily="34" charset="0"/>
              </a:rPr>
              <a:t> (N = 244 mice used here)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Phenotyped for </a:t>
            </a:r>
            <a:r>
              <a:rPr lang="en-US" altLang="en-US" sz="2400" b="1">
                <a:solidFill>
                  <a:srgbClr val="0000FF"/>
                </a:solidFill>
                <a:latin typeface="Arial" panose="020B0604020202020204" pitchFamily="34" charset="0"/>
              </a:rPr>
              <a:t>36 exercise &amp; 17 body composition traits</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Total RNA purified from </a:t>
            </a:r>
            <a:r>
              <a:rPr lang="en-US" altLang="en-US" sz="2400" b="1">
                <a:solidFill>
                  <a:srgbClr val="0000FF"/>
                </a:solidFill>
                <a:latin typeface="Arial" panose="020B0604020202020204" pitchFamily="34" charset="0"/>
              </a:rPr>
              <a:t>whole brain</a:t>
            </a:r>
            <a:r>
              <a:rPr lang="en-US" altLang="en-US" sz="2400" b="1">
                <a:latin typeface="Arial" panose="020B0604020202020204" pitchFamily="34" charset="0"/>
              </a:rPr>
              <a:t> or </a:t>
            </a:r>
            <a:r>
              <a:rPr lang="en-US" altLang="en-US" sz="2400" b="1">
                <a:solidFill>
                  <a:srgbClr val="0000FF"/>
                </a:solidFill>
                <a:latin typeface="Arial" panose="020B0604020202020204" pitchFamily="34" charset="0"/>
              </a:rPr>
              <a:t>triceps surae</a:t>
            </a:r>
          </a:p>
          <a:p>
            <a:pPr>
              <a:spcBef>
                <a:spcPct val="0"/>
              </a:spcBef>
              <a:spcAft>
                <a:spcPct val="35000"/>
              </a:spcAft>
              <a:buSzPct val="130000"/>
              <a:buFont typeface="Arial" panose="020B0604020202020204" pitchFamily="34" charset="0"/>
              <a:buChar char="●"/>
            </a:pPr>
            <a:r>
              <a:rPr lang="en-US" altLang="en-US" sz="2400" b="1">
                <a:solidFill>
                  <a:srgbClr val="0000FF"/>
                </a:solidFill>
                <a:latin typeface="Arial" panose="020B0604020202020204" pitchFamily="34" charset="0"/>
              </a:rPr>
              <a:t>45,281 transcripts profiled</a:t>
            </a:r>
            <a:r>
              <a:rPr lang="en-US" altLang="en-US" sz="2400" b="1">
                <a:latin typeface="Arial" panose="020B0604020202020204" pitchFamily="34" charset="0"/>
              </a:rPr>
              <a:t> using Beadchip (Illumina)</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Genes significantly expressed above background were tested for correlation with phenotypes (adjusted for sex and parent-of-origin type)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P-values adjusted for multiple comparisons using FDR procedure controlling overall Type I error rate at 5%</a:t>
            </a:r>
          </a:p>
        </p:txBody>
      </p:sp>
      <p:sp>
        <p:nvSpPr>
          <p:cNvPr id="193540" name="Line 3">
            <a:extLst>
              <a:ext uri="{FF2B5EF4-FFF2-40B4-BE49-F238E27FC236}">
                <a16:creationId xmlns:a16="http://schemas.microsoft.com/office/drawing/2014/main" id="{E8D2DF18-5C2B-E5C0-262A-3C03456FD7F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19012" name="Text Box 4">
            <a:extLst>
              <a:ext uri="{FF2B5EF4-FFF2-40B4-BE49-F238E27FC236}">
                <a16:creationId xmlns:a16="http://schemas.microsoft.com/office/drawing/2014/main" id="{9EE08A4C-78DF-A5F4-3BB1-77E92FD23D4A}"/>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Methods</a:t>
            </a:r>
          </a:p>
        </p:txBody>
      </p:sp>
      <p:sp>
        <p:nvSpPr>
          <p:cNvPr id="193542" name="Text Box 5">
            <a:extLst>
              <a:ext uri="{FF2B5EF4-FFF2-40B4-BE49-F238E27FC236}">
                <a16:creationId xmlns:a16="http://schemas.microsoft.com/office/drawing/2014/main" id="{436D8390-C432-FDEF-4FB2-74E4F332FF10}"/>
              </a:ext>
            </a:extLst>
          </p:cNvPr>
          <p:cNvSpPr txBox="1">
            <a:spLocks noChangeArrowheads="1"/>
          </p:cNvSpPr>
          <p:nvPr/>
        </p:nvSpPr>
        <p:spPr bwMode="auto">
          <a:xfrm>
            <a:off x="50800" y="5776913"/>
            <a:ext cx="9093200" cy="1017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1400">
                <a:latin typeface="Arial" panose="020B0604020202020204" pitchFamily="34" charset="0"/>
              </a:rPr>
              <a:t>Kelly, S. A., D. L. Nehrenberg, K. Hua, T. Garland, Jr., and </a:t>
            </a:r>
            <a:r>
              <a:rPr lang="en-US" altLang="en-US" sz="1400" b="1">
                <a:latin typeface="Arial" panose="020B0604020202020204" pitchFamily="34" charset="0"/>
              </a:rPr>
              <a:t>D. Pomp</a:t>
            </a:r>
            <a:r>
              <a:rPr lang="en-US" altLang="en-US" sz="1400">
                <a:latin typeface="Arial" panose="020B0604020202020204" pitchFamily="34" charset="0"/>
              </a:rPr>
              <a:t>. 2012. Functional genomic architecture of predisposition to voluntary exercise in mice: expression QTL in the brain. Genetics 191:643-654.</a:t>
            </a:r>
          </a:p>
          <a:p>
            <a:pPr>
              <a:spcBef>
                <a:spcPct val="0"/>
              </a:spcBef>
              <a:spcAft>
                <a:spcPct val="35000"/>
              </a:spcAft>
              <a:buSzPct val="130000"/>
              <a:buFontTx/>
              <a:buNone/>
            </a:pPr>
            <a:r>
              <a:rPr lang="en-US" altLang="en-US" sz="1400">
                <a:latin typeface="Arial" panose="020B0604020202020204" pitchFamily="34" charset="0"/>
              </a:rPr>
              <a:t>Kelly, S. A., D. L. Nehrenberg, K. Hua, T. Garland, Jr., and </a:t>
            </a:r>
            <a:r>
              <a:rPr lang="en-US" altLang="en-US" sz="1400" b="1">
                <a:latin typeface="Arial" panose="020B0604020202020204" pitchFamily="34" charset="0"/>
              </a:rPr>
              <a:t>D. Pomp</a:t>
            </a:r>
            <a:r>
              <a:rPr lang="en-US" altLang="en-US" sz="1400">
                <a:latin typeface="Arial" panose="020B0604020202020204" pitchFamily="34" charset="0"/>
              </a:rPr>
              <a:t>. 2014. Quantitative genomics of voluntary exercise in mice: transcriptional analysis and mapping of expression QTL in muscle. Physiological Genomics.</a:t>
            </a:r>
            <a:endParaRPr lang="en-US" altLang="en-US" sz="2200"/>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Number Placeholder 5">
            <a:extLst>
              <a:ext uri="{FF2B5EF4-FFF2-40B4-BE49-F238E27FC236}">
                <a16:creationId xmlns:a16="http://schemas.microsoft.com/office/drawing/2014/main" id="{64A8BC40-877E-0244-1844-7A870A00B6D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424844C-B879-4079-A6B2-9E99BAEA062D}" type="slidenum">
              <a:rPr lang="en-US" altLang="en-US" sz="1400"/>
              <a:pPr>
                <a:spcBef>
                  <a:spcPct val="0"/>
                </a:spcBef>
                <a:buFontTx/>
                <a:buNone/>
              </a:pPr>
              <a:t>111</a:t>
            </a:fld>
            <a:endParaRPr lang="en-US" altLang="en-US" sz="1400"/>
          </a:p>
        </p:txBody>
      </p:sp>
      <p:sp>
        <p:nvSpPr>
          <p:cNvPr id="195587" name="Rectangle 2">
            <a:extLst>
              <a:ext uri="{FF2B5EF4-FFF2-40B4-BE49-F238E27FC236}">
                <a16:creationId xmlns:a16="http://schemas.microsoft.com/office/drawing/2014/main" id="{765BEEF5-9CA0-DB9B-0165-40503381AE48}"/>
              </a:ext>
            </a:extLst>
          </p:cNvPr>
          <p:cNvSpPr>
            <a:spLocks noGrp="1" noChangeArrowheads="1"/>
          </p:cNvSpPr>
          <p:nvPr>
            <p:ph type="body" idx="1"/>
          </p:nvPr>
        </p:nvSpPr>
        <p:spPr>
          <a:xfrm>
            <a:off x="109538" y="947738"/>
            <a:ext cx="9001125" cy="5322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Transcripts identified with a detection score </a:t>
            </a:r>
            <a:r>
              <a:rPr lang="en-US" altLang="en-US" sz="2400" b="1" u="sng">
                <a:latin typeface="Arial" panose="020B0604020202020204" pitchFamily="34" charset="0"/>
              </a:rPr>
              <a:t>&gt;</a:t>
            </a:r>
            <a:r>
              <a:rPr lang="en-US" altLang="en-US" sz="2400" b="1">
                <a:latin typeface="Arial" panose="020B0604020202020204" pitchFamily="34" charset="0"/>
              </a:rPr>
              <a:t> 0.95:</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muscle	12,794</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brain	15,571</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After adjustment for multiple testing, </a:t>
            </a:r>
            <a:r>
              <a:rPr lang="en-US" altLang="en-US" sz="2400" b="1">
                <a:solidFill>
                  <a:srgbClr val="0000FF"/>
                </a:solidFill>
                <a:latin typeface="Arial" panose="020B0604020202020204" pitchFamily="34" charset="0"/>
              </a:rPr>
              <a:t>partial correlations with phenotypes</a:t>
            </a:r>
            <a:r>
              <a:rPr lang="en-US" altLang="en-US" sz="2400" b="1">
                <a:latin typeface="Arial" panose="020B0604020202020204" pitchFamily="34" charset="0"/>
              </a:rPr>
              <a:t> statistically significant (P &lt; 0.05), thus indicating potential functional relevance:</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muscle	4,413 (0.66% of total possible) </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brain	   348 (0.04% of total possible)</a:t>
            </a:r>
          </a:p>
          <a:p>
            <a:pPr>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Significant correlations were with:</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exercise traits				muscle 93%, brain 62%</a:t>
            </a:r>
          </a:p>
          <a:p>
            <a:pPr lvl="1">
              <a:spcBef>
                <a:spcPct val="0"/>
              </a:spcBef>
              <a:spcAft>
                <a:spcPct val="35000"/>
              </a:spcAft>
              <a:buSzPct val="130000"/>
              <a:buFont typeface="Arial" panose="020B0604020202020204" pitchFamily="34" charset="0"/>
              <a:buChar char="●"/>
            </a:pPr>
            <a:r>
              <a:rPr lang="en-US" altLang="en-US" sz="2200" b="1">
                <a:latin typeface="Arial" panose="020B0604020202020204" pitchFamily="34" charset="0"/>
              </a:rPr>
              <a:t>body composition			muscle 6%, brain 37%</a:t>
            </a:r>
          </a:p>
          <a:p>
            <a:pPr lvl="1">
              <a:spcBef>
                <a:spcPct val="0"/>
              </a:spcBef>
              <a:spcAft>
                <a:spcPct val="35000"/>
              </a:spcAft>
              <a:buSzPct val="130000"/>
              <a:buFont typeface="Arial" panose="020B0604020202020204" pitchFamily="34" charset="0"/>
              <a:buChar char="●"/>
            </a:pPr>
            <a:r>
              <a:rPr lang="en-US" altLang="en-US" sz="2000" b="1">
                <a:latin typeface="Arial" panose="020B0604020202020204" pitchFamily="34" charset="0"/>
              </a:rPr>
              <a:t>body comp. changes w/ 6 days wheels	muscle 1%, brain &lt;0.01%</a:t>
            </a:r>
          </a:p>
        </p:txBody>
      </p:sp>
      <p:sp>
        <p:nvSpPr>
          <p:cNvPr id="195588" name="Line 3">
            <a:extLst>
              <a:ext uri="{FF2B5EF4-FFF2-40B4-BE49-F238E27FC236}">
                <a16:creationId xmlns:a16="http://schemas.microsoft.com/office/drawing/2014/main" id="{595D432E-DC4C-1D1C-B6C5-3E589957E19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21060" name="Text Box 4">
            <a:extLst>
              <a:ext uri="{FF2B5EF4-FFF2-40B4-BE49-F238E27FC236}">
                <a16:creationId xmlns:a16="http://schemas.microsoft.com/office/drawing/2014/main" id="{7F4F27D0-287D-9017-76D1-8911BB6DC232}"/>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Results 1</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Number Placeholder 5">
            <a:extLst>
              <a:ext uri="{FF2B5EF4-FFF2-40B4-BE49-F238E27FC236}">
                <a16:creationId xmlns:a16="http://schemas.microsoft.com/office/drawing/2014/main" id="{D451B653-BC35-ECDB-5DE7-7A82A4CA9BE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96CCDC7-C115-4187-A7F9-33164FE849AB}" type="slidenum">
              <a:rPr lang="en-US" altLang="en-US" sz="1400"/>
              <a:pPr>
                <a:spcBef>
                  <a:spcPct val="0"/>
                </a:spcBef>
                <a:buFontTx/>
                <a:buNone/>
              </a:pPr>
              <a:t>112</a:t>
            </a:fld>
            <a:endParaRPr lang="en-US" altLang="en-US" sz="1400"/>
          </a:p>
        </p:txBody>
      </p:sp>
      <p:sp>
        <p:nvSpPr>
          <p:cNvPr id="197635" name="Rectangle 2">
            <a:extLst>
              <a:ext uri="{FF2B5EF4-FFF2-40B4-BE49-F238E27FC236}">
                <a16:creationId xmlns:a16="http://schemas.microsoft.com/office/drawing/2014/main" id="{40A5B249-1D29-C573-CE03-99072BD5C2F6}"/>
              </a:ext>
            </a:extLst>
          </p:cNvPr>
          <p:cNvSpPr>
            <a:spLocks noGrp="1" noChangeArrowheads="1"/>
          </p:cNvSpPr>
          <p:nvPr>
            <p:ph type="body" idx="1"/>
          </p:nvPr>
        </p:nvSpPr>
        <p:spPr>
          <a:xfrm>
            <a:off x="109538" y="900113"/>
            <a:ext cx="9001125" cy="5703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i="1">
                <a:latin typeface="Arial" panose="020B0604020202020204" pitchFamily="34" charset="0"/>
              </a:rPr>
              <a:t>cis</a:t>
            </a:r>
            <a:r>
              <a:rPr lang="en-US" altLang="en-US" sz="2800" b="1">
                <a:latin typeface="Arial" panose="020B0604020202020204" pitchFamily="34" charset="0"/>
              </a:rPr>
              <a:t>-acting vs. </a:t>
            </a:r>
            <a:r>
              <a:rPr lang="en-US" altLang="en-US" sz="2800" b="1" i="1">
                <a:latin typeface="Arial" panose="020B0604020202020204" pitchFamily="34" charset="0"/>
              </a:rPr>
              <a:t>trans</a:t>
            </a:r>
            <a:r>
              <a:rPr lang="en-US" altLang="en-US" sz="2800" b="1">
                <a:latin typeface="Arial" panose="020B0604020202020204" pitchFamily="34" charset="0"/>
              </a:rPr>
              <a:t>-acting (&gt;10 Mb away) statistically significant eQTL were observed:</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muscle		1,186 vs. 1,330 </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brain		2,441 vs. 2,164	</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Considered </a:t>
            </a:r>
            <a:r>
              <a:rPr lang="en-US" altLang="en-US" sz="2800" b="1" i="1">
                <a:latin typeface="Arial" panose="020B0604020202020204" pitchFamily="34" charset="0"/>
              </a:rPr>
              <a:t>cis</a:t>
            </a:r>
            <a:r>
              <a:rPr lang="en-US" altLang="en-US" sz="2800" b="1">
                <a:latin typeface="Arial" panose="020B0604020202020204" pitchFamily="34" charset="0"/>
              </a:rPr>
              <a:t>-acting eQTL within CIs for previous QTL for running distance on days 5&amp;6: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muscle	 19 positional candidate genes on Chr. 7</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brain	 30 positional candidate genes on Chr. 7</a:t>
            </a:r>
          </a:p>
          <a:p>
            <a:pPr lvl="2">
              <a:spcBef>
                <a:spcPct val="0"/>
              </a:spcBef>
              <a:spcAft>
                <a:spcPct val="35000"/>
              </a:spcAft>
              <a:buSzPct val="130000"/>
              <a:buFont typeface="Arial" panose="020B0604020202020204" pitchFamily="34" charset="0"/>
              <a:buChar char="●"/>
            </a:pPr>
            <a:r>
              <a:rPr lang="en-US" altLang="en-US" sz="2000" b="1">
                <a:solidFill>
                  <a:srgbClr val="0000FF"/>
                </a:solidFill>
                <a:latin typeface="Arial" panose="020B0604020202020204" pitchFamily="34" charset="0"/>
              </a:rPr>
              <a:t>11 in common, may or may not be the same genes</a:t>
            </a:r>
          </a:p>
          <a:p>
            <a:pPr lvl="2">
              <a:spcBef>
                <a:spcPct val="0"/>
              </a:spcBef>
              <a:spcAft>
                <a:spcPct val="35000"/>
              </a:spcAft>
              <a:buSzPct val="130000"/>
              <a:buFont typeface="Arial" panose="020B0604020202020204" pitchFamily="34" charset="0"/>
              <a:buChar char="●"/>
            </a:pPr>
            <a:r>
              <a:rPr lang="en-US" altLang="en-US" sz="2000" b="1">
                <a:solidFill>
                  <a:srgbClr val="0000FF"/>
                </a:solidFill>
                <a:latin typeface="Arial" panose="020B0604020202020204" pitchFamily="34" charset="0"/>
              </a:rPr>
              <a:t>How did this genetic architecture evolve</a:t>
            </a:r>
            <a:r>
              <a:rPr lang="en-US" altLang="en-US" sz="2000" b="1">
                <a:latin typeface="Arial" panose="020B0604020202020204" pitchFamily="34" charset="0"/>
              </a:rPr>
              <a:t> by correlated natural or artificial selection acting on the complex phenotype of voluntary exercise? </a:t>
            </a:r>
            <a:r>
              <a:rPr lang="en-US" altLang="en-US" sz="2000" b="1">
                <a:solidFill>
                  <a:srgbClr val="0000FF"/>
                </a:solidFill>
                <a:latin typeface="Arial" panose="020B0604020202020204" pitchFamily="34" charset="0"/>
              </a:rPr>
              <a:t>(consistent with known positive correlation between wheel running and endurance)</a:t>
            </a:r>
          </a:p>
        </p:txBody>
      </p:sp>
      <p:sp>
        <p:nvSpPr>
          <p:cNvPr id="197636" name="Line 3">
            <a:extLst>
              <a:ext uri="{FF2B5EF4-FFF2-40B4-BE49-F238E27FC236}">
                <a16:creationId xmlns:a16="http://schemas.microsoft.com/office/drawing/2014/main" id="{5A0ECDBB-CE15-5AB6-A018-492CEF412E22}"/>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23108" name="Text Box 4">
            <a:extLst>
              <a:ext uri="{FF2B5EF4-FFF2-40B4-BE49-F238E27FC236}">
                <a16:creationId xmlns:a16="http://schemas.microsoft.com/office/drawing/2014/main" id="{2CB1CA98-EEE8-A5F4-812E-3B279550B4CD}"/>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eQTL Results 2</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Number Placeholder 5">
            <a:extLst>
              <a:ext uri="{FF2B5EF4-FFF2-40B4-BE49-F238E27FC236}">
                <a16:creationId xmlns:a16="http://schemas.microsoft.com/office/drawing/2014/main" id="{17CB6B4B-6211-A3E2-8171-099818E8C99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3069E1-F802-4E32-9652-8ADDEBAFD473}" type="slidenum">
              <a:rPr lang="en-US" altLang="en-US" sz="1400"/>
              <a:pPr>
                <a:spcBef>
                  <a:spcPct val="0"/>
                </a:spcBef>
                <a:buFontTx/>
                <a:buNone/>
              </a:pPr>
              <a:t>113</a:t>
            </a:fld>
            <a:endParaRPr lang="en-US" altLang="en-US" sz="1400"/>
          </a:p>
        </p:txBody>
      </p:sp>
      <p:sp>
        <p:nvSpPr>
          <p:cNvPr id="2130946" name="Rectangle 2">
            <a:extLst>
              <a:ext uri="{FF2B5EF4-FFF2-40B4-BE49-F238E27FC236}">
                <a16:creationId xmlns:a16="http://schemas.microsoft.com/office/drawing/2014/main" id="{E5482713-27FB-9A36-42E9-74CAE205632E}"/>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hybrid line)</a:t>
            </a:r>
          </a:p>
        </p:txBody>
      </p:sp>
      <p:sp>
        <p:nvSpPr>
          <p:cNvPr id="2130947" name="Text Box 3">
            <a:extLst>
              <a:ext uri="{FF2B5EF4-FFF2-40B4-BE49-F238E27FC236}">
                <a16:creationId xmlns:a16="http://schemas.microsoft.com/office/drawing/2014/main" id="{FAD0BB18-7C43-17D4-800C-A0876EC5F180}"/>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199685" name="Line 4">
            <a:extLst>
              <a:ext uri="{FF2B5EF4-FFF2-40B4-BE49-F238E27FC236}">
                <a16:creationId xmlns:a16="http://schemas.microsoft.com/office/drawing/2014/main" id="{D81EC835-CC1B-42CA-E0F0-B22D5D587041}"/>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Number Placeholder 5">
            <a:extLst>
              <a:ext uri="{FF2B5EF4-FFF2-40B4-BE49-F238E27FC236}">
                <a16:creationId xmlns:a16="http://schemas.microsoft.com/office/drawing/2014/main" id="{F6EC9207-6761-E5AB-86B1-0D1D173CAA1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B2D4A31-B6C8-40DF-95D2-1FBDFF650E4A}" type="slidenum">
              <a:rPr lang="en-US" altLang="en-US" sz="1400"/>
              <a:pPr>
                <a:spcBef>
                  <a:spcPct val="0"/>
                </a:spcBef>
                <a:buFontTx/>
                <a:buNone/>
              </a:pPr>
              <a:t>114</a:t>
            </a:fld>
            <a:endParaRPr lang="en-US" altLang="en-US" sz="1400"/>
          </a:p>
        </p:txBody>
      </p:sp>
      <p:sp>
        <p:nvSpPr>
          <p:cNvPr id="201731" name="Rectangle 2">
            <a:extLst>
              <a:ext uri="{FF2B5EF4-FFF2-40B4-BE49-F238E27FC236}">
                <a16:creationId xmlns:a16="http://schemas.microsoft.com/office/drawing/2014/main" id="{29BC87ED-2869-54A1-3829-1DCBF904A418}"/>
              </a:ext>
            </a:extLst>
          </p:cNvPr>
          <p:cNvSpPr>
            <a:spLocks noGrp="1" noChangeArrowheads="1"/>
          </p:cNvSpPr>
          <p:nvPr>
            <p:ph type="body" idx="1"/>
          </p:nvPr>
        </p:nvSpPr>
        <p:spPr>
          <a:xfrm>
            <a:off x="106363" y="1023938"/>
            <a:ext cx="8986837" cy="5830887"/>
          </a:xfrm>
          <a:noFill/>
        </p:spPr>
        <p:txBody>
          <a:bodyPr>
            <a:spAutoFit/>
          </a:bodyPr>
          <a:lstStyle/>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Brain is a very heterogeneous organ</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Hippocampus of interest because has strong physiological responses to wheel running</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Generation 27 females, N = 16 total</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No wheel access</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(Early) Affymetrix oligonucleotide arrays representing 11,904 genes</a:t>
            </a:r>
          </a:p>
          <a:p>
            <a:pPr>
              <a:lnSpc>
                <a:spcPct val="95000"/>
              </a:lnSpc>
              <a:spcBef>
                <a:spcPct val="0"/>
              </a:spcBef>
              <a:spcAft>
                <a:spcPct val="30000"/>
              </a:spcAft>
              <a:buSzPct val="130000"/>
              <a:buFont typeface="Arial" panose="020B0604020202020204" pitchFamily="34" charset="0"/>
              <a:buChar char="●"/>
            </a:pPr>
            <a:r>
              <a:rPr lang="en-US" altLang="en-US" sz="2800" b="1">
                <a:solidFill>
                  <a:srgbClr val="0000FF"/>
                </a:solidFill>
                <a:latin typeface="Arial" panose="020B0604020202020204" pitchFamily="34" charset="0"/>
              </a:rPr>
              <a:t>First study to demonstrate molecular evolution of a brain region in response to known selection on a trait of major evolutionary significance</a:t>
            </a:r>
            <a:endParaRPr lang="en-US" altLang="en-US" sz="1400">
              <a:solidFill>
                <a:srgbClr val="0000FF"/>
              </a:solidFill>
              <a:latin typeface="Arial" panose="020B0604020202020204" pitchFamily="34" charset="0"/>
            </a:endParaRPr>
          </a:p>
          <a:p>
            <a:pPr>
              <a:lnSpc>
                <a:spcPct val="95000"/>
              </a:lnSpc>
              <a:spcBef>
                <a:spcPct val="0"/>
              </a:spcBef>
              <a:spcAft>
                <a:spcPct val="30000"/>
              </a:spcAft>
              <a:buSzPct val="130000"/>
              <a:buFontTx/>
              <a:buNone/>
            </a:pPr>
            <a:endParaRPr lang="en-US" altLang="en-US" sz="1400">
              <a:latin typeface="Arial" panose="020B0604020202020204" pitchFamily="34" charset="0"/>
            </a:endParaRPr>
          </a:p>
          <a:p>
            <a:pPr>
              <a:spcBef>
                <a:spcPct val="0"/>
              </a:spcBef>
              <a:spcAft>
                <a:spcPct val="35000"/>
              </a:spcAft>
              <a:buSzPct val="130000"/>
              <a:buFontTx/>
              <a:buNone/>
            </a:pPr>
            <a:r>
              <a:rPr lang="en-US" altLang="en-US" sz="1400">
                <a:latin typeface="Arial" panose="020B0604020202020204" pitchFamily="34" charset="0"/>
              </a:rPr>
              <a:t>Bronikowski, A. M., J. S. Rhodes, T. Garland, T. A. Prolla, T. A. Awad, and S. C. Gammie. 2004. The evolution of gene expression in mouse hippocampus in response to selective breeding for increased locomotor activity. Evolution 58:2079-2086.</a:t>
            </a:r>
          </a:p>
        </p:txBody>
      </p:sp>
      <p:sp>
        <p:nvSpPr>
          <p:cNvPr id="201732" name="Line 3">
            <a:extLst>
              <a:ext uri="{FF2B5EF4-FFF2-40B4-BE49-F238E27FC236}">
                <a16:creationId xmlns:a16="http://schemas.microsoft.com/office/drawing/2014/main" id="{1D1D5E8E-0908-786D-0603-B25834AA3BDD}"/>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32996" name="Text Box 4">
            <a:extLst>
              <a:ext uri="{FF2B5EF4-FFF2-40B4-BE49-F238E27FC236}">
                <a16:creationId xmlns:a16="http://schemas.microsoft.com/office/drawing/2014/main" id="{42E954CB-D461-5A64-F703-496C826965E4}"/>
              </a:ext>
            </a:extLst>
          </p:cNvPr>
          <p:cNvSpPr txBox="1">
            <a:spLocks noChangeArrowheads="1"/>
          </p:cNvSpPr>
          <p:nvPr/>
        </p:nvSpPr>
        <p:spPr bwMode="auto">
          <a:xfrm>
            <a:off x="411163" y="76200"/>
            <a:ext cx="8361362"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effectLst>
                  <a:outerShdw blurRad="38100" dist="38100" dir="2700000" algn="tl">
                    <a:srgbClr val="C0C0C0"/>
                  </a:outerShdw>
                </a:effectLst>
                <a:latin typeface="Arial" panose="020B0604020202020204" pitchFamily="34" charset="0"/>
              </a:rPr>
              <a:t>Microarrays for Gene Expression</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Number Placeholder 5">
            <a:extLst>
              <a:ext uri="{FF2B5EF4-FFF2-40B4-BE49-F238E27FC236}">
                <a16:creationId xmlns:a16="http://schemas.microsoft.com/office/drawing/2014/main" id="{5FAEDDEE-7E91-FD7C-73BF-78103608B4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B747FCD-4E26-4BF0-8010-43E262AA47A1}" type="slidenum">
              <a:rPr lang="en-US" altLang="en-US" sz="1400"/>
              <a:pPr>
                <a:spcBef>
                  <a:spcPct val="0"/>
                </a:spcBef>
                <a:buFontTx/>
                <a:buNone/>
              </a:pPr>
              <a:t>115</a:t>
            </a:fld>
            <a:endParaRPr lang="en-US" altLang="en-US" sz="1400"/>
          </a:p>
        </p:txBody>
      </p:sp>
      <p:sp>
        <p:nvSpPr>
          <p:cNvPr id="203779" name="Rectangle 2">
            <a:extLst>
              <a:ext uri="{FF2B5EF4-FFF2-40B4-BE49-F238E27FC236}">
                <a16:creationId xmlns:a16="http://schemas.microsoft.com/office/drawing/2014/main" id="{78E528A0-7F4E-7D00-EE9F-A91231C505A1}"/>
              </a:ext>
            </a:extLst>
          </p:cNvPr>
          <p:cNvSpPr>
            <a:spLocks noGrp="1" noChangeArrowheads="1"/>
          </p:cNvSpPr>
          <p:nvPr>
            <p:ph type="body" idx="1"/>
          </p:nvPr>
        </p:nvSpPr>
        <p:spPr>
          <a:xfrm>
            <a:off x="106363" y="1023938"/>
            <a:ext cx="8986837" cy="5483225"/>
          </a:xfrm>
          <a:noFill/>
        </p:spPr>
        <p:txBody>
          <a:bodyPr>
            <a:spAutoFit/>
          </a:bodyPr>
          <a:lstStyle/>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3,436 (~29%) were expressed at a measurable level in all individuals from at least the S or C lines</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Of these genes, 53 (~2%) showed significant differences between S and C with a false discovery rate of 10%</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30 displayed increased expression, 23 decreased</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3 </a:t>
            </a:r>
            <a:r>
              <a:rPr lang="en-US" altLang="en-US" sz="2800" b="1">
                <a:solidFill>
                  <a:srgbClr val="0000FF"/>
                </a:solidFill>
                <a:latin typeface="Arial" panose="020B0604020202020204" pitchFamily="34" charset="0"/>
              </a:rPr>
              <a:t>dopamine receptor</a:t>
            </a:r>
            <a:r>
              <a:rPr lang="en-US" altLang="en-US" sz="2800" b="1">
                <a:latin typeface="Arial" panose="020B0604020202020204" pitchFamily="34" charset="0"/>
              </a:rPr>
              <a:t> expression levels treated separately due to a priori information </a:t>
            </a:r>
          </a:p>
          <a:p>
            <a:pPr>
              <a:lnSpc>
                <a:spcPct val="95000"/>
              </a:lnSpc>
              <a:spcBef>
                <a:spcPct val="0"/>
              </a:spcBef>
              <a:spcAft>
                <a:spcPct val="30000"/>
              </a:spcAft>
              <a:buSzPct val="130000"/>
              <a:buFont typeface="Arial" panose="020B0604020202020204" pitchFamily="34" charset="0"/>
              <a:buChar char="●"/>
            </a:pPr>
            <a:r>
              <a:rPr lang="en-US" altLang="en-US" sz="2800" b="1">
                <a:latin typeface="Arial" panose="020B0604020202020204" pitchFamily="34" charset="0"/>
              </a:rPr>
              <a:t>DR3 was not expressed; </a:t>
            </a:r>
            <a:r>
              <a:rPr lang="en-US" altLang="en-US" sz="2800" b="1">
                <a:solidFill>
                  <a:srgbClr val="0000FF"/>
                </a:solidFill>
                <a:latin typeface="Arial" panose="020B0604020202020204" pitchFamily="34" charset="0"/>
              </a:rPr>
              <a:t>DR4 (2-tailed P=0.05) and DR2 (P=0.10) were 24% and 19% higher in S than C</a:t>
            </a:r>
            <a:endParaRPr lang="en-US" altLang="en-US" sz="1400">
              <a:solidFill>
                <a:srgbClr val="0000FF"/>
              </a:solidFill>
              <a:latin typeface="Arial" panose="020B0604020202020204" pitchFamily="34" charset="0"/>
            </a:endParaRPr>
          </a:p>
        </p:txBody>
      </p:sp>
      <p:sp>
        <p:nvSpPr>
          <p:cNvPr id="203780" name="Line 3">
            <a:extLst>
              <a:ext uri="{FF2B5EF4-FFF2-40B4-BE49-F238E27FC236}">
                <a16:creationId xmlns:a16="http://schemas.microsoft.com/office/drawing/2014/main" id="{AF15FCAC-95BE-1C9C-EF17-47A60346D368}"/>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35044" name="Text Box 4">
            <a:extLst>
              <a:ext uri="{FF2B5EF4-FFF2-40B4-BE49-F238E27FC236}">
                <a16:creationId xmlns:a16="http://schemas.microsoft.com/office/drawing/2014/main" id="{23D2204A-8064-A51B-DFA8-507854128BA6}"/>
              </a:ext>
            </a:extLst>
          </p:cNvPr>
          <p:cNvSpPr txBox="1">
            <a:spLocks noChangeArrowheads="1"/>
          </p:cNvSpPr>
          <p:nvPr/>
        </p:nvSpPr>
        <p:spPr bwMode="auto">
          <a:xfrm>
            <a:off x="720725" y="76200"/>
            <a:ext cx="83613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effectLst>
                  <a:outerShdw blurRad="38100" dist="38100" dir="2700000" algn="tl">
                    <a:srgbClr val="C0C0C0"/>
                  </a:outerShdw>
                </a:effectLst>
                <a:latin typeface="Arial" panose="020B0604020202020204" pitchFamily="34" charset="0"/>
              </a:rPr>
              <a:t>Hippocampal Gene Expression</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Number Placeholder 3">
            <a:extLst>
              <a:ext uri="{FF2B5EF4-FFF2-40B4-BE49-F238E27FC236}">
                <a16:creationId xmlns:a16="http://schemas.microsoft.com/office/drawing/2014/main" id="{0FAE7EB1-8785-0C35-46AD-BDB0AFEA3C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65D45E3-B36B-4E39-8100-57D33876EE2E}" type="slidenum">
              <a:rPr lang="en-US" altLang="en-US" sz="1400"/>
              <a:pPr>
                <a:spcBef>
                  <a:spcPct val="0"/>
                </a:spcBef>
                <a:buFontTx/>
                <a:buNone/>
              </a:pPr>
              <a:t>116</a:t>
            </a:fld>
            <a:endParaRPr lang="en-US" altLang="en-US" sz="1400"/>
          </a:p>
        </p:txBody>
      </p:sp>
      <p:sp>
        <p:nvSpPr>
          <p:cNvPr id="1868802" name="Text Box 2">
            <a:extLst>
              <a:ext uri="{FF2B5EF4-FFF2-40B4-BE49-F238E27FC236}">
                <a16:creationId xmlns:a16="http://schemas.microsoft.com/office/drawing/2014/main" id="{B75C2ECD-4FCE-61EE-F219-D2F3FEE16573}"/>
              </a:ext>
            </a:extLst>
          </p:cNvPr>
          <p:cNvSpPr txBox="1">
            <a:spLocks noChangeArrowheads="1"/>
          </p:cNvSpPr>
          <p:nvPr/>
        </p:nvSpPr>
        <p:spPr bwMode="auto">
          <a:xfrm>
            <a:off x="512763" y="1236663"/>
            <a:ext cx="8370887" cy="3684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200" b="1">
                <a:solidFill>
                  <a:srgbClr val="FF0000"/>
                </a:solidFill>
                <a:effectLst>
                  <a:outerShdw blurRad="38100" dist="38100" dir="2700000" algn="tl">
                    <a:srgbClr val="C0C0C0"/>
                  </a:outerShdw>
                </a:effectLst>
                <a:latin typeface="Arial" panose="020B0604020202020204" pitchFamily="34" charset="0"/>
              </a:rPr>
              <a:t>Show movie that accompanies:</a:t>
            </a:r>
          </a:p>
          <a:p>
            <a:pPr>
              <a:spcBef>
                <a:spcPct val="50000"/>
              </a:spcBef>
              <a:defRPr/>
            </a:pPr>
            <a:r>
              <a:rPr lang="en-US" altLang="en-US" sz="2400">
                <a:latin typeface="Arial" panose="020B0604020202020204" pitchFamily="34" charset="0"/>
              </a:rPr>
              <a:t>Girard, I., M. W. McAleer, J. S. Rhodes, and T. Garland, Jr. 2001. Selection for high voluntary wheel running increases intermittency in house mice (</a:t>
            </a:r>
            <a:r>
              <a:rPr lang="en-US" altLang="en-US" sz="2400" i="1">
                <a:latin typeface="Arial" panose="020B0604020202020204" pitchFamily="34" charset="0"/>
              </a:rPr>
              <a:t>Mus domesticus</a:t>
            </a:r>
            <a:r>
              <a:rPr lang="en-US" altLang="en-US" sz="2400">
                <a:latin typeface="Arial" panose="020B0604020202020204" pitchFamily="34" charset="0"/>
              </a:rPr>
              <a:t>).</a:t>
            </a:r>
            <a:br>
              <a:rPr lang="en-US" altLang="en-US" sz="2400">
                <a:latin typeface="Arial" panose="020B0604020202020204" pitchFamily="34" charset="0"/>
              </a:rPr>
            </a:br>
            <a:r>
              <a:rPr lang="en-US" altLang="en-US" sz="2400">
                <a:latin typeface="Arial" panose="020B0604020202020204" pitchFamily="34" charset="0"/>
              </a:rPr>
              <a:t>Journal of Experimental Biology 204:4311-4320.</a:t>
            </a:r>
          </a:p>
          <a:p>
            <a:pPr>
              <a:spcBef>
                <a:spcPct val="50000"/>
              </a:spcBef>
              <a:defRPr/>
            </a:pPr>
            <a:endParaRPr lang="en-US" altLang="en-US" sz="2400">
              <a:latin typeface="Arial" panose="020B0604020202020204" pitchFamily="34" charset="0"/>
            </a:endParaRPr>
          </a:p>
          <a:p>
            <a:pPr>
              <a:spcBef>
                <a:spcPct val="50000"/>
              </a:spcBef>
              <a:defRPr/>
            </a:pPr>
            <a:r>
              <a:rPr lang="en-US" altLang="en-US" sz="2000" u="sng">
                <a:solidFill>
                  <a:srgbClr val="0000FF"/>
                </a:solidFill>
                <a:latin typeface="Arial" panose="020B0604020202020204" pitchFamily="34" charset="0"/>
              </a:rPr>
              <a:t>http://www.biology.ucr.edu/people/faculty/Garland/Girard01.mov</a:t>
            </a:r>
          </a:p>
          <a:p>
            <a:pPr>
              <a:spcBef>
                <a:spcPct val="50000"/>
              </a:spcBef>
              <a:defRPr/>
            </a:pPr>
            <a:endParaRPr lang="en-US" altLang="en-US" sz="2000" u="sng">
              <a:solidFill>
                <a:srgbClr val="0000FF"/>
              </a:solidFill>
              <a:latin typeface="Arial" panose="020B0604020202020204" pitchFamily="34"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Number Placeholder 3">
            <a:extLst>
              <a:ext uri="{FF2B5EF4-FFF2-40B4-BE49-F238E27FC236}">
                <a16:creationId xmlns:a16="http://schemas.microsoft.com/office/drawing/2014/main" id="{62FCDE5A-12E9-7D12-0783-F4B941C9AD1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2C2184-4ECF-4B2F-83E7-8F2DF84DBEC2}" type="slidenum">
              <a:rPr lang="en-US" altLang="en-US" sz="1400"/>
              <a:pPr>
                <a:spcBef>
                  <a:spcPct val="0"/>
                </a:spcBef>
                <a:buFontTx/>
                <a:buNone/>
              </a:pPr>
              <a:t>117</a:t>
            </a:fld>
            <a:endParaRPr lang="en-US" altLang="en-US" sz="1400"/>
          </a:p>
        </p:txBody>
      </p:sp>
      <p:sp>
        <p:nvSpPr>
          <p:cNvPr id="207875" name="Text Box 2">
            <a:extLst>
              <a:ext uri="{FF2B5EF4-FFF2-40B4-BE49-F238E27FC236}">
                <a16:creationId xmlns:a16="http://schemas.microsoft.com/office/drawing/2014/main" id="{67C97548-C962-7F71-379D-44A3F74069E9}"/>
              </a:ext>
            </a:extLst>
          </p:cNvPr>
          <p:cNvSpPr txBox="1">
            <a:spLocks noChangeArrowheads="1"/>
          </p:cNvSpPr>
          <p:nvPr/>
        </p:nvSpPr>
        <p:spPr bwMode="auto">
          <a:xfrm>
            <a:off x="3429000" y="914400"/>
            <a:ext cx="5029200" cy="2744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2600" b="1">
                <a:latin typeface="Arial" panose="020B0604020202020204" pitchFamily="34" charset="0"/>
              </a:rPr>
              <a:t>Ef</a:t>
            </a:r>
            <a:r>
              <a:rPr lang="en-US" altLang="en-US" sz="500" b="1">
                <a:latin typeface="Arial" panose="020B0604020202020204" pitchFamily="34" charset="0"/>
              </a:rPr>
              <a:t> </a:t>
            </a:r>
            <a:r>
              <a:rPr lang="en-US" altLang="en-US" sz="2600" b="1">
                <a:latin typeface="Arial" panose="020B0604020202020204" pitchFamily="34" charset="0"/>
              </a:rPr>
              <a:t>fect		2-tailed P</a:t>
            </a:r>
          </a:p>
          <a:p>
            <a:pPr>
              <a:spcBef>
                <a:spcPct val="0"/>
              </a:spcBef>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0.2156</a:t>
            </a:r>
          </a:p>
          <a:p>
            <a:pPr>
              <a:spcBef>
                <a:spcPct val="0"/>
              </a:spcBef>
              <a:buFontTx/>
              <a:buNone/>
            </a:pPr>
            <a:r>
              <a:rPr lang="en-US" altLang="en-US" sz="2600" b="1">
                <a:latin typeface="Arial" panose="020B0604020202020204" pitchFamily="34" charset="0"/>
              </a:rPr>
              <a:t>Sex			0.0996</a:t>
            </a:r>
          </a:p>
          <a:p>
            <a:pPr>
              <a:spcBef>
                <a:spcPct val="0"/>
              </a:spcBef>
              <a:buFontTx/>
              <a:buNone/>
            </a:pPr>
            <a:r>
              <a:rPr lang="en-US" altLang="en-US" sz="2600" b="1">
                <a:latin typeface="Arial" panose="020B0604020202020204" pitchFamily="34" charset="0"/>
              </a:rPr>
              <a:t>Interaction		0.5190</a:t>
            </a:r>
          </a:p>
          <a:p>
            <a:pPr>
              <a:spcBef>
                <a:spcPct val="0"/>
              </a:spcBef>
              <a:buFontTx/>
              <a:buNone/>
            </a:pPr>
            <a:r>
              <a:rPr lang="en-US" altLang="en-US" sz="2600" b="1">
                <a:latin typeface="Arial" panose="020B0604020202020204" pitchFamily="34" charset="0"/>
              </a:rPr>
              <a:t>Mini-muscle         0.0012</a:t>
            </a:r>
          </a:p>
          <a:p>
            <a:pPr>
              <a:spcBef>
                <a:spcPct val="0"/>
              </a:spcBef>
              <a:buFontTx/>
              <a:buNone/>
            </a:pPr>
            <a:r>
              <a:rPr lang="en-US" altLang="en-US" sz="1800" b="1">
                <a:latin typeface="Arial" panose="020B0604020202020204" pitchFamily="34" charset="0"/>
              </a:rPr>
              <a:t>Age			0.0085</a:t>
            </a:r>
          </a:p>
          <a:p>
            <a:pPr>
              <a:spcBef>
                <a:spcPct val="0"/>
              </a:spcBef>
              <a:buFontTx/>
              <a:buNone/>
            </a:pPr>
            <a:r>
              <a:rPr lang="en-US" altLang="en-US" sz="1800" b="1">
                <a:latin typeface="Arial" panose="020B0604020202020204" pitchFamily="34" charset="0"/>
              </a:rPr>
              <a:t>Time of Day		0.8186</a:t>
            </a:r>
          </a:p>
        </p:txBody>
      </p:sp>
      <p:sp>
        <p:nvSpPr>
          <p:cNvPr id="1723395" name="Text Box 3">
            <a:extLst>
              <a:ext uri="{FF2B5EF4-FFF2-40B4-BE49-F238E27FC236}">
                <a16:creationId xmlns:a16="http://schemas.microsoft.com/office/drawing/2014/main" id="{A25E00A9-38AB-4C17-73A8-81411CB49F00}"/>
              </a:ext>
            </a:extLst>
          </p:cNvPr>
          <p:cNvSpPr txBox="1">
            <a:spLocks noChangeArrowheads="1"/>
          </p:cNvSpPr>
          <p:nvPr/>
        </p:nvSpPr>
        <p:spPr bwMode="auto">
          <a:xfrm>
            <a:off x="273050" y="904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9900CC"/>
                </a:solidFill>
                <a:effectLst>
                  <a:outerShdw blurRad="38100" dist="38100" dir="2700000" algn="tl">
                    <a:srgbClr val="C0C0C0"/>
                  </a:outerShdw>
                </a:effectLst>
                <a:latin typeface="Arial" panose="020B0604020202020204" pitchFamily="34" charset="0"/>
              </a:rPr>
              <a:t>Sprint Speed </a:t>
            </a:r>
            <a:r>
              <a:rPr lang="en-US" altLang="en-US" sz="4000">
                <a:solidFill>
                  <a:srgbClr val="9900CC"/>
                </a:solidFill>
                <a:effectLst>
                  <a:outerShdw blurRad="38100" dist="38100" dir="2700000" algn="tl">
                    <a:srgbClr val="C0C0C0"/>
                  </a:outerShdw>
                </a:effectLst>
                <a:latin typeface="Arial" panose="020B0604020202020204" pitchFamily="34" charset="0"/>
              </a:rPr>
              <a:t>(gen. 48)</a:t>
            </a:r>
          </a:p>
        </p:txBody>
      </p:sp>
      <p:sp>
        <p:nvSpPr>
          <p:cNvPr id="1723396" name="Text Box 4">
            <a:extLst>
              <a:ext uri="{FF2B5EF4-FFF2-40B4-BE49-F238E27FC236}">
                <a16:creationId xmlns:a16="http://schemas.microsoft.com/office/drawing/2014/main" id="{B56B8FA2-FC6D-FF69-8199-283725354CC0}"/>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151)</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07878" name="Line 5">
            <a:extLst>
              <a:ext uri="{FF2B5EF4-FFF2-40B4-BE49-F238E27FC236}">
                <a16:creationId xmlns:a16="http://schemas.microsoft.com/office/drawing/2014/main" id="{12EFA573-7279-2136-2D2D-93939721B49C}"/>
              </a:ext>
            </a:extLst>
          </p:cNvPr>
          <p:cNvSpPr>
            <a:spLocks noChangeShapeType="1"/>
          </p:cNvSpPr>
          <p:nvPr/>
        </p:nvSpPr>
        <p:spPr bwMode="auto">
          <a:xfrm>
            <a:off x="3429000" y="14160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723398" name="Group 6">
            <a:extLst>
              <a:ext uri="{FF2B5EF4-FFF2-40B4-BE49-F238E27FC236}">
                <a16:creationId xmlns:a16="http://schemas.microsoft.com/office/drawing/2014/main" id="{9F96F0FB-6203-E630-C5FF-29B5EE40E578}"/>
              </a:ext>
            </a:extLst>
          </p:cNvPr>
          <p:cNvGrpSpPr>
            <a:grpSpLocks/>
          </p:cNvGrpSpPr>
          <p:nvPr/>
        </p:nvGrpSpPr>
        <p:grpSpPr bwMode="auto">
          <a:xfrm>
            <a:off x="457200" y="2674938"/>
            <a:ext cx="8458200" cy="3798887"/>
            <a:chOff x="288" y="1685"/>
            <a:chExt cx="5328" cy="2393"/>
          </a:xfrm>
        </p:grpSpPr>
        <p:sp>
          <p:nvSpPr>
            <p:cNvPr id="1723399" name="Text Box 7">
              <a:extLst>
                <a:ext uri="{FF2B5EF4-FFF2-40B4-BE49-F238E27FC236}">
                  <a16:creationId xmlns:a16="http://schemas.microsoft.com/office/drawing/2014/main" id="{47D82134-F71E-47ED-2417-3EA70180E1CF}"/>
                </a:ext>
              </a:extLst>
            </p:cNvPr>
            <p:cNvSpPr txBox="1">
              <a:spLocks noChangeArrowheads="1"/>
            </p:cNvSpPr>
            <p:nvPr/>
          </p:nvSpPr>
          <p:spPr bwMode="auto">
            <a:xfrm>
              <a:off x="288" y="2599"/>
              <a:ext cx="5328" cy="1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a:t>
              </a:r>
              <a:r>
                <a:rPr lang="en-US" altLang="en-US" sz="2400" b="1">
                  <a:latin typeface="Arial" panose="020B0604020202020204" pitchFamily="34" charset="0"/>
                </a:rPr>
                <a:t>(m/s)</a:t>
              </a:r>
              <a:endParaRPr lang="en-US" altLang="en-US" sz="2000" b="1">
                <a:latin typeface="Arial" panose="020B0604020202020204" pitchFamily="34" charset="0"/>
              </a:endParaRPr>
            </a:p>
            <a:p>
              <a:pPr>
                <a:spcAft>
                  <a:spcPct val="50000"/>
                </a:spcAft>
                <a:defRPr/>
              </a:pPr>
              <a:r>
                <a:rPr lang="en-US" altLang="en-US" sz="3200" b="1">
                  <a:latin typeface="Arial" panose="020B0604020202020204" pitchFamily="34" charset="0"/>
                </a:rPr>
                <a:t>					   Mini/Normal</a:t>
              </a:r>
              <a:endParaRPr lang="en-US" altLang="en-US" sz="3200" b="1">
                <a:solidFill>
                  <a:srgbClr val="0000FF"/>
                </a:solidFill>
                <a:latin typeface="Arial" panose="020B0604020202020204" pitchFamily="34" charset="0"/>
              </a:endParaRPr>
            </a:p>
            <a:p>
              <a:pPr>
                <a:lnSpc>
                  <a:spcPct val="70000"/>
                </a:lnSpc>
                <a:defRPr/>
              </a:pPr>
              <a:r>
                <a:rPr lang="en-US" altLang="en-US" sz="3400" b="1">
                  <a:latin typeface="Arial" panose="020B0604020202020204" pitchFamily="34" charset="0"/>
                </a:rPr>
                <a:t>Mini			1.066		</a:t>
              </a:r>
            </a:p>
            <a:p>
              <a:pPr>
                <a:lnSpc>
                  <a:spcPct val="70000"/>
                </a:lnSpc>
                <a:defRPr/>
              </a:pPr>
              <a:r>
                <a:rPr lang="en-US" altLang="en-US" sz="3400" b="1">
                  <a:solidFill>
                    <a:srgbClr val="9900CC"/>
                  </a:solidFill>
                  <a:latin typeface="Arial" panose="020B0604020202020204" pitchFamily="34" charset="0"/>
                </a:rPr>
                <a:t>						</a:t>
              </a:r>
              <a:r>
                <a:rPr lang="en-US" altLang="en-US" sz="3400" b="1">
                  <a:solidFill>
                    <a:srgbClr val="CC0000"/>
                  </a:solidFill>
                  <a:latin typeface="Arial" panose="020B0604020202020204" pitchFamily="34" charset="0"/>
                </a:rPr>
                <a:t>0.75</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70000"/>
                </a:lnSpc>
                <a:defRPr/>
              </a:pPr>
              <a:r>
                <a:rPr lang="en-US" altLang="en-US" sz="3400" b="1">
                  <a:latin typeface="Arial" panose="020B0604020202020204" pitchFamily="34" charset="0"/>
                </a:rPr>
                <a:t>Normal		1.416		</a:t>
              </a:r>
              <a:r>
                <a:rPr lang="en-US" altLang="en-US" sz="3400" b="1">
                  <a:solidFill>
                    <a:srgbClr val="0000FF"/>
                  </a:solidFill>
                  <a:latin typeface="Arial" panose="020B0604020202020204" pitchFamily="34" charset="0"/>
                </a:rPr>
                <a:t>	</a:t>
              </a:r>
            </a:p>
          </p:txBody>
        </p:sp>
        <p:sp>
          <p:nvSpPr>
            <p:cNvPr id="207881" name="Rectangle 8">
              <a:extLst>
                <a:ext uri="{FF2B5EF4-FFF2-40B4-BE49-F238E27FC236}">
                  <a16:creationId xmlns:a16="http://schemas.microsoft.com/office/drawing/2014/main" id="{72DC69E4-1C14-E836-4D64-AA0E3D22807B}"/>
                </a:ext>
              </a:extLst>
            </p:cNvPr>
            <p:cNvSpPr>
              <a:spLocks noChangeArrowheads="1"/>
            </p:cNvSpPr>
            <p:nvPr/>
          </p:nvSpPr>
          <p:spPr bwMode="auto">
            <a:xfrm>
              <a:off x="2178" y="1685"/>
              <a:ext cx="2465" cy="242"/>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1723398"/>
                                        </p:tgtEl>
                                        <p:attrNameLst>
                                          <p:attrName>style.visibility</p:attrName>
                                        </p:attrNameLst>
                                      </p:cBhvr>
                                      <p:to>
                                        <p:strVal val="visible"/>
                                      </p:to>
                                    </p:set>
                                    <p:anim calcmode="lin" valueType="num">
                                      <p:cBhvr>
                                        <p:cTn id="7" dur="500" fill="hold"/>
                                        <p:tgtEl>
                                          <p:spTgt spid="1723398"/>
                                        </p:tgtEl>
                                        <p:attrNameLst>
                                          <p:attrName>ppt_w</p:attrName>
                                        </p:attrNameLst>
                                      </p:cBhvr>
                                      <p:tavLst>
                                        <p:tav tm="0">
                                          <p:val>
                                            <p:fltVal val="0"/>
                                          </p:val>
                                        </p:tav>
                                        <p:tav tm="100000">
                                          <p:val>
                                            <p:strVal val="#ppt_w"/>
                                          </p:val>
                                        </p:tav>
                                      </p:tavLst>
                                    </p:anim>
                                    <p:anim calcmode="lin" valueType="num">
                                      <p:cBhvr>
                                        <p:cTn id="8" dur="500" fill="hold"/>
                                        <p:tgtEl>
                                          <p:spTgt spid="172339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Slide Number Placeholder 3">
            <a:extLst>
              <a:ext uri="{FF2B5EF4-FFF2-40B4-BE49-F238E27FC236}">
                <a16:creationId xmlns:a16="http://schemas.microsoft.com/office/drawing/2014/main" id="{3363EBAC-9541-1FDC-A1FC-8032E1F94D6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5AF665B-70DD-4B37-A07F-DFED9F1562EF}" type="slidenum">
              <a:rPr lang="en-US" altLang="en-US" sz="1400"/>
              <a:pPr>
                <a:spcBef>
                  <a:spcPct val="0"/>
                </a:spcBef>
                <a:buFontTx/>
                <a:buNone/>
              </a:pPr>
              <a:t>118</a:t>
            </a:fld>
            <a:endParaRPr lang="en-US" altLang="en-US" sz="1400"/>
          </a:p>
        </p:txBody>
      </p:sp>
      <p:sp>
        <p:nvSpPr>
          <p:cNvPr id="209923" name="Text Box 2">
            <a:extLst>
              <a:ext uri="{FF2B5EF4-FFF2-40B4-BE49-F238E27FC236}">
                <a16:creationId xmlns:a16="http://schemas.microsoft.com/office/drawing/2014/main" id="{D372C0CE-FA0F-7881-B99F-303A11BD49FD}"/>
              </a:ext>
            </a:extLst>
          </p:cNvPr>
          <p:cNvSpPr txBox="1">
            <a:spLocks noChangeArrowheads="1"/>
          </p:cNvSpPr>
          <p:nvPr/>
        </p:nvSpPr>
        <p:spPr bwMode="auto">
          <a:xfrm>
            <a:off x="3429000" y="1193800"/>
            <a:ext cx="5029200" cy="279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FontTx/>
              <a:buNone/>
            </a:pPr>
            <a:r>
              <a:rPr lang="en-US" altLang="en-US" sz="2600" b="1">
                <a:latin typeface="Arial" panose="020B0604020202020204" pitchFamily="34" charset="0"/>
              </a:rPr>
              <a:t>Ef</a:t>
            </a:r>
            <a:r>
              <a:rPr lang="en-US" altLang="en-US" sz="400" b="1">
                <a:latin typeface="Arial" panose="020B0604020202020204" pitchFamily="34" charset="0"/>
              </a:rPr>
              <a:t> </a:t>
            </a:r>
            <a:r>
              <a:rPr lang="en-US" altLang="en-US" sz="2600" b="1">
                <a:latin typeface="Arial" panose="020B0604020202020204" pitchFamily="34" charset="0"/>
              </a:rPr>
              <a:t>fect		2-tailed P</a:t>
            </a:r>
          </a:p>
          <a:p>
            <a:pPr>
              <a:spcBef>
                <a:spcPct val="0"/>
              </a:spcBef>
              <a:spcAft>
                <a:spcPct val="10000"/>
              </a:spcAft>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0.0139</a:t>
            </a:r>
          </a:p>
          <a:p>
            <a:pPr>
              <a:spcBef>
                <a:spcPct val="0"/>
              </a:spcBef>
              <a:spcAft>
                <a:spcPct val="10000"/>
              </a:spcAft>
              <a:buFontTx/>
              <a:buNone/>
            </a:pPr>
            <a:r>
              <a:rPr lang="en-US" altLang="en-US" sz="2600" b="1">
                <a:latin typeface="Arial" panose="020B0604020202020204" pitchFamily="34" charset="0"/>
              </a:rPr>
              <a:t>Sex			  0.0001</a:t>
            </a:r>
          </a:p>
          <a:p>
            <a:pPr>
              <a:spcBef>
                <a:spcPct val="0"/>
              </a:spcBef>
              <a:spcAft>
                <a:spcPct val="10000"/>
              </a:spcAft>
              <a:buFontTx/>
              <a:buNone/>
            </a:pPr>
            <a:r>
              <a:rPr lang="en-US" altLang="en-US" sz="2600" b="1">
                <a:latin typeface="Arial" panose="020B0604020202020204" pitchFamily="34" charset="0"/>
              </a:rPr>
              <a:t>Mini			  0.0001</a:t>
            </a:r>
          </a:p>
          <a:p>
            <a:pPr>
              <a:spcBef>
                <a:spcPct val="0"/>
              </a:spcBef>
              <a:spcAft>
                <a:spcPct val="10000"/>
              </a:spcAft>
              <a:buFontTx/>
              <a:buNone/>
            </a:pPr>
            <a:r>
              <a:rPr lang="en-US" altLang="en-US" sz="2600" b="1">
                <a:latin typeface="Arial" panose="020B0604020202020204" pitchFamily="34" charset="0"/>
              </a:rPr>
              <a:t>log</a:t>
            </a:r>
            <a:r>
              <a:rPr lang="en-US" altLang="en-US" sz="2600" b="1" baseline="-25000">
                <a:latin typeface="Arial" panose="020B0604020202020204" pitchFamily="34" charset="0"/>
              </a:rPr>
              <a:t>10</a:t>
            </a:r>
            <a:r>
              <a:rPr lang="en-US" altLang="en-US" sz="2600" b="1">
                <a:latin typeface="Arial" panose="020B0604020202020204" pitchFamily="34" charset="0"/>
              </a:rPr>
              <a:t> Body Mass	  0.0001</a:t>
            </a:r>
          </a:p>
          <a:p>
            <a:pPr>
              <a:spcBef>
                <a:spcPct val="0"/>
              </a:spcBef>
              <a:spcAft>
                <a:spcPct val="10000"/>
              </a:spcAft>
              <a:buFontTx/>
              <a:buNone/>
            </a:pPr>
            <a:r>
              <a:rPr lang="en-US" altLang="en-US" sz="2600" b="1">
                <a:latin typeface="Arial" panose="020B0604020202020204" pitchFamily="34" charset="0"/>
              </a:rPr>
              <a:t>Age			  0.3897</a:t>
            </a:r>
          </a:p>
        </p:txBody>
      </p:sp>
      <p:sp>
        <p:nvSpPr>
          <p:cNvPr id="1733635" name="Text Box 3">
            <a:extLst>
              <a:ext uri="{FF2B5EF4-FFF2-40B4-BE49-F238E27FC236}">
                <a16:creationId xmlns:a16="http://schemas.microsoft.com/office/drawing/2014/main" id="{24D1904A-5053-81FB-56A5-6F75DE16E6C2}"/>
              </a:ext>
            </a:extLst>
          </p:cNvPr>
          <p:cNvSpPr txBox="1">
            <a:spLocks noChangeArrowheads="1"/>
          </p:cNvSpPr>
          <p:nvPr/>
        </p:nvSpPr>
        <p:spPr bwMode="auto">
          <a:xfrm>
            <a:off x="273050" y="1412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CC0000"/>
                </a:solidFill>
                <a:effectLst>
                  <a:outerShdw blurRad="38100" dist="38100" dir="2700000" algn="tl">
                    <a:srgbClr val="C0C0C0"/>
                  </a:outerShdw>
                </a:effectLst>
                <a:latin typeface="Arial" panose="020B0604020202020204" pitchFamily="34" charset="0"/>
              </a:rPr>
              <a:t>Triceps Surae Mass </a:t>
            </a:r>
            <a:r>
              <a:rPr lang="en-US" altLang="en-US" sz="4000">
                <a:solidFill>
                  <a:srgbClr val="CC0000"/>
                </a:solidFill>
                <a:effectLst>
                  <a:outerShdw blurRad="38100" dist="38100" dir="2700000" algn="tl">
                    <a:srgbClr val="C0C0C0"/>
                  </a:outerShdw>
                </a:effectLst>
                <a:latin typeface="Arial" panose="020B0604020202020204" pitchFamily="34" charset="0"/>
              </a:rPr>
              <a:t>(gen. 22)</a:t>
            </a:r>
          </a:p>
        </p:txBody>
      </p:sp>
      <p:sp>
        <p:nvSpPr>
          <p:cNvPr id="1733636" name="Text Box 4">
            <a:extLst>
              <a:ext uri="{FF2B5EF4-FFF2-40B4-BE49-F238E27FC236}">
                <a16:creationId xmlns:a16="http://schemas.microsoft.com/office/drawing/2014/main" id="{4A72AFE6-CF85-823E-25C0-C9F4495630A2}"/>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158)</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09926" name="Line 5">
            <a:extLst>
              <a:ext uri="{FF2B5EF4-FFF2-40B4-BE49-F238E27FC236}">
                <a16:creationId xmlns:a16="http://schemas.microsoft.com/office/drawing/2014/main" id="{C228B202-43BE-2CF0-2F76-576F958FE1A7}"/>
              </a:ext>
            </a:extLst>
          </p:cNvPr>
          <p:cNvSpPr>
            <a:spLocks noChangeShapeType="1"/>
          </p:cNvSpPr>
          <p:nvPr/>
        </p:nvSpPr>
        <p:spPr bwMode="auto">
          <a:xfrm>
            <a:off x="3416300" y="16954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3638" name="Text Box 6">
            <a:extLst>
              <a:ext uri="{FF2B5EF4-FFF2-40B4-BE49-F238E27FC236}">
                <a16:creationId xmlns:a16="http://schemas.microsoft.com/office/drawing/2014/main" id="{2008DFAA-A6F8-765C-3147-26201E11A8CE}"/>
              </a:ext>
            </a:extLst>
          </p:cNvPr>
          <p:cNvSpPr txBox="1">
            <a:spLocks noChangeArrowheads="1"/>
          </p:cNvSpPr>
          <p:nvPr/>
        </p:nvSpPr>
        <p:spPr bwMode="auto">
          <a:xfrm>
            <a:off x="584200" y="4249738"/>
            <a:ext cx="8153400" cy="200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Back transformed from logs</a:t>
            </a:r>
          </a:p>
          <a:p>
            <a:pPr>
              <a:spcAft>
                <a:spcPct val="50000"/>
              </a:spcAft>
              <a:defRPr/>
            </a:pPr>
            <a:r>
              <a:rPr lang="en-US" altLang="en-US" sz="3400" b="1">
                <a:latin typeface="Arial" panose="020B0604020202020204" pitchFamily="34" charset="0"/>
              </a:rPr>
              <a:t>		     	  mg	 	   Normal/Mini</a:t>
            </a:r>
            <a:endParaRPr lang="en-US" altLang="en-US" sz="3400" b="1">
              <a:solidFill>
                <a:srgbClr val="0000FF"/>
              </a:solidFill>
              <a:latin typeface="Arial" panose="020B0604020202020204" pitchFamily="34" charset="0"/>
            </a:endParaRPr>
          </a:p>
          <a:p>
            <a:pPr>
              <a:lnSpc>
                <a:spcPct val="50000"/>
              </a:lnSpc>
              <a:defRPr/>
            </a:pPr>
            <a:r>
              <a:rPr lang="en-US" altLang="en-US" sz="3400" b="1">
                <a:latin typeface="Arial" panose="020B0604020202020204" pitchFamily="34" charset="0"/>
              </a:rPr>
              <a:t>Normal		163.3</a:t>
            </a:r>
          </a:p>
          <a:p>
            <a:pPr>
              <a:lnSpc>
                <a:spcPct val="50000"/>
              </a:lnSpc>
              <a:defRPr/>
            </a:pPr>
            <a:r>
              <a:rPr lang="en-US" altLang="en-US" sz="3400" b="1">
                <a:latin typeface="Arial" panose="020B0604020202020204" pitchFamily="34" charset="0"/>
              </a:rPr>
              <a:t>					        </a:t>
            </a:r>
            <a:r>
              <a:rPr lang="en-US" altLang="en-US" sz="3400" b="1">
                <a:solidFill>
                  <a:srgbClr val="CC0000"/>
                </a:solidFill>
                <a:latin typeface="Arial" panose="020B0604020202020204" pitchFamily="34" charset="0"/>
              </a:rPr>
              <a:t>0.564</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50000"/>
              </a:lnSpc>
              <a:defRPr/>
            </a:pPr>
            <a:r>
              <a:rPr lang="en-US" altLang="en-US" sz="3400" b="1">
                <a:latin typeface="Arial" panose="020B0604020202020204" pitchFamily="34" charset="0"/>
              </a:rPr>
              <a:t>Mini			  92.0	</a:t>
            </a:r>
          </a:p>
        </p:txBody>
      </p:sp>
      <p:sp>
        <p:nvSpPr>
          <p:cNvPr id="209928" name="Rectangle 7">
            <a:extLst>
              <a:ext uri="{FF2B5EF4-FFF2-40B4-BE49-F238E27FC236}">
                <a16:creationId xmlns:a16="http://schemas.microsoft.com/office/drawing/2014/main" id="{DE5A0998-BF0C-3D77-2EBA-E1A6503A126A}"/>
              </a:ext>
            </a:extLst>
          </p:cNvPr>
          <p:cNvSpPr>
            <a:spLocks noChangeArrowheads="1"/>
          </p:cNvSpPr>
          <p:nvPr/>
        </p:nvSpPr>
        <p:spPr bwMode="auto">
          <a:xfrm>
            <a:off x="3432175" y="2673350"/>
            <a:ext cx="4094163" cy="384175"/>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Number Placeholder 3">
            <a:extLst>
              <a:ext uri="{FF2B5EF4-FFF2-40B4-BE49-F238E27FC236}">
                <a16:creationId xmlns:a16="http://schemas.microsoft.com/office/drawing/2014/main" id="{53A457BB-95B5-AA0E-2DDC-5068B3985F8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2573754-7558-470F-9DD2-984E74E33025}" type="slidenum">
              <a:rPr lang="en-US" altLang="en-US" sz="1400"/>
              <a:pPr>
                <a:spcBef>
                  <a:spcPct val="0"/>
                </a:spcBef>
                <a:buFontTx/>
                <a:buNone/>
              </a:pPr>
              <a:t>119</a:t>
            </a:fld>
            <a:endParaRPr lang="en-US" altLang="en-US" sz="1400"/>
          </a:p>
        </p:txBody>
      </p:sp>
      <p:sp>
        <p:nvSpPr>
          <p:cNvPr id="211971" name="Text Box 2">
            <a:extLst>
              <a:ext uri="{FF2B5EF4-FFF2-40B4-BE49-F238E27FC236}">
                <a16:creationId xmlns:a16="http://schemas.microsoft.com/office/drawing/2014/main" id="{87D293CA-F687-7E82-7B2D-2AEB16BCD1DA}"/>
              </a:ext>
            </a:extLst>
          </p:cNvPr>
          <p:cNvSpPr txBox="1">
            <a:spLocks noChangeArrowheads="1"/>
          </p:cNvSpPr>
          <p:nvPr/>
        </p:nvSpPr>
        <p:spPr bwMode="auto">
          <a:xfrm>
            <a:off x="3429000" y="1193800"/>
            <a:ext cx="5029200" cy="279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FontTx/>
              <a:buNone/>
            </a:pPr>
            <a:r>
              <a:rPr lang="en-US" altLang="en-US" sz="2600" b="1">
                <a:latin typeface="Arial" panose="020B0604020202020204" pitchFamily="34" charset="0"/>
              </a:rPr>
              <a:t>Ef</a:t>
            </a:r>
            <a:r>
              <a:rPr lang="en-US" altLang="en-US" sz="400" b="1">
                <a:latin typeface="Arial" panose="020B0604020202020204" pitchFamily="34" charset="0"/>
              </a:rPr>
              <a:t> </a:t>
            </a:r>
            <a:r>
              <a:rPr lang="en-US" altLang="en-US" sz="2600" b="1">
                <a:latin typeface="Arial" panose="020B0604020202020204" pitchFamily="34" charset="0"/>
              </a:rPr>
              <a:t>fect		2-tailed P</a:t>
            </a:r>
          </a:p>
          <a:p>
            <a:pPr>
              <a:spcBef>
                <a:spcPct val="0"/>
              </a:spcBef>
              <a:spcAft>
                <a:spcPct val="10000"/>
              </a:spcAft>
              <a:buFontTx/>
              <a:buNone/>
            </a:pPr>
            <a:r>
              <a:rPr lang="en-US" altLang="en-US" sz="2600" b="1">
                <a:solidFill>
                  <a:srgbClr val="FF0000"/>
                </a:solidFill>
                <a:latin typeface="Arial" panose="020B0604020202020204" pitchFamily="34" charset="0"/>
              </a:rPr>
              <a:t>S</a:t>
            </a:r>
            <a:r>
              <a:rPr lang="en-US" altLang="en-US" sz="2600" b="1">
                <a:latin typeface="Arial" panose="020B0604020202020204" pitchFamily="34" charset="0"/>
              </a:rPr>
              <a:t> vs. </a:t>
            </a:r>
            <a:r>
              <a:rPr lang="en-US" altLang="en-US" sz="2600" b="1">
                <a:solidFill>
                  <a:srgbClr val="0000FF"/>
                </a:solidFill>
                <a:latin typeface="Arial" panose="020B0604020202020204" pitchFamily="34" charset="0"/>
              </a:rPr>
              <a:t>C</a:t>
            </a:r>
            <a:r>
              <a:rPr lang="en-US" altLang="en-US" sz="2600">
                <a:latin typeface="Arial" panose="020B0604020202020204" pitchFamily="34" charset="0"/>
              </a:rPr>
              <a:t> </a:t>
            </a:r>
            <a:r>
              <a:rPr lang="en-US" altLang="en-US" sz="2600" b="1">
                <a:latin typeface="Arial" panose="020B0604020202020204" pitchFamily="34" charset="0"/>
              </a:rPr>
              <a:t>		  0.0139</a:t>
            </a:r>
          </a:p>
          <a:p>
            <a:pPr>
              <a:spcBef>
                <a:spcPct val="0"/>
              </a:spcBef>
              <a:spcAft>
                <a:spcPct val="10000"/>
              </a:spcAft>
              <a:buFontTx/>
              <a:buNone/>
            </a:pPr>
            <a:r>
              <a:rPr lang="en-US" altLang="en-US" sz="2600" b="1">
                <a:latin typeface="Arial" panose="020B0604020202020204" pitchFamily="34" charset="0"/>
              </a:rPr>
              <a:t>Sex			  0.0001</a:t>
            </a:r>
          </a:p>
          <a:p>
            <a:pPr>
              <a:spcBef>
                <a:spcPct val="0"/>
              </a:spcBef>
              <a:spcAft>
                <a:spcPct val="10000"/>
              </a:spcAft>
              <a:buFontTx/>
              <a:buNone/>
            </a:pPr>
            <a:r>
              <a:rPr lang="en-US" altLang="en-US" sz="2600" b="1">
                <a:latin typeface="Arial" panose="020B0604020202020204" pitchFamily="34" charset="0"/>
              </a:rPr>
              <a:t>Mini			  0.0001</a:t>
            </a:r>
          </a:p>
          <a:p>
            <a:pPr>
              <a:spcBef>
                <a:spcPct val="0"/>
              </a:spcBef>
              <a:spcAft>
                <a:spcPct val="10000"/>
              </a:spcAft>
              <a:buFontTx/>
              <a:buNone/>
            </a:pPr>
            <a:r>
              <a:rPr lang="en-US" altLang="en-US" sz="2600" b="1">
                <a:latin typeface="Arial" panose="020B0604020202020204" pitchFamily="34" charset="0"/>
              </a:rPr>
              <a:t>log</a:t>
            </a:r>
            <a:r>
              <a:rPr lang="en-US" altLang="en-US" sz="2600" b="1" baseline="-25000">
                <a:latin typeface="Arial" panose="020B0604020202020204" pitchFamily="34" charset="0"/>
              </a:rPr>
              <a:t>10</a:t>
            </a:r>
            <a:r>
              <a:rPr lang="en-US" altLang="en-US" sz="2600" b="1">
                <a:latin typeface="Arial" panose="020B0604020202020204" pitchFamily="34" charset="0"/>
              </a:rPr>
              <a:t> Body Mass	  0.0001</a:t>
            </a:r>
          </a:p>
          <a:p>
            <a:pPr>
              <a:spcBef>
                <a:spcPct val="0"/>
              </a:spcBef>
              <a:spcAft>
                <a:spcPct val="10000"/>
              </a:spcAft>
              <a:buFontTx/>
              <a:buNone/>
            </a:pPr>
            <a:r>
              <a:rPr lang="en-US" altLang="en-US" sz="2600" b="1">
                <a:latin typeface="Arial" panose="020B0604020202020204" pitchFamily="34" charset="0"/>
              </a:rPr>
              <a:t>Age			  0.3897</a:t>
            </a:r>
          </a:p>
        </p:txBody>
      </p:sp>
      <p:sp>
        <p:nvSpPr>
          <p:cNvPr id="1735683" name="Text Box 3">
            <a:extLst>
              <a:ext uri="{FF2B5EF4-FFF2-40B4-BE49-F238E27FC236}">
                <a16:creationId xmlns:a16="http://schemas.microsoft.com/office/drawing/2014/main" id="{4BBFD3FA-43AC-71E2-0915-527FBAAEB659}"/>
              </a:ext>
            </a:extLst>
          </p:cNvPr>
          <p:cNvSpPr txBox="1">
            <a:spLocks noChangeArrowheads="1"/>
          </p:cNvSpPr>
          <p:nvPr/>
        </p:nvSpPr>
        <p:spPr bwMode="auto">
          <a:xfrm>
            <a:off x="273050" y="141288"/>
            <a:ext cx="8185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a:solidFill>
                  <a:srgbClr val="CC0000"/>
                </a:solidFill>
                <a:effectLst>
                  <a:outerShdw blurRad="38100" dist="38100" dir="2700000" algn="tl">
                    <a:srgbClr val="C0C0C0"/>
                  </a:outerShdw>
                </a:effectLst>
                <a:latin typeface="Arial" panose="020B0604020202020204" pitchFamily="34" charset="0"/>
              </a:rPr>
              <a:t>Triceps Surae Mass </a:t>
            </a:r>
            <a:r>
              <a:rPr lang="en-US" altLang="en-US" sz="4000">
                <a:solidFill>
                  <a:srgbClr val="CC0000"/>
                </a:solidFill>
                <a:effectLst>
                  <a:outerShdw blurRad="38100" dist="38100" dir="2700000" algn="tl">
                    <a:srgbClr val="C0C0C0"/>
                  </a:outerShdw>
                </a:effectLst>
                <a:latin typeface="Arial" panose="020B0604020202020204" pitchFamily="34" charset="0"/>
              </a:rPr>
              <a:t>(gen. 22)</a:t>
            </a:r>
          </a:p>
        </p:txBody>
      </p:sp>
      <p:sp>
        <p:nvSpPr>
          <p:cNvPr id="1735684" name="Text Box 4">
            <a:extLst>
              <a:ext uri="{FF2B5EF4-FFF2-40B4-BE49-F238E27FC236}">
                <a16:creationId xmlns:a16="http://schemas.microsoft.com/office/drawing/2014/main" id="{0E55079D-6129-A721-F782-83F027F8474D}"/>
              </a:ext>
            </a:extLst>
          </p:cNvPr>
          <p:cNvSpPr txBox="1">
            <a:spLocks noChangeArrowheads="1"/>
          </p:cNvSpPr>
          <p:nvPr/>
        </p:nvSpPr>
        <p:spPr bwMode="auto">
          <a:xfrm>
            <a:off x="457200" y="2009775"/>
            <a:ext cx="2209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a:latin typeface="Arial" panose="020B0604020202020204" pitchFamily="34" charset="0"/>
              </a:rPr>
              <a:t>2-way nested</a:t>
            </a:r>
          </a:p>
          <a:p>
            <a:pPr>
              <a:defRPr/>
            </a:pPr>
            <a:r>
              <a:rPr lang="en-US" altLang="en-US" sz="1800" b="1">
                <a:latin typeface="Arial" panose="020B0604020202020204" pitchFamily="34" charset="0"/>
              </a:rPr>
              <a:t>ANCOVA in SAS Procedure Mixed</a:t>
            </a:r>
          </a:p>
          <a:p>
            <a:pPr>
              <a:defRPr/>
            </a:pPr>
            <a:r>
              <a:rPr lang="en-US" altLang="en-US" sz="2600" b="1">
                <a:latin typeface="Arial" panose="020B0604020202020204" pitchFamily="34" charset="0"/>
              </a:rPr>
              <a:t>(N = 158)</a:t>
            </a:r>
            <a:endParaRPr lang="en-US" altLang="en-US" sz="2600" b="1">
              <a:solidFill>
                <a:srgbClr val="990099"/>
              </a:solidFill>
              <a:effectLst>
                <a:outerShdw blurRad="38100" dist="38100" dir="2700000" algn="tl">
                  <a:srgbClr val="C0C0C0"/>
                </a:outerShdw>
              </a:effectLst>
              <a:latin typeface="Arial" panose="020B0604020202020204" pitchFamily="34" charset="0"/>
            </a:endParaRPr>
          </a:p>
        </p:txBody>
      </p:sp>
      <p:sp>
        <p:nvSpPr>
          <p:cNvPr id="211974" name="Line 5">
            <a:extLst>
              <a:ext uri="{FF2B5EF4-FFF2-40B4-BE49-F238E27FC236}">
                <a16:creationId xmlns:a16="http://schemas.microsoft.com/office/drawing/2014/main" id="{7E20D712-7993-04A6-31C6-48BD0559E564}"/>
              </a:ext>
            </a:extLst>
          </p:cNvPr>
          <p:cNvSpPr>
            <a:spLocks noChangeShapeType="1"/>
          </p:cNvSpPr>
          <p:nvPr/>
        </p:nvSpPr>
        <p:spPr bwMode="auto">
          <a:xfrm>
            <a:off x="3416300" y="1695450"/>
            <a:ext cx="44196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1975" name="Group 6">
            <a:extLst>
              <a:ext uri="{FF2B5EF4-FFF2-40B4-BE49-F238E27FC236}">
                <a16:creationId xmlns:a16="http://schemas.microsoft.com/office/drawing/2014/main" id="{462CE3F3-687E-A90D-2AC3-93EF7B6D9B0B}"/>
              </a:ext>
            </a:extLst>
          </p:cNvPr>
          <p:cNvGrpSpPr>
            <a:grpSpLocks/>
          </p:cNvGrpSpPr>
          <p:nvPr/>
        </p:nvGrpSpPr>
        <p:grpSpPr bwMode="auto">
          <a:xfrm>
            <a:off x="990600" y="1797050"/>
            <a:ext cx="7246938" cy="4462463"/>
            <a:chOff x="624" y="1132"/>
            <a:chExt cx="4565" cy="2811"/>
          </a:xfrm>
        </p:grpSpPr>
        <p:sp>
          <p:nvSpPr>
            <p:cNvPr id="1735687" name="Text Box 7">
              <a:extLst>
                <a:ext uri="{FF2B5EF4-FFF2-40B4-BE49-F238E27FC236}">
                  <a16:creationId xmlns:a16="http://schemas.microsoft.com/office/drawing/2014/main" id="{3F061317-1346-7B7D-D274-86C6A418951C}"/>
                </a:ext>
              </a:extLst>
            </p:cNvPr>
            <p:cNvSpPr txBox="1">
              <a:spLocks noChangeArrowheads="1"/>
            </p:cNvSpPr>
            <p:nvPr/>
          </p:nvSpPr>
          <p:spPr bwMode="auto">
            <a:xfrm>
              <a:off x="624" y="2677"/>
              <a:ext cx="4565" cy="1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sz="2000" b="1">
                  <a:latin typeface="Arial" panose="020B0604020202020204" pitchFamily="34" charset="0"/>
                </a:rPr>
                <a:t>Adjusted Means, Back transformed from logs</a:t>
              </a:r>
            </a:p>
            <a:p>
              <a:pPr>
                <a:spcAft>
                  <a:spcPct val="50000"/>
                </a:spcAft>
                <a:defRPr/>
              </a:pPr>
              <a:r>
                <a:rPr lang="en-US" altLang="en-US" sz="3400" b="1">
                  <a:latin typeface="Arial" panose="020B0604020202020204" pitchFamily="34" charset="0"/>
                </a:rPr>
                <a:t>		     	  mg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a:t>
              </a:r>
              <a:r>
                <a:rPr lang="en-US" altLang="en-US" sz="3400" b="1">
                  <a:solidFill>
                    <a:srgbClr val="0000FF"/>
                  </a:solidFill>
                  <a:latin typeface="Arial" panose="020B0604020202020204" pitchFamily="34" charset="0"/>
                </a:rPr>
                <a:t>C</a:t>
              </a:r>
            </a:p>
            <a:p>
              <a:pPr>
                <a:lnSpc>
                  <a:spcPct val="50000"/>
                </a:lnSpc>
                <a:defRPr/>
              </a:pPr>
              <a:r>
                <a:rPr lang="en-US" altLang="en-US" sz="3400" b="1">
                  <a:solidFill>
                    <a:srgbClr val="FF0000"/>
                  </a:solidFill>
                  <a:latin typeface="Arial" panose="020B0604020202020204" pitchFamily="34" charset="0"/>
                </a:rPr>
                <a:t>Selected		119.4</a:t>
              </a:r>
            </a:p>
            <a:p>
              <a:pPr>
                <a:lnSpc>
                  <a:spcPct val="50000"/>
                </a:lnSpc>
                <a:defRPr/>
              </a:pPr>
              <a:r>
                <a:rPr lang="en-US" altLang="en-US" sz="3400" b="1">
                  <a:solidFill>
                    <a:srgbClr val="9900CC"/>
                  </a:solidFill>
                  <a:latin typeface="Arial" panose="020B0604020202020204" pitchFamily="34" charset="0"/>
                </a:rPr>
                <a:t>					      </a:t>
              </a:r>
              <a:r>
                <a:rPr lang="en-US" altLang="en-US" sz="3400" b="1">
                  <a:solidFill>
                    <a:srgbClr val="CC0000"/>
                  </a:solidFill>
                  <a:latin typeface="Arial" panose="020B0604020202020204" pitchFamily="34" charset="0"/>
                </a:rPr>
                <a:t>0.946</a:t>
              </a:r>
              <a:endParaRPr lang="en-US" altLang="en-US" sz="3400" b="1">
                <a:solidFill>
                  <a:srgbClr val="CC0000"/>
                </a:solidFill>
                <a:effectLst>
                  <a:outerShdw blurRad="38100" dist="38100" dir="2700000" algn="tl">
                    <a:srgbClr val="C0C0C0"/>
                  </a:outerShdw>
                </a:effectLst>
                <a:latin typeface="Arial" panose="020B0604020202020204" pitchFamily="34" charset="0"/>
              </a:endParaRPr>
            </a:p>
            <a:p>
              <a:pPr>
                <a:lnSpc>
                  <a:spcPct val="50000"/>
                </a:lnSpc>
                <a:defRPr/>
              </a:pPr>
              <a:r>
                <a:rPr lang="en-US" altLang="en-US" sz="3400" b="1">
                  <a:solidFill>
                    <a:srgbClr val="0000FF"/>
                  </a:solidFill>
                  <a:latin typeface="Arial" panose="020B0604020202020204" pitchFamily="34" charset="0"/>
                </a:rPr>
                <a:t>Control		126.2	</a:t>
              </a:r>
            </a:p>
          </p:txBody>
        </p:sp>
        <p:sp>
          <p:nvSpPr>
            <p:cNvPr id="211977" name="Rectangle 8">
              <a:extLst>
                <a:ext uri="{FF2B5EF4-FFF2-40B4-BE49-F238E27FC236}">
                  <a16:creationId xmlns:a16="http://schemas.microsoft.com/office/drawing/2014/main" id="{0148AD93-0362-BCD1-493B-51BA13E0483F}"/>
                </a:ext>
              </a:extLst>
            </p:cNvPr>
            <p:cNvSpPr>
              <a:spLocks noChangeArrowheads="1"/>
            </p:cNvSpPr>
            <p:nvPr/>
          </p:nvSpPr>
          <p:spPr bwMode="auto">
            <a:xfrm>
              <a:off x="2170" y="1132"/>
              <a:ext cx="2579" cy="242"/>
            </a:xfrm>
            <a:prstGeom prst="rect">
              <a:avLst/>
            </a:prstGeom>
            <a:noFill/>
            <a:ln w="28575">
              <a:solidFill>
                <a:srgbClr val="CC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248A89-9093-EE89-6EB6-6103B8770E6C}"/>
              </a:ext>
            </a:extLst>
          </p:cNvPr>
          <p:cNvSpPr>
            <a:spLocks noGrp="1"/>
          </p:cNvSpPr>
          <p:nvPr>
            <p:ph type="sldNum" sz="quarter" idx="12"/>
          </p:nvPr>
        </p:nvSpPr>
        <p:spPr/>
        <p:txBody>
          <a:bodyPr/>
          <a:lstStyle/>
          <a:p>
            <a:fld id="{F2EBF8DB-748E-4716-A668-49B02690F042}" type="slidenum">
              <a:rPr lang="en-US" altLang="en-US" smtClean="0"/>
              <a:pPr/>
              <a:t>12</a:t>
            </a:fld>
            <a:endParaRPr lang="en-US" altLang="en-US"/>
          </a:p>
        </p:txBody>
      </p:sp>
      <p:sp>
        <p:nvSpPr>
          <p:cNvPr id="3" name="TextBox 2">
            <a:extLst>
              <a:ext uri="{FF2B5EF4-FFF2-40B4-BE49-F238E27FC236}">
                <a16:creationId xmlns:a16="http://schemas.microsoft.com/office/drawing/2014/main" id="{9D7243D0-B69D-9123-3C3B-EDBA72011369}"/>
              </a:ext>
            </a:extLst>
          </p:cNvPr>
          <p:cNvSpPr txBox="1"/>
          <p:nvPr/>
        </p:nvSpPr>
        <p:spPr>
          <a:xfrm>
            <a:off x="83820" y="91440"/>
            <a:ext cx="8755380" cy="769441"/>
          </a:xfrm>
          <a:prstGeom prst="rect">
            <a:avLst/>
          </a:prstGeom>
          <a:noFill/>
        </p:spPr>
        <p:txBody>
          <a:bodyPr wrap="square" rtlCol="0">
            <a:spAutoFit/>
          </a:bodyPr>
          <a:lstStyle/>
          <a:p>
            <a:pPr algn="l"/>
            <a:r>
              <a:rPr lang="en-US" b="1" i="0" dirty="0">
                <a:solidFill>
                  <a:srgbClr val="333333"/>
                </a:solidFill>
                <a:effectLst/>
                <a:latin typeface="Source Sans Pro" panose="020B0503030403020204" pitchFamily="34" charset="0"/>
              </a:rPr>
              <a:t>High Runner Mice Females Average Revolutions/Day over 31 Generations</a:t>
            </a:r>
          </a:p>
          <a:p>
            <a:pPr algn="l"/>
            <a:r>
              <a:rPr lang="en-US" b="0" i="0" dirty="0">
                <a:solidFill>
                  <a:srgbClr val="666666"/>
                </a:solidFill>
                <a:effectLst/>
                <a:latin typeface="Source Sans Pro" panose="020B0503030403020204" pitchFamily="34" charset="0"/>
              </a:rPr>
              <a:t>Data from </a:t>
            </a:r>
            <a:r>
              <a:rPr lang="en-US" b="0" i="0" dirty="0" err="1">
                <a:solidFill>
                  <a:srgbClr val="666666"/>
                </a:solidFill>
                <a:effectLst/>
                <a:latin typeface="Source Sans Pro" panose="020B0503030403020204" pitchFamily="34" charset="0"/>
              </a:rPr>
              <a:t>Careau</a:t>
            </a:r>
            <a:r>
              <a:rPr lang="en-US" b="0" i="0" dirty="0">
                <a:solidFill>
                  <a:srgbClr val="666666"/>
                </a:solidFill>
                <a:effectLst/>
                <a:latin typeface="Source Sans Pro" panose="020B0503030403020204" pitchFamily="34" charset="0"/>
              </a:rPr>
              <a:t> et al. 2013 Evolution 67:3102-3119</a:t>
            </a:r>
            <a:endParaRPr lang="en-US" dirty="0"/>
          </a:p>
        </p:txBody>
      </p:sp>
      <p:sp>
        <p:nvSpPr>
          <p:cNvPr id="4" name="TextBox 3">
            <a:extLst>
              <a:ext uri="{FF2B5EF4-FFF2-40B4-BE49-F238E27FC236}">
                <a16:creationId xmlns:a16="http://schemas.microsoft.com/office/drawing/2014/main" id="{C52B2908-D5A2-1FD8-F4A1-EFEB0F4FDFA5}"/>
              </a:ext>
            </a:extLst>
          </p:cNvPr>
          <p:cNvSpPr txBox="1"/>
          <p:nvPr/>
        </p:nvSpPr>
        <p:spPr>
          <a:xfrm>
            <a:off x="495300" y="1257300"/>
            <a:ext cx="6949440" cy="430887"/>
          </a:xfrm>
          <a:prstGeom prst="rect">
            <a:avLst/>
          </a:prstGeom>
          <a:noFill/>
        </p:spPr>
        <p:txBody>
          <a:bodyPr wrap="square" rtlCol="0">
            <a:spAutoFit/>
          </a:bodyPr>
          <a:lstStyle/>
          <a:p>
            <a:r>
              <a:rPr lang="en-US" dirty="0">
                <a:hlinkClick r:id="rId2"/>
              </a:rPr>
              <a:t>https://public.flourish.studio/visualisation/1887576/</a:t>
            </a:r>
            <a:endParaRPr lang="en-US" dirty="0"/>
          </a:p>
        </p:txBody>
      </p:sp>
    </p:spTree>
    <p:extLst>
      <p:ext uri="{BB962C8B-B14F-4D97-AF65-F5344CB8AC3E}">
        <p14:creationId xmlns:p14="http://schemas.microsoft.com/office/powerpoint/2010/main" val="104935462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Number Placeholder 3">
            <a:extLst>
              <a:ext uri="{FF2B5EF4-FFF2-40B4-BE49-F238E27FC236}">
                <a16:creationId xmlns:a16="http://schemas.microsoft.com/office/drawing/2014/main" id="{E4C5D7A0-AE52-2CFE-C1AE-F73D5B25D26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7300C92-86C9-48D8-9E3C-078E990602AC}" type="slidenum">
              <a:rPr lang="en-US" altLang="en-US" sz="1400"/>
              <a:pPr>
                <a:spcBef>
                  <a:spcPct val="0"/>
                </a:spcBef>
                <a:buFontTx/>
                <a:buNone/>
              </a:pPr>
              <a:t>120</a:t>
            </a:fld>
            <a:endParaRPr lang="en-US" altLang="en-US" sz="1400"/>
          </a:p>
        </p:txBody>
      </p:sp>
      <p:sp>
        <p:nvSpPr>
          <p:cNvPr id="214019" name="Text Box 2">
            <a:extLst>
              <a:ext uri="{FF2B5EF4-FFF2-40B4-BE49-F238E27FC236}">
                <a16:creationId xmlns:a16="http://schemas.microsoft.com/office/drawing/2014/main" id="{A6F6E079-A1D8-74C8-CD74-A1F0FB29581A}"/>
              </a:ext>
            </a:extLst>
          </p:cNvPr>
          <p:cNvSpPr txBox="1">
            <a:spLocks noChangeArrowheads="1"/>
          </p:cNvSpPr>
          <p:nvPr/>
        </p:nvSpPr>
        <p:spPr bwMode="auto">
          <a:xfrm>
            <a:off x="463550" y="1238250"/>
            <a:ext cx="4037013" cy="4745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30000"/>
              </a:spcAft>
              <a:buFontTx/>
              <a:buNone/>
            </a:pPr>
            <a:r>
              <a:rPr lang="en-US" altLang="en-US" sz="2600" b="1">
                <a:solidFill>
                  <a:srgbClr val="0000FF"/>
                </a:solidFill>
                <a:latin typeface="Arial" panose="020B0604020202020204" pitchFamily="34" charset="0"/>
              </a:rPr>
              <a:t>Daniel Pomp's lab has linkage mapped it to a 2.634 Mb interval on MMU11, harboring ~100 expressed or predicted genes, many of which have known functional roles in muscle development.</a:t>
            </a:r>
          </a:p>
          <a:p>
            <a:pPr>
              <a:lnSpc>
                <a:spcPct val="95000"/>
              </a:lnSpc>
              <a:spcBef>
                <a:spcPct val="0"/>
              </a:spcBef>
              <a:spcAft>
                <a:spcPct val="30000"/>
              </a:spcAft>
              <a:buFontTx/>
              <a:buNone/>
            </a:pPr>
            <a:r>
              <a:rPr lang="en-US" altLang="en-US" sz="2600" b="1">
                <a:solidFill>
                  <a:srgbClr val="0000FF"/>
                </a:solidFill>
                <a:latin typeface="Arial" panose="020B0604020202020204" pitchFamily="34" charset="0"/>
              </a:rPr>
              <a:t>Sequencing of </a:t>
            </a:r>
            <a:r>
              <a:rPr lang="en-US" altLang="en-US" sz="2600" b="1" i="1">
                <a:solidFill>
                  <a:srgbClr val="0000FF"/>
                </a:solidFill>
                <a:latin typeface="Arial" panose="020B0604020202020204" pitchFamily="34" charset="0"/>
              </a:rPr>
              <a:t>sox15</a:t>
            </a:r>
            <a:r>
              <a:rPr lang="en-US" altLang="en-US" sz="2600" b="1">
                <a:solidFill>
                  <a:srgbClr val="0000FF"/>
                </a:solidFill>
                <a:latin typeface="Arial" panose="020B0604020202020204" pitchFamily="34" charset="0"/>
              </a:rPr>
              <a:t> and </a:t>
            </a:r>
            <a:r>
              <a:rPr lang="en-US" altLang="en-US" sz="2600" b="1" i="1">
                <a:solidFill>
                  <a:srgbClr val="0000FF"/>
                </a:solidFill>
                <a:latin typeface="Arial" panose="020B0604020202020204" pitchFamily="34" charset="0"/>
              </a:rPr>
              <a:t>chrnb1</a:t>
            </a:r>
            <a:r>
              <a:rPr lang="en-US" altLang="en-US" sz="2600" b="1">
                <a:solidFill>
                  <a:srgbClr val="0000FF"/>
                </a:solidFill>
                <a:latin typeface="Arial" panose="020B0604020202020204" pitchFamily="34" charset="0"/>
              </a:rPr>
              <a:t> indicate it is not them.</a:t>
            </a:r>
          </a:p>
        </p:txBody>
      </p:sp>
      <p:sp>
        <p:nvSpPr>
          <p:cNvPr id="214020" name="Text Box 3">
            <a:extLst>
              <a:ext uri="{FF2B5EF4-FFF2-40B4-BE49-F238E27FC236}">
                <a16:creationId xmlns:a16="http://schemas.microsoft.com/office/drawing/2014/main" id="{AA8CBFAB-1B93-DEB3-A3A8-5F234B36DC05}"/>
              </a:ext>
            </a:extLst>
          </p:cNvPr>
          <p:cNvSpPr txBox="1">
            <a:spLocks noChangeArrowheads="1"/>
          </p:cNvSpPr>
          <p:nvPr/>
        </p:nvSpPr>
        <p:spPr bwMode="auto">
          <a:xfrm>
            <a:off x="952500" y="215900"/>
            <a:ext cx="7315200" cy="642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3800" b="1">
                <a:latin typeface="Arial" panose="020B0604020202020204" pitchFamily="34" charset="0"/>
              </a:rPr>
              <a:t>What is the Mini-Muscle Gene?</a:t>
            </a:r>
            <a:endParaRPr lang="en-US" altLang="en-US" sz="3800">
              <a:latin typeface="Arial" panose="020B0604020202020204" pitchFamily="34" charset="0"/>
            </a:endParaRPr>
          </a:p>
        </p:txBody>
      </p:sp>
      <p:sp>
        <p:nvSpPr>
          <p:cNvPr id="214021" name="Line 4">
            <a:extLst>
              <a:ext uri="{FF2B5EF4-FFF2-40B4-BE49-F238E27FC236}">
                <a16:creationId xmlns:a16="http://schemas.microsoft.com/office/drawing/2014/main" id="{1F051865-D708-F6D2-0F41-21B30614E4EE}"/>
              </a:ext>
            </a:extLst>
          </p:cNvPr>
          <p:cNvSpPr>
            <a:spLocks noChangeShapeType="1"/>
          </p:cNvSpPr>
          <p:nvPr/>
        </p:nvSpPr>
        <p:spPr bwMode="auto">
          <a:xfrm>
            <a:off x="228600" y="9429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14022" name="Picture 5" descr="Picture1">
            <a:extLst>
              <a:ext uri="{FF2B5EF4-FFF2-40B4-BE49-F238E27FC236}">
                <a16:creationId xmlns:a16="http://schemas.microsoft.com/office/drawing/2014/main" id="{C344EE54-4AD6-C75B-CD0F-74CD970D3D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0288" y="1303338"/>
            <a:ext cx="39243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wipe dir="d"/>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Slide Number Placeholder 5">
            <a:extLst>
              <a:ext uri="{FF2B5EF4-FFF2-40B4-BE49-F238E27FC236}">
                <a16:creationId xmlns:a16="http://schemas.microsoft.com/office/drawing/2014/main" id="{5F85F4DC-C820-EC5B-B670-860A4B593B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0882BF1-FDF9-4723-87E7-D8659491340B}" type="slidenum">
              <a:rPr lang="en-US" altLang="en-US" sz="1400"/>
              <a:pPr>
                <a:spcBef>
                  <a:spcPct val="0"/>
                </a:spcBef>
                <a:buFontTx/>
                <a:buNone/>
              </a:pPr>
              <a:t>121</a:t>
            </a:fld>
            <a:endParaRPr lang="en-US" altLang="en-US" sz="1400"/>
          </a:p>
        </p:txBody>
      </p:sp>
      <p:sp>
        <p:nvSpPr>
          <p:cNvPr id="216067" name="Rectangle 2">
            <a:extLst>
              <a:ext uri="{FF2B5EF4-FFF2-40B4-BE49-F238E27FC236}">
                <a16:creationId xmlns:a16="http://schemas.microsoft.com/office/drawing/2014/main" id="{E282DE93-98D7-400F-AC1A-918FACFFF18E}"/>
              </a:ext>
            </a:extLst>
          </p:cNvPr>
          <p:cNvSpPr>
            <a:spLocks noGrp="1" noChangeArrowheads="1"/>
          </p:cNvSpPr>
          <p:nvPr>
            <p:ph type="body" idx="1"/>
          </p:nvPr>
        </p:nvSpPr>
        <p:spPr>
          <a:xfrm>
            <a:off x="109538" y="1039813"/>
            <a:ext cx="9001125" cy="53482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One High Runner line (15 males, 15 females) sent to Jackson Labs for rederivation at generation 44</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11 specific pathogen-free litters were shipped to Univ. of North Carolina, Chapel Hill (Dr. D. Pomp)</a:t>
            </a:r>
          </a:p>
          <a:p>
            <a:pPr>
              <a:spcBef>
                <a:spcPct val="0"/>
              </a:spcBef>
              <a:spcAft>
                <a:spcPct val="15000"/>
              </a:spcAft>
              <a:buSzPct val="130000"/>
              <a:buFont typeface="Arial" panose="020B0604020202020204" pitchFamily="34" charset="0"/>
              <a:buChar char="●"/>
            </a:pPr>
            <a:r>
              <a:rPr lang="en-US" altLang="en-US" sz="2800" b="1">
                <a:latin typeface="Arial" panose="020B0604020202020204" pitchFamily="34" charset="0"/>
              </a:rPr>
              <a:t>Crossed with inbred C57BL/6J</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an average-running strain</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cross with different HR line showed large differences</a:t>
            </a:r>
          </a:p>
          <a:p>
            <a:pPr lvl="1">
              <a:spcBef>
                <a:spcPct val="0"/>
              </a:spcBef>
              <a:spcAft>
                <a:spcPct val="15000"/>
              </a:spcAft>
              <a:buSzPct val="130000"/>
              <a:buFont typeface="Arial" panose="020B0604020202020204" pitchFamily="34" charset="0"/>
              <a:buChar char="●"/>
            </a:pPr>
            <a:r>
              <a:rPr lang="en-US" altLang="en-US" sz="2400" b="1">
                <a:latin typeface="Arial" panose="020B0604020202020204" pitchFamily="34" charset="0"/>
              </a:rPr>
              <a:t>widely used in biomedical &amp; genetic research</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reliable breeders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Results may or may not accurately reflect divergence of HR from their Control lines</a:t>
            </a:r>
          </a:p>
        </p:txBody>
      </p:sp>
      <p:sp>
        <p:nvSpPr>
          <p:cNvPr id="216068" name="Line 3">
            <a:extLst>
              <a:ext uri="{FF2B5EF4-FFF2-40B4-BE49-F238E27FC236}">
                <a16:creationId xmlns:a16="http://schemas.microsoft.com/office/drawing/2014/main" id="{3BEA4D70-03B2-4DB5-EEDB-476BFC1AACE1}"/>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1764" name="Text Box 4">
            <a:extLst>
              <a:ext uri="{FF2B5EF4-FFF2-40B4-BE49-F238E27FC236}">
                <a16:creationId xmlns:a16="http://schemas.microsoft.com/office/drawing/2014/main" id="{BA179FC5-E35D-951F-7DF3-AC9BE4258D3E}"/>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Slide Number Placeholder 5">
            <a:extLst>
              <a:ext uri="{FF2B5EF4-FFF2-40B4-BE49-F238E27FC236}">
                <a16:creationId xmlns:a16="http://schemas.microsoft.com/office/drawing/2014/main" id="{AD28537E-B3F1-1B17-E293-27171DB9DB2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0214EB-8CBA-4A68-8F84-58EC7D425CCF}" type="slidenum">
              <a:rPr lang="en-US" altLang="en-US" sz="1400"/>
              <a:pPr>
                <a:spcBef>
                  <a:spcPct val="0"/>
                </a:spcBef>
                <a:buFontTx/>
                <a:buNone/>
              </a:pPr>
              <a:t>122</a:t>
            </a:fld>
            <a:endParaRPr lang="en-US" altLang="en-US" sz="1400"/>
          </a:p>
        </p:txBody>
      </p:sp>
      <p:sp>
        <p:nvSpPr>
          <p:cNvPr id="218115" name="Rectangle 2">
            <a:extLst>
              <a:ext uri="{FF2B5EF4-FFF2-40B4-BE49-F238E27FC236}">
                <a16:creationId xmlns:a16="http://schemas.microsoft.com/office/drawing/2014/main" id="{81833D68-B820-A0D0-58DA-45D0E3EBD095}"/>
              </a:ext>
            </a:extLst>
          </p:cNvPr>
          <p:cNvSpPr>
            <a:spLocks noGrp="1" noChangeArrowheads="1"/>
          </p:cNvSpPr>
          <p:nvPr>
            <p:ph type="body" idx="1"/>
          </p:nvPr>
        </p:nvSpPr>
        <p:spPr>
          <a:xfrm>
            <a:off x="109538" y="1039813"/>
            <a:ext cx="9001125" cy="410527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44 HR mice &amp; 44 B6 mice used in reciprocal cross to produce the F</a:t>
            </a:r>
            <a:r>
              <a:rPr lang="en-US" altLang="en-US" sz="2800" b="1" baseline="-14000">
                <a:latin typeface="Arial" panose="020B0604020202020204" pitchFamily="34" charset="0"/>
              </a:rPr>
              <a:t>1</a:t>
            </a:r>
            <a:r>
              <a:rPr lang="en-US" altLang="en-US" sz="2800" b="1">
                <a:latin typeface="Arial" panose="020B0604020202020204" pitchFamily="34" charset="0"/>
              </a:rPr>
              <a:t> population</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 skipping over details …</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Eventually produced G</a:t>
            </a:r>
            <a:r>
              <a:rPr lang="en-US" altLang="en-US" sz="2800" b="1" baseline="-14000">
                <a:latin typeface="Arial" panose="020B0604020202020204" pitchFamily="34" charset="0"/>
              </a:rPr>
              <a:t>4</a:t>
            </a:r>
            <a:r>
              <a:rPr lang="en-US" altLang="en-US" sz="2800" b="1">
                <a:latin typeface="Arial" panose="020B0604020202020204" pitchFamily="34" charset="0"/>
              </a:rPr>
              <a:t> population (N = 815)</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Phenotyped for 37 quantitative traits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Genotyped for 764 SNPs, predicted informative from 362,000 on the Mouse Diversity array</a:t>
            </a:r>
            <a:br>
              <a:rPr lang="en-US" altLang="en-US" sz="2800" b="1">
                <a:latin typeface="Arial" panose="020B0604020202020204" pitchFamily="34" charset="0"/>
              </a:rPr>
            </a:br>
            <a:r>
              <a:rPr lang="en-US" altLang="en-US" sz="2800" b="1">
                <a:latin typeface="Arial" panose="020B0604020202020204" pitchFamily="34" charset="0"/>
              </a:rPr>
              <a:t>(Yang et al. 2009 </a:t>
            </a:r>
            <a:r>
              <a:rPr lang="en-US" altLang="en-US" sz="2800" b="1" i="1">
                <a:latin typeface="Arial" panose="020B0604020202020204" pitchFamily="34" charset="0"/>
              </a:rPr>
              <a:t>Nature Methods</a:t>
            </a:r>
            <a:r>
              <a:rPr lang="en-US" altLang="en-US" sz="2800" b="1">
                <a:latin typeface="Arial" panose="020B0604020202020204" pitchFamily="34" charset="0"/>
              </a:rPr>
              <a:t>)</a:t>
            </a:r>
            <a:endParaRPr lang="en-US" altLang="en-US" b="1">
              <a:latin typeface="Arial" panose="020B0604020202020204" pitchFamily="34" charset="0"/>
            </a:endParaRPr>
          </a:p>
        </p:txBody>
      </p:sp>
      <p:sp>
        <p:nvSpPr>
          <p:cNvPr id="218116" name="Line 3">
            <a:extLst>
              <a:ext uri="{FF2B5EF4-FFF2-40B4-BE49-F238E27FC236}">
                <a16:creationId xmlns:a16="http://schemas.microsoft.com/office/drawing/2014/main" id="{EA2917F5-B059-4B0E-4AE2-05CC0A6423F2}"/>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3812" name="Text Box 4">
            <a:extLst>
              <a:ext uri="{FF2B5EF4-FFF2-40B4-BE49-F238E27FC236}">
                <a16:creationId xmlns:a16="http://schemas.microsoft.com/office/drawing/2014/main" id="{010894E0-F2A6-8E3C-B606-504801411D5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Slide Number Placeholder 5">
            <a:extLst>
              <a:ext uri="{FF2B5EF4-FFF2-40B4-BE49-F238E27FC236}">
                <a16:creationId xmlns:a16="http://schemas.microsoft.com/office/drawing/2014/main" id="{7019E6E8-BE71-D64D-C6CD-C6C10EB821D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A6065C-18C1-400F-ADC1-060EB98AB3F4}" type="slidenum">
              <a:rPr lang="en-US" altLang="en-US" sz="1400"/>
              <a:pPr>
                <a:spcBef>
                  <a:spcPct val="0"/>
                </a:spcBef>
                <a:buFontTx/>
                <a:buNone/>
              </a:pPr>
              <a:t>123</a:t>
            </a:fld>
            <a:endParaRPr lang="en-US" altLang="en-US" sz="1400"/>
          </a:p>
        </p:txBody>
      </p:sp>
      <p:sp>
        <p:nvSpPr>
          <p:cNvPr id="220163" name="Rectangle 2">
            <a:extLst>
              <a:ext uri="{FF2B5EF4-FFF2-40B4-BE49-F238E27FC236}">
                <a16:creationId xmlns:a16="http://schemas.microsoft.com/office/drawing/2014/main" id="{122359C8-6BFB-36C9-9B70-981D245983E0}"/>
              </a:ext>
            </a:extLst>
          </p:cNvPr>
          <p:cNvSpPr>
            <a:spLocks noGrp="1" noChangeArrowheads="1"/>
          </p:cNvSpPr>
          <p:nvPr>
            <p:ph type="body" idx="1"/>
          </p:nvPr>
        </p:nvSpPr>
        <p:spPr>
          <a:xfrm>
            <a:off x="109538" y="1039813"/>
            <a:ext cx="9001125" cy="48704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Fully informative markers were checked for errors in ~Mendelian inheritance and segregation distortion, etc., yielding 530 with an average spacing of 4.7 Mb</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Analyses with Genome Reshuffling for Advanced Intercross Permutation (GRAIP) procedure and with R/qtl</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Empirical genomewide P = 0.05 and P = 0.10 were deemed "significant" and "suggestive"</a:t>
            </a:r>
            <a:endParaRPr lang="en-US" altLang="en-US" b="1">
              <a:latin typeface="Arial" panose="020B0604020202020204" pitchFamily="34" charset="0"/>
            </a:endParaRPr>
          </a:p>
          <a:p>
            <a:pPr>
              <a:spcBef>
                <a:spcPct val="0"/>
              </a:spcBef>
              <a:spcAft>
                <a:spcPct val="35000"/>
              </a:spcAft>
              <a:buSzPct val="130000"/>
              <a:buFont typeface="Arial" panose="020B0604020202020204" pitchFamily="34" charset="0"/>
              <a:buChar char="●"/>
            </a:pPr>
            <a:endParaRPr lang="en-US" altLang="en-US" b="1">
              <a:latin typeface="Arial" panose="020B0604020202020204" pitchFamily="34" charset="0"/>
            </a:endParaRPr>
          </a:p>
        </p:txBody>
      </p:sp>
      <p:sp>
        <p:nvSpPr>
          <p:cNvPr id="220164" name="Line 3">
            <a:extLst>
              <a:ext uri="{FF2B5EF4-FFF2-40B4-BE49-F238E27FC236}">
                <a16:creationId xmlns:a16="http://schemas.microsoft.com/office/drawing/2014/main" id="{B011F375-193E-7B4F-5BFC-C5807E0B136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85860" name="Text Box 4">
            <a:extLst>
              <a:ext uri="{FF2B5EF4-FFF2-40B4-BE49-F238E27FC236}">
                <a16:creationId xmlns:a16="http://schemas.microsoft.com/office/drawing/2014/main" id="{DA1F401F-1076-5EDB-73F9-E398278C50AB}"/>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Methods</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Slide Number Placeholder 5">
            <a:extLst>
              <a:ext uri="{FF2B5EF4-FFF2-40B4-BE49-F238E27FC236}">
                <a16:creationId xmlns:a16="http://schemas.microsoft.com/office/drawing/2014/main" id="{455FFCA2-2894-87F3-3200-CB7C90D3542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7FA31B-A4E5-42D7-B346-1A6634D7120E}" type="slidenum">
              <a:rPr lang="en-US" altLang="en-US" sz="1400"/>
              <a:pPr>
                <a:spcBef>
                  <a:spcPct val="0"/>
                </a:spcBef>
                <a:buFontTx/>
                <a:buNone/>
              </a:pPr>
              <a:t>124</a:t>
            </a:fld>
            <a:endParaRPr lang="en-US" altLang="en-US" sz="1400"/>
          </a:p>
        </p:txBody>
      </p:sp>
      <p:sp>
        <p:nvSpPr>
          <p:cNvPr id="222211" name="Rectangle 2">
            <a:extLst>
              <a:ext uri="{FF2B5EF4-FFF2-40B4-BE49-F238E27FC236}">
                <a16:creationId xmlns:a16="http://schemas.microsoft.com/office/drawing/2014/main" id="{D87FA8DE-5901-FF06-0276-E9F530F29BA1}"/>
              </a:ext>
            </a:extLst>
          </p:cNvPr>
          <p:cNvSpPr>
            <a:spLocks noGrp="1" noChangeArrowheads="1"/>
          </p:cNvSpPr>
          <p:nvPr>
            <p:ph type="body" idx="1"/>
          </p:nvPr>
        </p:nvSpPr>
        <p:spPr>
          <a:xfrm>
            <a:off x="109538" y="1039813"/>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Distance = the selection criterion</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2.3%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222212" name="Line 3">
            <a:extLst>
              <a:ext uri="{FF2B5EF4-FFF2-40B4-BE49-F238E27FC236}">
                <a16:creationId xmlns:a16="http://schemas.microsoft.com/office/drawing/2014/main" id="{9AD25244-8A68-A5D5-254E-77BA60B28B1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01220" name="Text Box 4">
            <a:extLst>
              <a:ext uri="{FF2B5EF4-FFF2-40B4-BE49-F238E27FC236}">
                <a16:creationId xmlns:a16="http://schemas.microsoft.com/office/drawing/2014/main" id="{076B079E-261E-76CC-16FE-FE23B8E01A7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222214" name="Rectangle 5">
            <a:extLst>
              <a:ext uri="{FF2B5EF4-FFF2-40B4-BE49-F238E27FC236}">
                <a16:creationId xmlns:a16="http://schemas.microsoft.com/office/drawing/2014/main" id="{731BB578-70CD-D6DE-4F9C-20BD73D45CD7}"/>
              </a:ext>
            </a:extLst>
          </p:cNvPr>
          <p:cNvSpPr>
            <a:spLocks noChangeArrowheads="1"/>
          </p:cNvSpPr>
          <p:nvPr/>
        </p:nvSpPr>
        <p:spPr bwMode="auto">
          <a:xfrm>
            <a:off x="142875" y="3810000"/>
            <a:ext cx="9001125" cy="1808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SzPct val="130000"/>
              <a:buFont typeface="Arial" panose="020B0604020202020204" pitchFamily="34" charset="0"/>
              <a:buChar char="●"/>
            </a:pPr>
            <a:r>
              <a:rPr lang="en-US" altLang="en-US" sz="2800" b="1">
                <a:solidFill>
                  <a:srgbClr val="0000FF"/>
                </a:solidFill>
                <a:latin typeface="Arial" panose="020B0604020202020204" pitchFamily="34" charset="0"/>
              </a:rPr>
              <a:t>Similar results were obtained in an F2 backcross population that used a different HR line:</a:t>
            </a:r>
          </a:p>
          <a:p>
            <a:pPr>
              <a:spcBef>
                <a:spcPct val="0"/>
              </a:spcBef>
              <a:spcAft>
                <a:spcPct val="50000"/>
              </a:spcAft>
              <a:buSzPct val="130000"/>
              <a:buFontTx/>
              <a:buNone/>
            </a:pPr>
            <a:r>
              <a:rPr lang="en-US" altLang="en-US" sz="1600" b="1">
                <a:solidFill>
                  <a:srgbClr val="0000FF"/>
                </a:solidFill>
                <a:latin typeface="Arial" panose="020B0604020202020204" pitchFamily="34" charset="0"/>
              </a:rPr>
              <a:t>      Nehrenberg, D. L., S. Wang, R. M. Hannon, T. Garland, Jr., and D. Pomp. 2009.</a:t>
            </a:r>
            <a:br>
              <a:rPr lang="en-US" altLang="en-US" sz="1600" b="1">
                <a:solidFill>
                  <a:srgbClr val="0000FF"/>
                </a:solidFill>
                <a:latin typeface="Arial" panose="020B0604020202020204" pitchFamily="34" charset="0"/>
              </a:rPr>
            </a:br>
            <a:r>
              <a:rPr lang="en-US" altLang="en-US" sz="1600" b="1">
                <a:solidFill>
                  <a:srgbClr val="0000FF"/>
                </a:solidFill>
                <a:latin typeface="Arial" panose="020B0604020202020204" pitchFamily="34" charset="0"/>
              </a:rPr>
              <a:t>      QTL underlying voluntary exercise in mice: interactions with the “mini muscle”</a:t>
            </a:r>
            <a:br>
              <a:rPr lang="en-US" altLang="en-US" sz="1600" b="1">
                <a:solidFill>
                  <a:srgbClr val="0000FF"/>
                </a:solidFill>
                <a:latin typeface="Arial" panose="020B0604020202020204" pitchFamily="34" charset="0"/>
              </a:rPr>
            </a:br>
            <a:r>
              <a:rPr lang="en-US" altLang="en-US" sz="1600" b="1">
                <a:solidFill>
                  <a:srgbClr val="0000FF"/>
                </a:solidFill>
                <a:latin typeface="Arial" panose="020B0604020202020204" pitchFamily="34" charset="0"/>
              </a:rPr>
              <a:t>      locus and sex. Journal of Heredity 101:42-53.</a:t>
            </a: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Slide Number Placeholder 3">
            <a:extLst>
              <a:ext uri="{FF2B5EF4-FFF2-40B4-BE49-F238E27FC236}">
                <a16:creationId xmlns:a16="http://schemas.microsoft.com/office/drawing/2014/main" id="{D79A432F-7B28-054E-BD62-A923BE25D04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0E47EE9-4A49-4FCE-851F-7E1C84394418}" type="slidenum">
              <a:rPr lang="en-US" altLang="en-US" sz="1400"/>
              <a:pPr>
                <a:spcBef>
                  <a:spcPct val="0"/>
                </a:spcBef>
                <a:buFontTx/>
                <a:buNone/>
              </a:pPr>
              <a:t>125</a:t>
            </a:fld>
            <a:endParaRPr lang="en-US" altLang="en-US" sz="1400"/>
          </a:p>
        </p:txBody>
      </p:sp>
      <p:pic>
        <p:nvPicPr>
          <p:cNvPr id="224259" name="Picture 2" descr="Resistance_002">
            <a:extLst>
              <a:ext uri="{FF2B5EF4-FFF2-40B4-BE49-F238E27FC236}">
                <a16:creationId xmlns:a16="http://schemas.microsoft.com/office/drawing/2014/main" id="{9FC4CA1C-9416-7390-79B5-628B0827A3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0" name="Text Box 3">
            <a:extLst>
              <a:ext uri="{FF2B5EF4-FFF2-40B4-BE49-F238E27FC236}">
                <a16:creationId xmlns:a16="http://schemas.microsoft.com/office/drawing/2014/main" id="{218E41F5-D369-A60E-4673-210345072A1A}"/>
              </a:ext>
            </a:extLst>
          </p:cNvPr>
          <p:cNvSpPr txBox="1">
            <a:spLocks noChangeArrowheads="1"/>
          </p:cNvSpPr>
          <p:nvPr/>
        </p:nvSpPr>
        <p:spPr bwMode="auto">
          <a:xfrm>
            <a:off x="5392738" y="212725"/>
            <a:ext cx="3506787" cy="2530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000" b="1">
                <a:latin typeface="Arial" panose="020B0604020202020204" pitchFamily="34" charset="0"/>
              </a:rPr>
              <a:t>200 total wheels,</a:t>
            </a:r>
            <a:br>
              <a:rPr lang="en-US" altLang="en-US" sz="4000" b="1">
                <a:latin typeface="Arial" panose="020B0604020202020204" pitchFamily="34" charset="0"/>
              </a:rPr>
            </a:br>
            <a:r>
              <a:rPr lang="en-US" altLang="en-US" sz="4000" b="1">
                <a:latin typeface="Arial" panose="020B0604020202020204" pitchFamily="34" charset="0"/>
              </a:rPr>
              <a:t>100 in each of two rooms</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Number Placeholder 3">
            <a:extLst>
              <a:ext uri="{FF2B5EF4-FFF2-40B4-BE49-F238E27FC236}">
                <a16:creationId xmlns:a16="http://schemas.microsoft.com/office/drawing/2014/main" id="{C26B52ED-E189-95BD-82E2-06A6BF43598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9A89B69-C7D8-4A62-83E1-B786E15883BD}" type="slidenum">
              <a:rPr lang="en-US" altLang="en-US" sz="1400"/>
              <a:pPr>
                <a:spcBef>
                  <a:spcPct val="0"/>
                </a:spcBef>
                <a:buFontTx/>
                <a:buNone/>
              </a:pPr>
              <a:t>126</a:t>
            </a:fld>
            <a:endParaRPr lang="en-US" altLang="en-US" sz="1400"/>
          </a:p>
        </p:txBody>
      </p:sp>
      <p:graphicFrame>
        <p:nvGraphicFramePr>
          <p:cNvPr id="226307" name="Object 2">
            <a:extLst>
              <a:ext uri="{FF2B5EF4-FFF2-40B4-BE49-F238E27FC236}">
                <a16:creationId xmlns:a16="http://schemas.microsoft.com/office/drawing/2014/main" id="{E71E107C-4C8D-0DDE-0A98-1D8DC88F5BA0}"/>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spid="_x0000_s226341" name="Chart" r:id="rId4" imgW="8976411" imgH="6416106" progId="MSGraph.Chart.8">
                  <p:embed followColorScheme="full"/>
                </p:oleObj>
              </mc:Choice>
              <mc:Fallback>
                <p:oleObj name="Chart" r:id="rId4" imgW="8976411" imgH="641610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6308" name="Text Box 3">
            <a:extLst>
              <a:ext uri="{FF2B5EF4-FFF2-40B4-BE49-F238E27FC236}">
                <a16:creationId xmlns:a16="http://schemas.microsoft.com/office/drawing/2014/main" id="{8A016AD0-7A14-467A-30F5-606AA8857614}"/>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26309" name="Text Box 4">
            <a:extLst>
              <a:ext uri="{FF2B5EF4-FFF2-40B4-BE49-F238E27FC236}">
                <a16:creationId xmlns:a16="http://schemas.microsoft.com/office/drawing/2014/main" id="{88E164CD-92E7-CF2E-A36D-F1D0E534BDB0}"/>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26310" name="Text Box 5">
            <a:extLst>
              <a:ext uri="{FF2B5EF4-FFF2-40B4-BE49-F238E27FC236}">
                <a16:creationId xmlns:a16="http://schemas.microsoft.com/office/drawing/2014/main" id="{C7B68F15-8F9E-6E43-FE4F-88F9EDD2A9BA}"/>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26311" name="Text Box 6">
            <a:extLst>
              <a:ext uri="{FF2B5EF4-FFF2-40B4-BE49-F238E27FC236}">
                <a16:creationId xmlns:a16="http://schemas.microsoft.com/office/drawing/2014/main" id="{3FB72045-98AC-949F-A9C1-B83400335B94}"/>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26312" name="Text Box 7">
            <a:extLst>
              <a:ext uri="{FF2B5EF4-FFF2-40B4-BE49-F238E27FC236}">
                <a16:creationId xmlns:a16="http://schemas.microsoft.com/office/drawing/2014/main" id="{5952B726-DA88-FD84-C2F7-F416616577C8}"/>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grpSp>
        <p:nvGrpSpPr>
          <p:cNvPr id="1807368" name="Group 8">
            <a:extLst>
              <a:ext uri="{FF2B5EF4-FFF2-40B4-BE49-F238E27FC236}">
                <a16:creationId xmlns:a16="http://schemas.microsoft.com/office/drawing/2014/main" id="{8294C3B6-251A-FDB8-56A9-FF1ABE95B0FA}"/>
              </a:ext>
            </a:extLst>
          </p:cNvPr>
          <p:cNvGrpSpPr>
            <a:grpSpLocks/>
          </p:cNvGrpSpPr>
          <p:nvPr/>
        </p:nvGrpSpPr>
        <p:grpSpPr bwMode="auto">
          <a:xfrm>
            <a:off x="965200" y="3470275"/>
            <a:ext cx="7788275" cy="2168525"/>
            <a:chOff x="608" y="2186"/>
            <a:chExt cx="4906" cy="1366"/>
          </a:xfrm>
        </p:grpSpPr>
        <p:grpSp>
          <p:nvGrpSpPr>
            <p:cNvPr id="226315" name="Group 9">
              <a:extLst>
                <a:ext uri="{FF2B5EF4-FFF2-40B4-BE49-F238E27FC236}">
                  <a16:creationId xmlns:a16="http://schemas.microsoft.com/office/drawing/2014/main" id="{01161D5A-AEDE-D732-8873-9B669E7DFAF0}"/>
                </a:ext>
              </a:extLst>
            </p:cNvPr>
            <p:cNvGrpSpPr>
              <a:grpSpLocks/>
            </p:cNvGrpSpPr>
            <p:nvPr/>
          </p:nvGrpSpPr>
          <p:grpSpPr bwMode="auto">
            <a:xfrm>
              <a:off x="608" y="2186"/>
              <a:ext cx="4906" cy="434"/>
              <a:chOff x="608" y="2186"/>
              <a:chExt cx="4906" cy="434"/>
            </a:xfrm>
          </p:grpSpPr>
          <p:sp>
            <p:nvSpPr>
              <p:cNvPr id="226317" name="Text Box 10">
                <a:extLst>
                  <a:ext uri="{FF2B5EF4-FFF2-40B4-BE49-F238E27FC236}">
                    <a16:creationId xmlns:a16="http://schemas.microsoft.com/office/drawing/2014/main" id="{25FB64D6-9695-EB82-2B79-1E6ACA32637D}"/>
                  </a:ext>
                </a:extLst>
              </p:cNvPr>
              <p:cNvSpPr txBox="1">
                <a:spLocks noChangeArrowheads="1"/>
              </p:cNvSpPr>
              <p:nvPr/>
            </p:nvSpPr>
            <p:spPr bwMode="auto">
              <a:xfrm>
                <a:off x="3296" y="2186"/>
                <a:ext cx="864" cy="434"/>
              </a:xfrm>
              <a:prstGeom prst="rect">
                <a:avLst/>
              </a:prstGeom>
              <a:solidFill>
                <a:schemeClr val="bg1"/>
              </a:solidFill>
              <a:ln w="127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50000"/>
                  </a:spcBef>
                  <a:buFontTx/>
                  <a:buNone/>
                </a:pPr>
                <a:r>
                  <a:rPr lang="en-US" altLang="en-US" sz="2400">
                    <a:solidFill>
                      <a:srgbClr val="0000FF"/>
                    </a:solidFill>
                  </a:rPr>
                  <a:t> </a:t>
                </a:r>
                <a:r>
                  <a:rPr lang="en-US" altLang="en-US" sz="2400">
                    <a:solidFill>
                      <a:srgbClr val="0000FF"/>
                    </a:solidFill>
                    <a:latin typeface="Helvetica" panose="020B0604020202020204" pitchFamily="34" charset="0"/>
                  </a:rPr>
                  <a:t>  </a:t>
                </a:r>
                <a:r>
                  <a:rPr lang="en-US" altLang="en-US" sz="1800">
                    <a:solidFill>
                      <a:srgbClr val="0000FF"/>
                    </a:solidFill>
                    <a:latin typeface="Helvetica" panose="020B0604020202020204" pitchFamily="34" charset="0"/>
                  </a:rPr>
                  <a:t> </a:t>
                </a:r>
                <a:r>
                  <a:rPr lang="en-US" altLang="en-US" sz="2400">
                    <a:solidFill>
                      <a:srgbClr val="0000FF"/>
                    </a:solidFill>
                    <a:latin typeface="Helvetica" panose="020B0604020202020204" pitchFamily="34" charset="0"/>
                  </a:rPr>
                  <a:t>Wild Females</a:t>
                </a:r>
                <a:endParaRPr lang="en-US" altLang="en-US" sz="2400"/>
              </a:p>
            </p:txBody>
          </p:sp>
          <p:grpSp>
            <p:nvGrpSpPr>
              <p:cNvPr id="226318" name="Group 11">
                <a:extLst>
                  <a:ext uri="{FF2B5EF4-FFF2-40B4-BE49-F238E27FC236}">
                    <a16:creationId xmlns:a16="http://schemas.microsoft.com/office/drawing/2014/main" id="{A2DD95B9-2365-A1F5-A425-D69350F6E775}"/>
                  </a:ext>
                </a:extLst>
              </p:cNvPr>
              <p:cNvGrpSpPr>
                <a:grpSpLocks/>
              </p:cNvGrpSpPr>
              <p:nvPr/>
            </p:nvGrpSpPr>
            <p:grpSpPr bwMode="auto">
              <a:xfrm>
                <a:off x="608" y="2378"/>
                <a:ext cx="4906" cy="0"/>
                <a:chOff x="608" y="2378"/>
                <a:chExt cx="4906" cy="0"/>
              </a:xfrm>
            </p:grpSpPr>
            <p:sp>
              <p:nvSpPr>
                <p:cNvPr id="226319" name="Line 12">
                  <a:extLst>
                    <a:ext uri="{FF2B5EF4-FFF2-40B4-BE49-F238E27FC236}">
                      <a16:creationId xmlns:a16="http://schemas.microsoft.com/office/drawing/2014/main" id="{9B11099A-52B1-99E1-4D09-A668DB5AF67D}"/>
                    </a:ext>
                  </a:extLst>
                </p:cNvPr>
                <p:cNvSpPr>
                  <a:spLocks noChangeShapeType="1"/>
                </p:cNvSpPr>
                <p:nvPr/>
              </p:nvSpPr>
              <p:spPr bwMode="auto">
                <a:xfrm flipV="1">
                  <a:off x="4160" y="2378"/>
                  <a:ext cx="1354"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6320" name="Line 13">
                  <a:extLst>
                    <a:ext uri="{FF2B5EF4-FFF2-40B4-BE49-F238E27FC236}">
                      <a16:creationId xmlns:a16="http://schemas.microsoft.com/office/drawing/2014/main" id="{E1B4EAB3-72F8-81AA-5C87-C0D5EE720B74}"/>
                    </a:ext>
                  </a:extLst>
                </p:cNvPr>
                <p:cNvSpPr>
                  <a:spLocks noChangeShapeType="1"/>
                </p:cNvSpPr>
                <p:nvPr/>
              </p:nvSpPr>
              <p:spPr bwMode="auto">
                <a:xfrm flipH="1" flipV="1">
                  <a:off x="608" y="2378"/>
                  <a:ext cx="2688" cy="0"/>
                </a:xfrm>
                <a:prstGeom prst="line">
                  <a:avLst/>
                </a:prstGeom>
                <a:noFill/>
                <a:ln w="5715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pic>
          <p:nvPicPr>
            <p:cNvPr id="226316" name="Picture 14" descr="MusWild1_4xShrp5ROC5GCQ7">
              <a:extLst>
                <a:ext uri="{FF2B5EF4-FFF2-40B4-BE49-F238E27FC236}">
                  <a16:creationId xmlns:a16="http://schemas.microsoft.com/office/drawing/2014/main" id="{F1B1B6B0-62CF-463F-5CC1-25869061A16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56" y="2636"/>
              <a:ext cx="2944" cy="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07375" name="Text Box 15">
            <a:extLst>
              <a:ext uri="{FF2B5EF4-FFF2-40B4-BE49-F238E27FC236}">
                <a16:creationId xmlns:a16="http://schemas.microsoft.com/office/drawing/2014/main" id="{DD2B5BF1-363B-36E8-F0B6-EE283EF74CDB}"/>
              </a:ext>
            </a:extLst>
          </p:cNvPr>
          <p:cNvSpPr txBox="1">
            <a:spLocks noChangeArrowheads="1"/>
          </p:cNvSpPr>
          <p:nvPr/>
        </p:nvSpPr>
        <p:spPr bwMode="auto">
          <a:xfrm>
            <a:off x="3629025" y="4821238"/>
            <a:ext cx="1878013"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  The Real "Wild Type"</a:t>
            </a:r>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1807368"/>
                                        </p:tgtEl>
                                        <p:attrNameLst>
                                          <p:attrName>style.visibility</p:attrName>
                                        </p:attrNameLst>
                                      </p:cBhvr>
                                      <p:to>
                                        <p:strVal val="visible"/>
                                      </p:to>
                                    </p:set>
                                    <p:anim calcmode="lin" valueType="num">
                                      <p:cBhvr additive="base">
                                        <p:cTn id="7" dur="500" fill="hold"/>
                                        <p:tgtEl>
                                          <p:spTgt spid="1807368"/>
                                        </p:tgtEl>
                                        <p:attrNameLst>
                                          <p:attrName>ppt_x</p:attrName>
                                        </p:attrNameLst>
                                      </p:cBhvr>
                                      <p:tavLst>
                                        <p:tav tm="0">
                                          <p:val>
                                            <p:strVal val="1+#ppt_w/2"/>
                                          </p:val>
                                        </p:tav>
                                        <p:tav tm="100000">
                                          <p:val>
                                            <p:strVal val="#ppt_x"/>
                                          </p:val>
                                        </p:tav>
                                      </p:tavLst>
                                    </p:anim>
                                    <p:anim calcmode="lin" valueType="num">
                                      <p:cBhvr additive="base">
                                        <p:cTn id="8" dur="500" fill="hold"/>
                                        <p:tgtEl>
                                          <p:spTgt spid="18073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073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737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Slide Number Placeholder 3">
            <a:extLst>
              <a:ext uri="{FF2B5EF4-FFF2-40B4-BE49-F238E27FC236}">
                <a16:creationId xmlns:a16="http://schemas.microsoft.com/office/drawing/2014/main" id="{0956A692-48B7-C2A4-34E3-53613D2F91A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B499F3-9EE8-439A-8016-38379334AE4C}" type="slidenum">
              <a:rPr lang="en-US" altLang="en-US" sz="1400"/>
              <a:pPr>
                <a:spcBef>
                  <a:spcPct val="0"/>
                </a:spcBef>
                <a:buFontTx/>
                <a:buNone/>
              </a:pPr>
              <a:t>127</a:t>
            </a:fld>
            <a:endParaRPr lang="en-US" altLang="en-US" sz="1400"/>
          </a:p>
        </p:txBody>
      </p:sp>
      <p:graphicFrame>
        <p:nvGraphicFramePr>
          <p:cNvPr id="228355" name="Object 2">
            <a:extLst>
              <a:ext uri="{FF2B5EF4-FFF2-40B4-BE49-F238E27FC236}">
                <a16:creationId xmlns:a16="http://schemas.microsoft.com/office/drawing/2014/main" id="{66902D04-59C7-8A18-1B7B-9075E282A9F0}"/>
              </a:ext>
            </a:extLst>
          </p:cNvPr>
          <p:cNvGraphicFramePr>
            <a:graphicFrameLocks noChangeAspect="1"/>
          </p:cNvGraphicFramePr>
          <p:nvPr/>
        </p:nvGraphicFramePr>
        <p:xfrm>
          <a:off x="0" y="639763"/>
          <a:ext cx="9144000" cy="6089650"/>
        </p:xfrm>
        <a:graphic>
          <a:graphicData uri="http://schemas.openxmlformats.org/presentationml/2006/ole">
            <mc:AlternateContent xmlns:mc="http://schemas.openxmlformats.org/markup-compatibility/2006">
              <mc:Choice xmlns:v="urn:schemas-microsoft-com:vml" Requires="v">
                <p:oleObj spid="_x0000_s228382" name="Slide" r:id="rId4" imgW="5103971" imgH="3395091" progId="PowerPoint.Slide.8">
                  <p:embed/>
                </p:oleObj>
              </mc:Choice>
              <mc:Fallback>
                <p:oleObj name="Slide" r:id="rId4" imgW="5103971" imgH="3395091" progId="PowerPoint.Slide.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639763"/>
                        <a:ext cx="9144000" cy="6089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809411" name="Text Box 3">
            <a:extLst>
              <a:ext uri="{FF2B5EF4-FFF2-40B4-BE49-F238E27FC236}">
                <a16:creationId xmlns:a16="http://schemas.microsoft.com/office/drawing/2014/main" id="{766B098A-51D6-B235-25D2-6A457285EF45}"/>
              </a:ext>
            </a:extLst>
          </p:cNvPr>
          <p:cNvSpPr txBox="1">
            <a:spLocks noChangeArrowheads="1"/>
          </p:cNvSpPr>
          <p:nvPr/>
        </p:nvSpPr>
        <p:spPr bwMode="auto">
          <a:xfrm>
            <a:off x="0" y="0"/>
            <a:ext cx="9296400" cy="9477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
              </a:lnSpc>
              <a:defRPr/>
            </a:pPr>
            <a:r>
              <a:rPr lang="en-US" altLang="en-US" sz="3300" b="1">
                <a:effectLst>
                  <a:outerShdw blurRad="38100" dist="38100" dir="2700000" algn="tl">
                    <a:srgbClr val="C0C0C0"/>
                  </a:outerShdw>
                </a:effectLst>
                <a:latin typeface="Arial" panose="020B0604020202020204" pitchFamily="34" charset="0"/>
              </a:rPr>
              <a:t> </a:t>
            </a:r>
          </a:p>
          <a:p>
            <a:pPr>
              <a:lnSpc>
                <a:spcPct val="30000"/>
              </a:lnSpc>
              <a:defRPr/>
            </a:pPr>
            <a:r>
              <a:rPr lang="en-US" altLang="en-US" sz="3300" b="1">
                <a:effectLst>
                  <a:outerShdw blurRad="38100" dist="38100" dir="2700000" algn="tl">
                    <a:srgbClr val="C0C0C0"/>
                  </a:outerShdw>
                </a:effectLst>
                <a:latin typeface="Arial" panose="020B0604020202020204" pitchFamily="34" charset="0"/>
              </a:rPr>
              <a:t>  </a:t>
            </a:r>
          </a:p>
          <a:p>
            <a:pPr>
              <a:defRPr/>
            </a:pPr>
            <a:r>
              <a:rPr lang="en-US" altLang="en-US" sz="3300" b="1">
                <a:effectLst>
                  <a:outerShdw blurRad="38100" dist="38100" dir="2700000" algn="tl">
                    <a:srgbClr val="C0C0C0"/>
                  </a:outerShdw>
                </a:effectLst>
                <a:latin typeface="Arial" panose="020B0604020202020204" pitchFamily="34" charset="0"/>
              </a:rPr>
              <a:t>   Daily Pat</a:t>
            </a:r>
            <a:r>
              <a:rPr lang="en-US" altLang="en-US" sz="700" b="1">
                <a:effectLst>
                  <a:outerShdw blurRad="38100" dist="38100" dir="2700000" algn="tl">
                    <a:srgbClr val="C0C0C0"/>
                  </a:outerShdw>
                </a:effectLst>
                <a:latin typeface="Arial" panose="020B0604020202020204" pitchFamily="34" charset="0"/>
              </a:rPr>
              <a:t> </a:t>
            </a:r>
            <a:r>
              <a:rPr lang="en-US" altLang="en-US" sz="3300" b="1">
                <a:effectLst>
                  <a:outerShdw blurRad="38100" dist="38100" dir="2700000" algn="tl">
                    <a:srgbClr val="C0C0C0"/>
                  </a:outerShdw>
                </a:effectLst>
                <a:latin typeface="Arial" panose="020B0604020202020204" pitchFamily="34" charset="0"/>
              </a:rPr>
              <a:t>tern Does Not Dif</a:t>
            </a:r>
            <a:r>
              <a:rPr lang="en-US" altLang="en-US" sz="800" b="1">
                <a:effectLst>
                  <a:outerShdw blurRad="38100" dist="38100" dir="2700000" algn="tl">
                    <a:srgbClr val="C0C0C0"/>
                  </a:outerShdw>
                </a:effectLst>
                <a:latin typeface="Arial" panose="020B0604020202020204" pitchFamily="34" charset="0"/>
              </a:rPr>
              <a:t> </a:t>
            </a:r>
            <a:r>
              <a:rPr lang="en-US" altLang="en-US" sz="3300" b="1">
                <a:effectLst>
                  <a:outerShdw blurRad="38100" dist="38100" dir="2700000" algn="tl">
                    <a:srgbClr val="C0C0C0"/>
                  </a:outerShdw>
                </a:effectLst>
                <a:latin typeface="Arial" panose="020B0604020202020204" pitchFamily="34" charset="0"/>
              </a:rPr>
              <a:t>fer Much ...</a:t>
            </a:r>
          </a:p>
          <a:p>
            <a:pPr>
              <a:lnSpc>
                <a:spcPct val="30000"/>
              </a:lnSpc>
              <a:defRPr/>
            </a:pPr>
            <a:r>
              <a:rPr lang="en-US" altLang="en-US" sz="3300" b="1">
                <a:effectLst>
                  <a:outerShdw blurRad="38100" dist="38100" dir="2700000" algn="tl">
                    <a:srgbClr val="C0C0C0"/>
                  </a:outerShdw>
                </a:effectLst>
                <a:latin typeface="Arial" panose="020B0604020202020204" pitchFamily="34" charset="0"/>
              </a:rPr>
              <a:t>  </a:t>
            </a:r>
          </a:p>
        </p:txBody>
      </p:sp>
      <p:grpSp>
        <p:nvGrpSpPr>
          <p:cNvPr id="1809412" name="Group 4">
            <a:extLst>
              <a:ext uri="{FF2B5EF4-FFF2-40B4-BE49-F238E27FC236}">
                <a16:creationId xmlns:a16="http://schemas.microsoft.com/office/drawing/2014/main" id="{1FA050BE-8903-D64C-258E-B91927F4A018}"/>
              </a:ext>
            </a:extLst>
          </p:cNvPr>
          <p:cNvGrpSpPr>
            <a:grpSpLocks/>
          </p:cNvGrpSpPr>
          <p:nvPr/>
        </p:nvGrpSpPr>
        <p:grpSpPr bwMode="auto">
          <a:xfrm>
            <a:off x="5322888" y="949325"/>
            <a:ext cx="3440112" cy="2468563"/>
            <a:chOff x="3360" y="598"/>
            <a:chExt cx="2167" cy="1555"/>
          </a:xfrm>
        </p:grpSpPr>
        <p:sp>
          <p:nvSpPr>
            <p:cNvPr id="228360" name="Line 5">
              <a:extLst>
                <a:ext uri="{FF2B5EF4-FFF2-40B4-BE49-F238E27FC236}">
                  <a16:creationId xmlns:a16="http://schemas.microsoft.com/office/drawing/2014/main" id="{A233F378-5E4D-6B59-0999-ACD5AD62BA15}"/>
                </a:ext>
              </a:extLst>
            </p:cNvPr>
            <p:cNvSpPr>
              <a:spLocks noChangeShapeType="1"/>
            </p:cNvSpPr>
            <p:nvPr/>
          </p:nvSpPr>
          <p:spPr bwMode="auto">
            <a:xfrm flipH="1">
              <a:off x="3360" y="1344"/>
              <a:ext cx="672" cy="192"/>
            </a:xfrm>
            <a:prstGeom prst="line">
              <a:avLst/>
            </a:prstGeom>
            <a:noFill/>
            <a:ln w="857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tIns="91440" anchor="ctr"/>
            <a:lstStyle/>
            <a:p>
              <a:endParaRPr lang="en-US"/>
            </a:p>
          </p:txBody>
        </p:sp>
        <p:sp>
          <p:nvSpPr>
            <p:cNvPr id="228361" name="Text Box 6">
              <a:extLst>
                <a:ext uri="{FF2B5EF4-FFF2-40B4-BE49-F238E27FC236}">
                  <a16:creationId xmlns:a16="http://schemas.microsoft.com/office/drawing/2014/main" id="{5C2F0D87-350C-BF47-424A-B5432398F59E}"/>
                </a:ext>
              </a:extLst>
            </p:cNvPr>
            <p:cNvSpPr txBox="1">
              <a:spLocks noChangeArrowheads="1"/>
            </p:cNvSpPr>
            <p:nvPr/>
          </p:nvSpPr>
          <p:spPr bwMode="auto">
            <a:xfrm>
              <a:off x="3857" y="598"/>
              <a:ext cx="1670" cy="1555"/>
            </a:xfrm>
            <a:prstGeom prst="rect">
              <a:avLst/>
            </a:prstGeom>
            <a:solidFill>
              <a:srgbClr val="FF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28600" tIns="9144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Given that we keep selecting, why don’t they also run for more minutes per night?</a:t>
              </a:r>
            </a:p>
          </p:txBody>
        </p:sp>
      </p:grpSp>
      <p:sp>
        <p:nvSpPr>
          <p:cNvPr id="228358" name="Text Box 7">
            <a:extLst>
              <a:ext uri="{FF2B5EF4-FFF2-40B4-BE49-F238E27FC236}">
                <a16:creationId xmlns:a16="http://schemas.microsoft.com/office/drawing/2014/main" id="{46F98284-CDED-25B6-A823-DE9150943A69}"/>
              </a:ext>
            </a:extLst>
          </p:cNvPr>
          <p:cNvSpPr txBox="1">
            <a:spLocks noChangeArrowheads="1"/>
          </p:cNvSpPr>
          <p:nvPr/>
        </p:nvSpPr>
        <p:spPr bwMode="auto">
          <a:xfrm>
            <a:off x="3124200" y="2362200"/>
            <a:ext cx="1447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FF"/>
                </a:solidFill>
                <a:latin typeface="Arial" panose="020B0604020202020204" pitchFamily="34" charset="0"/>
              </a:rPr>
              <a:t>Selected</a:t>
            </a:r>
          </a:p>
        </p:txBody>
      </p:sp>
      <p:sp>
        <p:nvSpPr>
          <p:cNvPr id="228359" name="Text Box 8">
            <a:extLst>
              <a:ext uri="{FF2B5EF4-FFF2-40B4-BE49-F238E27FC236}">
                <a16:creationId xmlns:a16="http://schemas.microsoft.com/office/drawing/2014/main" id="{8354D5A6-8C3A-1D69-DAA6-25D0D7A476FC}"/>
              </a:ext>
            </a:extLst>
          </p:cNvPr>
          <p:cNvSpPr txBox="1">
            <a:spLocks noChangeArrowheads="1"/>
          </p:cNvSpPr>
          <p:nvPr/>
        </p:nvSpPr>
        <p:spPr bwMode="auto">
          <a:xfrm>
            <a:off x="3200400" y="51054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FF99"/>
                </a:solidFill>
                <a:latin typeface="Arial" panose="020B0604020202020204" pitchFamily="34" charset="0"/>
              </a:rPr>
              <a:t>Control</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094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Slide Number Placeholder 3">
            <a:extLst>
              <a:ext uri="{FF2B5EF4-FFF2-40B4-BE49-F238E27FC236}">
                <a16:creationId xmlns:a16="http://schemas.microsoft.com/office/drawing/2014/main" id="{9102D141-DA97-C497-FA52-2F63E2DB8BF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48F1B3F-EC7D-4DFC-9F05-6A7AD2B00C24}" type="slidenum">
              <a:rPr lang="en-US" altLang="en-US" sz="1400"/>
              <a:pPr>
                <a:spcBef>
                  <a:spcPct val="0"/>
                </a:spcBef>
                <a:buFontTx/>
                <a:buNone/>
              </a:pPr>
              <a:t>128</a:t>
            </a:fld>
            <a:endParaRPr lang="en-US" altLang="en-US" sz="1400"/>
          </a:p>
        </p:txBody>
      </p:sp>
      <p:sp>
        <p:nvSpPr>
          <p:cNvPr id="230403" name="Text Box 2">
            <a:extLst>
              <a:ext uri="{FF2B5EF4-FFF2-40B4-BE49-F238E27FC236}">
                <a16:creationId xmlns:a16="http://schemas.microsoft.com/office/drawing/2014/main" id="{8281AB48-2E86-70E2-1245-D047709CF7A9}"/>
              </a:ext>
            </a:extLst>
          </p:cNvPr>
          <p:cNvSpPr txBox="1">
            <a:spLocks noChangeArrowheads="1"/>
          </p:cNvSpPr>
          <p:nvPr/>
        </p:nvSpPr>
        <p:spPr bwMode="auto">
          <a:xfrm>
            <a:off x="228600" y="1130300"/>
            <a:ext cx="8916988" cy="5246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spcAft>
                <a:spcPct val="20000"/>
              </a:spcAft>
              <a:buFontTx/>
              <a:buNone/>
            </a:pPr>
            <a:r>
              <a:rPr lang="en-US" altLang="en-US" sz="4000" b="1">
                <a:latin typeface="Helvetica" panose="020B0604020202020204" pitchFamily="34" charset="0"/>
              </a:rPr>
              <a:t>a.k.a. "mixed model"</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Nested Random Effects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line within linetype (Selected vs. Control),</a:t>
            </a:r>
            <a:br>
              <a:rPr lang="en-US" altLang="en-US" sz="3500">
                <a:latin typeface="Helvetica" panose="020B0604020202020204" pitchFamily="34" charset="0"/>
              </a:rPr>
            </a:br>
            <a:r>
              <a:rPr lang="en-US" altLang="en-US" sz="3500">
                <a:latin typeface="Helvetica" panose="020B0604020202020204" pitchFamily="34" charset="0"/>
              </a:rPr>
              <a:t>    family within line</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Other Factors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sex, measurement block</a:t>
            </a:r>
          </a:p>
          <a:p>
            <a:pPr>
              <a:lnSpc>
                <a:spcPct val="90000"/>
              </a:lnSpc>
              <a:spcBef>
                <a:spcPct val="0"/>
              </a:spcBef>
              <a:spcAft>
                <a:spcPct val="20000"/>
              </a:spcAft>
              <a:buFontTx/>
              <a:buNone/>
            </a:pPr>
            <a:r>
              <a:rPr lang="en-US" altLang="en-US" sz="4000" b="1">
                <a:solidFill>
                  <a:srgbClr val="0000FF"/>
                </a:solidFill>
                <a:latin typeface="Helvetica" panose="020B0604020202020204" pitchFamily="34" charset="0"/>
              </a:rPr>
              <a:t>Covariates</a:t>
            </a:r>
            <a:br>
              <a:rPr lang="en-US" altLang="en-US" sz="4000" b="1">
                <a:solidFill>
                  <a:srgbClr val="0000FF"/>
                </a:solidFill>
                <a:latin typeface="Helvetica" panose="020B0604020202020204" pitchFamily="34" charset="0"/>
              </a:rPr>
            </a:br>
            <a:r>
              <a:rPr lang="en-US" altLang="en-US" sz="4000" b="1">
                <a:solidFill>
                  <a:srgbClr val="0000FF"/>
                </a:solidFill>
                <a:latin typeface="Helvetica" panose="020B0604020202020204" pitchFamily="34" charset="0"/>
              </a:rPr>
              <a:t>   </a:t>
            </a:r>
            <a:r>
              <a:rPr lang="en-US" altLang="en-US" sz="3500">
                <a:latin typeface="Helvetica" panose="020B0604020202020204" pitchFamily="34" charset="0"/>
              </a:rPr>
              <a:t>body mass, age at testing, time of day,</a:t>
            </a:r>
            <a:br>
              <a:rPr lang="en-US" altLang="en-US" sz="3500">
                <a:latin typeface="Helvetica" panose="020B0604020202020204" pitchFamily="34" charset="0"/>
              </a:rPr>
            </a:br>
            <a:r>
              <a:rPr lang="en-US" altLang="en-US" sz="3500">
                <a:latin typeface="Helvetica" panose="020B0604020202020204" pitchFamily="34" charset="0"/>
              </a:rPr>
              <a:t>    wheel resistance</a:t>
            </a:r>
            <a:endParaRPr lang="en-US" altLang="en-US" sz="2400"/>
          </a:p>
        </p:txBody>
      </p:sp>
      <p:sp>
        <p:nvSpPr>
          <p:cNvPr id="230404" name="Text Box 3">
            <a:extLst>
              <a:ext uri="{FF2B5EF4-FFF2-40B4-BE49-F238E27FC236}">
                <a16:creationId xmlns:a16="http://schemas.microsoft.com/office/drawing/2014/main" id="{DC7A2E4E-6F90-59AA-EB1D-463A31EBDC8A}"/>
              </a:ext>
            </a:extLst>
          </p:cNvPr>
          <p:cNvSpPr txBox="1">
            <a:spLocks noChangeArrowheads="1"/>
          </p:cNvSpPr>
          <p:nvPr/>
        </p:nvSpPr>
        <p:spPr bwMode="auto">
          <a:xfrm>
            <a:off x="669925" y="-33338"/>
            <a:ext cx="8916988" cy="909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34000"/>
              </a:lnSpc>
              <a:spcBef>
                <a:spcPct val="0"/>
              </a:spcBef>
              <a:buFontTx/>
              <a:buNone/>
            </a:pPr>
            <a:r>
              <a:rPr lang="en-US" altLang="en-US" sz="4000" b="1">
                <a:latin typeface="Helvetica" panose="020B0604020202020204" pitchFamily="34" charset="0"/>
              </a:rPr>
              <a:t>Nested ANOVA with Covariates</a:t>
            </a:r>
          </a:p>
        </p:txBody>
      </p:sp>
      <p:sp>
        <p:nvSpPr>
          <p:cNvPr id="1811460" name="Text Box 4">
            <a:extLst>
              <a:ext uri="{FF2B5EF4-FFF2-40B4-BE49-F238E27FC236}">
                <a16:creationId xmlns:a16="http://schemas.microsoft.com/office/drawing/2014/main" id="{FB067B8A-13AD-3059-5C09-08344943DE5D}"/>
              </a:ext>
            </a:extLst>
          </p:cNvPr>
          <p:cNvSpPr txBox="1">
            <a:spLocks noChangeArrowheads="1"/>
          </p:cNvSpPr>
          <p:nvPr/>
        </p:nvSpPr>
        <p:spPr bwMode="auto">
          <a:xfrm>
            <a:off x="4419600" y="1219200"/>
            <a:ext cx="4419600" cy="20701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8288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i="1">
                <a:latin typeface="Arial" panose="020B0604020202020204" pitchFamily="34" charset="0"/>
              </a:rPr>
              <a:t>Degrees of Freedom for testing ef</a:t>
            </a:r>
            <a:r>
              <a:rPr lang="en-US" altLang="en-US" sz="600" b="1" i="1">
                <a:latin typeface="Arial" panose="020B0604020202020204" pitchFamily="34" charset="0"/>
              </a:rPr>
              <a:t> </a:t>
            </a:r>
            <a:r>
              <a:rPr lang="en-US" altLang="en-US" b="1" i="1">
                <a:latin typeface="Arial" panose="020B0604020202020204" pitchFamily="34" charset="0"/>
              </a:rPr>
              <a:t>fect of selection are always 1 and 6.</a:t>
            </a:r>
          </a:p>
        </p:txBody>
      </p:sp>
      <p:sp>
        <p:nvSpPr>
          <p:cNvPr id="230406" name="Line 5">
            <a:extLst>
              <a:ext uri="{FF2B5EF4-FFF2-40B4-BE49-F238E27FC236}">
                <a16:creationId xmlns:a16="http://schemas.microsoft.com/office/drawing/2014/main" id="{13171CEB-B48E-7541-7F03-354ECB20622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811460"/>
                                        </p:tgtEl>
                                        <p:attrNameLst>
                                          <p:attrName>style.visibility</p:attrName>
                                        </p:attrNameLst>
                                      </p:cBhvr>
                                      <p:to>
                                        <p:strVal val="visible"/>
                                      </p:to>
                                    </p:set>
                                    <p:anim calcmode="lin" valueType="num">
                                      <p:cBhvr additive="base">
                                        <p:cTn id="7" dur="500" fill="hold"/>
                                        <p:tgtEl>
                                          <p:spTgt spid="1811460"/>
                                        </p:tgtEl>
                                        <p:attrNameLst>
                                          <p:attrName>ppt_x</p:attrName>
                                        </p:attrNameLst>
                                      </p:cBhvr>
                                      <p:tavLst>
                                        <p:tav tm="0">
                                          <p:val>
                                            <p:strVal val="1+#ppt_w/2"/>
                                          </p:val>
                                        </p:tav>
                                        <p:tav tm="100000">
                                          <p:val>
                                            <p:strVal val="#ppt_x"/>
                                          </p:val>
                                        </p:tav>
                                      </p:tavLst>
                                    </p:anim>
                                    <p:anim calcmode="lin" valueType="num">
                                      <p:cBhvr additive="base">
                                        <p:cTn id="8" dur="500" fill="hold"/>
                                        <p:tgtEl>
                                          <p:spTgt spid="18114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146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Slide Number Placeholder 3">
            <a:extLst>
              <a:ext uri="{FF2B5EF4-FFF2-40B4-BE49-F238E27FC236}">
                <a16:creationId xmlns:a16="http://schemas.microsoft.com/office/drawing/2014/main" id="{434C5EE3-89E2-8F17-60A2-51AB0A26F18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2260AF-46CB-4705-9773-A76FF0DDF74B}" type="slidenum">
              <a:rPr lang="en-US" altLang="en-US" sz="1400"/>
              <a:pPr>
                <a:spcBef>
                  <a:spcPct val="0"/>
                </a:spcBef>
                <a:buFontTx/>
                <a:buNone/>
              </a:pPr>
              <a:t>129</a:t>
            </a:fld>
            <a:endParaRPr lang="en-US" altLang="en-US" sz="1400"/>
          </a:p>
        </p:txBody>
      </p:sp>
      <p:graphicFrame>
        <p:nvGraphicFramePr>
          <p:cNvPr id="232451" name="Object 2">
            <a:extLst>
              <a:ext uri="{FF2B5EF4-FFF2-40B4-BE49-F238E27FC236}">
                <a16:creationId xmlns:a16="http://schemas.microsoft.com/office/drawing/2014/main" id="{C2B7358E-F1AA-1A24-19A2-95046F30672E}"/>
              </a:ext>
            </a:extLst>
          </p:cNvPr>
          <p:cNvGraphicFramePr>
            <a:graphicFrameLocks noChangeAspect="1"/>
          </p:cNvGraphicFramePr>
          <p:nvPr/>
        </p:nvGraphicFramePr>
        <p:xfrm>
          <a:off x="1752600" y="684213"/>
          <a:ext cx="7178675" cy="5453062"/>
        </p:xfrm>
        <a:graphic>
          <a:graphicData uri="http://schemas.openxmlformats.org/presentationml/2006/ole">
            <mc:AlternateContent xmlns:mc="http://schemas.openxmlformats.org/markup-compatibility/2006">
              <mc:Choice xmlns:v="urn:schemas-microsoft-com:vml" Requires="v">
                <p:oleObj spid="_x0000_s232479" name="Chart" r:id="rId4" imgW="7210593" imgH="5476814" progId="MSGraph.Chart.8">
                  <p:embed followColorScheme="full"/>
                </p:oleObj>
              </mc:Choice>
              <mc:Fallback>
                <p:oleObj name="Chart" r:id="rId4" imgW="7210593" imgH="5476814"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684213"/>
                        <a:ext cx="7178675" cy="545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15555" name="Text Box 3">
            <a:extLst>
              <a:ext uri="{FF2B5EF4-FFF2-40B4-BE49-F238E27FC236}">
                <a16:creationId xmlns:a16="http://schemas.microsoft.com/office/drawing/2014/main" id="{2CEBDA9E-AF74-AFBA-D3A4-BB1DAF2761CB}"/>
              </a:ext>
            </a:extLst>
          </p:cNvPr>
          <p:cNvSpPr txBox="1">
            <a:spLocks noChangeArrowheads="1"/>
          </p:cNvSpPr>
          <p:nvPr/>
        </p:nvSpPr>
        <p:spPr bwMode="auto">
          <a:xfrm>
            <a:off x="0" y="6461125"/>
            <a:ext cx="2057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000">
                <a:effectLst>
                  <a:outerShdw blurRad="38100" dist="38100" dir="2700000" algn="tl">
                    <a:srgbClr val="C0C0C0"/>
                  </a:outerShdw>
                </a:effectLst>
                <a:latin typeface="Arial" panose="020B0604020202020204" pitchFamily="34" charset="0"/>
              </a:rPr>
              <a:t>Generation 49</a:t>
            </a:r>
          </a:p>
        </p:txBody>
      </p:sp>
      <p:sp>
        <p:nvSpPr>
          <p:cNvPr id="232453" name="Text Box 4">
            <a:extLst>
              <a:ext uri="{FF2B5EF4-FFF2-40B4-BE49-F238E27FC236}">
                <a16:creationId xmlns:a16="http://schemas.microsoft.com/office/drawing/2014/main" id="{CE125228-8A93-7B5C-1A40-5915BD56B07F}"/>
              </a:ext>
            </a:extLst>
          </p:cNvPr>
          <p:cNvSpPr txBox="1">
            <a:spLocks noChangeArrowheads="1"/>
          </p:cNvSpPr>
          <p:nvPr/>
        </p:nvSpPr>
        <p:spPr bwMode="auto">
          <a:xfrm>
            <a:off x="2590800" y="6019800"/>
            <a:ext cx="426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Endurance Day 1 (minutes)</a:t>
            </a:r>
          </a:p>
        </p:txBody>
      </p:sp>
      <p:sp>
        <p:nvSpPr>
          <p:cNvPr id="232454" name="Text Box 5">
            <a:extLst>
              <a:ext uri="{FF2B5EF4-FFF2-40B4-BE49-F238E27FC236}">
                <a16:creationId xmlns:a16="http://schemas.microsoft.com/office/drawing/2014/main" id="{F0EAFA22-920C-6396-C04E-85B41158A6B6}"/>
              </a:ext>
            </a:extLst>
          </p:cNvPr>
          <p:cNvSpPr txBox="1">
            <a:spLocks noChangeArrowheads="1"/>
          </p:cNvSpPr>
          <p:nvPr/>
        </p:nvSpPr>
        <p:spPr bwMode="auto">
          <a:xfrm rot="-5400000">
            <a:off x="-685800" y="2819400"/>
            <a:ext cx="441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Endurance Day 2 (minutes)</a:t>
            </a:r>
          </a:p>
        </p:txBody>
      </p:sp>
      <p:sp>
        <p:nvSpPr>
          <p:cNvPr id="232455" name="Line 6">
            <a:extLst>
              <a:ext uri="{FF2B5EF4-FFF2-40B4-BE49-F238E27FC236}">
                <a16:creationId xmlns:a16="http://schemas.microsoft.com/office/drawing/2014/main" id="{790ADD6F-8803-0520-706E-A3AB0454BF83}"/>
              </a:ext>
            </a:extLst>
          </p:cNvPr>
          <p:cNvSpPr>
            <a:spLocks noChangeShapeType="1"/>
          </p:cNvSpPr>
          <p:nvPr/>
        </p:nvSpPr>
        <p:spPr bwMode="auto">
          <a:xfrm flipV="1">
            <a:off x="2428875" y="1041400"/>
            <a:ext cx="4476750" cy="434340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456" name="Text Box 7">
            <a:extLst>
              <a:ext uri="{FF2B5EF4-FFF2-40B4-BE49-F238E27FC236}">
                <a16:creationId xmlns:a16="http://schemas.microsoft.com/office/drawing/2014/main" id="{D172F9A8-F6CE-8FA3-5F5F-34614A023092}"/>
              </a:ext>
            </a:extLst>
          </p:cNvPr>
          <p:cNvSpPr txBox="1">
            <a:spLocks noChangeArrowheads="1"/>
          </p:cNvSpPr>
          <p:nvPr/>
        </p:nvSpPr>
        <p:spPr bwMode="auto">
          <a:xfrm>
            <a:off x="2544763" y="1127125"/>
            <a:ext cx="10922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N = 74</a:t>
            </a:r>
          </a:p>
          <a:p>
            <a:pPr eaLnBrk="1" hangingPunct="1">
              <a:spcBef>
                <a:spcPct val="0"/>
              </a:spcBef>
              <a:buFontTx/>
              <a:buNone/>
            </a:pPr>
            <a:r>
              <a:rPr lang="en-US" altLang="en-US" sz="1800">
                <a:latin typeface="Arial" panose="020B0604020202020204" pitchFamily="34" charset="0"/>
              </a:rPr>
              <a:t>r = 0.785</a:t>
            </a:r>
          </a:p>
          <a:p>
            <a:pPr eaLnBrk="1" hangingPunct="1">
              <a:spcBef>
                <a:spcPct val="0"/>
              </a:spcBef>
              <a:buFontTx/>
              <a:buNone/>
            </a:pPr>
            <a:r>
              <a:rPr lang="en-US" altLang="en-US" sz="1800">
                <a:latin typeface="Arial" panose="020B0604020202020204" pitchFamily="34" charset="0"/>
              </a:rPr>
              <a:t>P = 1</a:t>
            </a:r>
            <a:r>
              <a:rPr lang="en-US" altLang="en-US" sz="1800" baseline="30000">
                <a:latin typeface="Arial" panose="020B0604020202020204" pitchFamily="34" charset="0"/>
              </a:rPr>
              <a:t>-16</a:t>
            </a:r>
            <a:r>
              <a:rPr lang="en-US" altLang="en-US" sz="1800">
                <a:latin typeface="Arial" panose="020B0604020202020204" pitchFamily="34" charset="0"/>
              </a:rPr>
              <a:t> </a:t>
            </a:r>
          </a:p>
        </p:txBody>
      </p:sp>
      <p:sp>
        <p:nvSpPr>
          <p:cNvPr id="232457" name="Text Box 8">
            <a:extLst>
              <a:ext uri="{FF2B5EF4-FFF2-40B4-BE49-F238E27FC236}">
                <a16:creationId xmlns:a16="http://schemas.microsoft.com/office/drawing/2014/main" id="{FA2157FC-C2D4-A29D-3E81-2788054DF09E}"/>
              </a:ext>
            </a:extLst>
          </p:cNvPr>
          <p:cNvSpPr txBox="1">
            <a:spLocks noChangeArrowheads="1"/>
          </p:cNvSpPr>
          <p:nvPr/>
        </p:nvSpPr>
        <p:spPr bwMode="auto">
          <a:xfrm>
            <a:off x="5049838" y="4640263"/>
            <a:ext cx="1651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paired t = 4.57</a:t>
            </a:r>
          </a:p>
          <a:p>
            <a:pPr eaLnBrk="1" hangingPunct="1">
              <a:spcBef>
                <a:spcPct val="0"/>
              </a:spcBef>
              <a:buFontTx/>
              <a:buNone/>
            </a:pPr>
            <a:r>
              <a:rPr lang="en-US" altLang="en-US" sz="1800">
                <a:latin typeface="Arial" panose="020B0604020202020204" pitchFamily="34" charset="0"/>
              </a:rPr>
              <a:t>P = 0.00002 </a:t>
            </a:r>
          </a:p>
        </p:txBody>
      </p:sp>
      <p:sp>
        <p:nvSpPr>
          <p:cNvPr id="1815561" name="Rectangle 9">
            <a:extLst>
              <a:ext uri="{FF2B5EF4-FFF2-40B4-BE49-F238E27FC236}">
                <a16:creationId xmlns:a16="http://schemas.microsoft.com/office/drawing/2014/main" id="{E4724337-30CC-A679-18F5-E031481EBD6A}"/>
              </a:ext>
            </a:extLst>
          </p:cNvPr>
          <p:cNvSpPr>
            <a:spLocks noChangeArrowheads="1"/>
          </p:cNvSpPr>
          <p:nvPr/>
        </p:nvSpPr>
        <p:spPr bwMode="auto">
          <a:xfrm>
            <a:off x="1193800" y="55563"/>
            <a:ext cx="69723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pPr algn="l">
              <a:defRPr/>
            </a:pPr>
            <a:r>
              <a:rPr lang="en-US" altLang="en-US" sz="3600" b="1">
                <a:solidFill>
                  <a:schemeClr val="tx1"/>
                </a:solidFill>
                <a:effectLst>
                  <a:outerShdw blurRad="38100" dist="38100" dir="2700000" algn="tl">
                    <a:srgbClr val="C0C0C0"/>
                  </a:outerShdw>
                </a:effectLst>
                <a:latin typeface="Arial" panose="020B0604020202020204" pitchFamily="34" charset="0"/>
              </a:rPr>
              <a:t>Treadmill Endurance Capacity</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Number Placeholder 3">
            <a:extLst>
              <a:ext uri="{FF2B5EF4-FFF2-40B4-BE49-F238E27FC236}">
                <a16:creationId xmlns:a16="http://schemas.microsoft.com/office/drawing/2014/main" id="{E85BA9C0-8239-B4AE-4DB2-7AB0A8334F2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9FD4C7-F5B2-4DF6-BCAD-A4726F9A1247}" type="slidenum">
              <a:rPr lang="en-US" altLang="en-US" sz="1400"/>
              <a:pPr>
                <a:spcBef>
                  <a:spcPct val="0"/>
                </a:spcBef>
                <a:buFontTx/>
                <a:buNone/>
              </a:pPr>
              <a:t>13</a:t>
            </a:fld>
            <a:endParaRPr lang="en-US" altLang="en-US" sz="1400"/>
          </a:p>
        </p:txBody>
      </p:sp>
      <p:graphicFrame>
        <p:nvGraphicFramePr>
          <p:cNvPr id="53251" name="Object 2">
            <a:extLst>
              <a:ext uri="{FF2B5EF4-FFF2-40B4-BE49-F238E27FC236}">
                <a16:creationId xmlns:a16="http://schemas.microsoft.com/office/drawing/2014/main" id="{5A8CA1C8-E8FA-B8C0-24E5-52BFD7DB3C5E}"/>
              </a:ext>
            </a:extLst>
          </p:cNvPr>
          <p:cNvGraphicFramePr>
            <a:graphicFrameLocks noChangeAspect="1"/>
          </p:cNvGraphicFramePr>
          <p:nvPr/>
        </p:nvGraphicFramePr>
        <p:xfrm>
          <a:off x="131763" y="295275"/>
          <a:ext cx="8977312" cy="7197725"/>
        </p:xfrm>
        <a:graphic>
          <a:graphicData uri="http://schemas.openxmlformats.org/presentationml/2006/ole">
            <mc:AlternateContent xmlns:mc="http://schemas.openxmlformats.org/markup-compatibility/2006">
              <mc:Choice xmlns:v="urn:schemas-microsoft-com:vml" Requires="v">
                <p:oleObj spid="_x0000_s53287" name="Chart" r:id="rId4" imgW="8972466" imgH="6419790" progId="MSGraph.Chart.8">
                  <p:embed followColorScheme="full"/>
                </p:oleObj>
              </mc:Choice>
              <mc:Fallback>
                <p:oleObj name="Chart" r:id="rId4" imgW="8972466" imgH="6419790"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763" y="295275"/>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252" name="Text Box 3">
            <a:extLst>
              <a:ext uri="{FF2B5EF4-FFF2-40B4-BE49-F238E27FC236}">
                <a16:creationId xmlns:a16="http://schemas.microsoft.com/office/drawing/2014/main" id="{86FF6BD7-A83F-8750-5403-5ACC0EEB674A}"/>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 on days 5 + 6</a:t>
            </a:r>
          </a:p>
        </p:txBody>
      </p:sp>
      <p:sp>
        <p:nvSpPr>
          <p:cNvPr id="53253" name="Text Box 4">
            <a:extLst>
              <a:ext uri="{FF2B5EF4-FFF2-40B4-BE49-F238E27FC236}">
                <a16:creationId xmlns:a16="http://schemas.microsoft.com/office/drawing/2014/main" id="{40DBDF14-1AA3-617F-4E3E-9A08CF8E43C0}"/>
              </a:ext>
            </a:extLst>
          </p:cNvPr>
          <p:cNvSpPr txBox="1">
            <a:spLocks noChangeArrowheads="1"/>
          </p:cNvSpPr>
          <p:nvPr/>
        </p:nvSpPr>
        <p:spPr bwMode="auto">
          <a:xfrm>
            <a:off x="5518150" y="854075"/>
            <a:ext cx="1676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Selected</a:t>
            </a:r>
          </a:p>
        </p:txBody>
      </p:sp>
      <p:sp>
        <p:nvSpPr>
          <p:cNvPr id="53254" name="Rectangle 5">
            <a:extLst>
              <a:ext uri="{FF2B5EF4-FFF2-40B4-BE49-F238E27FC236}">
                <a16:creationId xmlns:a16="http://schemas.microsoft.com/office/drawing/2014/main" id="{CB7C5494-5C4F-D73A-D942-DD19BAC3A692}"/>
              </a:ext>
            </a:extLst>
          </p:cNvPr>
          <p:cNvSpPr>
            <a:spLocks noChangeArrowheads="1"/>
          </p:cNvSpPr>
          <p:nvPr/>
        </p:nvSpPr>
        <p:spPr bwMode="auto">
          <a:xfrm>
            <a:off x="5475288" y="4697413"/>
            <a:ext cx="1449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CC"/>
                </a:solidFill>
                <a:latin typeface="Arial" panose="020B0604020202020204" pitchFamily="34" charset="0"/>
              </a:rPr>
              <a:t>Control</a:t>
            </a:r>
          </a:p>
        </p:txBody>
      </p:sp>
      <p:sp>
        <p:nvSpPr>
          <p:cNvPr id="53255" name="Rectangle 6">
            <a:extLst>
              <a:ext uri="{FF2B5EF4-FFF2-40B4-BE49-F238E27FC236}">
                <a16:creationId xmlns:a16="http://schemas.microsoft.com/office/drawing/2014/main" id="{E1F3A81B-841F-9A20-D102-C0513301BFAC}"/>
              </a:ext>
            </a:extLst>
          </p:cNvPr>
          <p:cNvSpPr>
            <a:spLocks noChangeArrowheads="1"/>
          </p:cNvSpPr>
          <p:nvPr/>
        </p:nvSpPr>
        <p:spPr bwMode="auto">
          <a:xfrm>
            <a:off x="5689600" y="3306763"/>
            <a:ext cx="1439863"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000" b="1">
                <a:solidFill>
                  <a:srgbClr val="008000"/>
                </a:solidFill>
                <a:latin typeface="Arial" panose="020B0604020202020204" pitchFamily="34" charset="0"/>
              </a:rPr>
              <a:t>Difference</a:t>
            </a:r>
          </a:p>
        </p:txBody>
      </p:sp>
      <p:sp>
        <p:nvSpPr>
          <p:cNvPr id="53256" name="Text Box 7">
            <a:extLst>
              <a:ext uri="{FF2B5EF4-FFF2-40B4-BE49-F238E27FC236}">
                <a16:creationId xmlns:a16="http://schemas.microsoft.com/office/drawing/2014/main" id="{90134B01-B072-EC43-23DA-2CB491E8B4C4}"/>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14FRUN56.DSF</a:t>
            </a:r>
          </a:p>
        </p:txBody>
      </p:sp>
      <p:sp>
        <p:nvSpPr>
          <p:cNvPr id="53257" name="Text Box 8">
            <a:extLst>
              <a:ext uri="{FF2B5EF4-FFF2-40B4-BE49-F238E27FC236}">
                <a16:creationId xmlns:a16="http://schemas.microsoft.com/office/drawing/2014/main" id="{0DC239B1-CDCA-9C6B-046A-2397C05CC9D6}"/>
              </a:ext>
            </a:extLst>
          </p:cNvPr>
          <p:cNvSpPr txBox="1">
            <a:spLocks noChangeArrowheads="1"/>
          </p:cNvSpPr>
          <p:nvPr/>
        </p:nvSpPr>
        <p:spPr bwMode="auto">
          <a:xfrm>
            <a:off x="1092200" y="6065838"/>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a:latin typeface="Arial" panose="020B0604020202020204" pitchFamily="34" charset="0"/>
              </a:rPr>
              <a:t>0      </a:t>
            </a:r>
            <a:r>
              <a:rPr lang="en-US" altLang="en-US" sz="2000" b="1">
                <a:latin typeface="Arial" panose="020B0604020202020204" pitchFamily="34" charset="0"/>
              </a:rPr>
              <a:t> </a:t>
            </a:r>
            <a:r>
              <a:rPr lang="en-US" altLang="en-US" sz="2400" b="1">
                <a:latin typeface="Arial" panose="020B0604020202020204" pitchFamily="34" charset="0"/>
              </a:rPr>
              <a:t>5      10    </a:t>
            </a:r>
            <a:r>
              <a:rPr lang="en-US" altLang="en-US" sz="1600" b="1">
                <a:latin typeface="Arial" panose="020B0604020202020204" pitchFamily="34" charset="0"/>
              </a:rPr>
              <a:t> </a:t>
            </a:r>
            <a:r>
              <a:rPr lang="en-US" altLang="en-US" sz="2400" b="1">
                <a:latin typeface="Arial" panose="020B0604020202020204" pitchFamily="34" charset="0"/>
              </a:rPr>
              <a:t>15     20    </a:t>
            </a:r>
            <a:r>
              <a:rPr lang="en-US" altLang="en-US" sz="2000" b="1">
                <a:latin typeface="Arial" panose="020B0604020202020204" pitchFamily="34" charset="0"/>
              </a:rPr>
              <a:t> </a:t>
            </a:r>
            <a:r>
              <a:rPr lang="en-US" altLang="en-US" sz="2400" b="1">
                <a:latin typeface="Arial" panose="020B0604020202020204" pitchFamily="34" charset="0"/>
              </a:rPr>
              <a:t>25    </a:t>
            </a:r>
            <a:r>
              <a:rPr lang="en-US" altLang="en-US" sz="1800" b="1">
                <a:latin typeface="Arial" panose="020B0604020202020204" pitchFamily="34" charset="0"/>
              </a:rPr>
              <a:t> </a:t>
            </a:r>
            <a:r>
              <a:rPr lang="en-US" altLang="en-US" sz="2400" b="1">
                <a:latin typeface="Arial" panose="020B0604020202020204" pitchFamily="34" charset="0"/>
              </a:rPr>
              <a:t>30     35    </a:t>
            </a:r>
            <a:r>
              <a:rPr lang="en-US" altLang="en-US" sz="1800" b="1">
                <a:latin typeface="Arial" panose="020B0604020202020204" pitchFamily="34" charset="0"/>
              </a:rPr>
              <a:t> </a:t>
            </a:r>
            <a:r>
              <a:rPr lang="en-US" altLang="en-US" sz="2400" b="1">
                <a:latin typeface="Arial" panose="020B0604020202020204" pitchFamily="34" charset="0"/>
              </a:rPr>
              <a:t>40    </a:t>
            </a:r>
            <a:r>
              <a:rPr lang="en-US" altLang="en-US" sz="1600" b="1">
                <a:latin typeface="Arial" panose="020B0604020202020204" pitchFamily="34" charset="0"/>
              </a:rPr>
              <a:t> </a:t>
            </a:r>
            <a:r>
              <a:rPr lang="en-US" altLang="en-US" sz="2400" b="1">
                <a:latin typeface="Arial" panose="020B0604020202020204" pitchFamily="34" charset="0"/>
              </a:rPr>
              <a:t>45     50</a:t>
            </a:r>
          </a:p>
        </p:txBody>
      </p:sp>
      <p:sp>
        <p:nvSpPr>
          <p:cNvPr id="53258" name="Text Box 9">
            <a:extLst>
              <a:ext uri="{FF2B5EF4-FFF2-40B4-BE49-F238E27FC236}">
                <a16:creationId xmlns:a16="http://schemas.microsoft.com/office/drawing/2014/main" id="{BCB88724-7B64-B27F-CC55-BF7A72C107E8}"/>
              </a:ext>
            </a:extLst>
          </p:cNvPr>
          <p:cNvSpPr txBox="1">
            <a:spLocks noChangeArrowheads="1"/>
          </p:cNvSpPr>
          <p:nvPr/>
        </p:nvSpPr>
        <p:spPr bwMode="auto">
          <a:xfrm>
            <a:off x="3871913" y="6313488"/>
            <a:ext cx="21224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Generation</a:t>
            </a:r>
          </a:p>
        </p:txBody>
      </p:sp>
      <p:grpSp>
        <p:nvGrpSpPr>
          <p:cNvPr id="53259" name="Group 10">
            <a:extLst>
              <a:ext uri="{FF2B5EF4-FFF2-40B4-BE49-F238E27FC236}">
                <a16:creationId xmlns:a16="http://schemas.microsoft.com/office/drawing/2014/main" id="{09A37676-4092-8EBD-F898-F8F7A59DC7C6}"/>
              </a:ext>
            </a:extLst>
          </p:cNvPr>
          <p:cNvGrpSpPr>
            <a:grpSpLocks/>
          </p:cNvGrpSpPr>
          <p:nvPr/>
        </p:nvGrpSpPr>
        <p:grpSpPr bwMode="auto">
          <a:xfrm>
            <a:off x="1524000" y="1579563"/>
            <a:ext cx="731838" cy="1493837"/>
            <a:chOff x="960" y="1104"/>
            <a:chExt cx="461" cy="941"/>
          </a:xfrm>
        </p:grpSpPr>
        <p:sp>
          <p:nvSpPr>
            <p:cNvPr id="53264" name="Oval 11">
              <a:extLst>
                <a:ext uri="{FF2B5EF4-FFF2-40B4-BE49-F238E27FC236}">
                  <a16:creationId xmlns:a16="http://schemas.microsoft.com/office/drawing/2014/main" id="{45ECA8B2-1C1C-E0B7-1692-4F35588D3E66}"/>
                </a:ext>
              </a:extLst>
            </p:cNvPr>
            <p:cNvSpPr>
              <a:spLocks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53265" name="Line 12">
              <a:extLst>
                <a:ext uri="{FF2B5EF4-FFF2-40B4-BE49-F238E27FC236}">
                  <a16:creationId xmlns:a16="http://schemas.microsoft.com/office/drawing/2014/main" id="{3281BB91-76E8-73BD-A29E-A160A84BB532}"/>
                </a:ext>
              </a:extLst>
            </p:cNvPr>
            <p:cNvSpPr>
              <a:spLocks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3266" name="Line 13">
              <a:extLst>
                <a:ext uri="{FF2B5EF4-FFF2-40B4-BE49-F238E27FC236}">
                  <a16:creationId xmlns:a16="http://schemas.microsoft.com/office/drawing/2014/main" id="{12332595-E214-1093-8BF3-D0237E12D499}"/>
                </a:ext>
              </a:extLst>
            </p:cNvPr>
            <p:cNvSpPr>
              <a:spLocks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3260" name="Text Box 14">
            <a:extLst>
              <a:ext uri="{FF2B5EF4-FFF2-40B4-BE49-F238E27FC236}">
                <a16:creationId xmlns:a16="http://schemas.microsoft.com/office/drawing/2014/main" id="{8FE9FDF2-C0D5-ED52-995C-7FA96C6447D3}"/>
              </a:ext>
            </a:extLst>
          </p:cNvPr>
          <p:cNvSpPr txBox="1">
            <a:spLocks noChangeArrowheads="1"/>
          </p:cNvSpPr>
          <p:nvPr/>
        </p:nvSpPr>
        <p:spPr bwMode="auto">
          <a:xfrm>
            <a:off x="1393825" y="7699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a:latin typeface="Arial" panose="020B0604020202020204" pitchFamily="34" charset="0"/>
              </a:rPr>
              <a:t>Wheel Circum-</a:t>
            </a:r>
            <a:br>
              <a:rPr lang="en-US" altLang="en-US" sz="1600" b="1">
                <a:latin typeface="Arial" panose="020B0604020202020204" pitchFamily="34" charset="0"/>
              </a:rPr>
            </a:br>
            <a:r>
              <a:rPr lang="en-US" altLang="en-US" sz="1600" b="1">
                <a:latin typeface="Arial" panose="020B0604020202020204" pitchFamily="34" charset="0"/>
              </a:rPr>
              <a:t>ference = 1.12 m</a:t>
            </a:r>
          </a:p>
        </p:txBody>
      </p:sp>
      <p:grpSp>
        <p:nvGrpSpPr>
          <p:cNvPr id="53261" name="Group 15">
            <a:extLst>
              <a:ext uri="{FF2B5EF4-FFF2-40B4-BE49-F238E27FC236}">
                <a16:creationId xmlns:a16="http://schemas.microsoft.com/office/drawing/2014/main" id="{B3516CD4-9F64-FD55-8AC6-EB1AEF215731}"/>
              </a:ext>
            </a:extLst>
          </p:cNvPr>
          <p:cNvGrpSpPr>
            <a:grpSpLocks/>
          </p:cNvGrpSpPr>
          <p:nvPr/>
        </p:nvGrpSpPr>
        <p:grpSpPr bwMode="auto">
          <a:xfrm>
            <a:off x="4403725" y="1411288"/>
            <a:ext cx="4405313" cy="822325"/>
            <a:chOff x="2774" y="889"/>
            <a:chExt cx="2775" cy="518"/>
          </a:xfrm>
        </p:grpSpPr>
        <p:sp>
          <p:nvSpPr>
            <p:cNvPr id="53262" name="Line 16">
              <a:extLst>
                <a:ext uri="{FF2B5EF4-FFF2-40B4-BE49-F238E27FC236}">
                  <a16:creationId xmlns:a16="http://schemas.microsoft.com/office/drawing/2014/main" id="{DD6739D2-1BAD-49CE-8C22-F2512E152F5E}"/>
                </a:ext>
              </a:extLst>
            </p:cNvPr>
            <p:cNvSpPr>
              <a:spLocks noChangeShapeType="1"/>
            </p:cNvSpPr>
            <p:nvPr/>
          </p:nvSpPr>
          <p:spPr bwMode="auto">
            <a:xfrm>
              <a:off x="2774" y="1144"/>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63" name="Text Box 17">
              <a:extLst>
                <a:ext uri="{FF2B5EF4-FFF2-40B4-BE49-F238E27FC236}">
                  <a16:creationId xmlns:a16="http://schemas.microsoft.com/office/drawing/2014/main" id="{5AF41E7B-E9FA-6160-C9A7-2E33A98E0F80}"/>
                </a:ext>
              </a:extLst>
            </p:cNvPr>
            <p:cNvSpPr txBox="1">
              <a:spLocks noChangeArrowheads="1"/>
            </p:cNvSpPr>
            <p:nvPr/>
          </p:nvSpPr>
          <p:spPr bwMode="auto">
            <a:xfrm>
              <a:off x="3587" y="889"/>
              <a:ext cx="1026"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a:t>
              </a:r>
              <a:br>
                <a:rPr lang="en-US" altLang="en-US" sz="2400" b="1">
                  <a:solidFill>
                    <a:srgbClr val="CC0000"/>
                  </a:solidFill>
                  <a:latin typeface="Arial" panose="020B0604020202020204" pitchFamily="34" charset="0"/>
                </a:rPr>
              </a:br>
              <a:r>
                <a:rPr lang="en-US" altLang="en-US" sz="2400" b="1">
                  <a:solidFill>
                    <a:srgbClr val="CC0000"/>
                  </a:solidFill>
                  <a:latin typeface="Arial" panose="020B0604020202020204" pitchFamily="34" charset="0"/>
                </a:rPr>
                <a:t>  Limit</a:t>
              </a:r>
            </a:p>
          </p:txBody>
        </p:sp>
      </p:grpSp>
    </p:spTree>
  </p:cSld>
  <p:clrMapOvr>
    <a:masterClrMapping/>
  </p:clrMapOvr>
  <p:transition>
    <p:wipe dir="d"/>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Slide Number Placeholder 3">
            <a:extLst>
              <a:ext uri="{FF2B5EF4-FFF2-40B4-BE49-F238E27FC236}">
                <a16:creationId xmlns:a16="http://schemas.microsoft.com/office/drawing/2014/main" id="{0E8774BC-89B8-4B9A-9C92-3692CB6247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31C8A7C-2305-4430-AAF9-A60EFB43F690}" type="slidenum">
              <a:rPr lang="en-US" altLang="en-US" sz="1400"/>
              <a:pPr>
                <a:spcBef>
                  <a:spcPct val="0"/>
                </a:spcBef>
                <a:buFontTx/>
                <a:buNone/>
              </a:pPr>
              <a:t>130</a:t>
            </a:fld>
            <a:endParaRPr lang="en-US" altLang="en-US" sz="1400"/>
          </a:p>
        </p:txBody>
      </p:sp>
      <p:graphicFrame>
        <p:nvGraphicFramePr>
          <p:cNvPr id="234499" name="Object 2">
            <a:extLst>
              <a:ext uri="{FF2B5EF4-FFF2-40B4-BE49-F238E27FC236}">
                <a16:creationId xmlns:a16="http://schemas.microsoft.com/office/drawing/2014/main" id="{66B7D0A3-3ECB-170A-B565-FACB3156FA0A}"/>
              </a:ext>
            </a:extLst>
          </p:cNvPr>
          <p:cNvGraphicFramePr>
            <a:graphicFrameLocks noChangeAspect="1"/>
          </p:cNvGraphicFramePr>
          <p:nvPr/>
        </p:nvGraphicFramePr>
        <p:xfrm>
          <a:off x="1752600" y="684213"/>
          <a:ext cx="7140575" cy="5453062"/>
        </p:xfrm>
        <a:graphic>
          <a:graphicData uri="http://schemas.openxmlformats.org/presentationml/2006/ole">
            <mc:AlternateContent xmlns:mc="http://schemas.openxmlformats.org/markup-compatibility/2006">
              <mc:Choice xmlns:v="urn:schemas-microsoft-com:vml" Requires="v">
                <p:oleObj spid="_x0000_s234528" name="Chart" r:id="rId4" imgW="7210593" imgH="5476814" progId="MSGraph.Chart.8">
                  <p:embed followColorScheme="full"/>
                </p:oleObj>
              </mc:Choice>
              <mc:Fallback>
                <p:oleObj name="Chart" r:id="rId4" imgW="7210593" imgH="5476814"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684213"/>
                        <a:ext cx="7140575" cy="545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17603" name="Text Box 3">
            <a:extLst>
              <a:ext uri="{FF2B5EF4-FFF2-40B4-BE49-F238E27FC236}">
                <a16:creationId xmlns:a16="http://schemas.microsoft.com/office/drawing/2014/main" id="{EF957D07-0339-8DB8-7F0F-1E98704103BA}"/>
              </a:ext>
            </a:extLst>
          </p:cNvPr>
          <p:cNvSpPr txBox="1">
            <a:spLocks noChangeArrowheads="1"/>
          </p:cNvSpPr>
          <p:nvPr/>
        </p:nvSpPr>
        <p:spPr bwMode="auto">
          <a:xfrm>
            <a:off x="2251075" y="90488"/>
            <a:ext cx="4973638"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effectLst>
                  <a:outerShdw blurRad="38100" dist="38100" dir="2700000" algn="tl">
                    <a:srgbClr val="C0C0C0"/>
                  </a:outerShdw>
                </a:effectLst>
                <a:latin typeface="Arial" panose="020B0604020202020204" pitchFamily="34" charset="0"/>
              </a:rPr>
              <a:t>Maximal Sprint Speed</a:t>
            </a:r>
            <a:endParaRPr lang="en-US" altLang="en-US" sz="3400">
              <a:effectLst>
                <a:outerShdw blurRad="38100" dist="38100" dir="2700000" algn="tl">
                  <a:srgbClr val="C0C0C0"/>
                </a:outerShdw>
              </a:effectLst>
              <a:latin typeface="Arial" panose="020B0604020202020204" pitchFamily="34" charset="0"/>
            </a:endParaRPr>
          </a:p>
        </p:txBody>
      </p:sp>
      <p:sp>
        <p:nvSpPr>
          <p:cNvPr id="1817604" name="Text Box 4">
            <a:extLst>
              <a:ext uri="{FF2B5EF4-FFF2-40B4-BE49-F238E27FC236}">
                <a16:creationId xmlns:a16="http://schemas.microsoft.com/office/drawing/2014/main" id="{F9FA56DD-4F3F-FFFF-A128-72BB8D2244D2}"/>
              </a:ext>
            </a:extLst>
          </p:cNvPr>
          <p:cNvSpPr txBox="1">
            <a:spLocks noChangeArrowheads="1"/>
          </p:cNvSpPr>
          <p:nvPr/>
        </p:nvSpPr>
        <p:spPr bwMode="auto">
          <a:xfrm>
            <a:off x="0" y="6461125"/>
            <a:ext cx="2057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000">
                <a:effectLst>
                  <a:outerShdw blurRad="38100" dist="38100" dir="2700000" algn="tl">
                    <a:srgbClr val="C0C0C0"/>
                  </a:outerShdw>
                </a:effectLst>
                <a:latin typeface="Arial" panose="020B0604020202020204" pitchFamily="34" charset="0"/>
              </a:rPr>
              <a:t>Generation 48</a:t>
            </a:r>
          </a:p>
        </p:txBody>
      </p:sp>
      <p:sp>
        <p:nvSpPr>
          <p:cNvPr id="234502" name="Text Box 5">
            <a:extLst>
              <a:ext uri="{FF2B5EF4-FFF2-40B4-BE49-F238E27FC236}">
                <a16:creationId xmlns:a16="http://schemas.microsoft.com/office/drawing/2014/main" id="{8AE7C511-5003-693A-54D0-2CAA9D827C33}"/>
              </a:ext>
            </a:extLst>
          </p:cNvPr>
          <p:cNvSpPr txBox="1">
            <a:spLocks noChangeArrowheads="1"/>
          </p:cNvSpPr>
          <p:nvPr/>
        </p:nvSpPr>
        <p:spPr bwMode="auto">
          <a:xfrm>
            <a:off x="2857500" y="6019800"/>
            <a:ext cx="426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Sprint Speed Day 1 (m/s)</a:t>
            </a:r>
          </a:p>
        </p:txBody>
      </p:sp>
      <p:sp>
        <p:nvSpPr>
          <p:cNvPr id="234503" name="Text Box 6">
            <a:extLst>
              <a:ext uri="{FF2B5EF4-FFF2-40B4-BE49-F238E27FC236}">
                <a16:creationId xmlns:a16="http://schemas.microsoft.com/office/drawing/2014/main" id="{C8995B63-1F0B-7B7F-8FEA-60AA71828B4C}"/>
              </a:ext>
            </a:extLst>
          </p:cNvPr>
          <p:cNvSpPr txBox="1">
            <a:spLocks noChangeArrowheads="1"/>
          </p:cNvSpPr>
          <p:nvPr/>
        </p:nvSpPr>
        <p:spPr bwMode="auto">
          <a:xfrm rot="-5400000">
            <a:off x="-685800" y="2619375"/>
            <a:ext cx="441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rPr>
              <a:t>Sprint Speed Day 2 (m/s)</a:t>
            </a:r>
          </a:p>
        </p:txBody>
      </p:sp>
      <p:sp>
        <p:nvSpPr>
          <p:cNvPr id="234504" name="Line 7">
            <a:extLst>
              <a:ext uri="{FF2B5EF4-FFF2-40B4-BE49-F238E27FC236}">
                <a16:creationId xmlns:a16="http://schemas.microsoft.com/office/drawing/2014/main" id="{3FE3AD3B-5ACD-42DF-8491-EFFAD2EBC587}"/>
              </a:ext>
            </a:extLst>
          </p:cNvPr>
          <p:cNvSpPr>
            <a:spLocks noChangeShapeType="1"/>
          </p:cNvSpPr>
          <p:nvPr/>
        </p:nvSpPr>
        <p:spPr bwMode="auto">
          <a:xfrm flipV="1">
            <a:off x="2505075" y="1044575"/>
            <a:ext cx="4340225" cy="433070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4505" name="Text Box 8">
            <a:extLst>
              <a:ext uri="{FF2B5EF4-FFF2-40B4-BE49-F238E27FC236}">
                <a16:creationId xmlns:a16="http://schemas.microsoft.com/office/drawing/2014/main" id="{5D42C32B-4611-1481-73D8-A1AA6C760BCA}"/>
              </a:ext>
            </a:extLst>
          </p:cNvPr>
          <p:cNvSpPr txBox="1">
            <a:spLocks noChangeArrowheads="1"/>
          </p:cNvSpPr>
          <p:nvPr/>
        </p:nvSpPr>
        <p:spPr bwMode="auto">
          <a:xfrm>
            <a:off x="2595563" y="1127125"/>
            <a:ext cx="1092200"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N = 118</a:t>
            </a:r>
          </a:p>
          <a:p>
            <a:pPr eaLnBrk="1" hangingPunct="1">
              <a:spcBef>
                <a:spcPct val="0"/>
              </a:spcBef>
              <a:buFontTx/>
              <a:buNone/>
            </a:pPr>
            <a:r>
              <a:rPr lang="en-US" altLang="en-US" sz="1800">
                <a:latin typeface="Arial" panose="020B0604020202020204" pitchFamily="34" charset="0"/>
              </a:rPr>
              <a:t>r = 0.640</a:t>
            </a:r>
          </a:p>
          <a:p>
            <a:pPr eaLnBrk="1" hangingPunct="1">
              <a:spcBef>
                <a:spcPct val="0"/>
              </a:spcBef>
              <a:buFontTx/>
              <a:buNone/>
            </a:pPr>
            <a:r>
              <a:rPr lang="en-US" altLang="en-US" sz="1800">
                <a:latin typeface="Arial" panose="020B0604020202020204" pitchFamily="34" charset="0"/>
              </a:rPr>
              <a:t>P = 6</a:t>
            </a:r>
            <a:r>
              <a:rPr lang="en-US" altLang="en-US" sz="1800" baseline="30000">
                <a:latin typeface="Arial" panose="020B0604020202020204" pitchFamily="34" charset="0"/>
              </a:rPr>
              <a:t>-15</a:t>
            </a:r>
            <a:r>
              <a:rPr lang="en-US" altLang="en-US" sz="1800">
                <a:latin typeface="Arial" panose="020B0604020202020204" pitchFamily="34" charset="0"/>
              </a:rPr>
              <a:t> </a:t>
            </a:r>
          </a:p>
        </p:txBody>
      </p:sp>
      <p:sp>
        <p:nvSpPr>
          <p:cNvPr id="234506" name="Text Box 9">
            <a:extLst>
              <a:ext uri="{FF2B5EF4-FFF2-40B4-BE49-F238E27FC236}">
                <a16:creationId xmlns:a16="http://schemas.microsoft.com/office/drawing/2014/main" id="{70874C76-A0C5-426F-866B-BF45A1147C22}"/>
              </a:ext>
            </a:extLst>
          </p:cNvPr>
          <p:cNvSpPr txBox="1">
            <a:spLocks noChangeArrowheads="1"/>
          </p:cNvSpPr>
          <p:nvPr/>
        </p:nvSpPr>
        <p:spPr bwMode="auto">
          <a:xfrm>
            <a:off x="5049838" y="4640263"/>
            <a:ext cx="1651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paired t = 6.79</a:t>
            </a:r>
          </a:p>
          <a:p>
            <a:pPr eaLnBrk="1" hangingPunct="1">
              <a:spcBef>
                <a:spcPct val="0"/>
              </a:spcBef>
              <a:buFontTx/>
              <a:buNone/>
            </a:pPr>
            <a:r>
              <a:rPr lang="en-US" altLang="en-US" sz="1800">
                <a:latin typeface="Arial" panose="020B0604020202020204" pitchFamily="34" charset="0"/>
              </a:rPr>
              <a:t>P = 5</a:t>
            </a:r>
            <a:r>
              <a:rPr lang="en-US" altLang="en-US" sz="1800" baseline="30000">
                <a:latin typeface="Arial" panose="020B0604020202020204" pitchFamily="34" charset="0"/>
              </a:rPr>
              <a:t>-10</a:t>
            </a:r>
            <a:r>
              <a:rPr lang="en-US" altLang="en-US" sz="1800">
                <a:latin typeface="Arial" panose="020B0604020202020204" pitchFamily="34" charset="0"/>
              </a:rPr>
              <a:t> </a:t>
            </a:r>
          </a:p>
        </p:txBody>
      </p:sp>
      <p:sp>
        <p:nvSpPr>
          <p:cNvPr id="1817610" name="Text Box 10">
            <a:extLst>
              <a:ext uri="{FF2B5EF4-FFF2-40B4-BE49-F238E27FC236}">
                <a16:creationId xmlns:a16="http://schemas.microsoft.com/office/drawing/2014/main" id="{8DC62A84-FF21-CB76-C75A-FEB0737EDDFA}"/>
              </a:ext>
            </a:extLst>
          </p:cNvPr>
          <p:cNvSpPr txBox="1">
            <a:spLocks noChangeArrowheads="1"/>
          </p:cNvSpPr>
          <p:nvPr/>
        </p:nvSpPr>
        <p:spPr bwMode="auto">
          <a:xfrm>
            <a:off x="6805613" y="1111250"/>
            <a:ext cx="2306637"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3600" b="1">
                <a:solidFill>
                  <a:srgbClr val="9900CC"/>
                </a:solidFill>
                <a:effectLst>
                  <a:outerShdw blurRad="38100" dist="38100" dir="2700000" algn="tl">
                    <a:srgbClr val="C0C0C0"/>
                  </a:outerShdw>
                </a:effectLst>
                <a:latin typeface="Arial" panose="020B0604020202020204" pitchFamily="34" charset="0"/>
              </a:rPr>
              <a:t>No Trade-off</a:t>
            </a:r>
            <a:endParaRPr lang="en-US" altLang="en-US" sz="3600">
              <a:solidFill>
                <a:srgbClr val="9900CC"/>
              </a:solidFill>
              <a:effectLst>
                <a:outerShdw blurRad="38100" dist="38100" dir="2700000" algn="tl">
                  <a:srgbClr val="C0C0C0"/>
                </a:outerShdw>
              </a:effectLst>
              <a:latin typeface="Arial" panose="020B0604020202020204" pitchFamily="34" charset="0"/>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Slide Number Placeholder 3">
            <a:extLst>
              <a:ext uri="{FF2B5EF4-FFF2-40B4-BE49-F238E27FC236}">
                <a16:creationId xmlns:a16="http://schemas.microsoft.com/office/drawing/2014/main" id="{9D8FD615-C163-8F9A-F2A4-CAC794D5760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FB8E29F-3124-448C-A468-09489C4D64FF}" type="slidenum">
              <a:rPr lang="en-US" altLang="en-US" sz="1400"/>
              <a:pPr>
                <a:spcBef>
                  <a:spcPct val="0"/>
                </a:spcBef>
                <a:buFontTx/>
                <a:buNone/>
              </a:pPr>
              <a:t>131</a:t>
            </a:fld>
            <a:endParaRPr lang="en-US" altLang="en-US" sz="1400"/>
          </a:p>
        </p:txBody>
      </p:sp>
      <p:pic>
        <p:nvPicPr>
          <p:cNvPr id="236547" name="Picture 2">
            <a:extLst>
              <a:ext uri="{FF2B5EF4-FFF2-40B4-BE49-F238E27FC236}">
                <a16:creationId xmlns:a16="http://schemas.microsoft.com/office/drawing/2014/main" id="{F06C294B-A7CD-950D-261F-45C7A104EC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5650" y="2070100"/>
            <a:ext cx="3008313" cy="454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548" name="Picture 3">
            <a:extLst>
              <a:ext uri="{FF2B5EF4-FFF2-40B4-BE49-F238E27FC236}">
                <a16:creationId xmlns:a16="http://schemas.microsoft.com/office/drawing/2014/main" id="{C5AC43DC-BCF3-8BFD-3503-9709734EAF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8913" y="141288"/>
            <a:ext cx="6061075" cy="187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6549" name="Text Box 4">
            <a:extLst>
              <a:ext uri="{FF2B5EF4-FFF2-40B4-BE49-F238E27FC236}">
                <a16:creationId xmlns:a16="http://schemas.microsoft.com/office/drawing/2014/main" id="{8690441A-F44C-7A0C-6F69-F4A6BF38E3BD}"/>
              </a:ext>
            </a:extLst>
          </p:cNvPr>
          <p:cNvSpPr txBox="1">
            <a:spLocks noChangeArrowheads="1"/>
          </p:cNvSpPr>
          <p:nvPr/>
        </p:nvSpPr>
        <p:spPr bwMode="auto">
          <a:xfrm>
            <a:off x="7307263" y="6219825"/>
            <a:ext cx="15605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800" b="1">
                <a:latin typeface="Arial" panose="020B0604020202020204" pitchFamily="34" charset="0"/>
              </a:rPr>
              <a:t>Tim Noakes</a:t>
            </a:r>
          </a:p>
        </p:txBody>
      </p:sp>
      <p:sp>
        <p:nvSpPr>
          <p:cNvPr id="236550" name="Text Box 5">
            <a:extLst>
              <a:ext uri="{FF2B5EF4-FFF2-40B4-BE49-F238E27FC236}">
                <a16:creationId xmlns:a16="http://schemas.microsoft.com/office/drawing/2014/main" id="{D18DDD97-270D-2583-E0B1-A79A2E1ED716}"/>
              </a:ext>
            </a:extLst>
          </p:cNvPr>
          <p:cNvSpPr txBox="1">
            <a:spLocks noChangeArrowheads="1"/>
          </p:cNvSpPr>
          <p:nvPr/>
        </p:nvSpPr>
        <p:spPr bwMode="auto">
          <a:xfrm>
            <a:off x="6684963" y="593725"/>
            <a:ext cx="2525712"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i="1">
                <a:latin typeface="Arial" panose="020B0604020202020204" pitchFamily="34" charset="0"/>
              </a:rPr>
              <a:t>Nature</a:t>
            </a:r>
            <a:r>
              <a:rPr lang="en-US" altLang="en-US" sz="2400">
                <a:latin typeface="Arial" panose="020B0604020202020204" pitchFamily="34" charset="0"/>
              </a:rPr>
              <a:t> 2006 444:1000-1001</a:t>
            </a:r>
          </a:p>
        </p:txBody>
      </p:sp>
      <p:pic>
        <p:nvPicPr>
          <p:cNvPr id="236551" name="Picture 6">
            <a:extLst>
              <a:ext uri="{FF2B5EF4-FFF2-40B4-BE49-F238E27FC236}">
                <a16:creationId xmlns:a16="http://schemas.microsoft.com/office/drawing/2014/main" id="{51E9F2EA-3C2F-DDC3-BC4D-422B5E96157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6388" y="2381250"/>
            <a:ext cx="5241925" cy="3960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Slide Number Placeholder 3">
            <a:extLst>
              <a:ext uri="{FF2B5EF4-FFF2-40B4-BE49-F238E27FC236}">
                <a16:creationId xmlns:a16="http://schemas.microsoft.com/office/drawing/2014/main" id="{051D2846-D284-AC87-E050-11857071897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77994F9-592C-4493-A85A-0F82658D22B8}" type="slidenum">
              <a:rPr lang="en-US" altLang="en-US" sz="1400"/>
              <a:pPr>
                <a:spcBef>
                  <a:spcPct val="0"/>
                </a:spcBef>
                <a:buFontTx/>
                <a:buNone/>
              </a:pPr>
              <a:t>132</a:t>
            </a:fld>
            <a:endParaRPr lang="en-US" altLang="en-US" sz="1400"/>
          </a:p>
        </p:txBody>
      </p:sp>
      <p:pic>
        <p:nvPicPr>
          <p:cNvPr id="238595" name="Picture 2" descr="Tiger_Woods_Attitude_Aptitude">
            <a:extLst>
              <a:ext uri="{FF2B5EF4-FFF2-40B4-BE49-F238E27FC236}">
                <a16:creationId xmlns:a16="http://schemas.microsoft.com/office/drawing/2014/main" id="{B759D12B-971F-B266-200D-96C5B393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0879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3747" name="Text Box 3">
            <a:extLst>
              <a:ext uri="{FF2B5EF4-FFF2-40B4-BE49-F238E27FC236}">
                <a16:creationId xmlns:a16="http://schemas.microsoft.com/office/drawing/2014/main" id="{5E2DD037-7C2C-4A4D-AEE2-10407968C5AF}"/>
              </a:ext>
            </a:extLst>
          </p:cNvPr>
          <p:cNvSpPr txBox="1">
            <a:spLocks noChangeArrowheads="1"/>
          </p:cNvSpPr>
          <p:nvPr/>
        </p:nvSpPr>
        <p:spPr bwMode="auto">
          <a:xfrm>
            <a:off x="5378450" y="215900"/>
            <a:ext cx="3532188" cy="2933700"/>
          </a:xfrm>
          <a:prstGeom prst="rect">
            <a:avLst/>
          </a:prstGeom>
          <a:solidFill>
            <a:srgbClr val="FF9999">
              <a:alpha val="71001"/>
            </a:srgbClr>
          </a:solidFill>
          <a:ln w="1905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bIns="91440">
            <a:spAutoFit/>
          </a:bodyPr>
          <a:lstStyle/>
          <a:p>
            <a:pPr>
              <a:spcBef>
                <a:spcPct val="50000"/>
              </a:spcBef>
              <a:defRPr/>
            </a:pPr>
            <a:r>
              <a:rPr lang="en-US" altLang="en-US" sz="2800" b="1">
                <a:effectLst>
                  <a:outerShdw blurRad="38100" dist="38100" dir="2700000" algn="tl">
                    <a:srgbClr val="FFFFFF"/>
                  </a:outerShdw>
                </a:effectLst>
                <a:latin typeface="Arial" panose="020B0604020202020204" pitchFamily="34" charset="0"/>
              </a:rPr>
              <a:t>Hypothesis from the business world:</a:t>
            </a:r>
          </a:p>
          <a:p>
            <a:pPr>
              <a:spcBef>
                <a:spcPct val="50000"/>
              </a:spcBef>
              <a:defRPr/>
            </a:pPr>
            <a:r>
              <a:rPr lang="en-US" altLang="en-US" sz="2800" b="1">
                <a:effectLst>
                  <a:outerShdw blurRad="38100" dist="38100" dir="2700000" algn="tl">
                    <a:srgbClr val="FFFFFF"/>
                  </a:outerShdw>
                </a:effectLst>
                <a:latin typeface="Arial" panose="020B0604020202020204" pitchFamily="34" charset="0"/>
              </a:rPr>
              <a:t>Exceptional</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per</a:t>
            </a:r>
            <a:r>
              <a:rPr lang="en-US" altLang="en-US" sz="400" b="1">
                <a:effectLst>
                  <a:outerShdw blurRad="38100" dist="38100" dir="2700000" algn="tl">
                    <a:srgbClr val="FFFFFF"/>
                  </a:outerShdw>
                </a:effectLst>
                <a:latin typeface="Arial" panose="020B0604020202020204" pitchFamily="34" charset="0"/>
              </a:rPr>
              <a:t> </a:t>
            </a:r>
            <a:r>
              <a:rPr lang="en-US" altLang="en-US" sz="2800" b="1">
                <a:effectLst>
                  <a:outerShdw blurRad="38100" dist="38100" dir="2700000" algn="tl">
                    <a:srgbClr val="FFFFFF"/>
                  </a:outerShdw>
                </a:effectLst>
                <a:latin typeface="Arial" panose="020B0604020202020204" pitchFamily="34" charset="0"/>
              </a:rPr>
              <a:t>formance is</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50% attitude &amp;</a:t>
            </a:r>
            <a:br>
              <a:rPr lang="en-US" altLang="en-US" sz="2800" b="1">
                <a:effectLst>
                  <a:outerShdw blurRad="38100" dist="38100" dir="2700000" algn="tl">
                    <a:srgbClr val="FFFFFF"/>
                  </a:outerShdw>
                </a:effectLst>
                <a:latin typeface="Arial" panose="020B0604020202020204" pitchFamily="34" charset="0"/>
              </a:rPr>
            </a:br>
            <a:r>
              <a:rPr lang="en-US" altLang="en-US" sz="2800" b="1">
                <a:effectLst>
                  <a:outerShdw blurRad="38100" dist="38100" dir="2700000" algn="tl">
                    <a:srgbClr val="FFFFFF"/>
                  </a:outerShdw>
                </a:effectLst>
                <a:latin typeface="Arial" panose="020B0604020202020204" pitchFamily="34" charset="0"/>
              </a:rPr>
              <a:t>50% aptitude.</a:t>
            </a:r>
          </a:p>
        </p:txBody>
      </p:sp>
      <p:sp>
        <p:nvSpPr>
          <p:cNvPr id="238597" name="AutoShape 4">
            <a:extLst>
              <a:ext uri="{FF2B5EF4-FFF2-40B4-BE49-F238E27FC236}">
                <a16:creationId xmlns:a16="http://schemas.microsoft.com/office/drawing/2014/main" id="{DA07AD70-4E7B-F7A0-A8F5-35DAFD1B53D4}"/>
              </a:ext>
            </a:extLst>
          </p:cNvPr>
          <p:cNvSpPr>
            <a:spLocks noChangeArrowheads="1"/>
          </p:cNvSpPr>
          <p:nvPr/>
        </p:nvSpPr>
        <p:spPr bwMode="auto">
          <a:xfrm>
            <a:off x="5257800" y="3521075"/>
            <a:ext cx="3886200" cy="2362200"/>
          </a:xfrm>
          <a:prstGeom prst="wedgeRoundRectCallout">
            <a:avLst>
              <a:gd name="adj1" fmla="val -104574"/>
              <a:gd name="adj2" fmla="val 41130"/>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bIns="13716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400" b="1" i="1">
                <a:latin typeface="Arial" panose="020B0604020202020204" pitchFamily="34" charset="0"/>
              </a:rPr>
              <a:t>"What separates high per</a:t>
            </a:r>
            <a:r>
              <a:rPr lang="en-US" altLang="en-US" sz="800" b="1" i="1">
                <a:latin typeface="Arial" panose="020B0604020202020204" pitchFamily="34" charset="0"/>
              </a:rPr>
              <a:t> </a:t>
            </a:r>
            <a:r>
              <a:rPr lang="en-US" altLang="en-US" sz="2400" b="1" i="1">
                <a:latin typeface="Arial" panose="020B0604020202020204" pitchFamily="34" charset="0"/>
              </a:rPr>
              <a:t>formers from lesser competitors isn’t just talent.  It's the way they fuse their capability and mindset."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823747"/>
                                        </p:tgtEl>
                                        <p:attrNameLst>
                                          <p:attrName>style.visibility</p:attrName>
                                        </p:attrNameLst>
                                      </p:cBhvr>
                                      <p:to>
                                        <p:strVal val="visible"/>
                                      </p:to>
                                    </p:set>
                                    <p:anim calcmode="lin" valueType="num">
                                      <p:cBhvr>
                                        <p:cTn id="7" dur="500" fill="hold"/>
                                        <p:tgtEl>
                                          <p:spTgt spid="1823747"/>
                                        </p:tgtEl>
                                        <p:attrNameLst>
                                          <p:attrName>ppt_w</p:attrName>
                                        </p:attrNameLst>
                                      </p:cBhvr>
                                      <p:tavLst>
                                        <p:tav tm="0">
                                          <p:val>
                                            <p:fltVal val="0"/>
                                          </p:val>
                                        </p:tav>
                                        <p:tav tm="100000">
                                          <p:val>
                                            <p:strVal val="#ppt_w"/>
                                          </p:val>
                                        </p:tav>
                                      </p:tavLst>
                                    </p:anim>
                                    <p:anim calcmode="lin" valueType="num">
                                      <p:cBhvr>
                                        <p:cTn id="8" dur="500" fill="hold"/>
                                        <p:tgtEl>
                                          <p:spTgt spid="182374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3747"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Slide Number Placeholder 3">
            <a:extLst>
              <a:ext uri="{FF2B5EF4-FFF2-40B4-BE49-F238E27FC236}">
                <a16:creationId xmlns:a16="http://schemas.microsoft.com/office/drawing/2014/main" id="{53157327-219A-8199-735C-03FB9BC0039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73FAD20-4F61-4891-9E5B-0A5D90BF4C15}" type="slidenum">
              <a:rPr lang="en-US" altLang="en-US" sz="1400"/>
              <a:pPr>
                <a:spcBef>
                  <a:spcPct val="0"/>
                </a:spcBef>
                <a:buFontTx/>
                <a:buNone/>
              </a:pPr>
              <a:t>133</a:t>
            </a:fld>
            <a:endParaRPr lang="en-US" altLang="en-US" sz="1400"/>
          </a:p>
        </p:txBody>
      </p:sp>
      <p:sp>
        <p:nvSpPr>
          <p:cNvPr id="240643" name="Text Box 2">
            <a:extLst>
              <a:ext uri="{FF2B5EF4-FFF2-40B4-BE49-F238E27FC236}">
                <a16:creationId xmlns:a16="http://schemas.microsoft.com/office/drawing/2014/main" id="{72C87356-1615-2E76-D86C-AB5D522102ED}"/>
              </a:ext>
            </a:extLst>
          </p:cNvPr>
          <p:cNvSpPr txBox="1">
            <a:spLocks noChangeArrowheads="1"/>
          </p:cNvSpPr>
          <p:nvPr/>
        </p:nvSpPr>
        <p:spPr bwMode="auto">
          <a:xfrm>
            <a:off x="709613" y="1978025"/>
            <a:ext cx="8305800" cy="3017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Neuronal activity in 23 brain regions as indicated by immunoreactivity of c-fos:</a:t>
            </a:r>
          </a:p>
          <a:p>
            <a:pPr>
              <a:spcBef>
                <a:spcPct val="50000"/>
              </a:spcBef>
              <a:buFontTx/>
              <a:buNone/>
            </a:pPr>
            <a:r>
              <a:rPr lang="en-US" altLang="en-US" b="1">
                <a:latin typeface="Helvetica" panose="020B0604020202020204" pitchFamily="34" charset="0"/>
              </a:rPr>
              <a:t>	a transcription factor;</a:t>
            </a:r>
          </a:p>
          <a:p>
            <a:pPr>
              <a:spcBef>
                <a:spcPct val="50000"/>
              </a:spcBef>
              <a:buFontTx/>
              <a:buNone/>
            </a:pPr>
            <a:r>
              <a:rPr lang="en-US" altLang="en-US" b="1">
                <a:latin typeface="Helvetica" panose="020B0604020202020204" pitchFamily="34" charset="0"/>
              </a:rPr>
              <a:t>	highest expression ~2 hours</a:t>
            </a:r>
            <a:br>
              <a:rPr lang="en-US" altLang="en-US" b="1">
                <a:latin typeface="Helvetica" panose="020B0604020202020204" pitchFamily="34" charset="0"/>
              </a:rPr>
            </a:br>
            <a:r>
              <a:rPr lang="en-US" altLang="en-US" b="1">
                <a:latin typeface="Helvetica" panose="020B0604020202020204" pitchFamily="34" charset="0"/>
              </a:rPr>
              <a:t>	after stimulus</a:t>
            </a:r>
          </a:p>
        </p:txBody>
      </p:sp>
      <p:sp>
        <p:nvSpPr>
          <p:cNvPr id="1831939" name="Text Box 3">
            <a:extLst>
              <a:ext uri="{FF2B5EF4-FFF2-40B4-BE49-F238E27FC236}">
                <a16:creationId xmlns:a16="http://schemas.microsoft.com/office/drawing/2014/main" id="{A254772D-A421-E86D-9279-BC9D0BBC882D}"/>
              </a:ext>
            </a:extLst>
          </p:cNvPr>
          <p:cNvSpPr txBox="1">
            <a:spLocks noChangeArrowheads="1"/>
          </p:cNvSpPr>
          <p:nvPr/>
        </p:nvSpPr>
        <p:spPr bwMode="auto">
          <a:xfrm>
            <a:off x="457200" y="288925"/>
            <a:ext cx="84582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Does the brain show evidence of increased motivation for running?</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Slide Number Placeholder 3">
            <a:extLst>
              <a:ext uri="{FF2B5EF4-FFF2-40B4-BE49-F238E27FC236}">
                <a16:creationId xmlns:a16="http://schemas.microsoft.com/office/drawing/2014/main" id="{FF8177A8-8BBD-1D8F-D285-30241A39F7C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0C7995-B8D4-4C50-823F-ACDC9F2D774A}" type="slidenum">
              <a:rPr lang="en-US" altLang="en-US" sz="1400"/>
              <a:pPr>
                <a:spcBef>
                  <a:spcPct val="0"/>
                </a:spcBef>
                <a:buFontTx/>
                <a:buNone/>
              </a:pPr>
              <a:t>134</a:t>
            </a:fld>
            <a:endParaRPr lang="en-US" altLang="en-US" sz="1400"/>
          </a:p>
        </p:txBody>
      </p:sp>
      <p:sp>
        <p:nvSpPr>
          <p:cNvPr id="242691" name="Text Box 2">
            <a:extLst>
              <a:ext uri="{FF2B5EF4-FFF2-40B4-BE49-F238E27FC236}">
                <a16:creationId xmlns:a16="http://schemas.microsoft.com/office/drawing/2014/main" id="{D62576EB-214D-C4AD-8BAE-E50A9958B312}"/>
              </a:ext>
            </a:extLst>
          </p:cNvPr>
          <p:cNvSpPr txBox="1">
            <a:spLocks noChangeArrowheads="1"/>
          </p:cNvSpPr>
          <p:nvPr/>
        </p:nvSpPr>
        <p:spPr bwMode="auto">
          <a:xfrm>
            <a:off x="762000" y="2590800"/>
            <a:ext cx="8229600" cy="2773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On day 7, two hours before lights of</a:t>
            </a:r>
            <a:r>
              <a:rPr lang="en-US" altLang="en-US" sz="800" b="1">
                <a:latin typeface="Arial" panose="020B0604020202020204" pitchFamily="34" charset="0"/>
              </a:rPr>
              <a:t> </a:t>
            </a:r>
            <a:r>
              <a:rPr lang="en-US" altLang="en-US" b="1">
                <a:latin typeface="Arial" panose="020B0604020202020204" pitchFamily="34" charset="0"/>
              </a:rPr>
              <a:t>f, wheels were blocked for 1/2 of the mice.</a:t>
            </a:r>
          </a:p>
          <a:p>
            <a:pPr>
              <a:spcBef>
                <a:spcPct val="50000"/>
              </a:spcBef>
              <a:buFontTx/>
              <a:buNone/>
            </a:pPr>
            <a:r>
              <a:rPr lang="en-US" altLang="en-US" b="1">
                <a:latin typeface="Arial" panose="020B0604020202020204" pitchFamily="34" charset="0"/>
              </a:rPr>
              <a:t>Two hours after lights of</a:t>
            </a:r>
            <a:r>
              <a:rPr lang="en-US" altLang="en-US" sz="800" b="1">
                <a:latin typeface="Arial" panose="020B0604020202020204" pitchFamily="34" charset="0"/>
              </a:rPr>
              <a:t> </a:t>
            </a:r>
            <a:r>
              <a:rPr lang="en-US" altLang="en-US" b="1">
                <a:latin typeface="Arial" panose="020B0604020202020204" pitchFamily="34" charset="0"/>
              </a:rPr>
              <a:t>f, i.e., at time</a:t>
            </a:r>
            <a:br>
              <a:rPr lang="en-US" altLang="en-US" b="1">
                <a:latin typeface="Arial" panose="020B0604020202020204" pitchFamily="34" charset="0"/>
              </a:rPr>
            </a:br>
            <a:r>
              <a:rPr lang="en-US" altLang="en-US" b="1">
                <a:latin typeface="Arial" panose="020B0604020202020204" pitchFamily="34" charset="0"/>
              </a:rPr>
              <a:t>of peak running activity, mice were</a:t>
            </a:r>
            <a:br>
              <a:rPr lang="en-US" altLang="en-US" b="1">
                <a:latin typeface="Arial" panose="020B0604020202020204" pitchFamily="34" charset="0"/>
              </a:rPr>
            </a:br>
            <a:r>
              <a:rPr lang="en-US" altLang="en-US" b="1">
                <a:latin typeface="Arial" panose="020B0604020202020204" pitchFamily="34" charset="0"/>
              </a:rPr>
              <a:t>euthanized and brains analyzed.</a:t>
            </a:r>
          </a:p>
        </p:txBody>
      </p:sp>
      <p:sp>
        <p:nvSpPr>
          <p:cNvPr id="1833987" name="Text Box 3">
            <a:extLst>
              <a:ext uri="{FF2B5EF4-FFF2-40B4-BE49-F238E27FC236}">
                <a16:creationId xmlns:a16="http://schemas.microsoft.com/office/drawing/2014/main" id="{032CF129-D71B-82D3-ADFC-F578D53938CF}"/>
              </a:ext>
            </a:extLst>
          </p:cNvPr>
          <p:cNvSpPr txBox="1">
            <a:spLocks noChangeArrowheads="1"/>
          </p:cNvSpPr>
          <p:nvPr/>
        </p:nvSpPr>
        <p:spPr bwMode="auto">
          <a:xfrm>
            <a:off x="533400" y="304800"/>
            <a:ext cx="83058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Mice from both Control and Selected lines were given wheel access for 6 days.</a:t>
            </a:r>
            <a:endParaRPr lang="en-US" altLang="en-US" sz="4000">
              <a:effectLst>
                <a:outerShdw blurRad="38100" dist="38100" dir="2700000" algn="tl">
                  <a:srgbClr val="C0C0C0"/>
                </a:outerShdw>
              </a:effectLst>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Number Placeholder 3">
            <a:extLst>
              <a:ext uri="{FF2B5EF4-FFF2-40B4-BE49-F238E27FC236}">
                <a16:creationId xmlns:a16="http://schemas.microsoft.com/office/drawing/2014/main" id="{F21996D1-5C96-2B3D-F009-6FE1956EC46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D1AF778-33C7-4E99-9784-F78698C61DA7}" type="slidenum">
              <a:rPr lang="en-US" altLang="en-US" sz="1400"/>
              <a:pPr>
                <a:spcBef>
                  <a:spcPct val="0"/>
                </a:spcBef>
                <a:buFontTx/>
                <a:buNone/>
              </a:pPr>
              <a:t>135</a:t>
            </a:fld>
            <a:endParaRPr lang="en-US" altLang="en-US" sz="1400"/>
          </a:p>
        </p:txBody>
      </p:sp>
      <p:sp>
        <p:nvSpPr>
          <p:cNvPr id="1836034" name="Text Box 2">
            <a:extLst>
              <a:ext uri="{FF2B5EF4-FFF2-40B4-BE49-F238E27FC236}">
                <a16:creationId xmlns:a16="http://schemas.microsoft.com/office/drawing/2014/main" id="{15BA7FF0-6FCF-68E8-9552-A5721CEFCBD3}"/>
              </a:ext>
            </a:extLst>
          </p:cNvPr>
          <p:cNvSpPr txBox="1">
            <a:spLocks noChangeArrowheads="1"/>
          </p:cNvSpPr>
          <p:nvPr/>
        </p:nvSpPr>
        <p:spPr bwMode="auto">
          <a:xfrm>
            <a:off x="914400" y="2971800"/>
            <a:ext cx="7696200" cy="2162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latin typeface="Arial" panose="020B0604020202020204" pitchFamily="34" charset="0"/>
              </a:rPr>
              <a:t>Four showed an interaction</a:t>
            </a:r>
            <a:br>
              <a:rPr lang="en-US" altLang="en-US" sz="3400" b="1">
                <a:latin typeface="Arial" panose="020B0604020202020204" pitchFamily="34" charset="0"/>
              </a:rPr>
            </a:br>
            <a:r>
              <a:rPr lang="en-US" altLang="en-US" sz="3400" b="1">
                <a:latin typeface="Arial" panose="020B0604020202020204" pitchFamily="34" charset="0"/>
              </a:rPr>
              <a:t>(P &lt; 0.05) between wheel type</a:t>
            </a:r>
            <a:br>
              <a:rPr lang="en-US" altLang="en-US" sz="3400" b="1">
                <a:latin typeface="Arial" panose="020B0604020202020204" pitchFamily="34" charset="0"/>
              </a:rPr>
            </a:br>
            <a:r>
              <a:rPr lang="en-US" altLang="en-US" sz="3400" b="1">
                <a:latin typeface="Arial" panose="020B0604020202020204" pitchFamily="34" charset="0"/>
              </a:rPr>
              <a:t>and line type, suggesting</a:t>
            </a:r>
            <a:br>
              <a:rPr lang="en-US" altLang="en-US" sz="3400" b="1">
                <a:latin typeface="Arial" panose="020B0604020202020204" pitchFamily="34" charset="0"/>
              </a:rPr>
            </a:br>
            <a:r>
              <a:rPr lang="en-US" altLang="en-US" sz="3400" b="1" u="sng">
                <a:solidFill>
                  <a:srgbClr val="FF0000"/>
                </a:solidFill>
                <a:effectLst>
                  <a:outerShdw blurRad="38100" dist="38100" dir="2700000" algn="tl">
                    <a:srgbClr val="C0C0C0"/>
                  </a:outerShdw>
                </a:effectLst>
                <a:latin typeface="Arial" panose="020B0604020202020204" pitchFamily="34" charset="0"/>
              </a:rPr>
              <a:t>greater motivation in selected mice</a:t>
            </a:r>
            <a:r>
              <a:rPr lang="en-US" altLang="en-US" sz="3400" b="1">
                <a:latin typeface="Arial" panose="020B0604020202020204" pitchFamily="34" charset="0"/>
              </a:rPr>
              <a:t>.</a:t>
            </a:r>
          </a:p>
        </p:txBody>
      </p:sp>
      <p:sp>
        <p:nvSpPr>
          <p:cNvPr id="1836035" name="Text Box 3">
            <a:extLst>
              <a:ext uri="{FF2B5EF4-FFF2-40B4-BE49-F238E27FC236}">
                <a16:creationId xmlns:a16="http://schemas.microsoft.com/office/drawing/2014/main" id="{94CDC08D-11BB-9FB9-7233-35E6B048AA16}"/>
              </a:ext>
            </a:extLst>
          </p:cNvPr>
          <p:cNvSpPr txBox="1">
            <a:spLocks noChangeArrowheads="1"/>
          </p:cNvSpPr>
          <p:nvPr/>
        </p:nvSpPr>
        <p:spPr bwMode="auto">
          <a:xfrm>
            <a:off x="457200" y="428625"/>
            <a:ext cx="8534400" cy="2071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FF0000"/>
                </a:solidFill>
                <a:latin typeface="Arial" panose="020B0604020202020204" pitchFamily="34" charset="0"/>
              </a:rPr>
              <a:t>14 of 23 brain regions showed higher activity in mice with blocked wheels</a:t>
            </a:r>
            <a:r>
              <a:rPr lang="en-US" altLang="en-US" sz="3400" b="1">
                <a:latin typeface="Arial" panose="020B0604020202020204" pitchFamily="34" charset="0"/>
              </a:rPr>
              <a:t>, which may indicate </a:t>
            </a:r>
            <a:r>
              <a:rPr lang="en-US" altLang="en-US" sz="3400" b="1" u="sng">
                <a:solidFill>
                  <a:srgbClr val="FF0000"/>
                </a:solidFill>
                <a:effectLst>
                  <a:outerShdw blurRad="38100" dist="38100" dir="2700000" algn="tl">
                    <a:srgbClr val="C0C0C0"/>
                  </a:outerShdw>
                </a:effectLst>
                <a:latin typeface="Arial" panose="020B0604020202020204" pitchFamily="34" charset="0"/>
              </a:rPr>
              <a:t>motivation</a:t>
            </a:r>
            <a:r>
              <a:rPr lang="en-US" altLang="en-US" sz="2800" b="1">
                <a:latin typeface="Arial" panose="020B0604020202020204" pitchFamily="34" charset="0"/>
              </a:rPr>
              <a:t>, stress, </a:t>
            </a:r>
            <a:r>
              <a:rPr lang="en-US" altLang="en-US" sz="2800" b="1">
                <a:latin typeface="Helvetica" panose="020B0604020202020204" pitchFamily="34" charset="0"/>
              </a:rPr>
              <a:t>anticipation, frustration, anxiety or depression.</a:t>
            </a:r>
            <a:endParaRPr lang="en-US" altLang="en-US" sz="2800" b="1">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6034"/>
                                        </p:tgtEl>
                                        <p:attrNameLst>
                                          <p:attrName>style.visibility</p:attrName>
                                        </p:attrNameLst>
                                      </p:cBhvr>
                                      <p:to>
                                        <p:strVal val="visible"/>
                                      </p:to>
                                    </p:set>
                                    <p:animEffect transition="in" filter="dissolve">
                                      <p:cBhvr>
                                        <p:cTn id="7" dur="500"/>
                                        <p:tgtEl>
                                          <p:spTgt spid="183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6034"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Slide Number Placeholder 3">
            <a:extLst>
              <a:ext uri="{FF2B5EF4-FFF2-40B4-BE49-F238E27FC236}">
                <a16:creationId xmlns:a16="http://schemas.microsoft.com/office/drawing/2014/main" id="{BCF806F8-4FEA-A06B-34E8-92EB7AD463E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2D87A94-DCD3-42AE-B24E-06D9A5998BF1}" type="slidenum">
              <a:rPr lang="en-US" altLang="en-US" sz="1400"/>
              <a:pPr>
                <a:spcBef>
                  <a:spcPct val="0"/>
                </a:spcBef>
                <a:buFontTx/>
                <a:buNone/>
              </a:pPr>
              <a:t>136</a:t>
            </a:fld>
            <a:endParaRPr lang="en-US" altLang="en-US" sz="1400"/>
          </a:p>
        </p:txBody>
      </p:sp>
      <p:sp>
        <p:nvSpPr>
          <p:cNvPr id="1838082" name="Text Box 2">
            <a:extLst>
              <a:ext uri="{FF2B5EF4-FFF2-40B4-BE49-F238E27FC236}">
                <a16:creationId xmlns:a16="http://schemas.microsoft.com/office/drawing/2014/main" id="{7FD619BF-C654-4B93-F351-FE1FF6E0129F}"/>
              </a:ext>
            </a:extLst>
          </p:cNvPr>
          <p:cNvSpPr txBox="1">
            <a:spLocks noChangeArrowheads="1"/>
          </p:cNvSpPr>
          <p:nvPr/>
        </p:nvSpPr>
        <p:spPr bwMode="auto">
          <a:xfrm>
            <a:off x="314325" y="220663"/>
            <a:ext cx="86868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effectLst>
                  <a:outerShdw blurRad="38100" dist="38100" dir="2700000" algn="tl">
                    <a:srgbClr val="C0C0C0"/>
                  </a:outerShdw>
                </a:effectLst>
                <a:latin typeface="Arial" panose="020B0604020202020204" pitchFamily="34" charset="0"/>
              </a:rPr>
              <a:t>c-fos Immunoreactivity in Striatum (CPu)</a:t>
            </a:r>
          </a:p>
        </p:txBody>
      </p:sp>
      <p:graphicFrame>
        <p:nvGraphicFramePr>
          <p:cNvPr id="246788" name="Object 3">
            <a:extLst>
              <a:ext uri="{FF2B5EF4-FFF2-40B4-BE49-F238E27FC236}">
                <a16:creationId xmlns:a16="http://schemas.microsoft.com/office/drawing/2014/main" id="{ED8806C1-1678-24D1-CB9D-EBAB98D4B120}"/>
              </a:ext>
            </a:extLst>
          </p:cNvPr>
          <p:cNvGraphicFramePr>
            <a:graphicFrameLocks noChangeAspect="1"/>
          </p:cNvGraphicFramePr>
          <p:nvPr/>
        </p:nvGraphicFramePr>
        <p:xfrm>
          <a:off x="3886200" y="1676400"/>
          <a:ext cx="4876800" cy="3663950"/>
        </p:xfrm>
        <a:graphic>
          <a:graphicData uri="http://schemas.openxmlformats.org/presentationml/2006/ole">
            <mc:AlternateContent xmlns:mc="http://schemas.openxmlformats.org/markup-compatibility/2006">
              <mc:Choice xmlns:v="urn:schemas-microsoft-com:vml" Requires="v">
                <p:oleObj spid="_x0000_s246825" name="Chart" r:id="rId4" imgW="6096190" imgH="4076700" progId="MSGraph.Chart.8">
                  <p:embed followColorScheme="full"/>
                </p:oleObj>
              </mc:Choice>
              <mc:Fallback>
                <p:oleObj name="Chart" r:id="rId4" imgW="6096190" imgH="4076700" progId="MSGraph.Chart.8">
                  <p:embed followColorScheme="full"/>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86200" y="1676400"/>
                        <a:ext cx="4876800" cy="3663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6789" name="Text Box 4">
            <a:extLst>
              <a:ext uri="{FF2B5EF4-FFF2-40B4-BE49-F238E27FC236}">
                <a16:creationId xmlns:a16="http://schemas.microsoft.com/office/drawing/2014/main" id="{307FFB46-2570-47C7-1CA1-4A52D797C1E7}"/>
              </a:ext>
            </a:extLst>
          </p:cNvPr>
          <p:cNvSpPr txBox="1">
            <a:spLocks noChangeArrowheads="1"/>
          </p:cNvSpPr>
          <p:nvPr/>
        </p:nvSpPr>
        <p:spPr bwMode="auto">
          <a:xfrm>
            <a:off x="6934200" y="1752600"/>
            <a:ext cx="1828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00FF"/>
                </a:solidFill>
                <a:latin typeface="Arial" panose="020B0604020202020204" pitchFamily="34" charset="0"/>
              </a:rPr>
              <a:t>Interaction</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   P = 0.03</a:t>
            </a:r>
          </a:p>
        </p:txBody>
      </p:sp>
      <p:sp>
        <p:nvSpPr>
          <p:cNvPr id="246790" name="Rectangle 5">
            <a:extLst>
              <a:ext uri="{FF2B5EF4-FFF2-40B4-BE49-F238E27FC236}">
                <a16:creationId xmlns:a16="http://schemas.microsoft.com/office/drawing/2014/main" id="{59F765FD-D0FA-B220-2135-515E01AC6A57}"/>
              </a:ext>
            </a:extLst>
          </p:cNvPr>
          <p:cNvSpPr>
            <a:spLocks noChangeArrowheads="1"/>
          </p:cNvSpPr>
          <p:nvPr/>
        </p:nvSpPr>
        <p:spPr bwMode="auto">
          <a:xfrm rot="-5400000">
            <a:off x="3218656" y="2959894"/>
            <a:ext cx="1792288"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b="1">
                <a:solidFill>
                  <a:srgbClr val="000000"/>
                </a:solidFill>
                <a:latin typeface="Arial" panose="020B0604020202020204" pitchFamily="34" charset="0"/>
              </a:rPr>
              <a:t>Fos Cell Count</a:t>
            </a:r>
            <a:endParaRPr lang="en-US" altLang="en-US" sz="2000" b="1"/>
          </a:p>
        </p:txBody>
      </p:sp>
      <p:sp>
        <p:nvSpPr>
          <p:cNvPr id="246791" name="Text Box 6">
            <a:extLst>
              <a:ext uri="{FF2B5EF4-FFF2-40B4-BE49-F238E27FC236}">
                <a16:creationId xmlns:a16="http://schemas.microsoft.com/office/drawing/2014/main" id="{CB418929-FF37-15C7-8CFD-8CF249FDB35C}"/>
              </a:ext>
            </a:extLst>
          </p:cNvPr>
          <p:cNvSpPr txBox="1">
            <a:spLocks noChangeArrowheads="1"/>
          </p:cNvSpPr>
          <p:nvPr/>
        </p:nvSpPr>
        <p:spPr bwMode="auto">
          <a:xfrm>
            <a:off x="4800600" y="4502150"/>
            <a:ext cx="44196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900">
                <a:latin typeface="Arial" panose="020B0604020202020204" pitchFamily="34" charset="0"/>
              </a:rPr>
              <a:t>Control  Selected  Control  Selected</a:t>
            </a:r>
          </a:p>
        </p:txBody>
      </p:sp>
      <p:sp>
        <p:nvSpPr>
          <p:cNvPr id="246792" name="Text Box 7">
            <a:extLst>
              <a:ext uri="{FF2B5EF4-FFF2-40B4-BE49-F238E27FC236}">
                <a16:creationId xmlns:a16="http://schemas.microsoft.com/office/drawing/2014/main" id="{6141B72E-6378-4D0E-7F22-243FB19D4ADB}"/>
              </a:ext>
            </a:extLst>
          </p:cNvPr>
          <p:cNvSpPr txBox="1">
            <a:spLocks noChangeArrowheads="1"/>
          </p:cNvSpPr>
          <p:nvPr/>
        </p:nvSpPr>
        <p:spPr bwMode="auto">
          <a:xfrm>
            <a:off x="5105400" y="4883150"/>
            <a:ext cx="3505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a:latin typeface="Arial" panose="020B0604020202020204" pitchFamily="34" charset="0"/>
              </a:rPr>
              <a:t>Blocked         Free</a:t>
            </a:r>
          </a:p>
        </p:txBody>
      </p:sp>
      <p:grpSp>
        <p:nvGrpSpPr>
          <p:cNvPr id="1838088" name="Group 8">
            <a:extLst>
              <a:ext uri="{FF2B5EF4-FFF2-40B4-BE49-F238E27FC236}">
                <a16:creationId xmlns:a16="http://schemas.microsoft.com/office/drawing/2014/main" id="{C745B2DB-7F0E-2FEC-0C20-004DCE094E6F}"/>
              </a:ext>
            </a:extLst>
          </p:cNvPr>
          <p:cNvGrpSpPr>
            <a:grpSpLocks/>
          </p:cNvGrpSpPr>
          <p:nvPr/>
        </p:nvGrpSpPr>
        <p:grpSpPr bwMode="auto">
          <a:xfrm>
            <a:off x="533400" y="1219200"/>
            <a:ext cx="7467600" cy="5438775"/>
            <a:chOff x="336" y="768"/>
            <a:chExt cx="4704" cy="3426"/>
          </a:xfrm>
        </p:grpSpPr>
        <p:grpSp>
          <p:nvGrpSpPr>
            <p:cNvPr id="246794" name="Group 9">
              <a:extLst>
                <a:ext uri="{FF2B5EF4-FFF2-40B4-BE49-F238E27FC236}">
                  <a16:creationId xmlns:a16="http://schemas.microsoft.com/office/drawing/2014/main" id="{062AC716-FCA6-D0E8-3025-FD20211189B4}"/>
                </a:ext>
              </a:extLst>
            </p:cNvPr>
            <p:cNvGrpSpPr>
              <a:grpSpLocks/>
            </p:cNvGrpSpPr>
            <p:nvPr/>
          </p:nvGrpSpPr>
          <p:grpSpPr bwMode="auto">
            <a:xfrm>
              <a:off x="336" y="768"/>
              <a:ext cx="2016" cy="3426"/>
              <a:chOff x="336" y="942"/>
              <a:chExt cx="2016" cy="3426"/>
            </a:xfrm>
          </p:grpSpPr>
          <p:pic>
            <p:nvPicPr>
              <p:cNvPr id="246799" name="Picture 10" descr="motor cortex selected blocked">
                <a:extLst>
                  <a:ext uri="{FF2B5EF4-FFF2-40B4-BE49-F238E27FC236}">
                    <a16:creationId xmlns:a16="http://schemas.microsoft.com/office/drawing/2014/main" id="{5B68FD83-1F4B-1ADB-101D-03556DC97EC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6" y="942"/>
                <a:ext cx="2016" cy="1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6800" name="Group 11">
                <a:extLst>
                  <a:ext uri="{FF2B5EF4-FFF2-40B4-BE49-F238E27FC236}">
                    <a16:creationId xmlns:a16="http://schemas.microsoft.com/office/drawing/2014/main" id="{934E5B36-0E7E-1FC0-18CA-CDE2B938F98D}"/>
                  </a:ext>
                </a:extLst>
              </p:cNvPr>
              <p:cNvGrpSpPr>
                <a:grpSpLocks/>
              </p:cNvGrpSpPr>
              <p:nvPr/>
            </p:nvGrpSpPr>
            <p:grpSpPr bwMode="auto">
              <a:xfrm>
                <a:off x="336" y="2592"/>
                <a:ext cx="2016" cy="1776"/>
                <a:chOff x="1200" y="1104"/>
                <a:chExt cx="768" cy="633"/>
              </a:xfrm>
            </p:grpSpPr>
            <p:pic>
              <p:nvPicPr>
                <p:cNvPr id="246803" name="Picture 12" descr="motor cortex selected free">
                  <a:extLst>
                    <a:ext uri="{FF2B5EF4-FFF2-40B4-BE49-F238E27FC236}">
                      <a16:creationId xmlns:a16="http://schemas.microsoft.com/office/drawing/2014/main" id="{CE7D5458-7569-7338-0D03-07D015AC8C9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00" y="1104"/>
                  <a:ext cx="768" cy="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246804" name="Rectangle 13">
                  <a:extLst>
                    <a:ext uri="{FF2B5EF4-FFF2-40B4-BE49-F238E27FC236}">
                      <a16:creationId xmlns:a16="http://schemas.microsoft.com/office/drawing/2014/main" id="{B785FCE8-D54B-34B4-D129-9B8288AEB70F}"/>
                    </a:ext>
                  </a:extLst>
                </p:cNvPr>
                <p:cNvSpPr>
                  <a:spLocks noChangeArrowheads="1"/>
                </p:cNvSpPr>
                <p:nvPr/>
              </p:nvSpPr>
              <p:spPr bwMode="auto">
                <a:xfrm>
                  <a:off x="1200" y="1641"/>
                  <a:ext cx="768" cy="96"/>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246801" name="Text Box 14">
                <a:extLst>
                  <a:ext uri="{FF2B5EF4-FFF2-40B4-BE49-F238E27FC236}">
                    <a16:creationId xmlns:a16="http://schemas.microsoft.com/office/drawing/2014/main" id="{87F976BD-3180-11AD-FA0A-7F6CDAF27696}"/>
                  </a:ext>
                </a:extLst>
              </p:cNvPr>
              <p:cNvSpPr txBox="1">
                <a:spLocks noChangeArrowheads="1"/>
              </p:cNvSpPr>
              <p:nvPr/>
            </p:nvSpPr>
            <p:spPr bwMode="auto">
              <a:xfrm>
                <a:off x="384" y="1978"/>
                <a:ext cx="182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Selected with</a:t>
                </a:r>
                <a:br>
                  <a:rPr lang="en-US" altLang="en-US" sz="2400" b="1">
                    <a:latin typeface="Arial" panose="020B0604020202020204" pitchFamily="34" charset="0"/>
                  </a:rPr>
                </a:br>
                <a:r>
                  <a:rPr lang="en-US" altLang="en-US" sz="2400" b="1">
                    <a:latin typeface="Arial" panose="020B0604020202020204" pitchFamily="34" charset="0"/>
                  </a:rPr>
                  <a:t>Blocked Wheel</a:t>
                </a:r>
              </a:p>
            </p:txBody>
          </p:sp>
          <p:sp>
            <p:nvSpPr>
              <p:cNvPr id="246802" name="Text Box 15">
                <a:extLst>
                  <a:ext uri="{FF2B5EF4-FFF2-40B4-BE49-F238E27FC236}">
                    <a16:creationId xmlns:a16="http://schemas.microsoft.com/office/drawing/2014/main" id="{9A0853B3-3F01-9B69-B74E-6A0C361B005A}"/>
                  </a:ext>
                </a:extLst>
              </p:cNvPr>
              <p:cNvSpPr txBox="1">
                <a:spLocks noChangeArrowheads="1"/>
              </p:cNvSpPr>
              <p:nvPr/>
            </p:nvSpPr>
            <p:spPr bwMode="auto">
              <a:xfrm>
                <a:off x="384" y="3562"/>
                <a:ext cx="182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Selected with</a:t>
                </a:r>
                <a:br>
                  <a:rPr lang="en-US" altLang="en-US" sz="2400" b="1">
                    <a:latin typeface="Arial" panose="020B0604020202020204" pitchFamily="34" charset="0"/>
                  </a:rPr>
                </a:br>
                <a:r>
                  <a:rPr lang="en-US" altLang="en-US" sz="2400" b="1">
                    <a:latin typeface="Arial" panose="020B0604020202020204" pitchFamily="34" charset="0"/>
                  </a:rPr>
                  <a:t>Free Wheel</a:t>
                </a:r>
              </a:p>
            </p:txBody>
          </p:sp>
        </p:grpSp>
        <p:sp>
          <p:nvSpPr>
            <p:cNvPr id="246795" name="Rectangle 16">
              <a:extLst>
                <a:ext uri="{FF2B5EF4-FFF2-40B4-BE49-F238E27FC236}">
                  <a16:creationId xmlns:a16="http://schemas.microsoft.com/office/drawing/2014/main" id="{921FEDBB-D7A1-2513-4AC5-9B7E67D94A5D}"/>
                </a:ext>
              </a:extLst>
            </p:cNvPr>
            <p:cNvSpPr>
              <a:spLocks noChangeArrowheads="1"/>
            </p:cNvSpPr>
            <p:nvPr/>
          </p:nvSpPr>
          <p:spPr bwMode="auto">
            <a:xfrm>
              <a:off x="336" y="768"/>
              <a:ext cx="2016" cy="1595"/>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46796" name="Rectangle 17">
              <a:extLst>
                <a:ext uri="{FF2B5EF4-FFF2-40B4-BE49-F238E27FC236}">
                  <a16:creationId xmlns:a16="http://schemas.microsoft.com/office/drawing/2014/main" id="{5361878F-9DEF-5309-B2CB-5A8E5629BAFE}"/>
                </a:ext>
              </a:extLst>
            </p:cNvPr>
            <p:cNvSpPr>
              <a:spLocks noChangeArrowheads="1"/>
            </p:cNvSpPr>
            <p:nvPr/>
          </p:nvSpPr>
          <p:spPr bwMode="auto">
            <a:xfrm>
              <a:off x="336" y="2412"/>
              <a:ext cx="2016" cy="1520"/>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46797" name="Line 18">
              <a:extLst>
                <a:ext uri="{FF2B5EF4-FFF2-40B4-BE49-F238E27FC236}">
                  <a16:creationId xmlns:a16="http://schemas.microsoft.com/office/drawing/2014/main" id="{AA68C545-F399-09B2-70D6-E59F81603F53}"/>
                </a:ext>
              </a:extLst>
            </p:cNvPr>
            <p:cNvSpPr>
              <a:spLocks noChangeShapeType="1"/>
            </p:cNvSpPr>
            <p:nvPr/>
          </p:nvSpPr>
          <p:spPr bwMode="auto">
            <a:xfrm>
              <a:off x="2352" y="1584"/>
              <a:ext cx="1440" cy="48"/>
            </a:xfrm>
            <a:prstGeom prst="line">
              <a:avLst/>
            </a:prstGeom>
            <a:noFill/>
            <a:ln w="3810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6798" name="Line 19">
              <a:extLst>
                <a:ext uri="{FF2B5EF4-FFF2-40B4-BE49-F238E27FC236}">
                  <a16:creationId xmlns:a16="http://schemas.microsoft.com/office/drawing/2014/main" id="{4FEAF23A-A020-0493-1031-84CF9D561518}"/>
                </a:ext>
              </a:extLst>
            </p:cNvPr>
            <p:cNvSpPr>
              <a:spLocks noChangeShapeType="1"/>
            </p:cNvSpPr>
            <p:nvPr/>
          </p:nvSpPr>
          <p:spPr bwMode="auto">
            <a:xfrm flipV="1">
              <a:off x="2352" y="2400"/>
              <a:ext cx="2688" cy="720"/>
            </a:xfrm>
            <a:prstGeom prst="line">
              <a:avLst/>
            </a:prstGeom>
            <a:noFill/>
            <a:ln w="3810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838088"/>
                                        </p:tgtEl>
                                        <p:attrNameLst>
                                          <p:attrName>style.visibility</p:attrName>
                                        </p:attrNameLst>
                                      </p:cBhvr>
                                      <p:to>
                                        <p:strVal val="visible"/>
                                      </p:to>
                                    </p:set>
                                    <p:anim calcmode="lin" valueType="num">
                                      <p:cBhvr additive="base">
                                        <p:cTn id="7" dur="500" fill="hold"/>
                                        <p:tgtEl>
                                          <p:spTgt spid="1838088"/>
                                        </p:tgtEl>
                                        <p:attrNameLst>
                                          <p:attrName>ppt_x</p:attrName>
                                        </p:attrNameLst>
                                      </p:cBhvr>
                                      <p:tavLst>
                                        <p:tav tm="0">
                                          <p:val>
                                            <p:strVal val="0-#ppt_w/2"/>
                                          </p:val>
                                        </p:tav>
                                        <p:tav tm="100000">
                                          <p:val>
                                            <p:strVal val="#ppt_x"/>
                                          </p:val>
                                        </p:tav>
                                      </p:tavLst>
                                    </p:anim>
                                    <p:anim calcmode="lin" valueType="num">
                                      <p:cBhvr additive="base">
                                        <p:cTn id="8" dur="500" fill="hold"/>
                                        <p:tgtEl>
                                          <p:spTgt spid="18380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Slide Number Placeholder 3">
            <a:extLst>
              <a:ext uri="{FF2B5EF4-FFF2-40B4-BE49-F238E27FC236}">
                <a16:creationId xmlns:a16="http://schemas.microsoft.com/office/drawing/2014/main" id="{5E0D73FD-B481-EA25-2DEF-F3507B2484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D7E71C-48B8-4800-984E-8C024123EE71}" type="slidenum">
              <a:rPr lang="en-US" altLang="en-US" sz="1400"/>
              <a:pPr>
                <a:spcBef>
                  <a:spcPct val="0"/>
                </a:spcBef>
                <a:buFontTx/>
                <a:buNone/>
              </a:pPr>
              <a:t>137</a:t>
            </a:fld>
            <a:endParaRPr lang="en-US" altLang="en-US" sz="1400"/>
          </a:p>
        </p:txBody>
      </p:sp>
      <p:sp>
        <p:nvSpPr>
          <p:cNvPr id="248835" name="Text Box 2">
            <a:extLst>
              <a:ext uri="{FF2B5EF4-FFF2-40B4-BE49-F238E27FC236}">
                <a16:creationId xmlns:a16="http://schemas.microsoft.com/office/drawing/2014/main" id="{95E43094-1F6F-D961-4ECB-4B95755A1F84}"/>
              </a:ext>
            </a:extLst>
          </p:cNvPr>
          <p:cNvSpPr txBox="1">
            <a:spLocks noChangeArrowheads="1"/>
          </p:cNvSpPr>
          <p:nvPr/>
        </p:nvSpPr>
        <p:spPr bwMode="auto">
          <a:xfrm>
            <a:off x="908050" y="9525"/>
            <a:ext cx="74866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248836" name="Line 3">
            <a:extLst>
              <a:ext uri="{FF2B5EF4-FFF2-40B4-BE49-F238E27FC236}">
                <a16:creationId xmlns:a16="http://schemas.microsoft.com/office/drawing/2014/main" id="{9E6F425D-7269-F5F8-0E44-A278177B28EA}"/>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0132" name="Text Box 4">
            <a:extLst>
              <a:ext uri="{FF2B5EF4-FFF2-40B4-BE49-F238E27FC236}">
                <a16:creationId xmlns:a16="http://schemas.microsoft.com/office/drawing/2014/main" id="{61D593E2-A4EB-4657-4359-038E5B1F7B85}"/>
              </a:ext>
            </a:extLst>
          </p:cNvPr>
          <p:cNvSpPr txBox="1">
            <a:spLocks noChangeArrowheads="1"/>
          </p:cNvSpPr>
          <p:nvPr/>
        </p:nvSpPr>
        <p:spPr bwMode="auto">
          <a:xfrm>
            <a:off x="231775" y="971550"/>
            <a:ext cx="4754563" cy="158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2800" b="1">
                <a:effectLst>
                  <a:outerShdw blurRad="38100" dist="38100" dir="2700000" algn="tl">
                    <a:srgbClr val="C0C0C0"/>
                  </a:outerShdw>
                </a:effectLst>
                <a:latin typeface="Arial" panose="020B0604020202020204" pitchFamily="34" charset="0"/>
              </a:rPr>
              <a:t>Males from generation 52</a:t>
            </a:r>
          </a:p>
          <a:p>
            <a:pPr>
              <a:spcBef>
                <a:spcPct val="50000"/>
              </a:spcBef>
              <a:defRPr/>
            </a:pPr>
            <a:r>
              <a:rPr lang="en-US" altLang="en-US" sz="2800" b="1">
                <a:effectLst>
                  <a:outerShdw blurRad="38100" dist="38100" dir="2700000" algn="tl">
                    <a:srgbClr val="C0C0C0"/>
                  </a:outerShdw>
                </a:effectLst>
                <a:latin typeface="Arial" panose="020B0604020202020204" pitchFamily="34" charset="0"/>
              </a:rPr>
              <a:t>Weaned at 21 days of age,</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housed individually</a:t>
            </a:r>
          </a:p>
        </p:txBody>
      </p:sp>
      <p:pic>
        <p:nvPicPr>
          <p:cNvPr id="248838" name="Picture 5" descr="Frozen_French_Fries">
            <a:extLst>
              <a:ext uri="{FF2B5EF4-FFF2-40B4-BE49-F238E27FC236}">
                <a16:creationId xmlns:a16="http://schemas.microsoft.com/office/drawing/2014/main" id="{9E652866-2D7B-F4AB-5DFF-110B7E9DE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9050" y="1093788"/>
            <a:ext cx="1700213"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9" name="Picture 6" descr="Burger-77448820">
            <a:extLst>
              <a:ext uri="{FF2B5EF4-FFF2-40B4-BE49-F238E27FC236}">
                <a16:creationId xmlns:a16="http://schemas.microsoft.com/office/drawing/2014/main" id="{4CDECBA4-C788-21EF-D486-AD0F93FF5D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1650" y="950913"/>
            <a:ext cx="2211388" cy="167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0135" name="Text Box 7">
            <a:extLst>
              <a:ext uri="{FF2B5EF4-FFF2-40B4-BE49-F238E27FC236}">
                <a16:creationId xmlns:a16="http://schemas.microsoft.com/office/drawing/2014/main" id="{81F2C285-7C50-C906-8F1F-721F6AC01B0C}"/>
              </a:ext>
            </a:extLst>
          </p:cNvPr>
          <p:cNvSpPr txBox="1">
            <a:spLocks noChangeArrowheads="1"/>
          </p:cNvSpPr>
          <p:nvPr/>
        </p:nvSpPr>
        <p:spPr bwMode="auto">
          <a:xfrm>
            <a:off x="261938" y="2654300"/>
            <a:ext cx="8610600" cy="3746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40000"/>
              </a:lnSpc>
              <a:spcBef>
                <a:spcPct val="50000"/>
              </a:spcBef>
              <a:defRPr/>
            </a:pPr>
            <a:r>
              <a:rPr lang="en-US" altLang="en-US" sz="2800" b="1">
                <a:effectLst>
                  <a:outerShdw blurRad="38100" dist="38100" dir="2700000" algn="tl">
                    <a:srgbClr val="C0C0C0"/>
                  </a:outerShdw>
                </a:effectLst>
                <a:latin typeface="Arial" panose="020B0604020202020204" pitchFamily="34" charset="0"/>
              </a:rPr>
              <a:t>At 25 days of age, divided into:</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			   Sedentary	Wheel Access</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Standard Diet		 50			50</a:t>
            </a:r>
            <a:br>
              <a:rPr lang="en-US" altLang="en-US" sz="2800" b="1">
                <a:effectLst>
                  <a:outerShdw blurRad="38100" dist="38100" dir="2700000" algn="tl">
                    <a:srgbClr val="C0C0C0"/>
                  </a:outerShdw>
                </a:effectLst>
                <a:latin typeface="Arial" panose="020B0604020202020204" pitchFamily="34" charset="0"/>
              </a:rPr>
            </a:br>
            <a:r>
              <a:rPr lang="en-US" altLang="en-US" sz="2800" b="1">
                <a:effectLst>
                  <a:outerShdw blurRad="38100" dist="38100" dir="2700000" algn="tl">
                    <a:srgbClr val="C0C0C0"/>
                  </a:outerShdw>
                </a:effectLst>
                <a:latin typeface="Arial" panose="020B0604020202020204" pitchFamily="34" charset="0"/>
              </a:rPr>
              <a:t>Western Diet 		 50			50</a:t>
            </a:r>
          </a:p>
          <a:p>
            <a:pPr>
              <a:lnSpc>
                <a:spcPct val="90000"/>
              </a:lnSpc>
              <a:defRPr/>
            </a:pPr>
            <a:r>
              <a:rPr lang="en-US" altLang="en-US" sz="2400" b="1">
                <a:effectLst>
                  <a:outerShdw blurRad="38100" dist="38100" dir="2700000" algn="tl">
                    <a:srgbClr val="C0C0C0"/>
                  </a:outerShdw>
                </a:effectLst>
                <a:latin typeface="Arial" panose="020B0604020202020204" pitchFamily="34" charset="0"/>
              </a:rPr>
              <a:t>  42% kcal from fat</a:t>
            </a:r>
            <a:br>
              <a:rPr lang="en-US" altLang="en-US" sz="2400" b="1">
                <a:effectLst>
                  <a:outerShdw blurRad="38100" dist="38100" dir="2700000" algn="tl">
                    <a:srgbClr val="C0C0C0"/>
                  </a:outerShdw>
                </a:effectLst>
                <a:latin typeface="Arial" panose="020B0604020202020204" pitchFamily="34" charset="0"/>
              </a:rPr>
            </a:br>
            <a:r>
              <a:rPr lang="en-US" altLang="en-US" sz="2400" b="1">
                <a:effectLst>
                  <a:outerShdw blurRad="38100" dist="38100" dir="2700000" algn="tl">
                    <a:srgbClr val="C0C0C0"/>
                  </a:outerShdw>
                </a:effectLst>
                <a:latin typeface="Arial" panose="020B0604020202020204" pitchFamily="34" charset="0"/>
              </a:rPr>
              <a:t>  plus added sucrose</a:t>
            </a:r>
          </a:p>
          <a:p>
            <a:pPr>
              <a:lnSpc>
                <a:spcPct val="90000"/>
              </a:lnSpc>
              <a:defRPr/>
            </a:pPr>
            <a:endParaRPr lang="en-US" altLang="en-US" sz="2400" b="1">
              <a:effectLst>
                <a:outerShdw blurRad="38100" dist="38100" dir="2700000" algn="tl">
                  <a:srgbClr val="C0C0C0"/>
                </a:outerShdw>
              </a:effectLst>
              <a:latin typeface="Arial" panose="020B0604020202020204" pitchFamily="34" charset="0"/>
            </a:endParaRPr>
          </a:p>
          <a:p>
            <a:pPr>
              <a:lnSpc>
                <a:spcPct val="90000"/>
              </a:lnSpc>
              <a:defRPr/>
            </a:pPr>
            <a:endParaRPr lang="en-US" altLang="en-US" sz="2000" b="1" i="1">
              <a:solidFill>
                <a:srgbClr val="0000FF"/>
              </a:solidFill>
              <a:effectLst>
                <a:outerShdw blurRad="38100" dist="38100" dir="2700000" algn="tl">
                  <a:srgbClr val="C0C0C0"/>
                </a:outerShdw>
              </a:effectLst>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401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135"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Slide Number Placeholder 3">
            <a:extLst>
              <a:ext uri="{FF2B5EF4-FFF2-40B4-BE49-F238E27FC236}">
                <a16:creationId xmlns:a16="http://schemas.microsoft.com/office/drawing/2014/main" id="{8BBA3246-8647-EABF-3B7B-030CFC81AD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C121560-D89E-492E-8633-A798251A4EEE}" type="slidenum">
              <a:rPr lang="en-US" altLang="en-US" sz="1400"/>
              <a:pPr>
                <a:spcBef>
                  <a:spcPct val="0"/>
                </a:spcBef>
                <a:buFontTx/>
                <a:buNone/>
              </a:pPr>
              <a:t>138</a:t>
            </a:fld>
            <a:endParaRPr lang="en-US" altLang="en-US" sz="1400"/>
          </a:p>
        </p:txBody>
      </p:sp>
      <p:sp>
        <p:nvSpPr>
          <p:cNvPr id="250883" name="Text Box 2">
            <a:extLst>
              <a:ext uri="{FF2B5EF4-FFF2-40B4-BE49-F238E27FC236}">
                <a16:creationId xmlns:a16="http://schemas.microsoft.com/office/drawing/2014/main" id="{659B1DC9-4B22-B899-BAA0-1013118F35F5}"/>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0884" name="Object 3">
            <a:extLst>
              <a:ext uri="{FF2B5EF4-FFF2-40B4-BE49-F238E27FC236}">
                <a16:creationId xmlns:a16="http://schemas.microsoft.com/office/drawing/2014/main" id="{F905D5DA-D2FF-0E13-3F4D-8B50765E2355}"/>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spid="_x0000_s250922" name="Chart" r:id="rId4" imgW="5886450" imgH="2905125" progId="Excel.Chart.8">
                  <p:embed/>
                </p:oleObj>
              </mc:Choice>
              <mc:Fallback>
                <p:oleObj name="Chart" r:id="rId4" imgW="5886450" imgH="2905125"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0885" name="Text Box 3">
            <a:extLst>
              <a:ext uri="{FF2B5EF4-FFF2-40B4-BE49-F238E27FC236}">
                <a16:creationId xmlns:a16="http://schemas.microsoft.com/office/drawing/2014/main" id="{4926BCC0-F653-57FD-337A-0049DC16968B}"/>
              </a:ext>
            </a:extLst>
          </p:cNvPr>
          <p:cNvSpPr txBox="1">
            <a:spLocks noChangeArrowheads="1"/>
          </p:cNvSpPr>
          <p:nvPr/>
        </p:nvSpPr>
        <p:spPr bwMode="auto">
          <a:xfrm>
            <a:off x="198278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0886" name="Text Box 4">
            <a:extLst>
              <a:ext uri="{FF2B5EF4-FFF2-40B4-BE49-F238E27FC236}">
                <a16:creationId xmlns:a16="http://schemas.microsoft.com/office/drawing/2014/main" id="{427E5044-8D57-6300-0F8F-90D06C016EC1}"/>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0887" name="Text Box 5">
            <a:extLst>
              <a:ext uri="{FF2B5EF4-FFF2-40B4-BE49-F238E27FC236}">
                <a16:creationId xmlns:a16="http://schemas.microsoft.com/office/drawing/2014/main" id="{E058AAA5-B75F-6E63-F817-DEDD774B3FAE}"/>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0888" name="Text Box 6">
            <a:extLst>
              <a:ext uri="{FF2B5EF4-FFF2-40B4-BE49-F238E27FC236}">
                <a16:creationId xmlns:a16="http://schemas.microsoft.com/office/drawing/2014/main" id="{7A75076C-110B-64A5-CEC1-8A0EA64385D1}"/>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0889" name="Text Box 7">
            <a:extLst>
              <a:ext uri="{FF2B5EF4-FFF2-40B4-BE49-F238E27FC236}">
                <a16:creationId xmlns:a16="http://schemas.microsoft.com/office/drawing/2014/main" id="{210682C9-B44C-8C74-8AB3-D1F3A4AC4ABD}"/>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0890" name="Text Box 8">
            <a:extLst>
              <a:ext uri="{FF2B5EF4-FFF2-40B4-BE49-F238E27FC236}">
                <a16:creationId xmlns:a16="http://schemas.microsoft.com/office/drawing/2014/main" id="{6EED81DF-3084-04FE-D5DA-07ADB50982D5}"/>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0891" name="Text Box 17">
            <a:extLst>
              <a:ext uri="{FF2B5EF4-FFF2-40B4-BE49-F238E27FC236}">
                <a16:creationId xmlns:a16="http://schemas.microsoft.com/office/drawing/2014/main" id="{5C8D1614-230D-50FB-AB55-F0E1ACC93B91}"/>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0892" name="Text Box 20">
            <a:extLst>
              <a:ext uri="{FF2B5EF4-FFF2-40B4-BE49-F238E27FC236}">
                <a16:creationId xmlns:a16="http://schemas.microsoft.com/office/drawing/2014/main" id="{726E34F6-BE64-7C5E-18F8-6DC60DDF0BD8}"/>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0893" name="Text Box 22">
            <a:extLst>
              <a:ext uri="{FF2B5EF4-FFF2-40B4-BE49-F238E27FC236}">
                <a16:creationId xmlns:a16="http://schemas.microsoft.com/office/drawing/2014/main" id="{167C3355-F3D2-3BAE-98D4-88E9A6BD5301}"/>
              </a:ext>
            </a:extLst>
          </p:cNvPr>
          <p:cNvSpPr txBox="1">
            <a:spLocks noChangeArrowheads="1"/>
          </p:cNvSpPr>
          <p:nvPr/>
        </p:nvSpPr>
        <p:spPr bwMode="auto">
          <a:xfrm>
            <a:off x="71438" y="6440488"/>
            <a:ext cx="3416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a:t>
            </a:r>
          </a:p>
        </p:txBody>
      </p:sp>
      <p:sp>
        <p:nvSpPr>
          <p:cNvPr id="250894" name="Text Box 21">
            <a:extLst>
              <a:ext uri="{FF2B5EF4-FFF2-40B4-BE49-F238E27FC236}">
                <a16:creationId xmlns:a16="http://schemas.microsoft.com/office/drawing/2014/main" id="{FF8B2E8C-0803-21F5-1A66-E16A6BFEC21B}"/>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0895" name="Line 14">
            <a:extLst>
              <a:ext uri="{FF2B5EF4-FFF2-40B4-BE49-F238E27FC236}">
                <a16:creationId xmlns:a16="http://schemas.microsoft.com/office/drawing/2014/main" id="{8CADF39D-D077-380C-A0A8-1D7246D9EA9A}"/>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6" name="Line 15">
            <a:extLst>
              <a:ext uri="{FF2B5EF4-FFF2-40B4-BE49-F238E27FC236}">
                <a16:creationId xmlns:a16="http://schemas.microsoft.com/office/drawing/2014/main" id="{83F03E89-1FF0-0E1E-8EBE-9C3DF4C8EC04}"/>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7" name="Text Box 16">
            <a:extLst>
              <a:ext uri="{FF2B5EF4-FFF2-40B4-BE49-F238E27FC236}">
                <a16:creationId xmlns:a16="http://schemas.microsoft.com/office/drawing/2014/main" id="{347C022F-1C3C-B6E2-7BDB-E6CC6E1C29EF}"/>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0898" name="Line 17">
            <a:extLst>
              <a:ext uri="{FF2B5EF4-FFF2-40B4-BE49-F238E27FC236}">
                <a16:creationId xmlns:a16="http://schemas.microsoft.com/office/drawing/2014/main" id="{7C835B88-3534-9A9C-93DA-2D39E0E2F73B}"/>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899" name="Line 18">
            <a:extLst>
              <a:ext uri="{FF2B5EF4-FFF2-40B4-BE49-F238E27FC236}">
                <a16:creationId xmlns:a16="http://schemas.microsoft.com/office/drawing/2014/main" id="{F7E6F6E5-64EB-7527-60B5-034C4DF95681}"/>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0900" name="Text Box 19">
            <a:extLst>
              <a:ext uri="{FF2B5EF4-FFF2-40B4-BE49-F238E27FC236}">
                <a16:creationId xmlns:a16="http://schemas.microsoft.com/office/drawing/2014/main" id="{8E75538D-BA73-FB97-06C2-21C8FD6A6A39}"/>
              </a:ext>
            </a:extLst>
          </p:cNvPr>
          <p:cNvSpPr txBox="1">
            <a:spLocks noChangeArrowheads="1"/>
          </p:cNvSpPr>
          <p:nvPr/>
        </p:nvSpPr>
        <p:spPr bwMode="auto">
          <a:xfrm>
            <a:off x="3429000" y="1447800"/>
            <a:ext cx="3573463"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
        <p:nvSpPr>
          <p:cNvPr id="250901" name="Text Box 20">
            <a:extLst>
              <a:ext uri="{FF2B5EF4-FFF2-40B4-BE49-F238E27FC236}">
                <a16:creationId xmlns:a16="http://schemas.microsoft.com/office/drawing/2014/main" id="{70E33083-F1A5-A574-A84C-22BD19AF3103}"/>
              </a:ext>
            </a:extLst>
          </p:cNvPr>
          <p:cNvSpPr txBox="1">
            <a:spLocks noChangeArrowheads="1"/>
          </p:cNvSpPr>
          <p:nvPr/>
        </p:nvSpPr>
        <p:spPr bwMode="auto">
          <a:xfrm>
            <a:off x="5113338" y="14779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Tree>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Slide Number Placeholder 3">
            <a:extLst>
              <a:ext uri="{FF2B5EF4-FFF2-40B4-BE49-F238E27FC236}">
                <a16:creationId xmlns:a16="http://schemas.microsoft.com/office/drawing/2014/main" id="{7136C67A-F976-8586-5CFD-6C5767C3A57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2129EA6-3F77-4FF7-9D3E-540D39E42331}" type="slidenum">
              <a:rPr lang="en-US" altLang="en-US" sz="1400"/>
              <a:pPr>
                <a:spcBef>
                  <a:spcPct val="0"/>
                </a:spcBef>
                <a:buFontTx/>
                <a:buNone/>
              </a:pPr>
              <a:t>139</a:t>
            </a:fld>
            <a:endParaRPr lang="en-US" altLang="en-US" sz="1400"/>
          </a:p>
        </p:txBody>
      </p:sp>
      <p:sp>
        <p:nvSpPr>
          <p:cNvPr id="252931" name="Text Box 2">
            <a:extLst>
              <a:ext uri="{FF2B5EF4-FFF2-40B4-BE49-F238E27FC236}">
                <a16:creationId xmlns:a16="http://schemas.microsoft.com/office/drawing/2014/main" id="{DD2236B8-CC7A-879B-94B3-6C2653EE7661}"/>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2932" name="Object 3">
            <a:extLst>
              <a:ext uri="{FF2B5EF4-FFF2-40B4-BE49-F238E27FC236}">
                <a16:creationId xmlns:a16="http://schemas.microsoft.com/office/drawing/2014/main" id="{6D4E61B6-2A64-D843-5933-74E37DE4E9AC}"/>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spid="_x0000_s252970" name="Chart" r:id="rId4" imgW="5886450" imgH="2905125" progId="Excel.Chart.8">
                  <p:embed/>
                </p:oleObj>
              </mc:Choice>
              <mc:Fallback>
                <p:oleObj name="Chart" r:id="rId4" imgW="5886450" imgH="2905125"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2933" name="Text Box 3">
            <a:extLst>
              <a:ext uri="{FF2B5EF4-FFF2-40B4-BE49-F238E27FC236}">
                <a16:creationId xmlns:a16="http://schemas.microsoft.com/office/drawing/2014/main" id="{E3691048-4DB7-F43E-1FF2-636F842E7221}"/>
              </a:ext>
            </a:extLst>
          </p:cNvPr>
          <p:cNvSpPr txBox="1">
            <a:spLocks noChangeArrowheads="1"/>
          </p:cNvSpPr>
          <p:nvPr/>
        </p:nvSpPr>
        <p:spPr bwMode="auto">
          <a:xfrm>
            <a:off x="264953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2934" name="Text Box 4">
            <a:extLst>
              <a:ext uri="{FF2B5EF4-FFF2-40B4-BE49-F238E27FC236}">
                <a16:creationId xmlns:a16="http://schemas.microsoft.com/office/drawing/2014/main" id="{82555CCC-7145-ED20-4442-9362FD3D6854}"/>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2935" name="Text Box 5">
            <a:extLst>
              <a:ext uri="{FF2B5EF4-FFF2-40B4-BE49-F238E27FC236}">
                <a16:creationId xmlns:a16="http://schemas.microsoft.com/office/drawing/2014/main" id="{D514F0C6-CFA8-A9F8-8E08-E8322229B33D}"/>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2936" name="Text Box 6">
            <a:extLst>
              <a:ext uri="{FF2B5EF4-FFF2-40B4-BE49-F238E27FC236}">
                <a16:creationId xmlns:a16="http://schemas.microsoft.com/office/drawing/2014/main" id="{9EB8C181-D504-3B56-D0A1-089726C5F823}"/>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2937" name="Text Box 7">
            <a:extLst>
              <a:ext uri="{FF2B5EF4-FFF2-40B4-BE49-F238E27FC236}">
                <a16:creationId xmlns:a16="http://schemas.microsoft.com/office/drawing/2014/main" id="{7358D529-D22B-1FEF-03B6-ADE939B7417A}"/>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2938" name="Text Box 8">
            <a:extLst>
              <a:ext uri="{FF2B5EF4-FFF2-40B4-BE49-F238E27FC236}">
                <a16:creationId xmlns:a16="http://schemas.microsoft.com/office/drawing/2014/main" id="{702015F0-A973-EBF9-2A45-0694C0963785}"/>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2939" name="Text Box 17">
            <a:extLst>
              <a:ext uri="{FF2B5EF4-FFF2-40B4-BE49-F238E27FC236}">
                <a16:creationId xmlns:a16="http://schemas.microsoft.com/office/drawing/2014/main" id="{59C78668-EBD0-33E8-A574-5639014AC4FA}"/>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2940" name="Text Box 20">
            <a:extLst>
              <a:ext uri="{FF2B5EF4-FFF2-40B4-BE49-F238E27FC236}">
                <a16:creationId xmlns:a16="http://schemas.microsoft.com/office/drawing/2014/main" id="{6D5F27A2-DBE6-D952-B661-89F16EAD7661}"/>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2941" name="Text Box 22">
            <a:extLst>
              <a:ext uri="{FF2B5EF4-FFF2-40B4-BE49-F238E27FC236}">
                <a16:creationId xmlns:a16="http://schemas.microsoft.com/office/drawing/2014/main" id="{D149273E-1BCC-A2BD-A42C-70F0E91C6E3E}"/>
              </a:ext>
            </a:extLst>
          </p:cNvPr>
          <p:cNvSpPr txBox="1">
            <a:spLocks noChangeArrowheads="1"/>
          </p:cNvSpPr>
          <p:nvPr/>
        </p:nvSpPr>
        <p:spPr bwMode="auto">
          <a:xfrm>
            <a:off x="71438" y="6440488"/>
            <a:ext cx="3416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a:t>
            </a:r>
          </a:p>
        </p:txBody>
      </p:sp>
      <p:sp>
        <p:nvSpPr>
          <p:cNvPr id="252942" name="Text Box 21">
            <a:extLst>
              <a:ext uri="{FF2B5EF4-FFF2-40B4-BE49-F238E27FC236}">
                <a16:creationId xmlns:a16="http://schemas.microsoft.com/office/drawing/2014/main" id="{2F3538D5-B220-CBA9-40F8-0BCC4268DD0F}"/>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2943" name="Line 14">
            <a:extLst>
              <a:ext uri="{FF2B5EF4-FFF2-40B4-BE49-F238E27FC236}">
                <a16:creationId xmlns:a16="http://schemas.microsoft.com/office/drawing/2014/main" id="{27BCBCBC-C2C4-B6D9-5BFC-0084062545FF}"/>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4" name="Line 15">
            <a:extLst>
              <a:ext uri="{FF2B5EF4-FFF2-40B4-BE49-F238E27FC236}">
                <a16:creationId xmlns:a16="http://schemas.microsoft.com/office/drawing/2014/main" id="{2A2DE242-367C-16A3-DAD1-58752F301E2A}"/>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5" name="Text Box 16">
            <a:extLst>
              <a:ext uri="{FF2B5EF4-FFF2-40B4-BE49-F238E27FC236}">
                <a16:creationId xmlns:a16="http://schemas.microsoft.com/office/drawing/2014/main" id="{5DAA7242-F39B-B42B-4F9A-0D0CBB86F67A}"/>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2946" name="Line 17">
            <a:extLst>
              <a:ext uri="{FF2B5EF4-FFF2-40B4-BE49-F238E27FC236}">
                <a16:creationId xmlns:a16="http://schemas.microsoft.com/office/drawing/2014/main" id="{16D92B79-E1E3-197B-62A3-036AA34CBBBA}"/>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7" name="Line 18">
            <a:extLst>
              <a:ext uri="{FF2B5EF4-FFF2-40B4-BE49-F238E27FC236}">
                <a16:creationId xmlns:a16="http://schemas.microsoft.com/office/drawing/2014/main" id="{614EFE33-D971-7FC7-1CC1-FFD64E62AAD0}"/>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2948" name="Text Box 19">
            <a:extLst>
              <a:ext uri="{FF2B5EF4-FFF2-40B4-BE49-F238E27FC236}">
                <a16:creationId xmlns:a16="http://schemas.microsoft.com/office/drawing/2014/main" id="{C684BF31-C427-F561-9AF0-9CFA57740BF8}"/>
              </a:ext>
            </a:extLst>
          </p:cNvPr>
          <p:cNvSpPr txBox="1">
            <a:spLocks noChangeArrowheads="1"/>
          </p:cNvSpPr>
          <p:nvPr/>
        </p:nvSpPr>
        <p:spPr bwMode="auto">
          <a:xfrm>
            <a:off x="4960938" y="1477963"/>
            <a:ext cx="37258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sp>
        <p:nvSpPr>
          <p:cNvPr id="1844244" name="Line 20">
            <a:extLst>
              <a:ext uri="{FF2B5EF4-FFF2-40B4-BE49-F238E27FC236}">
                <a16:creationId xmlns:a16="http://schemas.microsoft.com/office/drawing/2014/main" id="{596D9057-CB9D-1C70-C658-0981FE08C4BA}"/>
              </a:ext>
            </a:extLst>
          </p:cNvPr>
          <p:cNvSpPr>
            <a:spLocks noChangeShapeType="1"/>
          </p:cNvSpPr>
          <p:nvPr/>
        </p:nvSpPr>
        <p:spPr bwMode="auto">
          <a:xfrm>
            <a:off x="3041650" y="2089150"/>
            <a:ext cx="1522413" cy="587375"/>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44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3">
            <a:extLst>
              <a:ext uri="{FF2B5EF4-FFF2-40B4-BE49-F238E27FC236}">
                <a16:creationId xmlns:a16="http://schemas.microsoft.com/office/drawing/2014/main" id="{FB617756-9D42-C2DD-B6BE-AB5D866ACE1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DFEE01B-A897-4214-9BD3-4903D06CE7E5}" type="slidenum">
              <a:rPr lang="en-US" altLang="en-US" sz="1400"/>
              <a:pPr>
                <a:spcBef>
                  <a:spcPct val="0"/>
                </a:spcBef>
                <a:buFontTx/>
                <a:buNone/>
              </a:pPr>
              <a:t>14</a:t>
            </a:fld>
            <a:endParaRPr lang="en-US" altLang="en-US" sz="1400"/>
          </a:p>
        </p:txBody>
      </p:sp>
      <p:graphicFrame>
        <p:nvGraphicFramePr>
          <p:cNvPr id="51203" name="Object 2">
            <a:extLst>
              <a:ext uri="{FF2B5EF4-FFF2-40B4-BE49-F238E27FC236}">
                <a16:creationId xmlns:a16="http://schemas.microsoft.com/office/drawing/2014/main" id="{C7AF2B7D-85E0-EFB0-74CC-5288C620458C}"/>
              </a:ext>
            </a:extLst>
          </p:cNvPr>
          <p:cNvGraphicFramePr>
            <a:graphicFrameLocks noChangeAspect="1"/>
          </p:cNvGraphicFramePr>
          <p:nvPr/>
        </p:nvGraphicFramePr>
        <p:xfrm>
          <a:off x="131763" y="184150"/>
          <a:ext cx="8977312" cy="7197725"/>
        </p:xfrm>
        <a:graphic>
          <a:graphicData uri="http://schemas.openxmlformats.org/presentationml/2006/ole">
            <mc:AlternateContent xmlns:mc="http://schemas.openxmlformats.org/markup-compatibility/2006">
              <mc:Choice xmlns:v="urn:schemas-microsoft-com:vml" Requires="v">
                <p:oleObj spid="_x0000_s51238" name="Chart" r:id="rId4" imgW="8972459" imgH="6419973" progId="MSGraph.Chart.8">
                  <p:embed followColorScheme="full"/>
                </p:oleObj>
              </mc:Choice>
              <mc:Fallback>
                <p:oleObj name="Chart" r:id="rId4" imgW="8972459" imgH="6419973"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763" y="184150"/>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204" name="Text Box 3">
            <a:extLst>
              <a:ext uri="{FF2B5EF4-FFF2-40B4-BE49-F238E27FC236}">
                <a16:creationId xmlns:a16="http://schemas.microsoft.com/office/drawing/2014/main" id="{422607B1-C952-862E-0056-92B7B7009297}"/>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 on days 5 + 6</a:t>
            </a:r>
          </a:p>
        </p:txBody>
      </p:sp>
      <p:sp>
        <p:nvSpPr>
          <p:cNvPr id="51205" name="Text Box 4">
            <a:extLst>
              <a:ext uri="{FF2B5EF4-FFF2-40B4-BE49-F238E27FC236}">
                <a16:creationId xmlns:a16="http://schemas.microsoft.com/office/drawing/2014/main" id="{1FF6A8F8-BBFD-34A3-1915-57D1727E8A30}"/>
              </a:ext>
            </a:extLst>
          </p:cNvPr>
          <p:cNvSpPr txBox="1">
            <a:spLocks noChangeArrowheads="1"/>
          </p:cNvSpPr>
          <p:nvPr/>
        </p:nvSpPr>
        <p:spPr bwMode="auto">
          <a:xfrm>
            <a:off x="5818188" y="1919288"/>
            <a:ext cx="14589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Selected</a:t>
            </a:r>
          </a:p>
        </p:txBody>
      </p:sp>
      <p:sp>
        <p:nvSpPr>
          <p:cNvPr id="51206" name="Rectangle 5">
            <a:extLst>
              <a:ext uri="{FF2B5EF4-FFF2-40B4-BE49-F238E27FC236}">
                <a16:creationId xmlns:a16="http://schemas.microsoft.com/office/drawing/2014/main" id="{4BA2507E-E1EA-9935-6B35-6FF45100B65C}"/>
              </a:ext>
            </a:extLst>
          </p:cNvPr>
          <p:cNvSpPr>
            <a:spLocks noChangeArrowheads="1"/>
          </p:cNvSpPr>
          <p:nvPr/>
        </p:nvSpPr>
        <p:spPr bwMode="auto">
          <a:xfrm>
            <a:off x="5640388" y="4164013"/>
            <a:ext cx="1266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00CC"/>
                </a:solidFill>
                <a:latin typeface="Arial" panose="020B0604020202020204" pitchFamily="34" charset="0"/>
              </a:rPr>
              <a:t>Control</a:t>
            </a:r>
          </a:p>
        </p:txBody>
      </p:sp>
      <p:sp>
        <p:nvSpPr>
          <p:cNvPr id="51207" name="Text Box 6">
            <a:extLst>
              <a:ext uri="{FF2B5EF4-FFF2-40B4-BE49-F238E27FC236}">
                <a16:creationId xmlns:a16="http://schemas.microsoft.com/office/drawing/2014/main" id="{B64E69A1-7D0E-2777-DD0F-27A194E231C2}"/>
              </a:ext>
            </a:extLst>
          </p:cNvPr>
          <p:cNvSpPr txBox="1">
            <a:spLocks noChangeArrowheads="1"/>
          </p:cNvSpPr>
          <p:nvPr/>
        </p:nvSpPr>
        <p:spPr bwMode="auto">
          <a:xfrm>
            <a:off x="1092200" y="6018213"/>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a:latin typeface="Arial" panose="020B0604020202020204" pitchFamily="34" charset="0"/>
              </a:rPr>
              <a:t>0      </a:t>
            </a:r>
            <a:r>
              <a:rPr lang="en-US" altLang="en-US" sz="2000" b="1">
                <a:latin typeface="Arial" panose="020B0604020202020204" pitchFamily="34" charset="0"/>
              </a:rPr>
              <a:t> </a:t>
            </a:r>
            <a:r>
              <a:rPr lang="en-US" altLang="en-US" sz="2400" b="1">
                <a:latin typeface="Arial" panose="020B0604020202020204" pitchFamily="34" charset="0"/>
              </a:rPr>
              <a:t>5      10    </a:t>
            </a:r>
            <a:r>
              <a:rPr lang="en-US" altLang="en-US" sz="1600" b="1">
                <a:latin typeface="Arial" panose="020B0604020202020204" pitchFamily="34" charset="0"/>
              </a:rPr>
              <a:t> </a:t>
            </a:r>
            <a:r>
              <a:rPr lang="en-US" altLang="en-US" sz="2400" b="1">
                <a:latin typeface="Arial" panose="020B0604020202020204" pitchFamily="34" charset="0"/>
              </a:rPr>
              <a:t>15     20    </a:t>
            </a:r>
            <a:r>
              <a:rPr lang="en-US" altLang="en-US" sz="2000" b="1">
                <a:latin typeface="Arial" panose="020B0604020202020204" pitchFamily="34" charset="0"/>
              </a:rPr>
              <a:t> </a:t>
            </a:r>
            <a:r>
              <a:rPr lang="en-US" altLang="en-US" sz="2400" b="1">
                <a:latin typeface="Arial" panose="020B0604020202020204" pitchFamily="34" charset="0"/>
              </a:rPr>
              <a:t>25    </a:t>
            </a:r>
            <a:r>
              <a:rPr lang="en-US" altLang="en-US" sz="1800" b="1">
                <a:latin typeface="Arial" panose="020B0604020202020204" pitchFamily="34" charset="0"/>
              </a:rPr>
              <a:t> </a:t>
            </a:r>
            <a:r>
              <a:rPr lang="en-US" altLang="en-US" sz="2400" b="1">
                <a:latin typeface="Arial" panose="020B0604020202020204" pitchFamily="34" charset="0"/>
              </a:rPr>
              <a:t>30     35    </a:t>
            </a:r>
            <a:r>
              <a:rPr lang="en-US" altLang="en-US" sz="1800" b="1">
                <a:latin typeface="Arial" panose="020B0604020202020204" pitchFamily="34" charset="0"/>
              </a:rPr>
              <a:t> </a:t>
            </a:r>
            <a:r>
              <a:rPr lang="en-US" altLang="en-US" sz="2400" b="1">
                <a:latin typeface="Arial" panose="020B0604020202020204" pitchFamily="34" charset="0"/>
              </a:rPr>
              <a:t>40    </a:t>
            </a:r>
            <a:r>
              <a:rPr lang="en-US" altLang="en-US" sz="1600" b="1">
                <a:latin typeface="Arial" panose="020B0604020202020204" pitchFamily="34" charset="0"/>
              </a:rPr>
              <a:t> </a:t>
            </a:r>
            <a:r>
              <a:rPr lang="en-US" altLang="en-US" sz="2400" b="1">
                <a:latin typeface="Arial" panose="020B0604020202020204" pitchFamily="34" charset="0"/>
              </a:rPr>
              <a:t>45     50</a:t>
            </a:r>
          </a:p>
        </p:txBody>
      </p:sp>
      <p:sp>
        <p:nvSpPr>
          <p:cNvPr id="51208" name="Text Box 7">
            <a:extLst>
              <a:ext uri="{FF2B5EF4-FFF2-40B4-BE49-F238E27FC236}">
                <a16:creationId xmlns:a16="http://schemas.microsoft.com/office/drawing/2014/main" id="{58085EB8-9240-8964-CA02-F6470095AFB5}"/>
              </a:ext>
            </a:extLst>
          </p:cNvPr>
          <p:cNvSpPr txBox="1">
            <a:spLocks noChangeArrowheads="1"/>
          </p:cNvSpPr>
          <p:nvPr/>
        </p:nvSpPr>
        <p:spPr bwMode="auto">
          <a:xfrm>
            <a:off x="3733800" y="6307138"/>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Generation</a:t>
            </a:r>
          </a:p>
        </p:txBody>
      </p:sp>
      <p:grpSp>
        <p:nvGrpSpPr>
          <p:cNvPr id="51209" name="Group 8">
            <a:extLst>
              <a:ext uri="{FF2B5EF4-FFF2-40B4-BE49-F238E27FC236}">
                <a16:creationId xmlns:a16="http://schemas.microsoft.com/office/drawing/2014/main" id="{B07D21C8-E878-A967-390A-9951054F0235}"/>
              </a:ext>
            </a:extLst>
          </p:cNvPr>
          <p:cNvGrpSpPr>
            <a:grpSpLocks/>
          </p:cNvGrpSpPr>
          <p:nvPr/>
        </p:nvGrpSpPr>
        <p:grpSpPr bwMode="auto">
          <a:xfrm>
            <a:off x="1524000" y="1560513"/>
            <a:ext cx="1157288" cy="1157287"/>
            <a:chOff x="960" y="1287"/>
            <a:chExt cx="729" cy="729"/>
          </a:xfrm>
        </p:grpSpPr>
        <p:sp>
          <p:nvSpPr>
            <p:cNvPr id="51214" name="Oval 9">
              <a:extLst>
                <a:ext uri="{FF2B5EF4-FFF2-40B4-BE49-F238E27FC236}">
                  <a16:creationId xmlns:a16="http://schemas.microsoft.com/office/drawing/2014/main" id="{07095D71-5839-5EEE-7A6A-8EEB824D0844}"/>
                </a:ext>
              </a:extLst>
            </p:cNvPr>
            <p:cNvSpPr>
              <a:spLocks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51215" name="Line 10">
              <a:extLst>
                <a:ext uri="{FF2B5EF4-FFF2-40B4-BE49-F238E27FC236}">
                  <a16:creationId xmlns:a16="http://schemas.microsoft.com/office/drawing/2014/main" id="{29F0EDBD-D87E-E37E-B0BF-5B29A3520BC3}"/>
                </a:ext>
              </a:extLst>
            </p:cNvPr>
            <p:cNvSpPr>
              <a:spLocks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16" name="Line 11">
              <a:extLst>
                <a:ext uri="{FF2B5EF4-FFF2-40B4-BE49-F238E27FC236}">
                  <a16:creationId xmlns:a16="http://schemas.microsoft.com/office/drawing/2014/main" id="{D19D7CD4-BA5C-D7B4-CA6B-38716AE7D1BF}"/>
                </a:ext>
              </a:extLst>
            </p:cNvPr>
            <p:cNvSpPr>
              <a:spLocks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217" name="Line 12">
              <a:extLst>
                <a:ext uri="{FF2B5EF4-FFF2-40B4-BE49-F238E27FC236}">
                  <a16:creationId xmlns:a16="http://schemas.microsoft.com/office/drawing/2014/main" id="{76E07E01-4960-31B4-EA63-6F5A9353BDDA}"/>
                </a:ext>
              </a:extLst>
            </p:cNvPr>
            <p:cNvSpPr>
              <a:spLocks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1210" name="Text Box 13">
            <a:extLst>
              <a:ext uri="{FF2B5EF4-FFF2-40B4-BE49-F238E27FC236}">
                <a16:creationId xmlns:a16="http://schemas.microsoft.com/office/drawing/2014/main" id="{1E7A2C32-D42A-5B59-0B49-B322F5F1044A}"/>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14MRUN56.DSF</a:t>
            </a:r>
          </a:p>
        </p:txBody>
      </p:sp>
      <p:sp>
        <p:nvSpPr>
          <p:cNvPr id="51211" name="Text Box 14">
            <a:extLst>
              <a:ext uri="{FF2B5EF4-FFF2-40B4-BE49-F238E27FC236}">
                <a16:creationId xmlns:a16="http://schemas.microsoft.com/office/drawing/2014/main" id="{C3085CA4-BD43-CA31-E4CC-C3FADEEABDF0}"/>
              </a:ext>
            </a:extLst>
          </p:cNvPr>
          <p:cNvSpPr txBox="1">
            <a:spLocks noChangeArrowheads="1"/>
          </p:cNvSpPr>
          <p:nvPr/>
        </p:nvSpPr>
        <p:spPr bwMode="auto">
          <a:xfrm>
            <a:off x="1393825" y="6810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a:latin typeface="Arial" panose="020B0604020202020204" pitchFamily="34" charset="0"/>
              </a:rPr>
              <a:t>Wheel Circum-</a:t>
            </a:r>
            <a:br>
              <a:rPr lang="en-US" altLang="en-US" sz="1600" b="1">
                <a:latin typeface="Arial" panose="020B0604020202020204" pitchFamily="34" charset="0"/>
              </a:rPr>
            </a:br>
            <a:r>
              <a:rPr lang="en-US" altLang="en-US" sz="1600" b="1">
                <a:latin typeface="Arial" panose="020B0604020202020204" pitchFamily="34" charset="0"/>
              </a:rPr>
              <a:t>ference = 1.12 m</a:t>
            </a:r>
          </a:p>
        </p:txBody>
      </p:sp>
      <p:sp>
        <p:nvSpPr>
          <p:cNvPr id="51212" name="Text Box 15">
            <a:extLst>
              <a:ext uri="{FF2B5EF4-FFF2-40B4-BE49-F238E27FC236}">
                <a16:creationId xmlns:a16="http://schemas.microsoft.com/office/drawing/2014/main" id="{02E947C6-E599-54C6-68D8-6A1C559608E3}"/>
              </a:ext>
            </a:extLst>
          </p:cNvPr>
          <p:cNvSpPr txBox="1">
            <a:spLocks noChangeArrowheads="1"/>
          </p:cNvSpPr>
          <p:nvPr/>
        </p:nvSpPr>
        <p:spPr bwMode="auto">
          <a:xfrm>
            <a:off x="4475163" y="608013"/>
            <a:ext cx="3951287" cy="1116012"/>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i="1">
                <a:latin typeface="Arial" panose="020B0604020202020204" pitchFamily="34" charset="0"/>
              </a:rPr>
              <a:t>Males always tend to run less than females, but the fold difference is the same.</a:t>
            </a:r>
          </a:p>
        </p:txBody>
      </p:sp>
      <p:sp>
        <p:nvSpPr>
          <p:cNvPr id="51213" name="Text Box 16">
            <a:extLst>
              <a:ext uri="{FF2B5EF4-FFF2-40B4-BE49-F238E27FC236}">
                <a16:creationId xmlns:a16="http://schemas.microsoft.com/office/drawing/2014/main" id="{327EB1F4-253D-A086-F90C-C50933CB21C4}"/>
              </a:ext>
            </a:extLst>
          </p:cNvPr>
          <p:cNvSpPr txBox="1">
            <a:spLocks noChangeArrowheads="1"/>
          </p:cNvSpPr>
          <p:nvPr/>
        </p:nvSpPr>
        <p:spPr bwMode="auto">
          <a:xfrm>
            <a:off x="5811838" y="3298825"/>
            <a:ext cx="7239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latin typeface="Arial" panose="020B0604020202020204" pitchFamily="34" charset="0"/>
              </a:rPr>
              <a:t>Move from WI to CA</a:t>
            </a:r>
          </a:p>
        </p:txBody>
      </p:sp>
    </p:spTree>
  </p:cSld>
  <p:clrMapOvr>
    <a:masterClrMapping/>
  </p:clrMapOvr>
  <p:transition>
    <p:wipe dir="d"/>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Slide Number Placeholder 3">
            <a:extLst>
              <a:ext uri="{FF2B5EF4-FFF2-40B4-BE49-F238E27FC236}">
                <a16:creationId xmlns:a16="http://schemas.microsoft.com/office/drawing/2014/main" id="{AE74EA2F-EF4A-68D4-860C-FBDB8939246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ECD5D74-42E8-41C2-9384-B907A2A7F316}" type="slidenum">
              <a:rPr lang="en-US" altLang="en-US" sz="1400"/>
              <a:pPr>
                <a:spcBef>
                  <a:spcPct val="0"/>
                </a:spcBef>
                <a:buFontTx/>
                <a:buNone/>
              </a:pPr>
              <a:t>140</a:t>
            </a:fld>
            <a:endParaRPr lang="en-US" altLang="en-US" sz="1400"/>
          </a:p>
        </p:txBody>
      </p:sp>
      <p:sp>
        <p:nvSpPr>
          <p:cNvPr id="254979" name="Text Box 2">
            <a:extLst>
              <a:ext uri="{FF2B5EF4-FFF2-40B4-BE49-F238E27FC236}">
                <a16:creationId xmlns:a16="http://schemas.microsoft.com/office/drawing/2014/main" id="{EE6C9861-F159-DF6D-4BE1-FA91034940EE}"/>
              </a:ext>
            </a:extLst>
          </p:cNvPr>
          <p:cNvSpPr txBox="1">
            <a:spLocks noChangeArrowheads="1"/>
          </p:cNvSpPr>
          <p:nvPr/>
        </p:nvSpPr>
        <p:spPr bwMode="auto">
          <a:xfrm>
            <a:off x="4960938" y="1325563"/>
            <a:ext cx="3573462" cy="4956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a:p>
            <a:pPr>
              <a:spcBef>
                <a:spcPct val="50000"/>
              </a:spcBef>
              <a:buFontTx/>
              <a:buNone/>
            </a:pPr>
            <a:endParaRPr lang="en-US" altLang="en-US" sz="2200"/>
          </a:p>
        </p:txBody>
      </p:sp>
      <p:graphicFrame>
        <p:nvGraphicFramePr>
          <p:cNvPr id="254980" name="Object 3">
            <a:extLst>
              <a:ext uri="{FF2B5EF4-FFF2-40B4-BE49-F238E27FC236}">
                <a16:creationId xmlns:a16="http://schemas.microsoft.com/office/drawing/2014/main" id="{D7DE15E2-F865-D4F3-4763-82ACA849D545}"/>
              </a:ext>
            </a:extLst>
          </p:cNvPr>
          <p:cNvGraphicFramePr>
            <a:graphicFrameLocks noChangeAspect="1"/>
          </p:cNvGraphicFramePr>
          <p:nvPr/>
        </p:nvGraphicFramePr>
        <p:xfrm>
          <a:off x="549275" y="407988"/>
          <a:ext cx="7918450" cy="4794250"/>
        </p:xfrm>
        <a:graphic>
          <a:graphicData uri="http://schemas.openxmlformats.org/presentationml/2006/ole">
            <mc:AlternateContent xmlns:mc="http://schemas.openxmlformats.org/markup-compatibility/2006">
              <mc:Choice xmlns:v="urn:schemas-microsoft-com:vml" Requires="v">
                <p:oleObj spid="_x0000_s255019" name="Chart" r:id="rId4" imgW="5886450" imgH="2905125" progId="Excel.Chart.8">
                  <p:embed/>
                </p:oleObj>
              </mc:Choice>
              <mc:Fallback>
                <p:oleObj name="Chart" r:id="rId4" imgW="5886450" imgH="2905125"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07988"/>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4981" name="Text Box 3">
            <a:extLst>
              <a:ext uri="{FF2B5EF4-FFF2-40B4-BE49-F238E27FC236}">
                <a16:creationId xmlns:a16="http://schemas.microsoft.com/office/drawing/2014/main" id="{92D27114-D6A2-2F5B-3AD9-7FC4EBEF870A}"/>
              </a:ext>
            </a:extLst>
          </p:cNvPr>
          <p:cNvSpPr txBox="1">
            <a:spLocks noChangeArrowheads="1"/>
          </p:cNvSpPr>
          <p:nvPr/>
        </p:nvSpPr>
        <p:spPr bwMode="auto">
          <a:xfrm>
            <a:off x="2649538" y="5438775"/>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ea typeface="MS PGothic" panose="020B0600070205080204" pitchFamily="34" charset="-128"/>
              </a:rPr>
              <a:t>Control</a:t>
            </a:r>
          </a:p>
        </p:txBody>
      </p:sp>
      <p:sp>
        <p:nvSpPr>
          <p:cNvPr id="254982" name="Text Box 4">
            <a:extLst>
              <a:ext uri="{FF2B5EF4-FFF2-40B4-BE49-F238E27FC236}">
                <a16:creationId xmlns:a16="http://schemas.microsoft.com/office/drawing/2014/main" id="{EE9CDBFC-CD53-7236-4510-39D4ADAE711C}"/>
              </a:ext>
            </a:extLst>
          </p:cNvPr>
          <p:cNvSpPr txBox="1">
            <a:spLocks noChangeArrowheads="1"/>
          </p:cNvSpPr>
          <p:nvPr/>
        </p:nvSpPr>
        <p:spPr bwMode="auto">
          <a:xfrm>
            <a:off x="5681663" y="5441950"/>
            <a:ext cx="2336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FF0000"/>
                </a:solidFill>
                <a:latin typeface="Arial" panose="020B0604020202020204" pitchFamily="34" charset="0"/>
                <a:ea typeface="MS PGothic" panose="020B0600070205080204" pitchFamily="34" charset="-128"/>
              </a:rPr>
              <a:t>Selected</a:t>
            </a:r>
          </a:p>
        </p:txBody>
      </p:sp>
      <p:sp>
        <p:nvSpPr>
          <p:cNvPr id="254983" name="Text Box 5">
            <a:extLst>
              <a:ext uri="{FF2B5EF4-FFF2-40B4-BE49-F238E27FC236}">
                <a16:creationId xmlns:a16="http://schemas.microsoft.com/office/drawing/2014/main" id="{DD3599F8-6085-BAA0-09F8-585D13F27475}"/>
              </a:ext>
            </a:extLst>
          </p:cNvPr>
          <p:cNvSpPr txBox="1">
            <a:spLocks noChangeArrowheads="1"/>
          </p:cNvSpPr>
          <p:nvPr/>
        </p:nvSpPr>
        <p:spPr bwMode="auto">
          <a:xfrm>
            <a:off x="364490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4984" name="Text Box 6">
            <a:extLst>
              <a:ext uri="{FF2B5EF4-FFF2-40B4-BE49-F238E27FC236}">
                <a16:creationId xmlns:a16="http://schemas.microsoft.com/office/drawing/2014/main" id="{35261F98-54AB-B8D4-1629-364B59B544FB}"/>
              </a:ext>
            </a:extLst>
          </p:cNvPr>
          <p:cNvSpPr txBox="1">
            <a:spLocks noChangeArrowheads="1"/>
          </p:cNvSpPr>
          <p:nvPr/>
        </p:nvSpPr>
        <p:spPr bwMode="auto">
          <a:xfrm>
            <a:off x="6737350" y="4935538"/>
            <a:ext cx="128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Wheel</a:t>
            </a:r>
          </a:p>
        </p:txBody>
      </p:sp>
      <p:sp>
        <p:nvSpPr>
          <p:cNvPr id="254985" name="Text Box 7">
            <a:extLst>
              <a:ext uri="{FF2B5EF4-FFF2-40B4-BE49-F238E27FC236}">
                <a16:creationId xmlns:a16="http://schemas.microsoft.com/office/drawing/2014/main" id="{6B4DE707-A621-3FC5-E17D-B245B535A36F}"/>
              </a:ext>
            </a:extLst>
          </p:cNvPr>
          <p:cNvSpPr txBox="1">
            <a:spLocks noChangeArrowheads="1"/>
          </p:cNvSpPr>
          <p:nvPr/>
        </p:nvSpPr>
        <p:spPr bwMode="auto">
          <a:xfrm>
            <a:off x="1911350" y="49355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4986" name="Text Box 8">
            <a:extLst>
              <a:ext uri="{FF2B5EF4-FFF2-40B4-BE49-F238E27FC236}">
                <a16:creationId xmlns:a16="http://schemas.microsoft.com/office/drawing/2014/main" id="{ED18D215-04FB-B98B-C479-4DC470264263}"/>
              </a:ext>
            </a:extLst>
          </p:cNvPr>
          <p:cNvSpPr txBox="1">
            <a:spLocks noChangeArrowheads="1"/>
          </p:cNvSpPr>
          <p:nvPr/>
        </p:nvSpPr>
        <p:spPr bwMode="auto">
          <a:xfrm>
            <a:off x="4984750" y="493553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ea typeface="MS PGothic" panose="020B0600070205080204" pitchFamily="34" charset="-128"/>
              </a:rPr>
              <a:t>No Wheel</a:t>
            </a:r>
          </a:p>
        </p:txBody>
      </p:sp>
      <p:sp>
        <p:nvSpPr>
          <p:cNvPr id="254987" name="Text Box 17">
            <a:extLst>
              <a:ext uri="{FF2B5EF4-FFF2-40B4-BE49-F238E27FC236}">
                <a16:creationId xmlns:a16="http://schemas.microsoft.com/office/drawing/2014/main" id="{88E6091D-B892-B090-B860-3E5429FE720C}"/>
              </a:ext>
            </a:extLst>
          </p:cNvPr>
          <p:cNvSpPr txBox="1">
            <a:spLocks noChangeArrowheads="1"/>
          </p:cNvSpPr>
          <p:nvPr/>
        </p:nvSpPr>
        <p:spPr bwMode="auto">
          <a:xfrm>
            <a:off x="2087563" y="4505325"/>
            <a:ext cx="5864225"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b="1">
                <a:latin typeface="Arial" panose="020B0604020202020204" pitchFamily="34" charset="0"/>
                <a:ea typeface="MS PGothic" panose="020B0600070205080204" pitchFamily="34" charset="-128"/>
              </a:rPr>
              <a:t>S      W      S      W       S      W      S      </a:t>
            </a:r>
            <a:r>
              <a:rPr lang="en-US" altLang="en-US" sz="800" b="1">
                <a:latin typeface="Arial" panose="020B0604020202020204" pitchFamily="34" charset="0"/>
                <a:ea typeface="MS PGothic" panose="020B0600070205080204" pitchFamily="34" charset="-128"/>
              </a:rPr>
              <a:t> </a:t>
            </a:r>
            <a:r>
              <a:rPr lang="en-US" altLang="en-US" sz="2400" b="1">
                <a:latin typeface="Arial" panose="020B0604020202020204" pitchFamily="34" charset="0"/>
                <a:ea typeface="MS PGothic" panose="020B0600070205080204" pitchFamily="34" charset="-128"/>
              </a:rPr>
              <a:t>W</a:t>
            </a:r>
            <a:endParaRPr lang="en-US" altLang="en-US" sz="900" b="1">
              <a:latin typeface="Arial" panose="020B0604020202020204" pitchFamily="34" charset="0"/>
              <a:ea typeface="MS PGothic" panose="020B0600070205080204" pitchFamily="34" charset="-128"/>
            </a:endParaRPr>
          </a:p>
        </p:txBody>
      </p:sp>
      <p:sp>
        <p:nvSpPr>
          <p:cNvPr id="254988" name="Text Box 20">
            <a:extLst>
              <a:ext uri="{FF2B5EF4-FFF2-40B4-BE49-F238E27FC236}">
                <a16:creationId xmlns:a16="http://schemas.microsoft.com/office/drawing/2014/main" id="{5EFB85A7-330A-2458-50C6-220ABB8C0605}"/>
              </a:ext>
            </a:extLst>
          </p:cNvPr>
          <p:cNvSpPr txBox="1">
            <a:spLocks noChangeArrowheads="1"/>
          </p:cNvSpPr>
          <p:nvPr/>
        </p:nvSpPr>
        <p:spPr bwMode="auto">
          <a:xfrm rot="-5400000">
            <a:off x="-1334293" y="2337593"/>
            <a:ext cx="3937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rPr>
              <a:t>Retroperitoneal Fat Pad Mass (g)</a:t>
            </a:r>
          </a:p>
        </p:txBody>
      </p:sp>
      <p:sp>
        <p:nvSpPr>
          <p:cNvPr id="254989" name="Text Box 22">
            <a:extLst>
              <a:ext uri="{FF2B5EF4-FFF2-40B4-BE49-F238E27FC236}">
                <a16:creationId xmlns:a16="http://schemas.microsoft.com/office/drawing/2014/main" id="{3C626E0C-0447-5BC1-05F6-5BE87D27D191}"/>
              </a:ext>
            </a:extLst>
          </p:cNvPr>
          <p:cNvSpPr txBox="1">
            <a:spLocks noChangeArrowheads="1"/>
          </p:cNvSpPr>
          <p:nvPr/>
        </p:nvSpPr>
        <p:spPr bwMode="auto">
          <a:xfrm>
            <a:off x="71438" y="6440488"/>
            <a:ext cx="5849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ea typeface="MS PGothic" panose="020B0600070205080204" pitchFamily="34" charset="-128"/>
                <a:cs typeface="Arial" panose="020B0604020202020204" pitchFamily="34" charset="0"/>
              </a:rPr>
              <a:t>Least Squares Means + SE (adjusting for body length)</a:t>
            </a:r>
          </a:p>
        </p:txBody>
      </p:sp>
      <p:sp>
        <p:nvSpPr>
          <p:cNvPr id="254990" name="Text Box 21">
            <a:extLst>
              <a:ext uri="{FF2B5EF4-FFF2-40B4-BE49-F238E27FC236}">
                <a16:creationId xmlns:a16="http://schemas.microsoft.com/office/drawing/2014/main" id="{EE00B3CD-651A-4850-A6A2-ED9D726EC8C6}"/>
              </a:ext>
            </a:extLst>
          </p:cNvPr>
          <p:cNvSpPr txBox="1">
            <a:spLocks noChangeArrowheads="1"/>
          </p:cNvSpPr>
          <p:nvPr/>
        </p:nvSpPr>
        <p:spPr bwMode="auto">
          <a:xfrm>
            <a:off x="0" y="0"/>
            <a:ext cx="9144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37931725" indent="-37474525">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000">
                <a:latin typeface="Arial" panose="020B0604020202020204" pitchFamily="34" charset="0"/>
                <a:ea typeface="MS PGothic" panose="020B0600070205080204" pitchFamily="34" charset="-128"/>
              </a:rPr>
              <a:t>Retroperitoneal Fat: 82 days old</a:t>
            </a:r>
          </a:p>
        </p:txBody>
      </p:sp>
      <p:sp>
        <p:nvSpPr>
          <p:cNvPr id="254991" name="Line 14">
            <a:extLst>
              <a:ext uri="{FF2B5EF4-FFF2-40B4-BE49-F238E27FC236}">
                <a16:creationId xmlns:a16="http://schemas.microsoft.com/office/drawing/2014/main" id="{D3F24527-6850-22D0-A767-FB813252A38E}"/>
              </a:ext>
            </a:extLst>
          </p:cNvPr>
          <p:cNvSpPr>
            <a:spLocks noChangeShapeType="1"/>
          </p:cNvSpPr>
          <p:nvPr/>
        </p:nvSpPr>
        <p:spPr bwMode="auto">
          <a:xfrm flipV="1">
            <a:off x="2255838" y="2103438"/>
            <a:ext cx="792162" cy="15621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2" name="Line 15">
            <a:extLst>
              <a:ext uri="{FF2B5EF4-FFF2-40B4-BE49-F238E27FC236}">
                <a16:creationId xmlns:a16="http://schemas.microsoft.com/office/drawing/2014/main" id="{7980B4B3-7062-B871-1198-271435C64E89}"/>
              </a:ext>
            </a:extLst>
          </p:cNvPr>
          <p:cNvSpPr>
            <a:spLocks noChangeShapeType="1"/>
          </p:cNvSpPr>
          <p:nvPr/>
        </p:nvSpPr>
        <p:spPr bwMode="auto">
          <a:xfrm flipV="1">
            <a:off x="3803650" y="2660650"/>
            <a:ext cx="776288" cy="1143000"/>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3" name="Text Box 16">
            <a:extLst>
              <a:ext uri="{FF2B5EF4-FFF2-40B4-BE49-F238E27FC236}">
                <a16:creationId xmlns:a16="http://schemas.microsoft.com/office/drawing/2014/main" id="{B7154E63-237E-D4CC-353A-062B52DB8D96}"/>
              </a:ext>
            </a:extLst>
          </p:cNvPr>
          <p:cNvSpPr txBox="1">
            <a:spLocks noChangeArrowheads="1"/>
          </p:cNvSpPr>
          <p:nvPr/>
        </p:nvSpPr>
        <p:spPr bwMode="auto">
          <a:xfrm>
            <a:off x="1217613" y="4502150"/>
            <a:ext cx="998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Diet</a:t>
            </a:r>
          </a:p>
        </p:txBody>
      </p:sp>
      <p:sp>
        <p:nvSpPr>
          <p:cNvPr id="254994" name="Line 17">
            <a:extLst>
              <a:ext uri="{FF2B5EF4-FFF2-40B4-BE49-F238E27FC236}">
                <a16:creationId xmlns:a16="http://schemas.microsoft.com/office/drawing/2014/main" id="{0CEDBEEC-173D-0A27-02F2-86D470D3B1FF}"/>
              </a:ext>
            </a:extLst>
          </p:cNvPr>
          <p:cNvSpPr>
            <a:spLocks noChangeShapeType="1"/>
          </p:cNvSpPr>
          <p:nvPr/>
        </p:nvSpPr>
        <p:spPr bwMode="auto">
          <a:xfrm flipV="1">
            <a:off x="5341938" y="1839913"/>
            <a:ext cx="769937" cy="1895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5" name="Line 18">
            <a:extLst>
              <a:ext uri="{FF2B5EF4-FFF2-40B4-BE49-F238E27FC236}">
                <a16:creationId xmlns:a16="http://schemas.microsoft.com/office/drawing/2014/main" id="{35530FCF-F14F-2EA4-3482-F76478EED62E}"/>
              </a:ext>
            </a:extLst>
          </p:cNvPr>
          <p:cNvSpPr>
            <a:spLocks noChangeShapeType="1"/>
          </p:cNvSpPr>
          <p:nvPr/>
        </p:nvSpPr>
        <p:spPr bwMode="auto">
          <a:xfrm flipV="1">
            <a:off x="6873875" y="3176588"/>
            <a:ext cx="762000" cy="752475"/>
          </a:xfrm>
          <a:prstGeom prst="line">
            <a:avLst/>
          </a:prstGeom>
          <a:noFill/>
          <a:ln w="76200">
            <a:solidFill>
              <a:srgbClr val="D6009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846291" name="Group 19">
            <a:extLst>
              <a:ext uri="{FF2B5EF4-FFF2-40B4-BE49-F238E27FC236}">
                <a16:creationId xmlns:a16="http://schemas.microsoft.com/office/drawing/2014/main" id="{245DC13C-1686-4041-A2C5-5B50E62BDF59}"/>
              </a:ext>
            </a:extLst>
          </p:cNvPr>
          <p:cNvGrpSpPr>
            <a:grpSpLocks/>
          </p:cNvGrpSpPr>
          <p:nvPr/>
        </p:nvGrpSpPr>
        <p:grpSpPr bwMode="auto">
          <a:xfrm>
            <a:off x="3041650" y="1838325"/>
            <a:ext cx="4594225" cy="1333500"/>
            <a:chOff x="1916" y="1158"/>
            <a:chExt cx="2894" cy="840"/>
          </a:xfrm>
        </p:grpSpPr>
        <p:sp>
          <p:nvSpPr>
            <p:cNvPr id="254997" name="Line 20">
              <a:extLst>
                <a:ext uri="{FF2B5EF4-FFF2-40B4-BE49-F238E27FC236}">
                  <a16:creationId xmlns:a16="http://schemas.microsoft.com/office/drawing/2014/main" id="{2D45FD6C-3FB8-BA6D-BDB1-F3CF02EE3467}"/>
                </a:ext>
              </a:extLst>
            </p:cNvPr>
            <p:cNvSpPr>
              <a:spLocks noChangeShapeType="1"/>
            </p:cNvSpPr>
            <p:nvPr/>
          </p:nvSpPr>
          <p:spPr bwMode="auto">
            <a:xfrm>
              <a:off x="1916" y="1316"/>
              <a:ext cx="959" cy="370"/>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4998" name="Line 21">
              <a:extLst>
                <a:ext uri="{FF2B5EF4-FFF2-40B4-BE49-F238E27FC236}">
                  <a16:creationId xmlns:a16="http://schemas.microsoft.com/office/drawing/2014/main" id="{2EB29D2B-B8FC-E776-9289-238C36779B5D}"/>
                </a:ext>
              </a:extLst>
            </p:cNvPr>
            <p:cNvSpPr>
              <a:spLocks noChangeShapeType="1"/>
            </p:cNvSpPr>
            <p:nvPr/>
          </p:nvSpPr>
          <p:spPr bwMode="auto">
            <a:xfrm>
              <a:off x="3846" y="1158"/>
              <a:ext cx="964" cy="840"/>
            </a:xfrm>
            <a:prstGeom prst="line">
              <a:avLst/>
            </a:prstGeom>
            <a:noFill/>
            <a:ln w="762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462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Slide Number Placeholder 3">
            <a:extLst>
              <a:ext uri="{FF2B5EF4-FFF2-40B4-BE49-F238E27FC236}">
                <a16:creationId xmlns:a16="http://schemas.microsoft.com/office/drawing/2014/main" id="{570AD7EE-4990-8279-73E0-C1194CE0654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6C89A9C-EAE5-4A6D-B597-5CD2F590BB91}" type="slidenum">
              <a:rPr lang="en-US" altLang="en-US" sz="1400"/>
              <a:pPr>
                <a:spcBef>
                  <a:spcPct val="0"/>
                </a:spcBef>
                <a:buFontTx/>
                <a:buNone/>
              </a:pPr>
              <a:t>141</a:t>
            </a:fld>
            <a:endParaRPr lang="en-US" altLang="en-US" sz="1400"/>
          </a:p>
        </p:txBody>
      </p:sp>
      <p:sp>
        <p:nvSpPr>
          <p:cNvPr id="257027" name="Line 2">
            <a:extLst>
              <a:ext uri="{FF2B5EF4-FFF2-40B4-BE49-F238E27FC236}">
                <a16:creationId xmlns:a16="http://schemas.microsoft.com/office/drawing/2014/main" id="{CB9832D9-651D-14F0-7159-1905DF256EFE}"/>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257028" name="Object 3">
            <a:extLst>
              <a:ext uri="{FF2B5EF4-FFF2-40B4-BE49-F238E27FC236}">
                <a16:creationId xmlns:a16="http://schemas.microsoft.com/office/drawing/2014/main" id="{B30C5C89-5F77-B62C-8B51-64E096EF3D87}"/>
              </a:ext>
            </a:extLst>
          </p:cNvPr>
          <p:cNvGraphicFramePr>
            <a:graphicFrameLocks noChangeAspect="1"/>
          </p:cNvGraphicFramePr>
          <p:nvPr/>
        </p:nvGraphicFramePr>
        <p:xfrm>
          <a:off x="585788" y="777875"/>
          <a:ext cx="7408862" cy="5576888"/>
        </p:xfrm>
        <a:graphic>
          <a:graphicData uri="http://schemas.openxmlformats.org/presentationml/2006/ole">
            <mc:AlternateContent xmlns:mc="http://schemas.openxmlformats.org/markup-compatibility/2006">
              <mc:Choice xmlns:v="urn:schemas-microsoft-com:vml" Requires="v">
                <p:oleObj spid="_x0000_s257060" name="Chart" r:id="rId4" imgW="3657600" imgH="2752725" progId="Excel.Chart.8">
                  <p:embed/>
                </p:oleObj>
              </mc:Choice>
              <mc:Fallback>
                <p:oleObj name="Chart" r:id="rId4" imgW="3657600" imgH="2752725"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5788" y="777875"/>
                        <a:ext cx="7408862" cy="5576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7029" name="Text Box 4">
            <a:extLst>
              <a:ext uri="{FF2B5EF4-FFF2-40B4-BE49-F238E27FC236}">
                <a16:creationId xmlns:a16="http://schemas.microsoft.com/office/drawing/2014/main" id="{2318BA76-9D17-9BBF-DC7C-1722554CFBF2}"/>
              </a:ext>
            </a:extLst>
          </p:cNvPr>
          <p:cNvSpPr txBox="1">
            <a:spLocks noChangeArrowheads="1"/>
          </p:cNvSpPr>
          <p:nvPr/>
        </p:nvSpPr>
        <p:spPr bwMode="auto">
          <a:xfrm>
            <a:off x="1974850" y="5645150"/>
            <a:ext cx="6281738"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         </a:t>
            </a:r>
            <a:r>
              <a:rPr lang="en-US" altLang="en-US" sz="2800" b="1">
                <a:solidFill>
                  <a:srgbClr val="0000FF"/>
                </a:solidFill>
                <a:latin typeface="Arial" panose="020B0604020202020204" pitchFamily="34" charset="0"/>
              </a:rPr>
              <a:t>Control</a:t>
            </a: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Selected</a:t>
            </a:r>
          </a:p>
        </p:txBody>
      </p:sp>
      <p:sp>
        <p:nvSpPr>
          <p:cNvPr id="257030" name="Text Box 5">
            <a:extLst>
              <a:ext uri="{FF2B5EF4-FFF2-40B4-BE49-F238E27FC236}">
                <a16:creationId xmlns:a16="http://schemas.microsoft.com/office/drawing/2014/main" id="{820D7A8C-3380-8AAD-B941-FCA4D3990C9C}"/>
              </a:ext>
            </a:extLst>
          </p:cNvPr>
          <p:cNvSpPr txBox="1">
            <a:spLocks noChangeArrowheads="1"/>
          </p:cNvSpPr>
          <p:nvPr/>
        </p:nvSpPr>
        <p:spPr bwMode="auto">
          <a:xfrm>
            <a:off x="1966913" y="5326063"/>
            <a:ext cx="6281737" cy="3429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en-US" altLang="en-US" sz="2200" b="1">
                <a:latin typeface="Arial" panose="020B0604020202020204" pitchFamily="34" charset="0"/>
              </a:rPr>
              <a:t>        Std.       Western       Std.       Western</a:t>
            </a:r>
          </a:p>
        </p:txBody>
      </p:sp>
      <p:sp>
        <p:nvSpPr>
          <p:cNvPr id="257031" name="Text Box 6">
            <a:extLst>
              <a:ext uri="{FF2B5EF4-FFF2-40B4-BE49-F238E27FC236}">
                <a16:creationId xmlns:a16="http://schemas.microsoft.com/office/drawing/2014/main" id="{189782B6-AA1F-8B4B-42BE-9DAC19A087DB}"/>
              </a:ext>
            </a:extLst>
          </p:cNvPr>
          <p:cNvSpPr txBox="1">
            <a:spLocks noChangeArrowheads="1"/>
          </p:cNvSpPr>
          <p:nvPr/>
        </p:nvSpPr>
        <p:spPr bwMode="auto">
          <a:xfrm>
            <a:off x="2424113" y="1214438"/>
            <a:ext cx="19335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Days 17-30 of wheel access</a:t>
            </a:r>
          </a:p>
        </p:txBody>
      </p:sp>
      <p:sp>
        <p:nvSpPr>
          <p:cNvPr id="257032" name="Text Box 7">
            <a:extLst>
              <a:ext uri="{FF2B5EF4-FFF2-40B4-BE49-F238E27FC236}">
                <a16:creationId xmlns:a16="http://schemas.microsoft.com/office/drawing/2014/main" id="{E594D4B2-9C35-21C6-5334-18B74EE2F729}"/>
              </a:ext>
            </a:extLst>
          </p:cNvPr>
          <p:cNvSpPr txBox="1">
            <a:spLocks noChangeArrowheads="1"/>
          </p:cNvSpPr>
          <p:nvPr/>
        </p:nvSpPr>
        <p:spPr bwMode="auto">
          <a:xfrm rot="-5400000">
            <a:off x="-508794" y="2940845"/>
            <a:ext cx="3121025" cy="5191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a:t>
            </a:r>
          </a:p>
        </p:txBody>
      </p:sp>
      <p:grpSp>
        <p:nvGrpSpPr>
          <p:cNvPr id="1848328" name="Group 8">
            <a:extLst>
              <a:ext uri="{FF2B5EF4-FFF2-40B4-BE49-F238E27FC236}">
                <a16:creationId xmlns:a16="http://schemas.microsoft.com/office/drawing/2014/main" id="{B539F8D2-F55B-FCDA-71E3-F0D226B9B88F}"/>
              </a:ext>
            </a:extLst>
          </p:cNvPr>
          <p:cNvGrpSpPr>
            <a:grpSpLocks/>
          </p:cNvGrpSpPr>
          <p:nvPr/>
        </p:nvGrpSpPr>
        <p:grpSpPr bwMode="auto">
          <a:xfrm>
            <a:off x="2673350" y="1597025"/>
            <a:ext cx="4010025" cy="2316163"/>
            <a:chOff x="1684" y="1006"/>
            <a:chExt cx="2526" cy="1459"/>
          </a:xfrm>
        </p:grpSpPr>
        <p:sp>
          <p:nvSpPr>
            <p:cNvPr id="257038" name="Text Box 9">
              <a:extLst>
                <a:ext uri="{FF2B5EF4-FFF2-40B4-BE49-F238E27FC236}">
                  <a16:creationId xmlns:a16="http://schemas.microsoft.com/office/drawing/2014/main" id="{35C95975-2368-9AA0-69F6-54F273ADEF68}"/>
                </a:ext>
              </a:extLst>
            </p:cNvPr>
            <p:cNvSpPr txBox="1">
              <a:spLocks noChangeArrowheads="1"/>
            </p:cNvSpPr>
            <p:nvPr/>
          </p:nvSpPr>
          <p:spPr bwMode="auto">
            <a:xfrm>
              <a:off x="1684" y="2205"/>
              <a:ext cx="1152"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100" b="1">
                <a:solidFill>
                  <a:srgbClr val="0000FF"/>
                </a:solidFill>
                <a:latin typeface="Arial" panose="020B0604020202020204" pitchFamily="34" charset="0"/>
              </a:endParaRPr>
            </a:p>
          </p:txBody>
        </p:sp>
        <p:sp>
          <p:nvSpPr>
            <p:cNvPr id="257039" name="Text Box 10">
              <a:extLst>
                <a:ext uri="{FF2B5EF4-FFF2-40B4-BE49-F238E27FC236}">
                  <a16:creationId xmlns:a16="http://schemas.microsoft.com/office/drawing/2014/main" id="{9805BD56-E202-1686-C57A-A6E6A6D1C5D7}"/>
                </a:ext>
              </a:extLst>
            </p:cNvPr>
            <p:cNvSpPr txBox="1">
              <a:spLocks noChangeArrowheads="1"/>
            </p:cNvSpPr>
            <p:nvPr/>
          </p:nvSpPr>
          <p:spPr bwMode="auto">
            <a:xfrm>
              <a:off x="3292" y="1006"/>
              <a:ext cx="91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400" b="1">
                  <a:solidFill>
                    <a:srgbClr val="FF0000"/>
                  </a:solidFill>
                  <a:latin typeface="Arial" panose="020B0604020202020204" pitchFamily="34" charset="0"/>
                </a:rPr>
                <a:t>52% Increase</a:t>
              </a:r>
            </a:p>
          </p:txBody>
        </p:sp>
      </p:grpSp>
      <p:sp>
        <p:nvSpPr>
          <p:cNvPr id="257034" name="Text Box 11">
            <a:extLst>
              <a:ext uri="{FF2B5EF4-FFF2-40B4-BE49-F238E27FC236}">
                <a16:creationId xmlns:a16="http://schemas.microsoft.com/office/drawing/2014/main" id="{0C7D661C-88CA-4650-EC8D-41E37BFCACE1}"/>
              </a:ext>
            </a:extLst>
          </p:cNvPr>
          <p:cNvSpPr txBox="1">
            <a:spLocks noChangeArrowheads="1"/>
          </p:cNvSpPr>
          <p:nvPr/>
        </p:nvSpPr>
        <p:spPr bwMode="auto">
          <a:xfrm>
            <a:off x="190500" y="6389688"/>
            <a:ext cx="38830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Least Squares Means + SE</a:t>
            </a:r>
          </a:p>
        </p:txBody>
      </p:sp>
      <p:sp>
        <p:nvSpPr>
          <p:cNvPr id="1848332" name="Text Box 12">
            <a:extLst>
              <a:ext uri="{FF2B5EF4-FFF2-40B4-BE49-F238E27FC236}">
                <a16:creationId xmlns:a16="http://schemas.microsoft.com/office/drawing/2014/main" id="{84D90269-CCAA-39A7-62A9-A4F3C805B75E}"/>
              </a:ext>
            </a:extLst>
          </p:cNvPr>
          <p:cNvSpPr txBox="1">
            <a:spLocks noChangeArrowheads="1"/>
          </p:cNvSpPr>
          <p:nvPr/>
        </p:nvSpPr>
        <p:spPr bwMode="auto">
          <a:xfrm>
            <a:off x="7734300" y="1182688"/>
            <a:ext cx="1241425"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+36% Time</a:t>
            </a:r>
          </a:p>
          <a:p>
            <a:pPr>
              <a:spcBef>
                <a:spcPct val="50000"/>
              </a:spcBef>
              <a:buFontTx/>
              <a:buNone/>
            </a:pPr>
            <a:r>
              <a:rPr lang="en-US" altLang="en-US" sz="2200" b="1">
                <a:solidFill>
                  <a:srgbClr val="FF0000"/>
                </a:solidFill>
                <a:latin typeface="Arial" panose="020B0604020202020204" pitchFamily="34" charset="0"/>
              </a:rPr>
              <a:t>+18% Speed</a:t>
            </a:r>
          </a:p>
        </p:txBody>
      </p:sp>
      <p:sp>
        <p:nvSpPr>
          <p:cNvPr id="1848333" name="Text Box 13">
            <a:extLst>
              <a:ext uri="{FF2B5EF4-FFF2-40B4-BE49-F238E27FC236}">
                <a16:creationId xmlns:a16="http://schemas.microsoft.com/office/drawing/2014/main" id="{C571254D-A0E7-6A91-0242-57108BD1DE40}"/>
              </a:ext>
            </a:extLst>
          </p:cNvPr>
          <p:cNvSpPr txBox="1">
            <a:spLocks noChangeArrowheads="1"/>
          </p:cNvSpPr>
          <p:nvPr/>
        </p:nvSpPr>
        <p:spPr bwMode="auto">
          <a:xfrm>
            <a:off x="4951413" y="3397250"/>
            <a:ext cx="2782887" cy="1312863"/>
          </a:xfrm>
          <a:prstGeom prst="rect">
            <a:avLst/>
          </a:prstGeom>
          <a:solidFill>
            <a:srgbClr val="FF33CC"/>
          </a:solidFill>
          <a:ln w="31750">
            <a:solidFill>
              <a:srgbClr val="66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bIns="137160">
            <a:spAutoFit/>
          </a:bodyPr>
          <a:lstStyle/>
          <a:p>
            <a:pPr>
              <a:defRPr/>
            </a:pPr>
            <a:r>
              <a:rPr lang="en-US" altLang="en-US" sz="3600" b="1" i="1">
                <a:effectLst>
                  <a:outerShdw blurRad="38100" dist="38100" dir="2700000" algn="tl">
                    <a:srgbClr val="FFFFFF"/>
                  </a:outerShdw>
                </a:effectLst>
                <a:latin typeface="Arial" panose="020B0604020202020204" pitchFamily="34" charset="0"/>
              </a:rPr>
              <a:t>These mice are unique!</a:t>
            </a:r>
            <a:endParaRPr lang="en-US" altLang="en-US" sz="3600" i="1">
              <a:effectLst>
                <a:outerShdw blurRad="38100" dist="38100" dir="2700000" algn="tl">
                  <a:srgbClr val="FFFFFF"/>
                </a:outerShdw>
              </a:effectLst>
              <a:latin typeface="Arial" panose="020B0604020202020204" pitchFamily="34" charset="0"/>
            </a:endParaRPr>
          </a:p>
        </p:txBody>
      </p:sp>
      <p:sp>
        <p:nvSpPr>
          <p:cNvPr id="257037" name="Text Box 14">
            <a:extLst>
              <a:ext uri="{FF2B5EF4-FFF2-40B4-BE49-F238E27FC236}">
                <a16:creationId xmlns:a16="http://schemas.microsoft.com/office/drawing/2014/main" id="{1B632C60-EA93-6923-D36A-217275F1D7C7}"/>
              </a:ext>
            </a:extLst>
          </p:cNvPr>
          <p:cNvSpPr txBox="1">
            <a:spLocks noChangeArrowheads="1"/>
          </p:cNvSpPr>
          <p:nvPr/>
        </p:nvSpPr>
        <p:spPr bwMode="auto">
          <a:xfrm>
            <a:off x="908050" y="9525"/>
            <a:ext cx="74866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8328"/>
                                        </p:tgtEl>
                                        <p:attrNameLst>
                                          <p:attrName>style.visibility</p:attrName>
                                        </p:attrNameLst>
                                      </p:cBhvr>
                                      <p:to>
                                        <p:strVal val="visible"/>
                                      </p:to>
                                    </p:set>
                                    <p:anim calcmode="lin" valueType="num">
                                      <p:cBhvr additive="base">
                                        <p:cTn id="7" dur="500" fill="hold"/>
                                        <p:tgtEl>
                                          <p:spTgt spid="1848328"/>
                                        </p:tgtEl>
                                        <p:attrNameLst>
                                          <p:attrName>ppt_x</p:attrName>
                                        </p:attrNameLst>
                                      </p:cBhvr>
                                      <p:tavLst>
                                        <p:tav tm="0">
                                          <p:val>
                                            <p:strVal val="#ppt_x"/>
                                          </p:val>
                                        </p:tav>
                                        <p:tav tm="100000">
                                          <p:val>
                                            <p:strVal val="#ppt_x"/>
                                          </p:val>
                                        </p:tav>
                                      </p:tavLst>
                                    </p:anim>
                                    <p:anim calcmode="lin" valueType="num">
                                      <p:cBhvr additive="base">
                                        <p:cTn id="8" dur="500" fill="hold"/>
                                        <p:tgtEl>
                                          <p:spTgt spid="184832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48332"/>
                                        </p:tgtEl>
                                        <p:attrNameLst>
                                          <p:attrName>style.visibility</p:attrName>
                                        </p:attrNameLst>
                                      </p:cBhvr>
                                      <p:to>
                                        <p:strVal val="visible"/>
                                      </p:to>
                                    </p:set>
                                    <p:anim calcmode="lin" valueType="num">
                                      <p:cBhvr additive="base">
                                        <p:cTn id="13" dur="500" fill="hold"/>
                                        <p:tgtEl>
                                          <p:spTgt spid="1848332"/>
                                        </p:tgtEl>
                                        <p:attrNameLst>
                                          <p:attrName>ppt_x</p:attrName>
                                        </p:attrNameLst>
                                      </p:cBhvr>
                                      <p:tavLst>
                                        <p:tav tm="0">
                                          <p:val>
                                            <p:strVal val="1+#ppt_w/2"/>
                                          </p:val>
                                        </p:tav>
                                        <p:tav tm="100000">
                                          <p:val>
                                            <p:strVal val="#ppt_x"/>
                                          </p:val>
                                        </p:tav>
                                      </p:tavLst>
                                    </p:anim>
                                    <p:anim calcmode="lin" valueType="num">
                                      <p:cBhvr additive="base">
                                        <p:cTn id="14" dur="500" fill="hold"/>
                                        <p:tgtEl>
                                          <p:spTgt spid="184833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848333"/>
                                        </p:tgtEl>
                                        <p:attrNameLst>
                                          <p:attrName>style.visibility</p:attrName>
                                        </p:attrNameLst>
                                      </p:cBhvr>
                                      <p:to>
                                        <p:strVal val="visible"/>
                                      </p:to>
                                    </p:set>
                                    <p:animEffect transition="in" filter="dissolve">
                                      <p:cBhvr>
                                        <p:cTn id="19" dur="500"/>
                                        <p:tgtEl>
                                          <p:spTgt spid="184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8332" grpId="0"/>
      <p:bldP spid="1848333"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Slide Number Placeholder 5">
            <a:extLst>
              <a:ext uri="{FF2B5EF4-FFF2-40B4-BE49-F238E27FC236}">
                <a16:creationId xmlns:a16="http://schemas.microsoft.com/office/drawing/2014/main" id="{9FB7BF84-DF9D-2831-5350-EE21EA5224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4B49F28-30C4-4237-9FB8-1C3912184CC5}" type="slidenum">
              <a:rPr lang="en-US" altLang="en-US" sz="1400"/>
              <a:pPr>
                <a:spcBef>
                  <a:spcPct val="0"/>
                </a:spcBef>
                <a:buFontTx/>
                <a:buNone/>
              </a:pPr>
              <a:t>142</a:t>
            </a:fld>
            <a:endParaRPr lang="en-US" altLang="en-US" sz="1400"/>
          </a:p>
        </p:txBody>
      </p:sp>
      <p:sp>
        <p:nvSpPr>
          <p:cNvPr id="259075" name="Text Box 2">
            <a:extLst>
              <a:ext uri="{FF2B5EF4-FFF2-40B4-BE49-F238E27FC236}">
                <a16:creationId xmlns:a16="http://schemas.microsoft.com/office/drawing/2014/main" id="{631F7B26-A7B2-64EA-9B56-1DBDF65182B3}"/>
              </a:ext>
            </a:extLst>
          </p:cNvPr>
          <p:cNvSpPr txBox="1">
            <a:spLocks noChangeArrowheads="1"/>
          </p:cNvSpPr>
          <p:nvPr/>
        </p:nvSpPr>
        <p:spPr bwMode="auto">
          <a:xfrm>
            <a:off x="287338" y="180975"/>
            <a:ext cx="8137525"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Activity levels can be viewed as part of the homeostatic mechanisms for energy balance and body composition.</a:t>
            </a:r>
          </a:p>
        </p:txBody>
      </p:sp>
      <p:pic>
        <p:nvPicPr>
          <p:cNvPr id="259076" name="Picture 3" descr="Exercise_beactiveforlife">
            <a:extLst>
              <a:ext uri="{FF2B5EF4-FFF2-40B4-BE49-F238E27FC236}">
                <a16:creationId xmlns:a16="http://schemas.microsoft.com/office/drawing/2014/main" id="{463ECA47-3968-4298-56A4-F94D779C9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8663" y="1962150"/>
            <a:ext cx="5667375" cy="453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7" name="Text Box 4">
            <a:extLst>
              <a:ext uri="{FF2B5EF4-FFF2-40B4-BE49-F238E27FC236}">
                <a16:creationId xmlns:a16="http://schemas.microsoft.com/office/drawing/2014/main" id="{C27ADB24-7076-9771-1A01-B847ED0801DD}"/>
              </a:ext>
            </a:extLst>
          </p:cNvPr>
          <p:cNvSpPr txBox="1">
            <a:spLocks noChangeArrowheads="1"/>
          </p:cNvSpPr>
          <p:nvPr/>
        </p:nvSpPr>
        <p:spPr bwMode="auto">
          <a:xfrm>
            <a:off x="5265738" y="6505575"/>
            <a:ext cx="21463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latin typeface="Arial" panose="020B0604020202020204" pitchFamily="34" charset="0"/>
              </a:rPr>
              <a:t>http://beactiveforlife.com/</a:t>
            </a:r>
          </a:p>
        </p:txBody>
      </p:sp>
      <p:pic>
        <p:nvPicPr>
          <p:cNvPr id="259078" name="Picture 5" descr="Exercise_thecamreport">
            <a:extLst>
              <a:ext uri="{FF2B5EF4-FFF2-40B4-BE49-F238E27FC236}">
                <a16:creationId xmlns:a16="http://schemas.microsoft.com/office/drawing/2014/main" id="{69DE95F1-E93E-CA4B-5339-0D40D63321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063" y="2900363"/>
            <a:ext cx="2139950" cy="279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9" name="Text Box 6">
            <a:extLst>
              <a:ext uri="{FF2B5EF4-FFF2-40B4-BE49-F238E27FC236}">
                <a16:creationId xmlns:a16="http://schemas.microsoft.com/office/drawing/2014/main" id="{C7C22D10-995F-B5CB-BE26-AFE35863F8A3}"/>
              </a:ext>
            </a:extLst>
          </p:cNvPr>
          <p:cNvSpPr txBox="1">
            <a:spLocks noChangeArrowheads="1"/>
          </p:cNvSpPr>
          <p:nvPr/>
        </p:nvSpPr>
        <p:spPr bwMode="auto">
          <a:xfrm>
            <a:off x="546100" y="6218238"/>
            <a:ext cx="2463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latin typeface="Arial" panose="020B0604020202020204" pitchFamily="34" charset="0"/>
              </a:rPr>
              <a:t>http://www.thecamreport.com/</a:t>
            </a:r>
            <a:br>
              <a:rPr lang="en-US" altLang="en-US" sz="1200">
                <a:solidFill>
                  <a:srgbClr val="0000FF"/>
                </a:solidFill>
                <a:latin typeface="Arial" panose="020B0604020202020204" pitchFamily="34" charset="0"/>
              </a:rPr>
            </a:br>
            <a:r>
              <a:rPr lang="en-US" altLang="en-US" sz="1200">
                <a:solidFill>
                  <a:srgbClr val="0000FF"/>
                </a:solidFill>
                <a:latin typeface="Arial" panose="020B0604020202020204" pitchFamily="34" charset="0"/>
              </a:rPr>
              <a:t>images/exercise.jpg</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Slide Number Placeholder 3">
            <a:extLst>
              <a:ext uri="{FF2B5EF4-FFF2-40B4-BE49-F238E27FC236}">
                <a16:creationId xmlns:a16="http://schemas.microsoft.com/office/drawing/2014/main" id="{7EE77BA5-6467-0A1B-AC78-83CC53E8F7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000C88A-6FCE-418C-B98F-D510C3CE17A6}" type="slidenum">
              <a:rPr lang="en-US" altLang="en-US" sz="1400"/>
              <a:pPr>
                <a:spcBef>
                  <a:spcPct val="0"/>
                </a:spcBef>
                <a:buFontTx/>
                <a:buNone/>
              </a:pPr>
              <a:t>143</a:t>
            </a:fld>
            <a:endParaRPr lang="en-US" altLang="en-US" sz="1400"/>
          </a:p>
        </p:txBody>
      </p:sp>
      <p:pic>
        <p:nvPicPr>
          <p:cNvPr id="261123" name="Picture 2" descr="Muscle_EDL_N_Y_Times">
            <a:extLst>
              <a:ext uri="{FF2B5EF4-FFF2-40B4-BE49-F238E27FC236}">
                <a16:creationId xmlns:a16="http://schemas.microsoft.com/office/drawing/2014/main" id="{364BB388-6EC8-D7F9-C4EF-31340C71B6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6263" y="2189163"/>
            <a:ext cx="55880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Text Box 3">
            <a:extLst>
              <a:ext uri="{FF2B5EF4-FFF2-40B4-BE49-F238E27FC236}">
                <a16:creationId xmlns:a16="http://schemas.microsoft.com/office/drawing/2014/main" id="{3A8C91BD-129C-CABD-72A1-DEE208B8AFE3}"/>
              </a:ext>
            </a:extLst>
          </p:cNvPr>
          <p:cNvSpPr txBox="1">
            <a:spLocks noChangeArrowheads="1"/>
          </p:cNvSpPr>
          <p:nvPr/>
        </p:nvSpPr>
        <p:spPr bwMode="auto">
          <a:xfrm>
            <a:off x="273050" y="1095375"/>
            <a:ext cx="8459788" cy="566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Increased Insulin-Stimulated Glucose Uptake of Isolated Extensor Digitorum Longus Muscles</a:t>
            </a:r>
          </a:p>
          <a:p>
            <a:pPr>
              <a:spcBef>
                <a:spcPct val="0"/>
              </a:spcBef>
              <a:buFontTx/>
              <a:buNone/>
            </a:pPr>
            <a:r>
              <a:rPr lang="en-US" altLang="en-US" sz="2000">
                <a:solidFill>
                  <a:srgbClr val="0000FF"/>
                </a:solidFill>
                <a:latin typeface="Arial" panose="020B0604020202020204" pitchFamily="34" charset="0"/>
              </a:rPr>
              <a:t>(extends toes 2-5 and dorsiflexes ankle)</a:t>
            </a:r>
            <a:endParaRPr lang="en-US" altLang="en-US" sz="2000" b="1">
              <a:solidFill>
                <a:srgbClr val="0000FF"/>
              </a:solidFill>
              <a:latin typeface="Arial" panose="020B0604020202020204" pitchFamily="34" charset="0"/>
            </a:endParaRPr>
          </a:p>
          <a:p>
            <a:pPr>
              <a:spcBef>
                <a:spcPct val="0"/>
              </a:spcBef>
              <a:buFontTx/>
              <a:buNone/>
            </a:pPr>
            <a:endParaRPr lang="en-US" altLang="en-US" sz="2000" b="1">
              <a:solidFill>
                <a:srgbClr val="0000FF"/>
              </a:solidFill>
              <a:latin typeface="Arial" panose="020B0604020202020204" pitchFamily="34" charset="0"/>
            </a:endParaRPr>
          </a:p>
          <a:p>
            <a:pPr>
              <a:spcBef>
                <a:spcPct val="0"/>
              </a:spcBef>
              <a:buFontTx/>
              <a:buNone/>
            </a:pPr>
            <a:endParaRPr lang="en-US" altLang="en-US" sz="3400" b="1">
              <a:solidFill>
                <a:srgbClr val="0000FF"/>
              </a:solidFill>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r>
              <a:rPr lang="en-US" altLang="en-US" sz="1000">
                <a:latin typeface="Arial" panose="020B0604020202020204" pitchFamily="34" charset="0"/>
              </a:rPr>
              <a:t>Gen. 17 Males</a:t>
            </a:r>
          </a:p>
          <a:p>
            <a:pPr>
              <a:spcBef>
                <a:spcPct val="0"/>
              </a:spcBef>
              <a:buFontTx/>
              <a:buNone/>
            </a:pPr>
            <a:r>
              <a:rPr lang="en-US" altLang="en-US" sz="1000">
                <a:latin typeface="Arial" panose="020B0604020202020204" pitchFamily="34" charset="0"/>
              </a:rPr>
              <a:t>  Wheels &amp; No wheels</a:t>
            </a:r>
          </a:p>
          <a:p>
            <a:pPr>
              <a:spcBef>
                <a:spcPct val="0"/>
              </a:spcBef>
              <a:buFontTx/>
              <a:buNone/>
            </a:pPr>
            <a:r>
              <a:rPr lang="en-US" altLang="en-US" sz="1000">
                <a:latin typeface="Arial" panose="020B0604020202020204" pitchFamily="34" charset="0"/>
              </a:rPr>
              <a:t>  for 2 months</a:t>
            </a:r>
          </a:p>
          <a:p>
            <a:pPr>
              <a:spcBef>
                <a:spcPct val="0"/>
              </a:spcBef>
              <a:buFontTx/>
              <a:buNone/>
            </a:pPr>
            <a:endParaRPr lang="en-US" altLang="en-US" sz="1000">
              <a:latin typeface="Arial" panose="020B0604020202020204" pitchFamily="34" charset="0"/>
            </a:endParaRPr>
          </a:p>
          <a:p>
            <a:pPr>
              <a:spcBef>
                <a:spcPct val="0"/>
              </a:spcBef>
              <a:buFontTx/>
              <a:buNone/>
            </a:pPr>
            <a:r>
              <a:rPr lang="en-US" altLang="en-US" sz="1000">
                <a:latin typeface="Arial" panose="020B0604020202020204" pitchFamily="34" charset="0"/>
              </a:rPr>
              <a:t>Dumke et al. 2001. </a:t>
            </a:r>
            <a:r>
              <a:rPr lang="en-US" altLang="en-US" sz="1000" i="1">
                <a:latin typeface="Arial" panose="020B0604020202020204" pitchFamily="34" charset="0"/>
              </a:rPr>
              <a:t>Journal of Applied Physiology</a:t>
            </a:r>
            <a:r>
              <a:rPr lang="en-US" altLang="en-US" sz="1000">
                <a:latin typeface="Arial" panose="020B0604020202020204" pitchFamily="34" charset="0"/>
              </a:rPr>
              <a:t> 91:1289-1297.</a:t>
            </a:r>
            <a:endParaRPr lang="en-US" altLang="en-US" sz="1000" b="1">
              <a:solidFill>
                <a:srgbClr val="0000FF"/>
              </a:solidFill>
              <a:latin typeface="Arial" panose="020B0604020202020204" pitchFamily="34" charset="0"/>
            </a:endParaRPr>
          </a:p>
        </p:txBody>
      </p:sp>
      <p:sp>
        <p:nvSpPr>
          <p:cNvPr id="261125" name="Line 4">
            <a:extLst>
              <a:ext uri="{FF2B5EF4-FFF2-40B4-BE49-F238E27FC236}">
                <a16:creationId xmlns:a16="http://schemas.microsoft.com/office/drawing/2014/main" id="{9FC71295-F7A9-602E-C006-6D3EC6F2767B}"/>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52421" name="Text Box 5">
            <a:extLst>
              <a:ext uri="{FF2B5EF4-FFF2-40B4-BE49-F238E27FC236}">
                <a16:creationId xmlns:a16="http://schemas.microsoft.com/office/drawing/2014/main" id="{D88EAF7F-B24E-19C8-B456-201907BF5867}"/>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261127" name="Rectangle 6">
            <a:extLst>
              <a:ext uri="{FF2B5EF4-FFF2-40B4-BE49-F238E27FC236}">
                <a16:creationId xmlns:a16="http://schemas.microsoft.com/office/drawing/2014/main" id="{C794E856-5DC5-00A8-9CE7-4C1F279BE212}"/>
              </a:ext>
            </a:extLst>
          </p:cNvPr>
          <p:cNvSpPr>
            <a:spLocks noChangeArrowheads="1"/>
          </p:cNvSpPr>
          <p:nvPr/>
        </p:nvSpPr>
        <p:spPr bwMode="auto">
          <a:xfrm>
            <a:off x="6850063" y="5059363"/>
            <a:ext cx="1112837" cy="930275"/>
          </a:xfrm>
          <a:prstGeom prst="rect">
            <a:avLst/>
          </a:prstGeom>
          <a:noFill/>
          <a:ln w="38100">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wipe dir="d"/>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Slide Number Placeholder 5">
            <a:extLst>
              <a:ext uri="{FF2B5EF4-FFF2-40B4-BE49-F238E27FC236}">
                <a16:creationId xmlns:a16="http://schemas.microsoft.com/office/drawing/2014/main" id="{B1BF8A50-F192-26D0-4593-AE1BE48603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77AF532-7DA3-44C9-AB81-8F3D37DBE97C}" type="slidenum">
              <a:rPr lang="en-US" altLang="en-US" sz="1400"/>
              <a:pPr>
                <a:spcBef>
                  <a:spcPct val="0"/>
                </a:spcBef>
                <a:buFontTx/>
                <a:buNone/>
              </a:pPr>
              <a:t>144</a:t>
            </a:fld>
            <a:endParaRPr lang="en-US" altLang="en-US" sz="1400"/>
          </a:p>
        </p:txBody>
      </p:sp>
      <p:sp>
        <p:nvSpPr>
          <p:cNvPr id="263171" name="Rectangle 2">
            <a:extLst>
              <a:ext uri="{FF2B5EF4-FFF2-40B4-BE49-F238E27FC236}">
                <a16:creationId xmlns:a16="http://schemas.microsoft.com/office/drawing/2014/main" id="{83C0BA17-B329-8CDB-1FD8-AD1F8D2F332C}"/>
              </a:ext>
            </a:extLst>
          </p:cNvPr>
          <p:cNvSpPr>
            <a:spLocks noGrp="1" noChangeArrowheads="1"/>
          </p:cNvSpPr>
          <p:nvPr>
            <p:ph type="body" idx="1"/>
          </p:nvPr>
        </p:nvSpPr>
        <p:spPr>
          <a:xfrm>
            <a:off x="246063" y="1046163"/>
            <a:ext cx="8458200" cy="4097337"/>
          </a:xfrm>
          <a:noFill/>
        </p:spPr>
        <p:txBody>
          <a:bodyPr>
            <a:spAutoFit/>
          </a:bodyPr>
          <a:lstStyle/>
          <a:p>
            <a:pPr>
              <a:spcBef>
                <a:spcPct val="0"/>
              </a:spcBef>
              <a:spcAft>
                <a:spcPct val="35000"/>
              </a:spcAft>
              <a:buSzPct val="130000"/>
              <a:buFontTx/>
              <a:buNone/>
            </a:pPr>
            <a:r>
              <a:rPr lang="en-US" altLang="en-US" sz="3600" b="1">
                <a:latin typeface="Arial" panose="020B0604020202020204" pitchFamily="34" charset="0"/>
              </a:rPr>
              <a:t>Mice from the </a:t>
            </a:r>
            <a:r>
              <a:rPr lang="en-US" altLang="en-US" sz="3600" b="1">
                <a:solidFill>
                  <a:srgbClr val="FF0000"/>
                </a:solidFill>
                <a:latin typeface="Arial" panose="020B0604020202020204" pitchFamily="34" charset="0"/>
              </a:rPr>
              <a:t>Selected lines:</a:t>
            </a:r>
          </a:p>
          <a:p>
            <a:pPr lvl="1">
              <a:spcBef>
                <a:spcPct val="0"/>
              </a:spcBef>
              <a:spcAft>
                <a:spcPct val="35000"/>
              </a:spcAft>
              <a:buSzPct val="130000"/>
              <a:buFontTx/>
              <a:buChar char="•"/>
            </a:pPr>
            <a:r>
              <a:rPr lang="en-US" altLang="en-US" sz="3200" b="1">
                <a:solidFill>
                  <a:srgbClr val="FF0000"/>
                </a:solidFill>
                <a:latin typeface="Arial" panose="020B0604020202020204" pitchFamily="34" charset="0"/>
              </a:rPr>
              <a:t>have less body fat</a:t>
            </a:r>
            <a:r>
              <a:rPr lang="en-US" altLang="en-US" sz="3200" b="1">
                <a:latin typeface="Arial" panose="020B0604020202020204" pitchFamily="34" charset="0"/>
              </a:rPr>
              <a:t>,</a:t>
            </a:r>
            <a:br>
              <a:rPr lang="en-US" altLang="en-US" sz="3200" b="1">
                <a:latin typeface="Arial" panose="020B0604020202020204" pitchFamily="34" charset="0"/>
              </a:rPr>
            </a:br>
            <a:r>
              <a:rPr lang="en-US" altLang="en-US" sz="3200" b="1" i="1">
                <a:latin typeface="Arial" panose="020B0604020202020204" pitchFamily="34" charset="0"/>
              </a:rPr>
              <a:t>even when housed without wheels</a:t>
            </a:r>
          </a:p>
          <a:p>
            <a:pPr lvl="1">
              <a:spcBef>
                <a:spcPct val="0"/>
              </a:spcBef>
              <a:spcAft>
                <a:spcPct val="35000"/>
              </a:spcAft>
              <a:buSzPct val="130000"/>
              <a:buFontTx/>
              <a:buChar char="•"/>
            </a:pPr>
            <a:r>
              <a:rPr lang="en-US" altLang="en-US" sz="3200" b="1">
                <a:solidFill>
                  <a:srgbClr val="FF0000"/>
                </a:solidFill>
                <a:latin typeface="Arial" panose="020B0604020202020204" pitchFamily="34" charset="0"/>
              </a:rPr>
              <a:t>eat more</a:t>
            </a:r>
            <a:r>
              <a:rPr lang="en-US" altLang="en-US" sz="3200" b="1">
                <a:latin typeface="Arial" panose="020B0604020202020204" pitchFamily="34" charset="0"/>
              </a:rPr>
              <a:t> for their body weight,</a:t>
            </a:r>
            <a:br>
              <a:rPr lang="en-US" altLang="en-US" sz="3200" b="1">
                <a:latin typeface="Arial" panose="020B0604020202020204" pitchFamily="34" charset="0"/>
              </a:rPr>
            </a:br>
            <a:r>
              <a:rPr lang="en-US" altLang="en-US" sz="3200" b="1" i="1">
                <a:latin typeface="Arial" panose="020B0604020202020204" pitchFamily="34" charset="0"/>
              </a:rPr>
              <a:t>even when housed without wheels</a:t>
            </a:r>
            <a:endParaRPr lang="en-US" altLang="en-US" sz="3200" b="1">
              <a:latin typeface="Arial" panose="020B0604020202020204" pitchFamily="34" charset="0"/>
            </a:endParaRPr>
          </a:p>
          <a:p>
            <a:pPr lvl="1">
              <a:spcBef>
                <a:spcPct val="0"/>
              </a:spcBef>
              <a:spcAft>
                <a:spcPct val="35000"/>
              </a:spcAft>
              <a:buSzPct val="130000"/>
              <a:buFontTx/>
              <a:buChar char="•"/>
            </a:pPr>
            <a:r>
              <a:rPr lang="en-US" altLang="en-US" sz="3200" b="1">
                <a:latin typeface="Arial" panose="020B0604020202020204" pitchFamily="34" charset="0"/>
              </a:rPr>
              <a:t>show no difference in basal or resting metabolic rate</a:t>
            </a:r>
          </a:p>
        </p:txBody>
      </p:sp>
      <p:sp>
        <p:nvSpPr>
          <p:cNvPr id="263172" name="Text Box 3">
            <a:extLst>
              <a:ext uri="{FF2B5EF4-FFF2-40B4-BE49-F238E27FC236}">
                <a16:creationId xmlns:a16="http://schemas.microsoft.com/office/drawing/2014/main" id="{8E915336-FCBE-8768-2AB3-F2DF0CAC813E}"/>
              </a:ext>
            </a:extLst>
          </p:cNvPr>
          <p:cNvSpPr txBox="1">
            <a:spLocks noChangeArrowheads="1"/>
          </p:cNvSpPr>
          <p:nvPr/>
        </p:nvSpPr>
        <p:spPr bwMode="auto">
          <a:xfrm>
            <a:off x="1143000" y="136525"/>
            <a:ext cx="7010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Body Size and Composition</a:t>
            </a:r>
          </a:p>
        </p:txBody>
      </p:sp>
      <p:sp>
        <p:nvSpPr>
          <p:cNvPr id="263173" name="Line 4">
            <a:extLst>
              <a:ext uri="{FF2B5EF4-FFF2-40B4-BE49-F238E27FC236}">
                <a16:creationId xmlns:a16="http://schemas.microsoft.com/office/drawing/2014/main" id="{6CA146B4-A4E4-A13F-E416-ED4CF2527BE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Slide Number Placeholder 5">
            <a:extLst>
              <a:ext uri="{FF2B5EF4-FFF2-40B4-BE49-F238E27FC236}">
                <a16:creationId xmlns:a16="http://schemas.microsoft.com/office/drawing/2014/main" id="{C891EBBF-9859-BB3D-E38D-CA48840FE2E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82B6F1C-ECB7-4D1E-BDBE-771A37E102A7}" type="slidenum">
              <a:rPr lang="en-US" altLang="en-US" sz="1400"/>
              <a:pPr>
                <a:spcBef>
                  <a:spcPct val="0"/>
                </a:spcBef>
                <a:buFontTx/>
                <a:buNone/>
              </a:pPr>
              <a:t>145</a:t>
            </a:fld>
            <a:endParaRPr lang="en-US" altLang="en-US" sz="1400"/>
          </a:p>
        </p:txBody>
      </p:sp>
      <p:sp>
        <p:nvSpPr>
          <p:cNvPr id="265219" name="Rectangle 2">
            <a:extLst>
              <a:ext uri="{FF2B5EF4-FFF2-40B4-BE49-F238E27FC236}">
                <a16:creationId xmlns:a16="http://schemas.microsoft.com/office/drawing/2014/main" id="{F264284A-116E-6CBD-D32F-60AB8109915D}"/>
              </a:ext>
            </a:extLst>
          </p:cNvPr>
          <p:cNvSpPr>
            <a:spLocks noGrp="1" noChangeArrowheads="1"/>
          </p:cNvSpPr>
          <p:nvPr>
            <p:ph type="body" idx="1"/>
          </p:nvPr>
        </p:nvSpPr>
        <p:spPr>
          <a:xfrm>
            <a:off x="381000" y="1066800"/>
            <a:ext cx="8458200" cy="5486400"/>
          </a:xfrm>
        </p:spPr>
        <p:txBody>
          <a:bodyPr/>
          <a:lstStyle/>
          <a:p>
            <a:pPr>
              <a:spcBef>
                <a:spcPct val="0"/>
              </a:spcBef>
              <a:spcAft>
                <a:spcPct val="25000"/>
              </a:spcAft>
              <a:buSzPct val="130000"/>
              <a:buFontTx/>
              <a:buNone/>
            </a:pPr>
            <a:r>
              <a:rPr lang="en-US" altLang="en-US" sz="3000" b="1">
                <a:latin typeface="Arial" panose="020B0604020202020204" pitchFamily="34" charset="0"/>
              </a:rPr>
              <a:t>Mice from the </a:t>
            </a:r>
            <a:r>
              <a:rPr lang="en-US" altLang="en-US" sz="3000" b="1">
                <a:solidFill>
                  <a:srgbClr val="FF0000"/>
                </a:solidFill>
                <a:latin typeface="Arial" panose="020B0604020202020204" pitchFamily="34" charset="0"/>
              </a:rPr>
              <a:t>Selected lines have:</a:t>
            </a:r>
          </a:p>
          <a:p>
            <a:pPr lvl="1">
              <a:spcBef>
                <a:spcPct val="0"/>
              </a:spcBef>
              <a:spcAft>
                <a:spcPct val="25000"/>
              </a:spcAft>
              <a:buSzPct val="130000"/>
              <a:buFont typeface="Arial" panose="020B0604020202020204" pitchFamily="34" charset="0"/>
              <a:buChar char="●"/>
            </a:pPr>
            <a:r>
              <a:rPr lang="en-US" altLang="en-US" b="1">
                <a:solidFill>
                  <a:srgbClr val="FF0000"/>
                </a:solidFill>
                <a:latin typeface="Arial" panose="020B0604020202020204" pitchFamily="34" charset="0"/>
              </a:rPr>
              <a:t>lower circualting leptin levels</a:t>
            </a:r>
            <a:br>
              <a:rPr lang="en-US" altLang="en-US" b="1">
                <a:latin typeface="Arial" panose="020B0604020202020204" pitchFamily="34" charset="0"/>
              </a:rPr>
            </a:br>
            <a:r>
              <a:rPr lang="en-US" altLang="en-US" sz="2600" b="1" i="1">
                <a:latin typeface="Arial" panose="020B0604020202020204" pitchFamily="34" charset="0"/>
              </a:rPr>
              <a:t> even after adjusting for their lower body fat</a:t>
            </a:r>
          </a:p>
          <a:p>
            <a:pPr lvl="1">
              <a:spcBef>
                <a:spcPct val="0"/>
              </a:spcBef>
              <a:spcAft>
                <a:spcPct val="25000"/>
              </a:spcAft>
              <a:buSzPct val="130000"/>
              <a:buFont typeface="Arial" panose="020B0604020202020204" pitchFamily="34" charset="0"/>
              <a:buChar char="●"/>
            </a:pPr>
            <a:r>
              <a:rPr lang="en-US" altLang="en-US" b="1">
                <a:solidFill>
                  <a:srgbClr val="FF0000"/>
                </a:solidFill>
                <a:latin typeface="Arial" panose="020B0604020202020204" pitchFamily="34" charset="0"/>
              </a:rPr>
              <a:t>higher circulating cor</a:t>
            </a:r>
            <a:r>
              <a:rPr lang="en-US" altLang="en-US" sz="600" b="1">
                <a:solidFill>
                  <a:srgbClr val="FF0000"/>
                </a:solidFill>
                <a:latin typeface="Arial" panose="020B0604020202020204" pitchFamily="34" charset="0"/>
              </a:rPr>
              <a:t> </a:t>
            </a:r>
            <a:r>
              <a:rPr lang="en-US" altLang="en-US" b="1">
                <a:solidFill>
                  <a:srgbClr val="FF0000"/>
                </a:solidFill>
                <a:latin typeface="Arial" panose="020B0604020202020204" pitchFamily="34" charset="0"/>
              </a:rPr>
              <a:t>ticosterone levels</a:t>
            </a:r>
            <a:br>
              <a:rPr lang="en-US" altLang="en-US" b="1">
                <a:latin typeface="Arial" panose="020B0604020202020204" pitchFamily="34" charset="0"/>
              </a:rPr>
            </a:br>
            <a:r>
              <a:rPr lang="en-US" altLang="en-US" sz="2600" b="1">
                <a:latin typeface="Arial" panose="020B0604020202020204" pitchFamily="34" charset="0"/>
              </a:rPr>
              <a:t> </a:t>
            </a:r>
            <a:r>
              <a:rPr lang="en-US" altLang="en-US" sz="2600" b="1" i="1">
                <a:latin typeface="Arial" panose="020B0604020202020204" pitchFamily="34" charset="0"/>
              </a:rPr>
              <a:t>even at rest during the day</a:t>
            </a:r>
          </a:p>
        </p:txBody>
      </p:sp>
      <p:sp>
        <p:nvSpPr>
          <p:cNvPr id="265220" name="Text Box 3">
            <a:extLst>
              <a:ext uri="{FF2B5EF4-FFF2-40B4-BE49-F238E27FC236}">
                <a16:creationId xmlns:a16="http://schemas.microsoft.com/office/drawing/2014/main" id="{81362E76-9131-B321-1F75-22CFF5A789C9}"/>
              </a:ext>
            </a:extLst>
          </p:cNvPr>
          <p:cNvSpPr txBox="1">
            <a:spLocks noChangeArrowheads="1"/>
          </p:cNvSpPr>
          <p:nvPr/>
        </p:nvSpPr>
        <p:spPr bwMode="auto">
          <a:xfrm>
            <a:off x="1828800" y="136525"/>
            <a:ext cx="5410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Endocrine Correlates</a:t>
            </a:r>
          </a:p>
        </p:txBody>
      </p:sp>
      <p:sp>
        <p:nvSpPr>
          <p:cNvPr id="265221" name="Line 4">
            <a:extLst>
              <a:ext uri="{FF2B5EF4-FFF2-40B4-BE49-F238E27FC236}">
                <a16:creationId xmlns:a16="http://schemas.microsoft.com/office/drawing/2014/main" id="{D6C0BA93-4F4F-3B57-327F-99733BE20A49}"/>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79045" name="Text Box 5">
            <a:extLst>
              <a:ext uri="{FF2B5EF4-FFF2-40B4-BE49-F238E27FC236}">
                <a16:creationId xmlns:a16="http://schemas.microsoft.com/office/drawing/2014/main" id="{14F1A3AF-AE25-E492-F21C-BA11287AFC4F}"/>
              </a:ext>
            </a:extLst>
          </p:cNvPr>
          <p:cNvSpPr txBox="1">
            <a:spLocks noChangeArrowheads="1"/>
          </p:cNvSpPr>
          <p:nvPr/>
        </p:nvSpPr>
        <p:spPr bwMode="auto">
          <a:xfrm>
            <a:off x="4264025" y="4248150"/>
            <a:ext cx="4308475" cy="1949450"/>
          </a:xfrm>
          <a:prstGeom prst="rect">
            <a:avLst/>
          </a:prstGeom>
          <a:solidFill>
            <a:srgbClr val="99FF66"/>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a:effectLst>
                  <a:outerShdw blurRad="38100" dist="38100" dir="2700000" algn="tl">
                    <a:srgbClr val="FFFFFF"/>
                  </a:outerShdw>
                </a:effectLst>
                <a:latin typeface="Arial" panose="020B0604020202020204" pitchFamily="34" charset="0"/>
              </a:rPr>
              <a:t>Does high CORT cause reduced growth rate?</a:t>
            </a:r>
          </a:p>
        </p:txBody>
      </p:sp>
      <p:grpSp>
        <p:nvGrpSpPr>
          <p:cNvPr id="1879046" name="Group 6">
            <a:extLst>
              <a:ext uri="{FF2B5EF4-FFF2-40B4-BE49-F238E27FC236}">
                <a16:creationId xmlns:a16="http://schemas.microsoft.com/office/drawing/2014/main" id="{FF4ED777-BF28-19CB-7E1F-8405FAE79EDB}"/>
              </a:ext>
            </a:extLst>
          </p:cNvPr>
          <p:cNvGrpSpPr>
            <a:grpSpLocks/>
          </p:cNvGrpSpPr>
          <p:nvPr/>
        </p:nvGrpSpPr>
        <p:grpSpPr bwMode="auto">
          <a:xfrm>
            <a:off x="555625" y="2574925"/>
            <a:ext cx="7516813" cy="3176588"/>
            <a:chOff x="350" y="1622"/>
            <a:chExt cx="4735" cy="2001"/>
          </a:xfrm>
        </p:grpSpPr>
        <p:sp>
          <p:nvSpPr>
            <p:cNvPr id="1879047" name="Text Box 7">
              <a:extLst>
                <a:ext uri="{FF2B5EF4-FFF2-40B4-BE49-F238E27FC236}">
                  <a16:creationId xmlns:a16="http://schemas.microsoft.com/office/drawing/2014/main" id="{33570303-4BA2-AB37-2982-3EA191498231}"/>
                </a:ext>
              </a:extLst>
            </p:cNvPr>
            <p:cNvSpPr txBox="1">
              <a:spLocks noChangeArrowheads="1"/>
            </p:cNvSpPr>
            <p:nvPr/>
          </p:nvSpPr>
          <p:spPr bwMode="auto">
            <a:xfrm>
              <a:off x="350" y="2395"/>
              <a:ext cx="2016" cy="1228"/>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a:effectLst>
                    <a:outerShdw blurRad="38100" dist="38100" dir="2700000" algn="tl">
                      <a:srgbClr val="FFFFFF"/>
                    </a:outerShdw>
                  </a:effectLst>
                  <a:latin typeface="Arial" panose="020B0604020202020204" pitchFamily="34" charset="0"/>
                </a:rPr>
                <a:t>Adaptation or Byproduct?</a:t>
              </a:r>
            </a:p>
          </p:txBody>
        </p:sp>
        <p:sp>
          <p:nvSpPr>
            <p:cNvPr id="265225" name="Rectangle 8">
              <a:extLst>
                <a:ext uri="{FF2B5EF4-FFF2-40B4-BE49-F238E27FC236}">
                  <a16:creationId xmlns:a16="http://schemas.microsoft.com/office/drawing/2014/main" id="{1CBA8A90-53AA-B5F1-605D-323C62090BEE}"/>
                </a:ext>
              </a:extLst>
            </p:cNvPr>
            <p:cNvSpPr>
              <a:spLocks noChangeArrowheads="1"/>
            </p:cNvSpPr>
            <p:nvPr/>
          </p:nvSpPr>
          <p:spPr bwMode="auto">
            <a:xfrm>
              <a:off x="553" y="1622"/>
              <a:ext cx="4532" cy="627"/>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87904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3" presetClass="entr" presetSubtype="0" fill="hold" grpId="0" nodeType="clickEffect">
                                  <p:stCondLst>
                                    <p:cond delay="0"/>
                                  </p:stCondLst>
                                  <p:childTnLst>
                                    <p:set>
                                      <p:cBhvr>
                                        <p:cTn id="10" dur="1" fill="hold">
                                          <p:stCondLst>
                                            <p:cond delay="0"/>
                                          </p:stCondLst>
                                        </p:cTn>
                                        <p:tgtEl>
                                          <p:spTgt spid="1879045"/>
                                        </p:tgtEl>
                                        <p:attrNameLst>
                                          <p:attrName>style.visibility</p:attrName>
                                        </p:attrNameLst>
                                      </p:cBhvr>
                                      <p:to>
                                        <p:strVal val="visible"/>
                                      </p:to>
                                    </p:set>
                                    <p:anim calcmode="lin" valueType="num">
                                      <p:cBhvr>
                                        <p:cTn id="11" dur="500" fill="hold"/>
                                        <p:tgtEl>
                                          <p:spTgt spid="1879045"/>
                                        </p:tgtEl>
                                        <p:attrNameLst>
                                          <p:attrName>ppt_w</p:attrName>
                                        </p:attrNameLst>
                                      </p:cBhvr>
                                      <p:tavLst>
                                        <p:tav tm="0">
                                          <p:val>
                                            <p:fltVal val="0"/>
                                          </p:val>
                                        </p:tav>
                                        <p:tav tm="100000">
                                          <p:val>
                                            <p:strVal val="#ppt_w"/>
                                          </p:val>
                                        </p:tav>
                                      </p:tavLst>
                                    </p:anim>
                                    <p:anim calcmode="lin" valueType="num">
                                      <p:cBhvr>
                                        <p:cTn id="12" dur="500" fill="hold"/>
                                        <p:tgtEl>
                                          <p:spTgt spid="1879045"/>
                                        </p:tgtEl>
                                        <p:attrNameLst>
                                          <p:attrName>ppt_h</p:attrName>
                                        </p:attrNameLst>
                                      </p:cBhvr>
                                      <p:tavLst>
                                        <p:tav tm="0">
                                          <p:val>
                                            <p:fltVal val="0"/>
                                          </p:val>
                                        </p:tav>
                                        <p:tav tm="100000">
                                          <p:val>
                                            <p:strVal val="#ppt_h"/>
                                          </p:val>
                                        </p:tav>
                                      </p:tavLst>
                                    </p:anim>
                                    <p:animEffect transition="in" filter="fade">
                                      <p:cBhvr>
                                        <p:cTn id="13" dur="500"/>
                                        <p:tgtEl>
                                          <p:spTgt spid="1879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9045"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Slide Number Placeholder 3">
            <a:extLst>
              <a:ext uri="{FF2B5EF4-FFF2-40B4-BE49-F238E27FC236}">
                <a16:creationId xmlns:a16="http://schemas.microsoft.com/office/drawing/2014/main" id="{DF8F7232-49F6-543C-3BF6-96A82BC3ABF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2B747D4-AB39-4176-8BC1-CF8123641BFE}" type="slidenum">
              <a:rPr lang="en-US" altLang="en-US" sz="1400"/>
              <a:pPr>
                <a:spcBef>
                  <a:spcPct val="0"/>
                </a:spcBef>
                <a:buFontTx/>
                <a:buNone/>
              </a:pPr>
              <a:t>146</a:t>
            </a:fld>
            <a:endParaRPr lang="en-US" altLang="en-US" sz="1400"/>
          </a:p>
        </p:txBody>
      </p:sp>
      <p:graphicFrame>
        <p:nvGraphicFramePr>
          <p:cNvPr id="267267" name="Object 2">
            <a:extLst>
              <a:ext uri="{FF2B5EF4-FFF2-40B4-BE49-F238E27FC236}">
                <a16:creationId xmlns:a16="http://schemas.microsoft.com/office/drawing/2014/main" id="{2ED7A71E-79B7-90B4-5F6A-765EFAE74A96}"/>
              </a:ext>
            </a:extLst>
          </p:cNvPr>
          <p:cNvGraphicFramePr>
            <a:graphicFrameLocks noChangeAspect="1"/>
          </p:cNvGraphicFramePr>
          <p:nvPr/>
        </p:nvGraphicFramePr>
        <p:xfrm>
          <a:off x="300038" y="161925"/>
          <a:ext cx="8691562" cy="6592888"/>
        </p:xfrm>
        <a:graphic>
          <a:graphicData uri="http://schemas.openxmlformats.org/presentationml/2006/ole">
            <mc:AlternateContent xmlns:mc="http://schemas.openxmlformats.org/markup-compatibility/2006">
              <mc:Choice xmlns:v="urn:schemas-microsoft-com:vml" Requires="v">
                <p:oleObj spid="_x0000_s267298" name="Chart" r:id="rId4" imgW="9305734" imgH="6591300" progId="MSGraph.Chart.8">
                  <p:embed followColorScheme="full"/>
                </p:oleObj>
              </mc:Choice>
              <mc:Fallback>
                <p:oleObj name="Chart" r:id="rId4" imgW="9305734" imgH="6591300"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038" y="161925"/>
                        <a:ext cx="8691562" cy="6592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7268" name="Text Box 3">
            <a:extLst>
              <a:ext uri="{FF2B5EF4-FFF2-40B4-BE49-F238E27FC236}">
                <a16:creationId xmlns:a16="http://schemas.microsoft.com/office/drawing/2014/main" id="{C594C73A-716A-E7C3-7719-F9B92E955A69}"/>
              </a:ext>
            </a:extLst>
          </p:cNvPr>
          <p:cNvSpPr txBox="1">
            <a:spLocks noChangeArrowheads="1"/>
          </p:cNvSpPr>
          <p:nvPr/>
        </p:nvSpPr>
        <p:spPr bwMode="auto">
          <a:xfrm>
            <a:off x="2971800" y="6149975"/>
            <a:ext cx="434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sqrt Baseline CORT (ng/ml)</a:t>
            </a:r>
          </a:p>
        </p:txBody>
      </p:sp>
      <p:sp>
        <p:nvSpPr>
          <p:cNvPr id="267269" name="Text Box 4">
            <a:extLst>
              <a:ext uri="{FF2B5EF4-FFF2-40B4-BE49-F238E27FC236}">
                <a16:creationId xmlns:a16="http://schemas.microsoft.com/office/drawing/2014/main" id="{92B0C1D2-AFA7-6990-FFAC-423C58E5F811}"/>
              </a:ext>
            </a:extLst>
          </p:cNvPr>
          <p:cNvSpPr txBox="1">
            <a:spLocks noChangeArrowheads="1"/>
          </p:cNvSpPr>
          <p:nvPr/>
        </p:nvSpPr>
        <p:spPr bwMode="auto">
          <a:xfrm rot="-5400000">
            <a:off x="-1196975" y="2994025"/>
            <a:ext cx="3276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latin typeface="Arial" panose="020B0604020202020204" pitchFamily="34" charset="0"/>
              </a:rPr>
              <a:t>log</a:t>
            </a:r>
            <a:r>
              <a:rPr lang="en-US" altLang="en-US" sz="2600" b="1" baseline="-20000">
                <a:latin typeface="Arial" panose="020B0604020202020204" pitchFamily="34" charset="0"/>
              </a:rPr>
              <a:t>10</a:t>
            </a:r>
            <a:r>
              <a:rPr lang="en-US" altLang="en-US" sz="2600" b="1">
                <a:latin typeface="Arial" panose="020B0604020202020204" pitchFamily="34" charset="0"/>
              </a:rPr>
              <a:t> Body Mass (g)</a:t>
            </a:r>
            <a:endParaRPr lang="en-US" altLang="en-US" sz="2600" b="1" baseline="30000">
              <a:latin typeface="Arial" panose="020B0604020202020204" pitchFamily="34" charset="0"/>
            </a:endParaRPr>
          </a:p>
        </p:txBody>
      </p:sp>
      <p:sp>
        <p:nvSpPr>
          <p:cNvPr id="267270" name="Text Box 5">
            <a:extLst>
              <a:ext uri="{FF2B5EF4-FFF2-40B4-BE49-F238E27FC236}">
                <a16:creationId xmlns:a16="http://schemas.microsoft.com/office/drawing/2014/main" id="{F28D9461-E1E7-1D91-C81C-6CFDE8529365}"/>
              </a:ext>
            </a:extLst>
          </p:cNvPr>
          <p:cNvSpPr txBox="1">
            <a:spLocks noChangeArrowheads="1"/>
          </p:cNvSpPr>
          <p:nvPr/>
        </p:nvSpPr>
        <p:spPr bwMode="auto">
          <a:xfrm>
            <a:off x="4570413" y="3838575"/>
            <a:ext cx="1571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Selected</a:t>
            </a:r>
          </a:p>
        </p:txBody>
      </p:sp>
      <p:sp>
        <p:nvSpPr>
          <p:cNvPr id="1881094" name="Text Box 6">
            <a:extLst>
              <a:ext uri="{FF2B5EF4-FFF2-40B4-BE49-F238E27FC236}">
                <a16:creationId xmlns:a16="http://schemas.microsoft.com/office/drawing/2014/main" id="{DF23676B-9ADC-F8AF-FB49-ED5D06EE83D2}"/>
              </a:ext>
            </a:extLst>
          </p:cNvPr>
          <p:cNvSpPr txBox="1">
            <a:spLocks noChangeArrowheads="1"/>
          </p:cNvSpPr>
          <p:nvPr/>
        </p:nvSpPr>
        <p:spPr bwMode="auto">
          <a:xfrm>
            <a:off x="2838450" y="2136775"/>
            <a:ext cx="1436688" cy="43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2400" b="1">
                <a:solidFill>
                  <a:srgbClr val="0000FF"/>
                </a:solidFill>
                <a:effectLst>
                  <a:outerShdw blurRad="38100" dist="38100" dir="2700000" algn="tl">
                    <a:srgbClr val="C0C0C0"/>
                  </a:outerShdw>
                </a:effectLst>
                <a:latin typeface="Arial" panose="020B0604020202020204" pitchFamily="34" charset="0"/>
              </a:rPr>
              <a:t>Control</a:t>
            </a:r>
          </a:p>
        </p:txBody>
      </p:sp>
      <p:sp>
        <p:nvSpPr>
          <p:cNvPr id="267272" name="Text Box 7">
            <a:extLst>
              <a:ext uri="{FF2B5EF4-FFF2-40B4-BE49-F238E27FC236}">
                <a16:creationId xmlns:a16="http://schemas.microsoft.com/office/drawing/2014/main" id="{9C1E205D-EF69-CCA9-B42D-0DE8943FD1CF}"/>
              </a:ext>
            </a:extLst>
          </p:cNvPr>
          <p:cNvSpPr txBox="1">
            <a:spLocks noChangeArrowheads="1"/>
          </p:cNvSpPr>
          <p:nvPr/>
        </p:nvSpPr>
        <p:spPr bwMode="auto">
          <a:xfrm>
            <a:off x="6902450" y="963613"/>
            <a:ext cx="16875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a:latin typeface="Arial" panose="020B0604020202020204" pitchFamily="34" charset="0"/>
              </a:rPr>
              <a:t>Males</a:t>
            </a:r>
          </a:p>
          <a:p>
            <a:pPr eaLnBrk="1" hangingPunct="1">
              <a:spcBef>
                <a:spcPct val="0"/>
              </a:spcBef>
              <a:buFontTx/>
              <a:buNone/>
            </a:pPr>
            <a:r>
              <a:rPr lang="en-US" altLang="en-US" sz="2800" b="1">
                <a:latin typeface="Arial" panose="020B0604020202020204" pitchFamily="34" charset="0"/>
              </a:rPr>
              <a:t>Gen. 34</a:t>
            </a:r>
          </a:p>
        </p:txBody>
      </p:sp>
      <p:sp>
        <p:nvSpPr>
          <p:cNvPr id="267273" name="Text Box 8">
            <a:extLst>
              <a:ext uri="{FF2B5EF4-FFF2-40B4-BE49-F238E27FC236}">
                <a16:creationId xmlns:a16="http://schemas.microsoft.com/office/drawing/2014/main" id="{F65D59B9-76E1-D649-5F61-E8715B57E7DD}"/>
              </a:ext>
            </a:extLst>
          </p:cNvPr>
          <p:cNvSpPr txBox="1">
            <a:spLocks noChangeArrowheads="1"/>
          </p:cNvSpPr>
          <p:nvPr/>
        </p:nvSpPr>
        <p:spPr bwMode="auto">
          <a:xfrm>
            <a:off x="1493838" y="5056188"/>
            <a:ext cx="36925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3600" b="1">
                <a:solidFill>
                  <a:srgbClr val="CC00CC"/>
                </a:solidFill>
                <a:latin typeface="Arial" panose="020B0604020202020204" pitchFamily="34" charset="0"/>
              </a:rPr>
              <a:t>r</a:t>
            </a:r>
            <a:r>
              <a:rPr lang="en-US" altLang="en-US" sz="2800" b="1">
                <a:solidFill>
                  <a:srgbClr val="CC00CC"/>
                </a:solidFill>
                <a:latin typeface="Arial" panose="020B0604020202020204" pitchFamily="34" charset="0"/>
              </a:rPr>
              <a:t> = </a:t>
            </a:r>
            <a:r>
              <a:rPr lang="en-US" altLang="en-US" b="1">
                <a:solidFill>
                  <a:srgbClr val="CC00CC"/>
                </a:solidFill>
                <a:latin typeface="Arial" panose="020B0604020202020204" pitchFamily="34" charset="0"/>
              </a:rPr>
              <a:t>-</a:t>
            </a:r>
            <a:r>
              <a:rPr lang="en-US" altLang="en-US" sz="1000" b="1">
                <a:solidFill>
                  <a:srgbClr val="CC00CC"/>
                </a:solidFill>
                <a:latin typeface="Arial" panose="020B0604020202020204" pitchFamily="34" charset="0"/>
              </a:rPr>
              <a:t> </a:t>
            </a:r>
            <a:r>
              <a:rPr lang="en-US" altLang="en-US" sz="2800" b="1">
                <a:solidFill>
                  <a:srgbClr val="CC00CC"/>
                </a:solidFill>
                <a:latin typeface="Arial" panose="020B0604020202020204" pitchFamily="34" charset="0"/>
              </a:rPr>
              <a:t>0.852, P = 0.007 </a:t>
            </a:r>
          </a:p>
        </p:txBody>
      </p:sp>
      <p:sp>
        <p:nvSpPr>
          <p:cNvPr id="267274" name="Text Box 9">
            <a:extLst>
              <a:ext uri="{FF2B5EF4-FFF2-40B4-BE49-F238E27FC236}">
                <a16:creationId xmlns:a16="http://schemas.microsoft.com/office/drawing/2014/main" id="{23138D39-4A95-5AB8-76D5-CC6147D632FB}"/>
              </a:ext>
            </a:extLst>
          </p:cNvPr>
          <p:cNvSpPr txBox="1">
            <a:spLocks noChangeArrowheads="1"/>
          </p:cNvSpPr>
          <p:nvPr/>
        </p:nvSpPr>
        <p:spPr bwMode="auto">
          <a:xfrm>
            <a:off x="1593850" y="57150"/>
            <a:ext cx="6353175"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CC00CC"/>
                </a:solidFill>
                <a:latin typeface="Arial" panose="020B0604020202020204" pitchFamily="34" charset="0"/>
              </a:rPr>
              <a:t>Negative Relation for Line Means</a:t>
            </a:r>
          </a:p>
        </p:txBody>
      </p:sp>
      <p:sp>
        <p:nvSpPr>
          <p:cNvPr id="267275" name="Text Box 10">
            <a:extLst>
              <a:ext uri="{FF2B5EF4-FFF2-40B4-BE49-F238E27FC236}">
                <a16:creationId xmlns:a16="http://schemas.microsoft.com/office/drawing/2014/main" id="{D0E26F24-47BE-38F7-FC6A-6F665F0D6E92}"/>
              </a:ext>
            </a:extLst>
          </p:cNvPr>
          <p:cNvSpPr txBox="1">
            <a:spLocks noChangeArrowheads="1"/>
          </p:cNvSpPr>
          <p:nvPr/>
        </p:nvSpPr>
        <p:spPr bwMode="auto">
          <a:xfrm>
            <a:off x="1200150" y="5876925"/>
            <a:ext cx="7896225" cy="384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a:latin typeface="Arial" panose="020B0604020202020204" pitchFamily="34" charset="0"/>
              </a:rPr>
              <a:t>5                                         10                                       </a:t>
            </a:r>
            <a:r>
              <a:rPr lang="en-US" altLang="en-US" sz="1400" b="1">
                <a:latin typeface="Arial" panose="020B0604020202020204" pitchFamily="34" charset="0"/>
              </a:rPr>
              <a:t> </a:t>
            </a:r>
            <a:r>
              <a:rPr lang="en-US" altLang="en-US" sz="2400" b="1">
                <a:latin typeface="Arial" panose="020B0604020202020204" pitchFamily="34" charset="0"/>
              </a:rPr>
              <a:t>15</a:t>
            </a:r>
          </a:p>
        </p:txBody>
      </p:sp>
      <p:sp>
        <p:nvSpPr>
          <p:cNvPr id="267276" name="Oval 11">
            <a:extLst>
              <a:ext uri="{FF2B5EF4-FFF2-40B4-BE49-F238E27FC236}">
                <a16:creationId xmlns:a16="http://schemas.microsoft.com/office/drawing/2014/main" id="{231018ED-4A25-4A3F-9F71-3047FE28EA80}"/>
              </a:ext>
            </a:extLst>
          </p:cNvPr>
          <p:cNvSpPr>
            <a:spLocks noChangeArrowheads="1"/>
          </p:cNvSpPr>
          <p:nvPr/>
        </p:nvSpPr>
        <p:spPr bwMode="auto">
          <a:xfrm rot="2338116">
            <a:off x="1695450" y="2120900"/>
            <a:ext cx="5940425" cy="2252663"/>
          </a:xfrm>
          <a:prstGeom prst="ellipse">
            <a:avLst/>
          </a:prstGeom>
          <a:noFill/>
          <a:ln w="28575">
            <a:solidFill>
              <a:srgbClr val="CC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67277" name="Text Box 12">
            <a:extLst>
              <a:ext uri="{FF2B5EF4-FFF2-40B4-BE49-F238E27FC236}">
                <a16:creationId xmlns:a16="http://schemas.microsoft.com/office/drawing/2014/main" id="{D2C1A20E-5168-44BE-9ABB-75BF280BD61E}"/>
              </a:ext>
            </a:extLst>
          </p:cNvPr>
          <p:cNvSpPr txBox="1">
            <a:spLocks noChangeArrowheads="1"/>
          </p:cNvSpPr>
          <p:nvPr/>
        </p:nvSpPr>
        <p:spPr bwMode="auto">
          <a:xfrm>
            <a:off x="0" y="6545263"/>
            <a:ext cx="24939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Malisch et al., 2007, </a:t>
            </a:r>
            <a:r>
              <a:rPr lang="en-US" altLang="en-US" sz="1400" i="1">
                <a:latin typeface="Arial" panose="020B0604020202020204" pitchFamily="34" charset="0"/>
              </a:rPr>
              <a:t>P.B.Z.</a:t>
            </a:r>
          </a:p>
        </p:txBody>
      </p:sp>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Slide Number Placeholder 3">
            <a:extLst>
              <a:ext uri="{FF2B5EF4-FFF2-40B4-BE49-F238E27FC236}">
                <a16:creationId xmlns:a16="http://schemas.microsoft.com/office/drawing/2014/main" id="{BA3CD2E4-6ECF-8B3E-FC1C-3197CF93DC9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DBF8378-E1BB-4AC9-BFD2-FCB5E93DFE10}" type="slidenum">
              <a:rPr lang="en-US" altLang="en-US" sz="1400"/>
              <a:pPr>
                <a:spcBef>
                  <a:spcPct val="0"/>
                </a:spcBef>
                <a:buFontTx/>
                <a:buNone/>
              </a:pPr>
              <a:t>147</a:t>
            </a:fld>
            <a:endParaRPr lang="en-US" altLang="en-US" sz="1400"/>
          </a:p>
        </p:txBody>
      </p:sp>
      <p:sp>
        <p:nvSpPr>
          <p:cNvPr id="269315" name="Text Box 2">
            <a:extLst>
              <a:ext uri="{FF2B5EF4-FFF2-40B4-BE49-F238E27FC236}">
                <a16:creationId xmlns:a16="http://schemas.microsoft.com/office/drawing/2014/main" id="{759E17A1-1EDC-FD0C-590A-9EABEFC3B600}"/>
              </a:ext>
            </a:extLst>
          </p:cNvPr>
          <p:cNvSpPr txBox="1">
            <a:spLocks noChangeArrowheads="1"/>
          </p:cNvSpPr>
          <p:nvPr/>
        </p:nvSpPr>
        <p:spPr bwMode="auto">
          <a:xfrm>
            <a:off x="584200" y="220663"/>
            <a:ext cx="7924800" cy="123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20000"/>
              </a:spcAft>
              <a:buFontTx/>
              <a:buNone/>
            </a:pPr>
            <a:r>
              <a:rPr lang="en-US" altLang="en-US" sz="3600" b="1">
                <a:latin typeface="Arial" panose="020B0604020202020204" pitchFamily="34" charset="0"/>
              </a:rPr>
              <a:t>VO</a:t>
            </a:r>
            <a:r>
              <a:rPr lang="en-US" altLang="en-US" sz="4400" b="1" baseline="-16000">
                <a:latin typeface="Arial" panose="020B0604020202020204" pitchFamily="34" charset="0"/>
              </a:rPr>
              <a:t>2</a:t>
            </a:r>
            <a:r>
              <a:rPr lang="en-US" altLang="en-US" sz="3600" b="1">
                <a:latin typeface="Arial" panose="020B0604020202020204" pitchFamily="34" charset="0"/>
              </a:rPr>
              <a:t>max of Males at Generation 32</a:t>
            </a:r>
          </a:p>
          <a:p>
            <a:pPr>
              <a:spcBef>
                <a:spcPct val="0"/>
              </a:spcBef>
              <a:spcAft>
                <a:spcPct val="20000"/>
              </a:spcAft>
              <a:buFontTx/>
              <a:buNone/>
            </a:pPr>
            <a:r>
              <a:rPr lang="en-US" altLang="en-US" b="1">
                <a:latin typeface="Arial" panose="020B0604020202020204" pitchFamily="34" charset="0"/>
              </a:rPr>
              <a:t>Body-mass adjusted Mean and S.E.</a:t>
            </a:r>
          </a:p>
        </p:txBody>
      </p:sp>
      <p:graphicFrame>
        <p:nvGraphicFramePr>
          <p:cNvPr id="269316" name="Object 3">
            <a:extLst>
              <a:ext uri="{FF2B5EF4-FFF2-40B4-BE49-F238E27FC236}">
                <a16:creationId xmlns:a16="http://schemas.microsoft.com/office/drawing/2014/main" id="{AA642F59-62D5-0E78-BC9F-BD781E20F7F4}"/>
              </a:ext>
            </a:extLst>
          </p:cNvPr>
          <p:cNvGraphicFramePr>
            <a:graphicFrameLocks noChangeAspect="1"/>
          </p:cNvGraphicFramePr>
          <p:nvPr/>
        </p:nvGraphicFramePr>
        <p:xfrm>
          <a:off x="2111375" y="1466850"/>
          <a:ext cx="5856288" cy="5176838"/>
        </p:xfrm>
        <a:graphic>
          <a:graphicData uri="http://schemas.openxmlformats.org/presentationml/2006/ole">
            <mc:AlternateContent xmlns:mc="http://schemas.openxmlformats.org/markup-compatibility/2006">
              <mc:Choice xmlns:v="urn:schemas-microsoft-com:vml" Requires="v">
                <p:oleObj spid="_x0000_s269341" name="Chart" r:id="rId3" imgW="4019491" imgH="3552944" progId="Excel.Chart.8">
                  <p:embed/>
                </p:oleObj>
              </mc:Choice>
              <mc:Fallback>
                <p:oleObj name="Chart" r:id="rId3" imgW="4019491" imgH="3552944" progId="Excel.Char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1375" y="1466850"/>
                        <a:ext cx="5856288" cy="5176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9317" name="Text Box 4">
            <a:extLst>
              <a:ext uri="{FF2B5EF4-FFF2-40B4-BE49-F238E27FC236}">
                <a16:creationId xmlns:a16="http://schemas.microsoft.com/office/drawing/2014/main" id="{08214DCA-0E92-8959-A226-E8A4DA489378}"/>
              </a:ext>
            </a:extLst>
          </p:cNvPr>
          <p:cNvSpPr txBox="1">
            <a:spLocks noChangeArrowheads="1"/>
          </p:cNvSpPr>
          <p:nvPr/>
        </p:nvSpPr>
        <p:spPr bwMode="auto">
          <a:xfrm>
            <a:off x="357188" y="3240088"/>
            <a:ext cx="1760537" cy="93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    ml O</a:t>
            </a:r>
            <a:r>
              <a:rPr lang="en-US" altLang="en-US" sz="2800" b="1" baseline="-20000">
                <a:latin typeface="Arial" panose="020B0604020202020204" pitchFamily="34" charset="0"/>
              </a:rPr>
              <a:t>2</a:t>
            </a:r>
          </a:p>
          <a:p>
            <a:pPr>
              <a:spcBef>
                <a:spcPct val="50000"/>
              </a:spcBef>
              <a:buFontTx/>
              <a:buNone/>
            </a:pPr>
            <a:r>
              <a:rPr lang="en-US" altLang="en-US" sz="2200" b="1">
                <a:latin typeface="Arial" panose="020B0604020202020204" pitchFamily="34" charset="0"/>
              </a:rPr>
              <a:t>min x gram</a:t>
            </a:r>
          </a:p>
        </p:txBody>
      </p:sp>
      <p:sp>
        <p:nvSpPr>
          <p:cNvPr id="269318" name="Line 5">
            <a:extLst>
              <a:ext uri="{FF2B5EF4-FFF2-40B4-BE49-F238E27FC236}">
                <a16:creationId xmlns:a16="http://schemas.microsoft.com/office/drawing/2014/main" id="{04AFE874-4191-C4F5-4F51-D11AC4BBC85C}"/>
              </a:ext>
            </a:extLst>
          </p:cNvPr>
          <p:cNvSpPr>
            <a:spLocks noChangeShapeType="1"/>
          </p:cNvSpPr>
          <p:nvPr/>
        </p:nvSpPr>
        <p:spPr bwMode="auto">
          <a:xfrm>
            <a:off x="401638" y="3768725"/>
            <a:ext cx="15859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12838" name="Text Box 6">
            <a:extLst>
              <a:ext uri="{FF2B5EF4-FFF2-40B4-BE49-F238E27FC236}">
                <a16:creationId xmlns:a16="http://schemas.microsoft.com/office/drawing/2014/main" id="{E7620BDF-9A4D-8E6A-6690-C2EBA13C7448}"/>
              </a:ext>
            </a:extLst>
          </p:cNvPr>
          <p:cNvSpPr txBox="1">
            <a:spLocks noChangeArrowheads="1"/>
          </p:cNvSpPr>
          <p:nvPr/>
        </p:nvSpPr>
        <p:spPr bwMode="auto">
          <a:xfrm>
            <a:off x="3519488" y="5808663"/>
            <a:ext cx="4518025" cy="5794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200" b="1">
                <a:solidFill>
                  <a:srgbClr val="0000FF"/>
                </a:solidFill>
                <a:effectLst>
                  <a:outerShdw blurRad="38100" dist="38100" dir="2700000" algn="tl">
                    <a:srgbClr val="C0C0C0"/>
                  </a:outerShdw>
                </a:effectLst>
                <a:latin typeface="Arial" panose="020B0604020202020204" pitchFamily="34" charset="0"/>
              </a:rPr>
              <a:t>Control</a:t>
            </a:r>
            <a:r>
              <a:rPr lang="en-US" altLang="en-US" sz="3200" b="1">
                <a:effectLst>
                  <a:outerShdw blurRad="38100" dist="38100" dir="2700000" algn="tl">
                    <a:srgbClr val="C0C0C0"/>
                  </a:outerShdw>
                </a:effectLst>
                <a:latin typeface="Arial" panose="020B0604020202020204" pitchFamily="34" charset="0"/>
              </a:rPr>
              <a:t>      </a:t>
            </a:r>
            <a:r>
              <a:rPr lang="en-US" altLang="en-US" sz="1000" b="1">
                <a:effectLst>
                  <a:outerShdw blurRad="38100" dist="38100" dir="2700000" algn="tl">
                    <a:srgbClr val="C0C0C0"/>
                  </a:outerShdw>
                </a:effectLst>
                <a:latin typeface="Arial" panose="020B0604020202020204" pitchFamily="34" charset="0"/>
              </a:rPr>
              <a:t> </a:t>
            </a:r>
            <a:r>
              <a:rPr lang="en-US" altLang="en-US" sz="3200" b="1">
                <a:solidFill>
                  <a:srgbClr val="FF0000"/>
                </a:solidFill>
                <a:effectLst>
                  <a:outerShdw blurRad="38100" dist="38100" dir="2700000" algn="tl">
                    <a:srgbClr val="C0C0C0"/>
                  </a:outerShdw>
                </a:effectLst>
                <a:latin typeface="Arial" panose="020B0604020202020204" pitchFamily="34" charset="0"/>
              </a:rPr>
              <a:t>Selected</a:t>
            </a:r>
          </a:p>
        </p:txBody>
      </p:sp>
      <p:sp>
        <p:nvSpPr>
          <p:cNvPr id="269320" name="Text Box 7">
            <a:extLst>
              <a:ext uri="{FF2B5EF4-FFF2-40B4-BE49-F238E27FC236}">
                <a16:creationId xmlns:a16="http://schemas.microsoft.com/office/drawing/2014/main" id="{2330BFBA-F9BE-1868-4400-8B2950CBCB11}"/>
              </a:ext>
            </a:extLst>
          </p:cNvPr>
          <p:cNvSpPr txBox="1">
            <a:spLocks noChangeArrowheads="1"/>
          </p:cNvSpPr>
          <p:nvPr/>
        </p:nvSpPr>
        <p:spPr bwMode="auto">
          <a:xfrm>
            <a:off x="677863" y="-190500"/>
            <a:ext cx="3127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000" b="1"/>
              <a:t>.</a:t>
            </a: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Slide Number Placeholder 5">
            <a:extLst>
              <a:ext uri="{FF2B5EF4-FFF2-40B4-BE49-F238E27FC236}">
                <a16:creationId xmlns:a16="http://schemas.microsoft.com/office/drawing/2014/main" id="{3C1055BB-B49B-FA8B-E72A-5F284F1A183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E91CD1E-B4EA-499D-B575-4307422BA060}" type="slidenum">
              <a:rPr lang="en-US" altLang="en-US" sz="1400"/>
              <a:pPr>
                <a:spcBef>
                  <a:spcPct val="0"/>
                </a:spcBef>
                <a:buFontTx/>
                <a:buNone/>
              </a:pPr>
              <a:t>148</a:t>
            </a:fld>
            <a:endParaRPr lang="en-US" altLang="en-US" sz="1400"/>
          </a:p>
        </p:txBody>
      </p:sp>
      <p:pic>
        <p:nvPicPr>
          <p:cNvPr id="270339" name="Picture 2" descr="macadamia-nut-broken-shell-28715468">
            <a:extLst>
              <a:ext uri="{FF2B5EF4-FFF2-40B4-BE49-F238E27FC236}">
                <a16:creationId xmlns:a16="http://schemas.microsoft.com/office/drawing/2014/main" id="{1D4C9704-6286-811D-A178-CAB8A0CBC9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2540" b="21944"/>
          <a:stretch>
            <a:fillRect/>
          </a:stretch>
        </p:blipFill>
        <p:spPr bwMode="auto">
          <a:xfrm>
            <a:off x="3756025" y="3101975"/>
            <a:ext cx="3962400" cy="191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0" name="Picture 3" descr="mlss_luigi-hammer">
            <a:extLst>
              <a:ext uri="{FF2B5EF4-FFF2-40B4-BE49-F238E27FC236}">
                <a16:creationId xmlns:a16="http://schemas.microsoft.com/office/drawing/2014/main" id="{3185B4CB-AF9C-E644-6F6E-7F704EE2C0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94882">
            <a:off x="5816600" y="838200"/>
            <a:ext cx="3344863" cy="247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1" name="Picture 4" descr="4782128-347527-worker-with-sledge-hammer-pointing-retro">
            <a:extLst>
              <a:ext uri="{FF2B5EF4-FFF2-40B4-BE49-F238E27FC236}">
                <a16:creationId xmlns:a16="http://schemas.microsoft.com/office/drawing/2014/main" id="{98CB9B6F-14FD-C2C7-BE6A-F9B093EA4D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295650"/>
            <a:ext cx="3892550" cy="268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2" name="Picture 5" descr="jack-hammer-pneumatic-drill-done-cartoon-style-29866305">
            <a:extLst>
              <a:ext uri="{FF2B5EF4-FFF2-40B4-BE49-F238E27FC236}">
                <a16:creationId xmlns:a16="http://schemas.microsoft.com/office/drawing/2014/main" id="{2C25F860-D3A5-222B-BD6F-2DD4355C0F9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8014"/>
          <a:stretch>
            <a:fillRect/>
          </a:stretch>
        </p:blipFill>
        <p:spPr bwMode="auto">
          <a:xfrm rot="-2032454">
            <a:off x="2471738" y="733425"/>
            <a:ext cx="2259012" cy="284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0182" name="Text Box 6">
            <a:extLst>
              <a:ext uri="{FF2B5EF4-FFF2-40B4-BE49-F238E27FC236}">
                <a16:creationId xmlns:a16="http://schemas.microsoft.com/office/drawing/2014/main" id="{FFA773DA-DD78-B7DC-9597-1CF16A50CEC8}"/>
              </a:ext>
            </a:extLst>
          </p:cNvPr>
          <p:cNvSpPr txBox="1">
            <a:spLocks noChangeArrowheads="1"/>
          </p:cNvSpPr>
          <p:nvPr/>
        </p:nvSpPr>
        <p:spPr bwMode="auto">
          <a:xfrm>
            <a:off x="212725" y="31750"/>
            <a:ext cx="8696325"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A Hard Nut to Crack …</a:t>
            </a:r>
          </a:p>
        </p:txBody>
      </p:sp>
      <p:sp>
        <p:nvSpPr>
          <p:cNvPr id="270344" name="Line 7">
            <a:extLst>
              <a:ext uri="{FF2B5EF4-FFF2-40B4-BE49-F238E27FC236}">
                <a16:creationId xmlns:a16="http://schemas.microsoft.com/office/drawing/2014/main" id="{0F4DE8C5-41FB-EA09-C80A-93D1778217C8}"/>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0345" name="Picture 8" descr="atomic-bomb-fat-boy">
            <a:extLst>
              <a:ext uri="{FF2B5EF4-FFF2-40B4-BE49-F238E27FC236}">
                <a16:creationId xmlns:a16="http://schemas.microsoft.com/office/drawing/2014/main" id="{2BC01323-80A4-B90D-F24C-83934677197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12750" t="22000" r="12000" b="19000"/>
          <a:stretch>
            <a:fillRect/>
          </a:stretch>
        </p:blipFill>
        <p:spPr bwMode="auto">
          <a:xfrm>
            <a:off x="4165600" y="5010150"/>
            <a:ext cx="3144838"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Number Placeholder 5">
            <a:extLst>
              <a:ext uri="{FF2B5EF4-FFF2-40B4-BE49-F238E27FC236}">
                <a16:creationId xmlns:a16="http://schemas.microsoft.com/office/drawing/2014/main" id="{A8EA4EF3-088A-40AD-02ED-D2602B2E9DB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E709C3-5632-4D80-B139-D053D72F0B3A}" type="slidenum">
              <a:rPr lang="en-US" altLang="en-US" sz="1400"/>
              <a:pPr>
                <a:spcBef>
                  <a:spcPct val="0"/>
                </a:spcBef>
                <a:buFontTx/>
                <a:buNone/>
              </a:pPr>
              <a:t>149</a:t>
            </a:fld>
            <a:endParaRPr lang="en-US" altLang="en-US" sz="1400"/>
          </a:p>
        </p:txBody>
      </p:sp>
      <p:sp>
        <p:nvSpPr>
          <p:cNvPr id="272387" name="Rectangle 2">
            <a:extLst>
              <a:ext uri="{FF2B5EF4-FFF2-40B4-BE49-F238E27FC236}">
                <a16:creationId xmlns:a16="http://schemas.microsoft.com/office/drawing/2014/main" id="{940F4E74-3A95-08A3-0932-5423974BB5BC}"/>
              </a:ext>
            </a:extLst>
          </p:cNvPr>
          <p:cNvSpPr>
            <a:spLocks noGrp="1" noChangeArrowheads="1"/>
          </p:cNvSpPr>
          <p:nvPr>
            <p:ph type="body" idx="1"/>
          </p:nvPr>
        </p:nvSpPr>
        <p:spPr>
          <a:xfrm>
            <a:off x="393700" y="984250"/>
            <a:ext cx="8458200" cy="1676400"/>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Individual differences in voluntary activity levels are large in both human beings and other animals (both in the lab and in the wild).</a:t>
            </a:r>
          </a:p>
        </p:txBody>
      </p:sp>
      <p:sp>
        <p:nvSpPr>
          <p:cNvPr id="272388" name="Text Box 3">
            <a:extLst>
              <a:ext uri="{FF2B5EF4-FFF2-40B4-BE49-F238E27FC236}">
                <a16:creationId xmlns:a16="http://schemas.microsoft.com/office/drawing/2014/main" id="{AD98369C-6A0F-B1F4-6BF3-D735C6C5CE26}"/>
              </a:ext>
            </a:extLst>
          </p:cNvPr>
          <p:cNvSpPr txBox="1">
            <a:spLocks noChangeArrowheads="1"/>
          </p:cNvSpPr>
          <p:nvPr/>
        </p:nvSpPr>
        <p:spPr bwMode="auto">
          <a:xfrm>
            <a:off x="1371600" y="127000"/>
            <a:ext cx="6553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1</a:t>
            </a:r>
          </a:p>
        </p:txBody>
      </p:sp>
      <p:sp>
        <p:nvSpPr>
          <p:cNvPr id="272389" name="Line 4">
            <a:extLst>
              <a:ext uri="{FF2B5EF4-FFF2-40B4-BE49-F238E27FC236}">
                <a16:creationId xmlns:a16="http://schemas.microsoft.com/office/drawing/2014/main" id="{65F4F8C6-58A1-505A-B4B0-042D70E40501}"/>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2390" name="Picture 5" descr="Couch_Potato_Homer_Simpson">
            <a:extLst>
              <a:ext uri="{FF2B5EF4-FFF2-40B4-BE49-F238E27FC236}">
                <a16:creationId xmlns:a16="http://schemas.microsoft.com/office/drawing/2014/main" id="{C2652722-5CEF-D2EC-B43A-A7FB0661C0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4125" y="2474913"/>
            <a:ext cx="6496050" cy="441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248A89-9093-EE89-6EB6-6103B8770E6C}"/>
              </a:ext>
            </a:extLst>
          </p:cNvPr>
          <p:cNvSpPr>
            <a:spLocks noGrp="1"/>
          </p:cNvSpPr>
          <p:nvPr>
            <p:ph type="sldNum" sz="quarter" idx="12"/>
          </p:nvPr>
        </p:nvSpPr>
        <p:spPr/>
        <p:txBody>
          <a:bodyPr/>
          <a:lstStyle/>
          <a:p>
            <a:fld id="{F2EBF8DB-748E-4716-A668-49B02690F042}" type="slidenum">
              <a:rPr lang="en-US" altLang="en-US" smtClean="0"/>
              <a:pPr/>
              <a:t>15</a:t>
            </a:fld>
            <a:endParaRPr lang="en-US" altLang="en-US"/>
          </a:p>
        </p:txBody>
      </p:sp>
      <p:sp>
        <p:nvSpPr>
          <p:cNvPr id="3" name="TextBox 2">
            <a:extLst>
              <a:ext uri="{FF2B5EF4-FFF2-40B4-BE49-F238E27FC236}">
                <a16:creationId xmlns:a16="http://schemas.microsoft.com/office/drawing/2014/main" id="{9D7243D0-B69D-9123-3C3B-EDBA72011369}"/>
              </a:ext>
            </a:extLst>
          </p:cNvPr>
          <p:cNvSpPr txBox="1"/>
          <p:nvPr/>
        </p:nvSpPr>
        <p:spPr>
          <a:xfrm>
            <a:off x="83820" y="91440"/>
            <a:ext cx="8755380" cy="769441"/>
          </a:xfrm>
          <a:prstGeom prst="rect">
            <a:avLst/>
          </a:prstGeom>
          <a:noFill/>
        </p:spPr>
        <p:txBody>
          <a:bodyPr wrap="square" rtlCol="0">
            <a:spAutoFit/>
          </a:bodyPr>
          <a:lstStyle/>
          <a:p>
            <a:pPr algn="l"/>
            <a:r>
              <a:rPr lang="en-US" b="1" i="0" dirty="0">
                <a:solidFill>
                  <a:srgbClr val="333333"/>
                </a:solidFill>
                <a:effectLst/>
                <a:latin typeface="Source Sans Pro" panose="020B0503030403020204" pitchFamily="34" charset="0"/>
              </a:rPr>
              <a:t>High Runner Mice Males Average Revolutions/Day over 31 Generations</a:t>
            </a:r>
          </a:p>
          <a:p>
            <a:pPr algn="l"/>
            <a:r>
              <a:rPr lang="en-US" b="0" i="0" dirty="0">
                <a:solidFill>
                  <a:srgbClr val="666666"/>
                </a:solidFill>
                <a:effectLst/>
                <a:latin typeface="Source Sans Pro" panose="020B0503030403020204" pitchFamily="34" charset="0"/>
              </a:rPr>
              <a:t>Data from </a:t>
            </a:r>
            <a:r>
              <a:rPr lang="en-US" b="0" i="0" dirty="0" err="1">
                <a:solidFill>
                  <a:srgbClr val="666666"/>
                </a:solidFill>
                <a:effectLst/>
                <a:latin typeface="Source Sans Pro" panose="020B0503030403020204" pitchFamily="34" charset="0"/>
              </a:rPr>
              <a:t>Careau</a:t>
            </a:r>
            <a:r>
              <a:rPr lang="en-US" b="0" i="0" dirty="0">
                <a:solidFill>
                  <a:srgbClr val="666666"/>
                </a:solidFill>
                <a:effectLst/>
                <a:latin typeface="Source Sans Pro" panose="020B0503030403020204" pitchFamily="34" charset="0"/>
              </a:rPr>
              <a:t> et al. 2013 Evolution 67:3102-3119</a:t>
            </a:r>
            <a:endParaRPr lang="en-US" dirty="0"/>
          </a:p>
        </p:txBody>
      </p:sp>
      <p:sp>
        <p:nvSpPr>
          <p:cNvPr id="4" name="TextBox 3">
            <a:extLst>
              <a:ext uri="{FF2B5EF4-FFF2-40B4-BE49-F238E27FC236}">
                <a16:creationId xmlns:a16="http://schemas.microsoft.com/office/drawing/2014/main" id="{C52B2908-D5A2-1FD8-F4A1-EFEB0F4FDFA5}"/>
              </a:ext>
            </a:extLst>
          </p:cNvPr>
          <p:cNvSpPr txBox="1"/>
          <p:nvPr/>
        </p:nvSpPr>
        <p:spPr>
          <a:xfrm>
            <a:off x="495300" y="1257300"/>
            <a:ext cx="6949440" cy="430887"/>
          </a:xfrm>
          <a:prstGeom prst="rect">
            <a:avLst/>
          </a:prstGeom>
          <a:noFill/>
        </p:spPr>
        <p:txBody>
          <a:bodyPr wrap="square" rtlCol="0">
            <a:spAutoFit/>
          </a:bodyPr>
          <a:lstStyle/>
          <a:p>
            <a:r>
              <a:rPr lang="en-US" dirty="0">
                <a:hlinkClick r:id="rId2"/>
              </a:rPr>
              <a:t>https://public.flourish.studio/visualisation/1896860/</a:t>
            </a:r>
            <a:endParaRPr lang="en-US" dirty="0"/>
          </a:p>
        </p:txBody>
      </p:sp>
    </p:spTree>
    <p:extLst>
      <p:ext uri="{BB962C8B-B14F-4D97-AF65-F5344CB8AC3E}">
        <p14:creationId xmlns:p14="http://schemas.microsoft.com/office/powerpoint/2010/main" val="283914292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Slide Number Placeholder 5">
            <a:extLst>
              <a:ext uri="{FF2B5EF4-FFF2-40B4-BE49-F238E27FC236}">
                <a16:creationId xmlns:a16="http://schemas.microsoft.com/office/drawing/2014/main" id="{ED37070F-3687-716D-A854-8567A6E40A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568C01F-C53F-4B4E-97EA-F74C857A1CA5}" type="slidenum">
              <a:rPr lang="en-US" altLang="en-US" sz="1400"/>
              <a:pPr>
                <a:spcBef>
                  <a:spcPct val="0"/>
                </a:spcBef>
                <a:buFontTx/>
                <a:buNone/>
              </a:pPr>
              <a:t>150</a:t>
            </a:fld>
            <a:endParaRPr lang="en-US" altLang="en-US" sz="1400"/>
          </a:p>
        </p:txBody>
      </p:sp>
      <p:sp>
        <p:nvSpPr>
          <p:cNvPr id="1991682" name="Rectangle 2">
            <a:extLst>
              <a:ext uri="{FF2B5EF4-FFF2-40B4-BE49-F238E27FC236}">
                <a16:creationId xmlns:a16="http://schemas.microsoft.com/office/drawing/2014/main" id="{87E0BA99-3950-3560-B153-28CD93EFFEC8}"/>
              </a:ext>
            </a:extLst>
          </p:cNvPr>
          <p:cNvSpPr>
            <a:spLocks noGrp="1" noChangeArrowheads="1"/>
          </p:cNvSpPr>
          <p:nvPr>
            <p:ph type="body" idx="1"/>
          </p:nvPr>
        </p:nvSpPr>
        <p:spPr>
          <a:xfrm>
            <a:off x="393700" y="984250"/>
            <a:ext cx="8458200" cy="5029200"/>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Individual differences in voluntary activity levels are large in both human beings and other animals (both in the lab and in the wild).</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We know lit</a:t>
            </a:r>
            <a:r>
              <a:rPr lang="en-US" altLang="en-US" sz="600" b="1">
                <a:latin typeface="Arial" panose="020B0604020202020204" pitchFamily="34" charset="0"/>
              </a:rPr>
              <a:t> </a:t>
            </a:r>
            <a:r>
              <a:rPr lang="en-US" altLang="en-US" sz="2800" b="1">
                <a:latin typeface="Arial" panose="020B0604020202020204" pitchFamily="34" charset="0"/>
              </a:rPr>
              <a:t>tle about the causes of these individual differences:</a:t>
            </a:r>
          </a:p>
          <a:p>
            <a:pPr lvl="1">
              <a:spcBef>
                <a:spcPct val="0"/>
              </a:spcBef>
              <a:spcAft>
                <a:spcPct val="35000"/>
              </a:spcAft>
              <a:buSzPct val="130000"/>
              <a:buFont typeface="Arial" panose="020B0604020202020204" pitchFamily="34" charset="0"/>
              <a:buChar char="●"/>
              <a:defRPr/>
            </a:pPr>
            <a:r>
              <a:rPr lang="en-US" altLang="en-US" sz="2400" b="1">
                <a:latin typeface="Arial" panose="020B0604020202020204" pitchFamily="34" charset="0"/>
              </a:rPr>
              <a:t>may be related to variation in both </a:t>
            </a:r>
            <a:r>
              <a:rPr lang="en-US" altLang="en-US" sz="2400" b="1">
                <a:solidFill>
                  <a:srgbClr val="FF0000"/>
                </a:solidFill>
                <a:latin typeface="Arial" panose="020B0604020202020204" pitchFamily="34" charset="0"/>
              </a:rPr>
              <a:t>motivation</a:t>
            </a:r>
            <a:r>
              <a:rPr lang="en-US" altLang="en-US" sz="2400" b="1">
                <a:latin typeface="Arial" panose="020B0604020202020204" pitchFamily="34" charset="0"/>
              </a:rPr>
              <a:t> and </a:t>
            </a:r>
            <a:r>
              <a:rPr lang="en-US" altLang="en-US" sz="2400" b="1">
                <a:solidFill>
                  <a:srgbClr val="FF0000"/>
                </a:solidFill>
                <a:latin typeface="Arial" panose="020B0604020202020204" pitchFamily="34" charset="0"/>
              </a:rPr>
              <a:t>ability</a:t>
            </a:r>
            <a:r>
              <a:rPr lang="en-US" altLang="en-US" sz="2400" b="1">
                <a:latin typeface="Arial" panose="020B0604020202020204" pitchFamily="34" charset="0"/>
              </a:rPr>
              <a:t> to per</a:t>
            </a:r>
            <a:r>
              <a:rPr lang="en-US" altLang="en-US" sz="500" b="1">
                <a:latin typeface="Arial" panose="020B0604020202020204" pitchFamily="34" charset="0"/>
              </a:rPr>
              <a:t> </a:t>
            </a:r>
            <a:r>
              <a:rPr lang="en-US" altLang="en-US" sz="2400" b="1">
                <a:latin typeface="Arial" panose="020B0604020202020204" pitchFamily="34" charset="0"/>
              </a:rPr>
              <a:t>form physical activity (brain &amp; brawn);</a:t>
            </a:r>
          </a:p>
          <a:p>
            <a:pPr lvl="1">
              <a:spcBef>
                <a:spcPct val="0"/>
              </a:spcBef>
              <a:spcAft>
                <a:spcPct val="35000"/>
              </a:spcAft>
              <a:buSzPct val="130000"/>
              <a:buFont typeface="Arial" panose="020B0604020202020204" pitchFamily="34" charset="0"/>
              <a:buChar char="●"/>
              <a:defRPr/>
            </a:pPr>
            <a:r>
              <a:rPr lang="en-US" altLang="en-US" sz="2400" b="1">
                <a:latin typeface="Arial" panose="020B0604020202020204" pitchFamily="34" charset="0"/>
              </a:rPr>
              <a:t>may also be part of the homeostatic mechanisms for </a:t>
            </a:r>
            <a:r>
              <a:rPr lang="en-US" altLang="en-US" sz="2400" b="1">
                <a:solidFill>
                  <a:srgbClr val="FF0000"/>
                </a:solidFill>
                <a:latin typeface="Arial" panose="020B0604020202020204" pitchFamily="34" charset="0"/>
              </a:rPr>
              <a:t>energy balance</a:t>
            </a:r>
            <a:r>
              <a:rPr lang="en-US" altLang="en-US" sz="2400" b="1">
                <a:latin typeface="Arial" panose="020B0604020202020204" pitchFamily="34" charset="0"/>
              </a:rPr>
              <a:t> and body composition.</a:t>
            </a:r>
          </a:p>
        </p:txBody>
      </p:sp>
      <p:sp>
        <p:nvSpPr>
          <p:cNvPr id="274436" name="Text Box 3">
            <a:extLst>
              <a:ext uri="{FF2B5EF4-FFF2-40B4-BE49-F238E27FC236}">
                <a16:creationId xmlns:a16="http://schemas.microsoft.com/office/drawing/2014/main" id="{991C90A2-1CA4-EA1B-4BAC-0D38DEE6CE5F}"/>
              </a:ext>
            </a:extLst>
          </p:cNvPr>
          <p:cNvSpPr txBox="1">
            <a:spLocks noChangeArrowheads="1"/>
          </p:cNvSpPr>
          <p:nvPr/>
        </p:nvSpPr>
        <p:spPr bwMode="auto">
          <a:xfrm>
            <a:off x="1371600" y="127000"/>
            <a:ext cx="6553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1</a:t>
            </a:r>
          </a:p>
        </p:txBody>
      </p:sp>
      <p:sp>
        <p:nvSpPr>
          <p:cNvPr id="274437" name="Line 4">
            <a:extLst>
              <a:ext uri="{FF2B5EF4-FFF2-40B4-BE49-F238E27FC236}">
                <a16:creationId xmlns:a16="http://schemas.microsoft.com/office/drawing/2014/main" id="{CC480B55-FAC0-B1F3-F7D8-D57226FCE2BD}"/>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Slide Number Placeholder 5">
            <a:extLst>
              <a:ext uri="{FF2B5EF4-FFF2-40B4-BE49-F238E27FC236}">
                <a16:creationId xmlns:a16="http://schemas.microsoft.com/office/drawing/2014/main" id="{65F187ED-BED1-FB2B-072A-EEC6CBCC9F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AD60CAD-C9D0-477A-9E56-2768412683F3}" type="slidenum">
              <a:rPr lang="en-US" altLang="en-US" sz="1400"/>
              <a:pPr>
                <a:spcBef>
                  <a:spcPct val="0"/>
                </a:spcBef>
                <a:buFontTx/>
                <a:buNone/>
              </a:pPr>
              <a:t>151</a:t>
            </a:fld>
            <a:endParaRPr lang="en-US" altLang="en-US" sz="1400"/>
          </a:p>
        </p:txBody>
      </p:sp>
      <p:sp>
        <p:nvSpPr>
          <p:cNvPr id="276483" name="Rectangle 2">
            <a:extLst>
              <a:ext uri="{FF2B5EF4-FFF2-40B4-BE49-F238E27FC236}">
                <a16:creationId xmlns:a16="http://schemas.microsoft.com/office/drawing/2014/main" id="{AFE742F1-9BA0-2FA3-ED7A-8A1C5BD8B4DF}"/>
              </a:ext>
            </a:extLst>
          </p:cNvPr>
          <p:cNvSpPr>
            <a:spLocks noGrp="1" noChangeArrowheads="1"/>
          </p:cNvSpPr>
          <p:nvPr>
            <p:ph type="body" idx="1"/>
          </p:nvPr>
        </p:nvSpPr>
        <p:spPr>
          <a:xfrm>
            <a:off x="469900" y="958850"/>
            <a:ext cx="8575675" cy="2209800"/>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Both motivation &amp; ability must be affected by</a:t>
            </a:r>
            <a:br>
              <a:rPr lang="en-US" altLang="en-US" sz="2800" b="1">
                <a:latin typeface="Arial" panose="020B0604020202020204" pitchFamily="34" charset="0"/>
              </a:rPr>
            </a:br>
            <a:r>
              <a:rPr lang="en-US" altLang="en-US" sz="2800" b="1">
                <a:latin typeface="Arial" panose="020B0604020202020204" pitchFamily="34" charset="0"/>
              </a:rPr>
              <a:t>1) alleles (genes) segregating at </a:t>
            </a:r>
            <a:r>
              <a:rPr lang="en-US" altLang="en-US" sz="2800" b="1">
                <a:solidFill>
                  <a:srgbClr val="FF0000"/>
                </a:solidFill>
                <a:latin typeface="Arial" panose="020B0604020202020204" pitchFamily="34" charset="0"/>
              </a:rPr>
              <a:t>multiple loci</a:t>
            </a:r>
            <a:r>
              <a:rPr lang="en-US" altLang="en-US" sz="2800" b="1">
                <a:latin typeface="Arial" panose="020B0604020202020204" pitchFamily="34" charset="0"/>
              </a:rPr>
              <a:t>,</a:t>
            </a:r>
            <a:br>
              <a:rPr lang="en-US" altLang="en-US" sz="2800" b="1">
                <a:latin typeface="Arial" panose="020B0604020202020204" pitchFamily="34" charset="0"/>
              </a:rPr>
            </a:br>
            <a:r>
              <a:rPr lang="en-US" altLang="en-US" sz="2800" b="1">
                <a:latin typeface="Arial" panose="020B0604020202020204" pitchFamily="34" charset="0"/>
              </a:rPr>
              <a:t>2) numerous </a:t>
            </a:r>
            <a:r>
              <a:rPr lang="en-US" altLang="en-US" sz="2800" b="1">
                <a:solidFill>
                  <a:srgbClr val="FF0000"/>
                </a:solidFill>
                <a:latin typeface="Arial" panose="020B0604020202020204" pitchFamily="34" charset="0"/>
              </a:rPr>
              <a:t>environmental factors</a:t>
            </a:r>
            <a:r>
              <a:rPr lang="en-US" altLang="en-US" sz="2800" b="1">
                <a:latin typeface="Arial" panose="020B0604020202020204" pitchFamily="34" charset="0"/>
              </a:rPr>
              <a:t>,</a:t>
            </a:r>
            <a:br>
              <a:rPr lang="en-US" altLang="en-US" sz="2800" b="1">
                <a:latin typeface="Arial" panose="020B0604020202020204" pitchFamily="34" charset="0"/>
              </a:rPr>
            </a:br>
            <a:r>
              <a:rPr lang="en-US" altLang="en-US" sz="2800" b="1">
                <a:latin typeface="Arial" panose="020B0604020202020204" pitchFamily="34" charset="0"/>
              </a:rPr>
              <a:t>3) </a:t>
            </a:r>
            <a:r>
              <a:rPr lang="en-US" altLang="en-US" sz="2800" b="1">
                <a:solidFill>
                  <a:srgbClr val="FF0000"/>
                </a:solidFill>
                <a:latin typeface="Arial" panose="020B0604020202020204" pitchFamily="34" charset="0"/>
              </a:rPr>
              <a:t>interactions</a:t>
            </a:r>
            <a:r>
              <a:rPr lang="en-US" altLang="en-US" sz="2800" b="1">
                <a:latin typeface="Arial" panose="020B0604020202020204" pitchFamily="34" charset="0"/>
              </a:rPr>
              <a:t> of genes and environment.</a:t>
            </a:r>
          </a:p>
        </p:txBody>
      </p:sp>
      <p:sp>
        <p:nvSpPr>
          <p:cNvPr id="276484" name="Text Box 3">
            <a:extLst>
              <a:ext uri="{FF2B5EF4-FFF2-40B4-BE49-F238E27FC236}">
                <a16:creationId xmlns:a16="http://schemas.microsoft.com/office/drawing/2014/main" id="{C6F9E9ED-4564-2DBB-B2B7-E7476722C7DC}"/>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76485" name="Line 4">
            <a:extLst>
              <a:ext uri="{FF2B5EF4-FFF2-40B4-BE49-F238E27FC236}">
                <a16:creationId xmlns:a16="http://schemas.microsoft.com/office/drawing/2014/main" id="{1E7FB5CC-DEC2-653A-C8DA-84D1B8085F60}"/>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76486" name="Picture 5" descr="Escalator_Fitness">
            <a:extLst>
              <a:ext uri="{FF2B5EF4-FFF2-40B4-BE49-F238E27FC236}">
                <a16:creationId xmlns:a16="http://schemas.microsoft.com/office/drawing/2014/main" id="{19A3999E-1EDA-C62F-106E-DAC2D914D6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9388" y="2722563"/>
            <a:ext cx="6161087" cy="412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Slide Number Placeholder 5">
            <a:extLst>
              <a:ext uri="{FF2B5EF4-FFF2-40B4-BE49-F238E27FC236}">
                <a16:creationId xmlns:a16="http://schemas.microsoft.com/office/drawing/2014/main" id="{1D4D4A3A-D23B-45FF-28FF-D2734BF368A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E4207A-FB15-4F1F-9454-517C52216A6F}" type="slidenum">
              <a:rPr lang="en-US" altLang="en-US" sz="1400"/>
              <a:pPr>
                <a:spcBef>
                  <a:spcPct val="0"/>
                </a:spcBef>
                <a:buFontTx/>
                <a:buNone/>
              </a:pPr>
              <a:t>152</a:t>
            </a:fld>
            <a:endParaRPr lang="en-US" altLang="en-US" sz="1400"/>
          </a:p>
        </p:txBody>
      </p:sp>
      <p:pic>
        <p:nvPicPr>
          <p:cNvPr id="278531" name="Picture 2" descr="Genes_bioinfo">
            <a:extLst>
              <a:ext uri="{FF2B5EF4-FFF2-40B4-BE49-F238E27FC236}">
                <a16:creationId xmlns:a16="http://schemas.microsoft.com/office/drawing/2014/main" id="{1384DD33-7350-D18C-683F-9AAD1B19B6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26986">
            <a:off x="3771900" y="3889375"/>
            <a:ext cx="4713288" cy="338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5779" name="Rectangle 3">
            <a:extLst>
              <a:ext uri="{FF2B5EF4-FFF2-40B4-BE49-F238E27FC236}">
                <a16:creationId xmlns:a16="http://schemas.microsoft.com/office/drawing/2014/main" id="{9177916F-D6E3-8DF8-C64D-E4F8482843DD}"/>
              </a:ext>
            </a:extLst>
          </p:cNvPr>
          <p:cNvSpPr>
            <a:spLocks noGrp="1" noChangeArrowheads="1"/>
          </p:cNvSpPr>
          <p:nvPr>
            <p:ph type="body" idx="1"/>
          </p:nvPr>
        </p:nvSpPr>
        <p:spPr>
          <a:xfrm>
            <a:off x="469900" y="958850"/>
            <a:ext cx="8575675" cy="4168775"/>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Both motivation &amp; ability must be affected by</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1) alleles (genes) segregating at multiple loci,</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2) numerous environmental factors,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3) interactions of genes and environment.</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Except in cer</a:t>
            </a:r>
            <a:r>
              <a:rPr lang="en-US" altLang="en-US" sz="600" b="1">
                <a:latin typeface="Arial" panose="020B0604020202020204" pitchFamily="34" charset="0"/>
              </a:rPr>
              <a:t> </a:t>
            </a:r>
            <a:r>
              <a:rPr lang="en-US" altLang="en-US" sz="2800" b="1">
                <a:latin typeface="Arial" panose="020B0604020202020204" pitchFamily="34" charset="0"/>
              </a:rPr>
              <a:t>tain pathological conditions,</a:t>
            </a:r>
            <a:br>
              <a:rPr lang="en-US" altLang="en-US" sz="2800" b="1">
                <a:latin typeface="Arial" panose="020B0604020202020204" pitchFamily="34" charset="0"/>
              </a:rPr>
            </a:br>
            <a:r>
              <a:rPr lang="en-US" altLang="en-US" sz="2800" b="1">
                <a:latin typeface="Arial" panose="020B0604020202020204" pitchFamily="34" charset="0"/>
              </a:rPr>
              <a:t>we should not expect to find </a:t>
            </a:r>
            <a:r>
              <a:rPr lang="en-US" altLang="en-US" sz="2800" b="1" i="1">
                <a:latin typeface="Arial" panose="020B0604020202020204" pitchFamily="34" charset="0"/>
              </a:rPr>
              <a:t>"</a:t>
            </a:r>
            <a:r>
              <a:rPr lang="en-US" altLang="en-US" sz="2800" b="1" i="1" u="sng">
                <a:latin typeface="Arial" panose="020B0604020202020204" pitchFamily="34" charset="0"/>
              </a:rPr>
              <a:t>the</a:t>
            </a:r>
            <a:r>
              <a:rPr lang="en-US" altLang="en-US" sz="2800" b="1" i="1">
                <a:latin typeface="Arial" panose="020B0604020202020204" pitchFamily="34" charset="0"/>
              </a:rPr>
              <a:t> </a:t>
            </a:r>
            <a:r>
              <a:rPr lang="en-US" altLang="en-US" sz="2800" b="1" i="1" u="sng">
                <a:latin typeface="Arial" panose="020B0604020202020204" pitchFamily="34" charset="0"/>
              </a:rPr>
              <a:t>gene</a:t>
            </a:r>
            <a:r>
              <a:rPr lang="en-US" altLang="en-US" sz="2800" b="1" i="1">
                <a:latin typeface="Arial" panose="020B0604020202020204" pitchFamily="34" charset="0"/>
              </a:rPr>
              <a:t> </a:t>
            </a:r>
            <a:r>
              <a:rPr lang="en-US" altLang="en-US" sz="2800" b="1" i="1" u="sng">
                <a:latin typeface="Arial" panose="020B0604020202020204" pitchFamily="34" charset="0"/>
              </a:rPr>
              <a:t>for</a:t>
            </a:r>
            <a:r>
              <a:rPr lang="en-US" altLang="en-US" sz="2800" b="1" i="1">
                <a:latin typeface="Arial" panose="020B0604020202020204" pitchFamily="34" charset="0"/>
              </a:rPr>
              <a:t> </a:t>
            </a:r>
            <a:r>
              <a:rPr lang="en-US" altLang="en-US" sz="2800" b="1" i="1" u="sng">
                <a:latin typeface="Arial" panose="020B0604020202020204" pitchFamily="34" charset="0"/>
              </a:rPr>
              <a:t>activity</a:t>
            </a:r>
            <a:r>
              <a:rPr lang="en-US" altLang="en-US" sz="2800" b="1" i="1">
                <a:latin typeface="Arial" panose="020B0604020202020204" pitchFamily="34" charset="0"/>
              </a:rPr>
              <a:t>,"</a:t>
            </a:r>
            <a:r>
              <a:rPr lang="en-US" altLang="en-US" sz="2800" b="1">
                <a:latin typeface="Arial" panose="020B0604020202020204" pitchFamily="34" charset="0"/>
              </a:rPr>
              <a:t> but we can hope to find genes  (polygenes) that account for an important fraction of the variation in activity levels.</a:t>
            </a:r>
          </a:p>
        </p:txBody>
      </p:sp>
      <p:sp>
        <p:nvSpPr>
          <p:cNvPr id="278533" name="Text Box 4">
            <a:extLst>
              <a:ext uri="{FF2B5EF4-FFF2-40B4-BE49-F238E27FC236}">
                <a16:creationId xmlns:a16="http://schemas.microsoft.com/office/drawing/2014/main" id="{B2F8DA6E-0E3D-CEAC-D4BE-87DD67B0913F}"/>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78534" name="Line 5">
            <a:extLst>
              <a:ext uri="{FF2B5EF4-FFF2-40B4-BE49-F238E27FC236}">
                <a16:creationId xmlns:a16="http://schemas.microsoft.com/office/drawing/2014/main" id="{C10244BA-9251-926D-D1ED-3582ADBA99E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Slide Number Placeholder 5">
            <a:extLst>
              <a:ext uri="{FF2B5EF4-FFF2-40B4-BE49-F238E27FC236}">
                <a16:creationId xmlns:a16="http://schemas.microsoft.com/office/drawing/2014/main" id="{D94EEE3A-6E38-74C7-2503-E157678E332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CEBC4F7-5FC7-4CD5-8081-952E0577F23F}" type="slidenum">
              <a:rPr lang="en-US" altLang="en-US" sz="1400"/>
              <a:pPr>
                <a:spcBef>
                  <a:spcPct val="0"/>
                </a:spcBef>
                <a:buFontTx/>
                <a:buNone/>
              </a:pPr>
              <a:t>153</a:t>
            </a:fld>
            <a:endParaRPr lang="en-US" altLang="en-US" sz="1400"/>
          </a:p>
        </p:txBody>
      </p:sp>
      <p:sp>
        <p:nvSpPr>
          <p:cNvPr id="1997826" name="Rectangle 2">
            <a:extLst>
              <a:ext uri="{FF2B5EF4-FFF2-40B4-BE49-F238E27FC236}">
                <a16:creationId xmlns:a16="http://schemas.microsoft.com/office/drawing/2014/main" id="{A84533CD-9129-9E32-10CB-8CA7DDD64E8E}"/>
              </a:ext>
            </a:extLst>
          </p:cNvPr>
          <p:cNvSpPr>
            <a:spLocks noGrp="1" noChangeArrowheads="1"/>
          </p:cNvSpPr>
          <p:nvPr>
            <p:ph type="body" idx="1"/>
          </p:nvPr>
        </p:nvSpPr>
        <p:spPr>
          <a:xfrm>
            <a:off x="469900" y="958850"/>
            <a:ext cx="8575675" cy="5578475"/>
          </a:xfrm>
        </p:spPr>
        <p:txBody>
          <a:bodyPr/>
          <a:lstStyle/>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Both motivation &amp; ability must be affected by</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1) alleles (genes) segregating at multiple loci,</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2) numerous environmental factors,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3) interactions of genes and environment.</a:t>
            </a:r>
          </a:p>
          <a:p>
            <a:pPr>
              <a:spcBef>
                <a:spcPct val="0"/>
              </a:spcBef>
              <a:spcAft>
                <a:spcPct val="35000"/>
              </a:spcAft>
              <a:buSzPct val="130000"/>
              <a:buFont typeface="Arial" panose="020B0604020202020204" pitchFamily="34" charset="0"/>
              <a:buChar char="●"/>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Except in cer</a:t>
            </a:r>
            <a:r>
              <a:rPr lang="en-US" altLang="en-US" sz="6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tain pathological conditions,</a:t>
            </a:r>
            <a:b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b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we should not expect to find </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the</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gene</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for</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a:t>
            </a:r>
            <a:r>
              <a:rPr lang="en-US" altLang="en-US" sz="2800" b="1" i="1" u="sng">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activity</a:t>
            </a:r>
            <a:r>
              <a:rPr lang="en-US" altLang="en-US" sz="2800" b="1" i="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a:t>
            </a: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 but we can hope to find genes  (polygenes) that account for an important fraction of the variation in activity levels.</a:t>
            </a:r>
          </a:p>
          <a:p>
            <a:pPr>
              <a:spcBef>
                <a:spcPct val="0"/>
              </a:spcBef>
              <a:spcAft>
                <a:spcPct val="35000"/>
              </a:spcAft>
              <a:buSzPct val="130000"/>
              <a:buFont typeface="Arial" panose="020B0604020202020204" pitchFamily="34" charset="0"/>
              <a:buChar char="●"/>
              <a:defRPr/>
            </a:pPr>
            <a:r>
              <a:rPr lang="en-US" altLang="en-US" sz="2800" b="1">
                <a:latin typeface="Arial" panose="020B0604020202020204" pitchFamily="34" charset="0"/>
              </a:rPr>
              <a:t>Understanding how such genes work could lead to therapeutic strategies for low-activity individuals.</a:t>
            </a:r>
          </a:p>
        </p:txBody>
      </p:sp>
      <p:sp>
        <p:nvSpPr>
          <p:cNvPr id="280580" name="Text Box 3">
            <a:extLst>
              <a:ext uri="{FF2B5EF4-FFF2-40B4-BE49-F238E27FC236}">
                <a16:creationId xmlns:a16="http://schemas.microsoft.com/office/drawing/2014/main" id="{4A09B5C2-A472-191C-D2FA-7875C3D5008A}"/>
              </a:ext>
            </a:extLst>
          </p:cNvPr>
          <p:cNvSpPr txBox="1">
            <a:spLocks noChangeArrowheads="1"/>
          </p:cNvSpPr>
          <p:nvPr/>
        </p:nvSpPr>
        <p:spPr bwMode="auto">
          <a:xfrm>
            <a:off x="1371600" y="127000"/>
            <a:ext cx="6629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Background &amp; Rationale 2</a:t>
            </a:r>
          </a:p>
        </p:txBody>
      </p:sp>
      <p:sp>
        <p:nvSpPr>
          <p:cNvPr id="280581" name="Line 4">
            <a:extLst>
              <a:ext uri="{FF2B5EF4-FFF2-40B4-BE49-F238E27FC236}">
                <a16:creationId xmlns:a16="http://schemas.microsoft.com/office/drawing/2014/main" id="{D6552082-6FA7-4190-EC13-3A17014F6907}"/>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Slide Number Placeholder 3">
            <a:extLst>
              <a:ext uri="{FF2B5EF4-FFF2-40B4-BE49-F238E27FC236}">
                <a16:creationId xmlns:a16="http://schemas.microsoft.com/office/drawing/2014/main" id="{E0F8CEE3-2AD8-EA5F-A9B8-87BAA57F6A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5D3937-C9F4-4921-A34D-C6BEE047EB87}" type="slidenum">
              <a:rPr lang="en-US" altLang="en-US" sz="1400"/>
              <a:pPr>
                <a:spcBef>
                  <a:spcPct val="0"/>
                </a:spcBef>
                <a:buFontTx/>
                <a:buNone/>
              </a:pPr>
              <a:t>154</a:t>
            </a:fld>
            <a:endParaRPr lang="en-US" altLang="en-US" sz="1400"/>
          </a:p>
        </p:txBody>
      </p:sp>
      <p:sp>
        <p:nvSpPr>
          <p:cNvPr id="2001922" name="Text Box 2">
            <a:extLst>
              <a:ext uri="{FF2B5EF4-FFF2-40B4-BE49-F238E27FC236}">
                <a16:creationId xmlns:a16="http://schemas.microsoft.com/office/drawing/2014/main" id="{88E783D8-355D-023A-C7AB-0E5DAA208321}"/>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Future Directions 1</a:t>
            </a:r>
          </a:p>
        </p:txBody>
      </p:sp>
      <p:sp>
        <p:nvSpPr>
          <p:cNvPr id="282628" name="Line 3">
            <a:extLst>
              <a:ext uri="{FF2B5EF4-FFF2-40B4-BE49-F238E27FC236}">
                <a16:creationId xmlns:a16="http://schemas.microsoft.com/office/drawing/2014/main" id="{1C4EC906-329A-C82F-A053-BFC2897F0696}"/>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01924" name="Rectangle 4">
            <a:extLst>
              <a:ext uri="{FF2B5EF4-FFF2-40B4-BE49-F238E27FC236}">
                <a16:creationId xmlns:a16="http://schemas.microsoft.com/office/drawing/2014/main" id="{E8E085DD-C76A-AECC-445B-0A0FAC70E1A0}"/>
              </a:ext>
            </a:extLst>
          </p:cNvPr>
          <p:cNvSpPr>
            <a:spLocks noChangeArrowheads="1"/>
          </p:cNvSpPr>
          <p:nvPr/>
        </p:nvSpPr>
        <p:spPr bwMode="auto">
          <a:xfrm>
            <a:off x="277813" y="1003300"/>
            <a:ext cx="8743950" cy="4281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Unravel the neural and psychological mechanisms of motivation for exercise.</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	</a:t>
            </a:r>
            <a:r>
              <a:rPr lang="en-US" altLang="en-US" sz="2600" b="1" i="1">
                <a:latin typeface="Arial" panose="020B0604020202020204" pitchFamily="34" charset="0"/>
              </a:rPr>
              <a:t>Is this like an addiction?</a:t>
            </a:r>
          </a:p>
          <a:p>
            <a:pPr>
              <a:lnSpc>
                <a:spcPct val="11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Find the genes that cause higher running.</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MegaMUGA array with ~74,000 SNP markers</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Whole-genome sequencing</a:t>
            </a:r>
          </a:p>
          <a:p>
            <a:pPr lvl="1">
              <a:spcBef>
                <a:spcPct val="0"/>
              </a:spcBef>
              <a:spcAft>
                <a:spcPct val="35000"/>
              </a:spcAft>
              <a:buSzPct val="130000"/>
              <a:buFont typeface="Arial" panose="020B0604020202020204" pitchFamily="34" charset="0"/>
              <a:buNone/>
              <a:defRPr/>
            </a:pPr>
            <a:r>
              <a:rPr lang="en-US" altLang="en-US" sz="2600" b="1">
                <a:latin typeface="Arial" panose="020B0604020202020204" pitchFamily="34" charset="0"/>
              </a:rPr>
              <a:t>Combine with 70-generation pedigree</a:t>
            </a:r>
          </a:p>
          <a:p>
            <a:pPr lvl="1">
              <a:spcBef>
                <a:spcPct val="0"/>
              </a:spcBef>
              <a:spcAft>
                <a:spcPct val="35000"/>
              </a:spcAft>
              <a:buSzPct val="130000"/>
              <a:buFont typeface="Arial" panose="020B0604020202020204" pitchFamily="34" charset="0"/>
              <a:buNone/>
              <a:defRPr/>
            </a:pPr>
            <a:r>
              <a:rPr lang="en-US" altLang="en-US" sz="2600" b="1" i="1">
                <a:latin typeface="Arial" panose="020B0604020202020204" pitchFamily="34" charset="0"/>
              </a:rPr>
              <a:t>	What is their mechanism of action?</a:t>
            </a:r>
          </a:p>
        </p:txBody>
      </p:sp>
    </p:spTree>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Number Placeholder 3">
            <a:extLst>
              <a:ext uri="{FF2B5EF4-FFF2-40B4-BE49-F238E27FC236}">
                <a16:creationId xmlns:a16="http://schemas.microsoft.com/office/drawing/2014/main" id="{0522FA26-81EF-61F7-EA99-32134AA1B4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CF018E8-0C44-4D99-8EF9-6596FCA8E22B}" type="slidenum">
              <a:rPr lang="en-US" altLang="en-US" sz="1400"/>
              <a:pPr>
                <a:spcBef>
                  <a:spcPct val="0"/>
                </a:spcBef>
                <a:buFontTx/>
                <a:buNone/>
              </a:pPr>
              <a:t>155</a:t>
            </a:fld>
            <a:endParaRPr lang="en-US" altLang="en-US" sz="1400"/>
          </a:p>
        </p:txBody>
      </p:sp>
      <p:sp>
        <p:nvSpPr>
          <p:cNvPr id="2003970" name="Text Box 2">
            <a:extLst>
              <a:ext uri="{FF2B5EF4-FFF2-40B4-BE49-F238E27FC236}">
                <a16:creationId xmlns:a16="http://schemas.microsoft.com/office/drawing/2014/main" id="{A54DEA64-3F94-5A2E-73D2-5FA9B9946930}"/>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Future Directions 2</a:t>
            </a:r>
          </a:p>
        </p:txBody>
      </p:sp>
      <p:sp>
        <p:nvSpPr>
          <p:cNvPr id="284676" name="Line 3">
            <a:extLst>
              <a:ext uri="{FF2B5EF4-FFF2-40B4-BE49-F238E27FC236}">
                <a16:creationId xmlns:a16="http://schemas.microsoft.com/office/drawing/2014/main" id="{69259CF7-9472-7633-5CAA-7D8E28C7D543}"/>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03972" name="Rectangle 4">
            <a:extLst>
              <a:ext uri="{FF2B5EF4-FFF2-40B4-BE49-F238E27FC236}">
                <a16:creationId xmlns:a16="http://schemas.microsoft.com/office/drawing/2014/main" id="{0C376F94-1189-64A0-8125-1F1B321B9151}"/>
              </a:ext>
            </a:extLst>
          </p:cNvPr>
          <p:cNvSpPr>
            <a:spLocks noChangeArrowheads="1"/>
          </p:cNvSpPr>
          <p:nvPr/>
        </p:nvSpPr>
        <p:spPr bwMode="auto">
          <a:xfrm>
            <a:off x="277813" y="908050"/>
            <a:ext cx="8743950" cy="1722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spcAft>
                <a:spcPct val="15000"/>
              </a:spcAft>
              <a:buSzPct val="130000"/>
              <a:buFont typeface="Arial" panose="020B0604020202020204" pitchFamily="34" charset="0"/>
              <a:buChar char="●"/>
              <a:defRPr/>
            </a:pPr>
            <a:r>
              <a:rPr lang="en-US" altLang="en-US" sz="3000" b="1">
                <a:solidFill>
                  <a:srgbClr val="0000FF"/>
                </a:solidFill>
                <a:effectLst>
                  <a:outerShdw blurRad="38100" dist="38100" dir="2700000" algn="tl">
                    <a:srgbClr val="C0C0C0"/>
                  </a:outerShdw>
                </a:effectLst>
                <a:latin typeface="Arial" panose="020B0604020202020204" pitchFamily="34" charset="0"/>
              </a:rPr>
              <a:t>Consider translation to human beings.</a:t>
            </a:r>
          </a:p>
          <a:p>
            <a:pPr lvl="1">
              <a:lnSpc>
                <a:spcPct val="90000"/>
              </a:lnSpc>
              <a:spcBef>
                <a:spcPct val="0"/>
              </a:spcBef>
              <a:spcAft>
                <a:spcPct val="20000"/>
              </a:spcAft>
              <a:buSzPct val="130000"/>
              <a:buFont typeface="Arial" panose="020B0604020202020204" pitchFamily="34" charset="0"/>
              <a:buNone/>
              <a:defRPr/>
            </a:pPr>
            <a:r>
              <a:rPr lang="en-US" altLang="en-US" sz="2600" b="1">
                <a:solidFill>
                  <a:srgbClr val="0000FF"/>
                </a:solidFill>
                <a:effectLst>
                  <a:outerShdw blurRad="38100" dist="38100" dir="2700000" algn="tl">
                    <a:srgbClr val="C0C0C0"/>
                  </a:outerShdw>
                </a:effectLst>
                <a:latin typeface="Arial" panose="020B0604020202020204" pitchFamily="34" charset="0"/>
              </a:rPr>
              <a:t>	</a:t>
            </a:r>
            <a:r>
              <a:rPr lang="en-US" altLang="en-US" sz="2600" b="1" i="1">
                <a:latin typeface="Arial" panose="020B0604020202020204" pitchFamily="34" charset="0"/>
              </a:rPr>
              <a:t>Might we develop drugs that make it</a:t>
            </a:r>
            <a:br>
              <a:rPr lang="en-US" altLang="en-US" sz="2600" b="1" i="1">
                <a:latin typeface="Arial" panose="020B0604020202020204" pitchFamily="34" charset="0"/>
              </a:rPr>
            </a:br>
            <a:r>
              <a:rPr lang="en-US" altLang="en-US" sz="2600" b="1" i="1">
                <a:latin typeface="Arial" panose="020B0604020202020204" pitchFamily="34" charset="0"/>
              </a:rPr>
              <a:t>    more pleasurable to exercise?</a:t>
            </a:r>
          </a:p>
          <a:p>
            <a:pPr lvl="1">
              <a:lnSpc>
                <a:spcPct val="90000"/>
              </a:lnSpc>
              <a:spcBef>
                <a:spcPct val="0"/>
              </a:spcBef>
              <a:spcAft>
                <a:spcPct val="35000"/>
              </a:spcAft>
              <a:buSzPct val="130000"/>
              <a:buFont typeface="Arial" panose="020B0604020202020204" pitchFamily="34" charset="0"/>
              <a:buNone/>
              <a:defRPr/>
            </a:pPr>
            <a:r>
              <a:rPr lang="en-US" altLang="en-US" sz="2600" b="1" i="1">
                <a:latin typeface="Arial" panose="020B0604020202020204" pitchFamily="34" charset="0"/>
              </a:rPr>
              <a:t>   Or perhaps less pleasurable to be sedentary?</a:t>
            </a:r>
          </a:p>
        </p:txBody>
      </p:sp>
      <p:pic>
        <p:nvPicPr>
          <p:cNvPr id="284678" name="Picture 5">
            <a:extLst>
              <a:ext uri="{FF2B5EF4-FFF2-40B4-BE49-F238E27FC236}">
                <a16:creationId xmlns:a16="http://schemas.microsoft.com/office/drawing/2014/main" id="{A4CF20BB-695F-D4A6-3839-C09896078E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6713" y="2933700"/>
            <a:ext cx="5667375" cy="3802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Slide Number Placeholder 5">
            <a:extLst>
              <a:ext uri="{FF2B5EF4-FFF2-40B4-BE49-F238E27FC236}">
                <a16:creationId xmlns:a16="http://schemas.microsoft.com/office/drawing/2014/main" id="{D8D81030-0056-ED56-D68D-C332CF6E42F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DFB0D62-3043-4375-B192-FE09594D2444}" type="slidenum">
              <a:rPr lang="en-US" altLang="en-US" sz="1400"/>
              <a:pPr>
                <a:spcBef>
                  <a:spcPct val="0"/>
                </a:spcBef>
                <a:buFontTx/>
                <a:buNone/>
              </a:pPr>
              <a:t>156</a:t>
            </a:fld>
            <a:endParaRPr lang="en-US" altLang="en-US" sz="1400"/>
          </a:p>
        </p:txBody>
      </p:sp>
      <p:sp>
        <p:nvSpPr>
          <p:cNvPr id="286723" name="Rectangle 2">
            <a:extLst>
              <a:ext uri="{FF2B5EF4-FFF2-40B4-BE49-F238E27FC236}">
                <a16:creationId xmlns:a16="http://schemas.microsoft.com/office/drawing/2014/main" id="{66ACBE97-FC0C-E736-D3B5-89E7B381FFC1}"/>
              </a:ext>
            </a:extLst>
          </p:cNvPr>
          <p:cNvSpPr>
            <a:spLocks noGrp="1" noChangeArrowheads="1"/>
          </p:cNvSpPr>
          <p:nvPr>
            <p:ph type="body" idx="1"/>
          </p:nvPr>
        </p:nvSpPr>
        <p:spPr>
          <a:xfrm>
            <a:off x="109538" y="1039813"/>
            <a:ext cx="9001125" cy="76596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In muscle, 12,794 transcripts identified with a detection score </a:t>
            </a:r>
            <a:r>
              <a:rPr lang="en-US" altLang="en-US" sz="2800" b="1" u="sng">
                <a:latin typeface="Arial" panose="020B0604020202020204" pitchFamily="34" charset="0"/>
              </a:rPr>
              <a:t>&gt;</a:t>
            </a:r>
            <a:r>
              <a:rPr lang="en-US" altLang="en-US" sz="2800" b="1">
                <a:latin typeface="Arial" panose="020B0604020202020204" pitchFamily="34" charset="0"/>
              </a:rPr>
              <a:t> 0.95</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After adjustment for multiple testing, 4,413 (0.66% of total possible) partial correlations were statistically significant (P &lt; 0.05), indicating potential functional relevance</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Of significant correlations: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93% with exercise traits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6% with body composition</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1% with changes in body composition over 6 days of wheel access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1,186 </a:t>
            </a:r>
            <a:r>
              <a:rPr lang="en-US" altLang="en-US" sz="2800" b="1" i="1">
                <a:latin typeface="Arial" panose="020B0604020202020204" pitchFamily="34" charset="0"/>
              </a:rPr>
              <a:t>cis</a:t>
            </a:r>
            <a:r>
              <a:rPr lang="en-US" altLang="en-US" sz="2800" b="1">
                <a:latin typeface="Arial" panose="020B0604020202020204" pitchFamily="34" charset="0"/>
              </a:rPr>
              <a:t>-acting and 1,330 </a:t>
            </a:r>
            <a:r>
              <a:rPr lang="en-US" altLang="en-US" sz="2800" b="1" i="1">
                <a:latin typeface="Arial" panose="020B0604020202020204" pitchFamily="34" charset="0"/>
              </a:rPr>
              <a:t>trans</a:t>
            </a:r>
            <a:r>
              <a:rPr lang="en-US" altLang="en-US" sz="2800" b="1">
                <a:latin typeface="Arial" panose="020B0604020202020204" pitchFamily="34" charset="0"/>
              </a:rPr>
              <a:t>-acting (&gt;10 Mb away from midpoint of gene) statistically significant eQTL were observed</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Considered </a:t>
            </a:r>
            <a:r>
              <a:rPr lang="en-US" altLang="en-US" sz="2800" b="1" i="1">
                <a:latin typeface="Arial" panose="020B0604020202020204" pitchFamily="34" charset="0"/>
              </a:rPr>
              <a:t>cis</a:t>
            </a:r>
            <a:r>
              <a:rPr lang="en-US" altLang="en-US" sz="2800" b="1">
                <a:latin typeface="Arial" panose="020B0604020202020204" pitchFamily="34" charset="0"/>
              </a:rPr>
              <a:t>-acting eQTL within CIs for previous QTL</a:t>
            </a:r>
          </a:p>
        </p:txBody>
      </p:sp>
      <p:sp>
        <p:nvSpPr>
          <p:cNvPr id="286724" name="Line 3">
            <a:extLst>
              <a:ext uri="{FF2B5EF4-FFF2-40B4-BE49-F238E27FC236}">
                <a16:creationId xmlns:a16="http://schemas.microsoft.com/office/drawing/2014/main" id="{FB144D3A-02F7-AEEC-6747-185BF7A363A5}"/>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17284" name="Text Box 4">
            <a:extLst>
              <a:ext uri="{FF2B5EF4-FFF2-40B4-BE49-F238E27FC236}">
                <a16:creationId xmlns:a16="http://schemas.microsoft.com/office/drawing/2014/main" id="{7AFB544B-AF9A-BA5E-7B82-24652911CB34}"/>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Muscle eQTL Results 1</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Slide Number Placeholder 5">
            <a:extLst>
              <a:ext uri="{FF2B5EF4-FFF2-40B4-BE49-F238E27FC236}">
                <a16:creationId xmlns:a16="http://schemas.microsoft.com/office/drawing/2014/main" id="{8504C53F-046D-A405-4E5F-0A78BF74BD6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546955C-431B-40DC-86E8-E2FBD02B0B6D}" type="slidenum">
              <a:rPr lang="en-US" altLang="en-US" sz="1400"/>
              <a:pPr>
                <a:spcBef>
                  <a:spcPct val="0"/>
                </a:spcBef>
                <a:buFontTx/>
                <a:buNone/>
              </a:pPr>
              <a:t>157</a:t>
            </a:fld>
            <a:endParaRPr lang="en-US" altLang="en-US" sz="1400"/>
          </a:p>
        </p:txBody>
      </p:sp>
      <p:sp>
        <p:nvSpPr>
          <p:cNvPr id="288771" name="Rectangle 2">
            <a:extLst>
              <a:ext uri="{FF2B5EF4-FFF2-40B4-BE49-F238E27FC236}">
                <a16:creationId xmlns:a16="http://schemas.microsoft.com/office/drawing/2014/main" id="{0990624E-5D7E-8A16-A11B-9CB7E1FFE1DD}"/>
              </a:ext>
            </a:extLst>
          </p:cNvPr>
          <p:cNvSpPr>
            <a:spLocks noGrp="1" noChangeArrowheads="1"/>
          </p:cNvSpPr>
          <p:nvPr>
            <p:ph type="body" idx="1"/>
          </p:nvPr>
        </p:nvSpPr>
        <p:spPr>
          <a:xfrm>
            <a:off x="109538" y="1039813"/>
            <a:ext cx="9001125" cy="19494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i="1">
                <a:latin typeface="Arial" panose="020B0604020202020204" pitchFamily="34" charset="0"/>
              </a:rPr>
              <a:t>cis</a:t>
            </a:r>
            <a:r>
              <a:rPr lang="en-US" altLang="en-US" sz="2800" b="1">
                <a:latin typeface="Arial" panose="020B0604020202020204" pitchFamily="34" charset="0"/>
              </a:rPr>
              <a:t>-acting eQTL localizing with running distance QTL (mean on days 5 and 6) revealed 19 positional candidate genes on Chromosome 7</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This is fewer than for brain tissue</a:t>
            </a:r>
          </a:p>
        </p:txBody>
      </p:sp>
      <p:sp>
        <p:nvSpPr>
          <p:cNvPr id="288772" name="Line 3">
            <a:extLst>
              <a:ext uri="{FF2B5EF4-FFF2-40B4-BE49-F238E27FC236}">
                <a16:creationId xmlns:a16="http://schemas.microsoft.com/office/drawing/2014/main" id="{12CB8365-8F8B-DCD3-AC9F-570A88C4EE6A}"/>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19332" name="Text Box 4">
            <a:extLst>
              <a:ext uri="{FF2B5EF4-FFF2-40B4-BE49-F238E27FC236}">
                <a16:creationId xmlns:a16="http://schemas.microsoft.com/office/drawing/2014/main" id="{7453E5A1-FE0E-3DC2-0BEF-74504309F013}"/>
              </a:ext>
            </a:extLst>
          </p:cNvPr>
          <p:cNvSpPr txBox="1">
            <a:spLocks noChangeArrowheads="1"/>
          </p:cNvSpPr>
          <p:nvPr/>
        </p:nvSpPr>
        <p:spPr bwMode="auto">
          <a:xfrm>
            <a:off x="1644650" y="76200"/>
            <a:ext cx="5783263"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Muscle eQTL Results 2</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Slide Number Placeholder 3">
            <a:extLst>
              <a:ext uri="{FF2B5EF4-FFF2-40B4-BE49-F238E27FC236}">
                <a16:creationId xmlns:a16="http://schemas.microsoft.com/office/drawing/2014/main" id="{F1569642-830B-1F17-5757-BEAEC2349CA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EA5ECDC-A0B8-46E3-A271-5912D6EB1416}" type="slidenum">
              <a:rPr lang="en-US" altLang="en-US" sz="1400"/>
              <a:pPr>
                <a:spcBef>
                  <a:spcPct val="0"/>
                </a:spcBef>
                <a:buFontTx/>
                <a:buNone/>
              </a:pPr>
              <a:t>158</a:t>
            </a:fld>
            <a:endParaRPr lang="en-US" altLang="en-US" sz="1400"/>
          </a:p>
        </p:txBody>
      </p:sp>
      <p:sp>
        <p:nvSpPr>
          <p:cNvPr id="2026498" name="Text Box 2">
            <a:extLst>
              <a:ext uri="{FF2B5EF4-FFF2-40B4-BE49-F238E27FC236}">
                <a16:creationId xmlns:a16="http://schemas.microsoft.com/office/drawing/2014/main" id="{F46789EF-8236-3D26-77BD-8882872F2664}"/>
              </a:ext>
            </a:extLst>
          </p:cNvPr>
          <p:cNvSpPr txBox="1">
            <a:spLocks noChangeArrowheads="1"/>
          </p:cNvSpPr>
          <p:nvPr/>
        </p:nvSpPr>
        <p:spPr bwMode="auto">
          <a:xfrm>
            <a:off x="-76200" y="76200"/>
            <a:ext cx="9220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sz="2400">
                <a:solidFill>
                  <a:schemeClr val="tx1"/>
                </a:solidFill>
                <a:latin typeface="Times New Roman" panose="02020603050405020304" pitchFamily="18" charset="0"/>
              </a:defRPr>
            </a:lvl1pPr>
            <a:lvl2pPr marL="914400" indent="-457200">
              <a:defRPr sz="2400">
                <a:solidFill>
                  <a:schemeClr val="tx1"/>
                </a:solidFill>
                <a:latin typeface="Times New Roman" panose="02020603050405020304" pitchFamily="18" charset="0"/>
              </a:defRPr>
            </a:lvl2pPr>
            <a:lvl3pPr marL="1371600" indent="-457200">
              <a:defRPr sz="2400">
                <a:solidFill>
                  <a:schemeClr val="tx1"/>
                </a:solidFill>
                <a:latin typeface="Times New Roman" panose="02020603050405020304" pitchFamily="18" charset="0"/>
              </a:defRPr>
            </a:lvl3pPr>
            <a:lvl4pPr marL="1828800" indent="-457200">
              <a:defRPr sz="2400">
                <a:solidFill>
                  <a:schemeClr val="tx1"/>
                </a:solidFill>
                <a:latin typeface="Times New Roman" panose="02020603050405020304" pitchFamily="18" charset="0"/>
              </a:defRPr>
            </a:lvl4pPr>
            <a:lvl5pPr marL="2286000" indent="-457200">
              <a:defRPr sz="24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4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4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4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US" altLang="en-US" sz="4000" b="1">
                <a:solidFill>
                  <a:srgbClr val="FF0000"/>
                </a:solidFill>
                <a:effectLst>
                  <a:outerShdw blurRad="38100" dist="38100" dir="2700000" algn="tl">
                    <a:srgbClr val="C0C0C0"/>
                  </a:outerShdw>
                </a:effectLst>
                <a:latin typeface="Arial" panose="020B0604020202020204" pitchFamily="34" charset="0"/>
              </a:rPr>
              <a:t>     </a:t>
            </a:r>
            <a:r>
              <a:rPr lang="en-US" altLang="en-US" sz="4000" b="1">
                <a:effectLst>
                  <a:outerShdw blurRad="38100" dist="38100" dir="2700000" algn="tl">
                    <a:srgbClr val="C0C0C0"/>
                  </a:outerShdw>
                </a:effectLst>
                <a:latin typeface="Arial" panose="020B0604020202020204" pitchFamily="34" charset="0"/>
              </a:rPr>
              <a:t>Why Select on Wheel-Running?</a:t>
            </a:r>
            <a:endParaRPr lang="en-US" altLang="en-US" sz="3200">
              <a:effectLst>
                <a:outerShdw blurRad="38100" dist="38100" dir="2700000" algn="tl">
                  <a:srgbClr val="C0C0C0"/>
                </a:outerShdw>
              </a:effectLst>
              <a:latin typeface="Arial" panose="020B0604020202020204" pitchFamily="34" charset="0"/>
            </a:endParaRPr>
          </a:p>
        </p:txBody>
      </p:sp>
      <p:pic>
        <p:nvPicPr>
          <p:cNvPr id="290820" name="Picture 3" descr="ani-mouse">
            <a:extLst>
              <a:ext uri="{FF2B5EF4-FFF2-40B4-BE49-F238E27FC236}">
                <a16:creationId xmlns:a16="http://schemas.microsoft.com/office/drawing/2014/main" id="{E07B77BE-FADC-5277-16C6-5B3D1A1EB89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721475" y="1335088"/>
            <a:ext cx="1905000" cy="242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1" name="Text Box 4">
            <a:extLst>
              <a:ext uri="{FF2B5EF4-FFF2-40B4-BE49-F238E27FC236}">
                <a16:creationId xmlns:a16="http://schemas.microsoft.com/office/drawing/2014/main" id="{266924E9-940E-9993-5997-0812F1544F82}"/>
              </a:ext>
            </a:extLst>
          </p:cNvPr>
          <p:cNvSpPr txBox="1">
            <a:spLocks noChangeArrowheads="1"/>
          </p:cNvSpPr>
          <p:nvPr/>
        </p:nvSpPr>
        <p:spPr bwMode="auto">
          <a:xfrm>
            <a:off x="5186363" y="6394450"/>
            <a:ext cx="3792537"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solidFill>
                  <a:srgbClr val="0000FF"/>
                </a:solidFill>
              </a:rPr>
              <a:t>http://school.discovery.com/clipart/clip/ani-mouse.html</a:t>
            </a:r>
          </a:p>
        </p:txBody>
      </p:sp>
      <p:sp>
        <p:nvSpPr>
          <p:cNvPr id="290822" name="Line 5">
            <a:extLst>
              <a:ext uri="{FF2B5EF4-FFF2-40B4-BE49-F238E27FC236}">
                <a16:creationId xmlns:a16="http://schemas.microsoft.com/office/drawing/2014/main" id="{2C8DAC7C-F536-04F5-4F91-55683460B207}"/>
              </a:ext>
            </a:extLst>
          </p:cNvPr>
          <p:cNvSpPr>
            <a:spLocks noChangeShapeType="1"/>
          </p:cNvSpPr>
          <p:nvPr/>
        </p:nvSpPr>
        <p:spPr bwMode="auto">
          <a:xfrm>
            <a:off x="228600" y="868363"/>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90823" name="Text Box 6">
            <a:extLst>
              <a:ext uri="{FF2B5EF4-FFF2-40B4-BE49-F238E27FC236}">
                <a16:creationId xmlns:a16="http://schemas.microsoft.com/office/drawing/2014/main" id="{1D8BF18E-EF0F-7394-0F8B-6533F9FD8B01}"/>
              </a:ext>
            </a:extLst>
          </p:cNvPr>
          <p:cNvSpPr txBox="1">
            <a:spLocks noChangeArrowheads="1"/>
          </p:cNvSpPr>
          <p:nvPr/>
        </p:nvSpPr>
        <p:spPr bwMode="auto">
          <a:xfrm>
            <a:off x="300038" y="1125538"/>
            <a:ext cx="7785100" cy="500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sz="2200">
                <a:solidFill>
                  <a:schemeClr val="tx1"/>
                </a:solidFill>
                <a:latin typeface="Times New Roman" panose="02020603050405020304" pitchFamily="18" charset="0"/>
              </a:defRPr>
            </a:lvl1pPr>
            <a:lvl2pPr marL="914400" indent="-457200">
              <a:defRPr sz="2200">
                <a:solidFill>
                  <a:schemeClr val="tx1"/>
                </a:solidFill>
                <a:latin typeface="Times New Roman" panose="02020603050405020304" pitchFamily="18" charset="0"/>
              </a:defRPr>
            </a:lvl2pPr>
            <a:lvl3pPr marL="1371600" indent="-457200">
              <a:defRPr sz="2200">
                <a:solidFill>
                  <a:schemeClr val="tx1"/>
                </a:solidFill>
                <a:latin typeface="Times New Roman" panose="02020603050405020304" pitchFamily="18" charset="0"/>
              </a:defRPr>
            </a:lvl3pPr>
            <a:lvl4pPr marL="1828800" indent="-457200">
              <a:defRPr sz="2200">
                <a:solidFill>
                  <a:schemeClr val="tx1"/>
                </a:solidFill>
                <a:latin typeface="Times New Roman" panose="02020603050405020304" pitchFamily="18" charset="0"/>
              </a:defRPr>
            </a:lvl4pPr>
            <a:lvl5pPr marL="2286000" indent="-457200">
              <a:defRPr sz="22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2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2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2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200">
                <a:solidFill>
                  <a:schemeClr val="tx1"/>
                </a:solidFill>
                <a:latin typeface="Times New Roman" panose="02020603050405020304" pitchFamily="18" charset="0"/>
              </a:defRPr>
            </a:lvl9pPr>
          </a:lstStyle>
          <a:p>
            <a:pPr>
              <a:spcAft>
                <a:spcPct val="50000"/>
              </a:spcAft>
              <a:buFontTx/>
              <a:buAutoNum type="arabicPeriod"/>
            </a:pPr>
            <a:r>
              <a:rPr lang="en-US" altLang="en-US" sz="2800" b="1">
                <a:latin typeface="Arial" panose="020B0604020202020204" pitchFamily="34" charset="0"/>
              </a:rPr>
              <a:t>potentially physiologically taxing</a:t>
            </a:r>
          </a:p>
          <a:p>
            <a:pPr>
              <a:spcAft>
                <a:spcPct val="50000"/>
              </a:spcAft>
              <a:buFontTx/>
              <a:buAutoNum type="arabicPeriod"/>
            </a:pPr>
            <a:r>
              <a:rPr lang="en-US" altLang="en-US" sz="2800" b="1">
                <a:latin typeface="Arial" panose="020B0604020202020204" pitchFamily="34" charset="0"/>
              </a:rPr>
              <a:t>individual dif</a:t>
            </a:r>
            <a:r>
              <a:rPr lang="en-US" altLang="en-US" sz="600" b="1">
                <a:latin typeface="Arial" panose="020B0604020202020204" pitchFamily="34" charset="0"/>
              </a:rPr>
              <a:t> </a:t>
            </a:r>
            <a:r>
              <a:rPr lang="en-US" altLang="en-US" sz="2800" b="1">
                <a:latin typeface="Arial" panose="020B0604020202020204" pitchFamily="34" charset="0"/>
              </a:rPr>
              <a:t>ferences are</a:t>
            </a:r>
            <a:br>
              <a:rPr lang="en-US" altLang="en-US" sz="2800" b="1">
                <a:latin typeface="Arial" panose="020B0604020202020204" pitchFamily="34" charset="0"/>
              </a:rPr>
            </a:br>
            <a:r>
              <a:rPr lang="en-US" altLang="en-US" sz="2800" b="1">
                <a:latin typeface="Arial" panose="020B0604020202020204" pitchFamily="34" charset="0"/>
              </a:rPr>
              <a:t>highly repeatable (consistent)</a:t>
            </a:r>
          </a:p>
          <a:p>
            <a:pPr>
              <a:spcAft>
                <a:spcPct val="50000"/>
              </a:spcAft>
              <a:buFontTx/>
              <a:buAutoNum type="arabicPeriod"/>
            </a:pPr>
            <a:r>
              <a:rPr lang="en-US" altLang="en-US" sz="2800" b="1">
                <a:latin typeface="Arial" panose="020B0604020202020204" pitchFamily="34" charset="0"/>
              </a:rPr>
              <a:t>narrow-sense heritability </a:t>
            </a:r>
            <a:r>
              <a:rPr lang="en-US" altLang="en-US" sz="2800" b="1">
                <a:latin typeface="Arial" panose="020B0604020202020204" pitchFamily="34" charset="0"/>
                <a:sym typeface="Symbol" panose="05050102010706020507" pitchFamily="18" charset="2"/>
              </a:rPr>
              <a:t></a:t>
            </a:r>
            <a:r>
              <a:rPr lang="en-US" altLang="en-US" sz="2800" b="1">
                <a:latin typeface="Arial" panose="020B0604020202020204" pitchFamily="34" charset="0"/>
              </a:rPr>
              <a:t> 0.2</a:t>
            </a:r>
          </a:p>
          <a:p>
            <a:pPr>
              <a:spcAft>
                <a:spcPct val="50000"/>
              </a:spcAft>
              <a:buFontTx/>
              <a:buAutoNum type="arabicPeriod"/>
            </a:pPr>
            <a:r>
              <a:rPr lang="en-US" altLang="en-US" sz="2800" b="1">
                <a:latin typeface="Arial" panose="020B0604020202020204" pitchFamily="34" charset="0"/>
              </a:rPr>
              <a:t>easy to automate measurement</a:t>
            </a:r>
          </a:p>
          <a:p>
            <a:pPr>
              <a:spcAft>
                <a:spcPct val="50000"/>
              </a:spcAft>
              <a:buFontTx/>
              <a:buAutoNum type="arabicPeriod"/>
            </a:pPr>
            <a:r>
              <a:rPr lang="en-US" altLang="en-US" sz="2800" b="1">
                <a:latin typeface="Arial" panose="020B0604020202020204" pitchFamily="34" charset="0"/>
              </a:rPr>
              <a:t>an important regulator of</a:t>
            </a:r>
            <a:br>
              <a:rPr lang="en-US" altLang="en-US" sz="2800" b="1">
                <a:latin typeface="Arial" panose="020B0604020202020204" pitchFamily="34" charset="0"/>
              </a:rPr>
            </a:br>
            <a:r>
              <a:rPr lang="en-US" altLang="en-US" sz="2800" b="1">
                <a:latin typeface="Arial" panose="020B0604020202020204" pitchFamily="34" charset="0"/>
              </a:rPr>
              <a:t>body mass and composition </a:t>
            </a:r>
          </a:p>
          <a:p>
            <a:pPr>
              <a:spcAft>
                <a:spcPct val="50000"/>
              </a:spcAft>
              <a:buFontTx/>
              <a:buAutoNum type="arabicPeriod"/>
            </a:pPr>
            <a:r>
              <a:rPr lang="en-US" altLang="en-US" sz="2800" b="1">
                <a:latin typeface="Arial" panose="020B0604020202020204" pitchFamily="34" charset="0"/>
              </a:rPr>
              <a:t>analogous to human voluntary activity?  </a:t>
            </a:r>
            <a:r>
              <a:rPr lang="en-US" altLang="en-US" sz="2800">
                <a:latin typeface="Arial" panose="020B0604020202020204" pitchFamily="34" charset="0"/>
              </a:rPr>
              <a:t>(e.g., Eikelboom, 1999)</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Slide Number Placeholder 3">
            <a:extLst>
              <a:ext uri="{FF2B5EF4-FFF2-40B4-BE49-F238E27FC236}">
                <a16:creationId xmlns:a16="http://schemas.microsoft.com/office/drawing/2014/main" id="{F0A97E5C-5581-671D-ABE8-1247570A688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649863-19F8-4840-876C-3454288418D5}" type="slidenum">
              <a:rPr lang="en-US" altLang="en-US" sz="1400"/>
              <a:pPr>
                <a:spcBef>
                  <a:spcPct val="0"/>
                </a:spcBef>
                <a:buFontTx/>
                <a:buNone/>
              </a:pPr>
              <a:t>159</a:t>
            </a:fld>
            <a:endParaRPr lang="en-US" altLang="en-US" sz="1400"/>
          </a:p>
        </p:txBody>
      </p:sp>
      <p:sp>
        <p:nvSpPr>
          <p:cNvPr id="2032642" name="Text Box 2">
            <a:extLst>
              <a:ext uri="{FF2B5EF4-FFF2-40B4-BE49-F238E27FC236}">
                <a16:creationId xmlns:a16="http://schemas.microsoft.com/office/drawing/2014/main" id="{F8909D6D-E4CD-5C64-B99E-6BD2A2EFE014}"/>
              </a:ext>
            </a:extLst>
          </p:cNvPr>
          <p:cNvSpPr txBox="1">
            <a:spLocks noChangeArrowheads="1"/>
          </p:cNvSpPr>
          <p:nvPr/>
        </p:nvSpPr>
        <p:spPr bwMode="auto">
          <a:xfrm>
            <a:off x="0" y="1600200"/>
            <a:ext cx="9144000" cy="338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C0C0C0"/>
                  </a:outerShdw>
                </a:effectLst>
                <a:latin typeface="Arial" panose="020B0604020202020204" pitchFamily="34" charset="0"/>
              </a:rPr>
              <a:t>How </a:t>
            </a:r>
            <a:r>
              <a:rPr lang="en-US" altLang="en-US" sz="7200" b="1">
                <a:solidFill>
                  <a:srgbClr val="66FF33"/>
                </a:solidFill>
                <a:effectLst>
                  <a:outerShdw blurRad="38100" dist="38100" dir="2700000" algn="tl">
                    <a:srgbClr val="C0C0C0"/>
                  </a:outerShdw>
                </a:effectLst>
                <a:latin typeface="Arial" panose="020B0604020202020204" pitchFamily="34" charset="0"/>
              </a:rPr>
              <a:t>do</a:t>
            </a:r>
            <a:r>
              <a:rPr lang="en-US" altLang="en-US" sz="7200" b="1">
                <a:solidFill>
                  <a:srgbClr val="99FF66"/>
                </a:solidFill>
                <a:effectLst>
                  <a:outerShdw blurRad="38100" dist="38100" dir="2700000" algn="tl">
                    <a:srgbClr val="C0C0C0"/>
                  </a:outerShdw>
                </a:effectLst>
                <a:latin typeface="Arial" panose="020B0604020202020204" pitchFamily="34" charset="0"/>
              </a:rPr>
              <a:t> Mice from the Selected Lines</a:t>
            </a:r>
            <a:br>
              <a:rPr lang="en-US" altLang="en-US" sz="7200" b="1">
                <a:solidFill>
                  <a:srgbClr val="99FF66"/>
                </a:solidFill>
                <a:effectLst>
                  <a:outerShdw blurRad="38100" dist="38100" dir="2700000" algn="tl">
                    <a:srgbClr val="C0C0C0"/>
                  </a:outerShdw>
                </a:effectLst>
                <a:latin typeface="Arial" panose="020B0604020202020204" pitchFamily="34" charset="0"/>
              </a:rPr>
            </a:br>
            <a:r>
              <a:rPr lang="en-US" altLang="en-US" sz="7200" b="1">
                <a:solidFill>
                  <a:srgbClr val="99FF66"/>
                </a:solidFill>
                <a:effectLst>
                  <a:outerShdw blurRad="38100" dist="38100" dir="2700000" algn="tl">
                    <a:srgbClr val="C0C0C0"/>
                  </a:outerShdw>
                </a:effectLst>
                <a:latin typeface="Arial" panose="020B0604020202020204" pitchFamily="34" charset="0"/>
              </a:rPr>
              <a:t>Run More?</a:t>
            </a:r>
            <a:endParaRPr lang="en-US" altLang="en-US" sz="7200" b="1">
              <a:solidFill>
                <a:srgbClr val="99FF66"/>
              </a:solidFill>
              <a:effectLst>
                <a:outerShdw blurRad="38100" dist="38100" dir="2700000" algn="tl">
                  <a:srgbClr val="C0C0C0"/>
                </a:outerShdw>
              </a:effectLst>
              <a:latin typeface="Helvetica" panose="020B0604020202020204" pitchFamily="34" charset="0"/>
            </a:endParaRPr>
          </a:p>
        </p:txBody>
      </p:sp>
    </p:spTree>
  </p:cSld>
  <p:clrMapOvr>
    <a:masterClrMapping/>
  </p:clrMapOvr>
  <p:transition>
    <p:wipe dir="d"/>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Number Placeholder 3">
            <a:extLst>
              <a:ext uri="{FF2B5EF4-FFF2-40B4-BE49-F238E27FC236}">
                <a16:creationId xmlns:a16="http://schemas.microsoft.com/office/drawing/2014/main" id="{F815EF9F-AAF4-5FE3-48C1-AC90F1B3603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F9C93F9-F63C-4A6A-8994-CD81A341EBE1}" type="slidenum">
              <a:rPr lang="en-US" altLang="en-US" sz="1400"/>
              <a:pPr>
                <a:spcBef>
                  <a:spcPct val="0"/>
                </a:spcBef>
                <a:buFontTx/>
                <a:buNone/>
              </a:pPr>
              <a:t>16</a:t>
            </a:fld>
            <a:endParaRPr lang="en-US" altLang="en-US" sz="1400"/>
          </a:p>
        </p:txBody>
      </p:sp>
      <p:graphicFrame>
        <p:nvGraphicFramePr>
          <p:cNvPr id="55299" name="Object 2">
            <a:extLst>
              <a:ext uri="{FF2B5EF4-FFF2-40B4-BE49-F238E27FC236}">
                <a16:creationId xmlns:a16="http://schemas.microsoft.com/office/drawing/2014/main" id="{2E21D477-D483-ABC1-42EC-8CDB53F616CA}"/>
              </a:ext>
            </a:extLst>
          </p:cNvPr>
          <p:cNvGraphicFramePr>
            <a:graphicFrameLocks noChangeAspect="1"/>
          </p:cNvGraphicFramePr>
          <p:nvPr/>
        </p:nvGraphicFramePr>
        <p:xfrm>
          <a:off x="131763" y="295275"/>
          <a:ext cx="8977312" cy="7197725"/>
        </p:xfrm>
        <a:graphic>
          <a:graphicData uri="http://schemas.openxmlformats.org/presentationml/2006/ole">
            <mc:AlternateContent xmlns:mc="http://schemas.openxmlformats.org/markup-compatibility/2006">
              <mc:Choice xmlns:v="urn:schemas-microsoft-com:vml" Requires="v">
                <p:oleObj spid="_x0000_s55337" name="Chart" r:id="rId4" imgW="8972466" imgH="6419790" progId="MSGraph.Chart.8">
                  <p:embed followColorScheme="full"/>
                </p:oleObj>
              </mc:Choice>
              <mc:Fallback>
                <p:oleObj name="Chart" r:id="rId4" imgW="8972466" imgH="6419790"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1763" y="295275"/>
                        <a:ext cx="8977312" cy="7197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5300" name="Text Box 3">
            <a:extLst>
              <a:ext uri="{FF2B5EF4-FFF2-40B4-BE49-F238E27FC236}">
                <a16:creationId xmlns:a16="http://schemas.microsoft.com/office/drawing/2014/main" id="{37EF20B6-B6A9-6F12-847E-0A5FABD7F5F5}"/>
              </a:ext>
            </a:extLst>
          </p:cNvPr>
          <p:cNvSpPr txBox="1">
            <a:spLocks noChangeArrowheads="1"/>
          </p:cNvSpPr>
          <p:nvPr/>
        </p:nvSpPr>
        <p:spPr bwMode="auto">
          <a:xfrm>
            <a:off x="2173288" y="90488"/>
            <a:ext cx="5486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 on days 5 + 6</a:t>
            </a:r>
          </a:p>
        </p:txBody>
      </p:sp>
      <p:sp>
        <p:nvSpPr>
          <p:cNvPr id="55301" name="Text Box 4">
            <a:extLst>
              <a:ext uri="{FF2B5EF4-FFF2-40B4-BE49-F238E27FC236}">
                <a16:creationId xmlns:a16="http://schemas.microsoft.com/office/drawing/2014/main" id="{422BDFFF-8968-9CEB-2024-1D6DAC6EEB79}"/>
              </a:ext>
            </a:extLst>
          </p:cNvPr>
          <p:cNvSpPr txBox="1">
            <a:spLocks noChangeArrowheads="1"/>
          </p:cNvSpPr>
          <p:nvPr/>
        </p:nvSpPr>
        <p:spPr bwMode="auto">
          <a:xfrm>
            <a:off x="5500688" y="1612900"/>
            <a:ext cx="1676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Selected</a:t>
            </a:r>
          </a:p>
        </p:txBody>
      </p:sp>
      <p:sp>
        <p:nvSpPr>
          <p:cNvPr id="55302" name="Rectangle 5">
            <a:extLst>
              <a:ext uri="{FF2B5EF4-FFF2-40B4-BE49-F238E27FC236}">
                <a16:creationId xmlns:a16="http://schemas.microsoft.com/office/drawing/2014/main" id="{E63CC5BB-D836-08CF-1383-A071BF4E2A54}"/>
              </a:ext>
            </a:extLst>
          </p:cNvPr>
          <p:cNvSpPr>
            <a:spLocks noChangeArrowheads="1"/>
          </p:cNvSpPr>
          <p:nvPr/>
        </p:nvSpPr>
        <p:spPr bwMode="auto">
          <a:xfrm>
            <a:off x="5167313" y="4849813"/>
            <a:ext cx="1449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CC"/>
                </a:solidFill>
                <a:latin typeface="Arial" panose="020B0604020202020204" pitchFamily="34" charset="0"/>
              </a:rPr>
              <a:t>Control</a:t>
            </a:r>
          </a:p>
        </p:txBody>
      </p:sp>
      <p:sp>
        <p:nvSpPr>
          <p:cNvPr id="55303" name="Rectangle 6">
            <a:extLst>
              <a:ext uri="{FF2B5EF4-FFF2-40B4-BE49-F238E27FC236}">
                <a16:creationId xmlns:a16="http://schemas.microsoft.com/office/drawing/2014/main" id="{DEA2FEEB-D136-231F-7CFC-12AA59906A3B}"/>
              </a:ext>
            </a:extLst>
          </p:cNvPr>
          <p:cNvSpPr>
            <a:spLocks noChangeArrowheads="1"/>
          </p:cNvSpPr>
          <p:nvPr/>
        </p:nvSpPr>
        <p:spPr bwMode="auto">
          <a:xfrm>
            <a:off x="5665788" y="3811588"/>
            <a:ext cx="1439862"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000" b="1">
                <a:solidFill>
                  <a:srgbClr val="008000"/>
                </a:solidFill>
                <a:latin typeface="Arial" panose="020B0604020202020204" pitchFamily="34" charset="0"/>
              </a:rPr>
              <a:t>Difference</a:t>
            </a:r>
          </a:p>
        </p:txBody>
      </p:sp>
      <p:grpSp>
        <p:nvGrpSpPr>
          <p:cNvPr id="55304" name="Group 7">
            <a:extLst>
              <a:ext uri="{FF2B5EF4-FFF2-40B4-BE49-F238E27FC236}">
                <a16:creationId xmlns:a16="http://schemas.microsoft.com/office/drawing/2014/main" id="{EF336BA7-B740-3936-7C00-3686D0776A39}"/>
              </a:ext>
            </a:extLst>
          </p:cNvPr>
          <p:cNvGrpSpPr>
            <a:grpSpLocks/>
          </p:cNvGrpSpPr>
          <p:nvPr/>
        </p:nvGrpSpPr>
        <p:grpSpPr bwMode="auto">
          <a:xfrm>
            <a:off x="1524000" y="1604963"/>
            <a:ext cx="1157288" cy="1157287"/>
            <a:chOff x="960" y="1287"/>
            <a:chExt cx="729" cy="729"/>
          </a:xfrm>
        </p:grpSpPr>
        <p:sp>
          <p:nvSpPr>
            <p:cNvPr id="55313" name="Oval 8">
              <a:extLst>
                <a:ext uri="{FF2B5EF4-FFF2-40B4-BE49-F238E27FC236}">
                  <a16:creationId xmlns:a16="http://schemas.microsoft.com/office/drawing/2014/main" id="{C499F22B-1732-0B2D-C6E9-8D31E1A56DE3}"/>
                </a:ext>
              </a:extLst>
            </p:cNvPr>
            <p:cNvSpPr>
              <a:spLocks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55314" name="Line 9">
              <a:extLst>
                <a:ext uri="{FF2B5EF4-FFF2-40B4-BE49-F238E27FC236}">
                  <a16:creationId xmlns:a16="http://schemas.microsoft.com/office/drawing/2014/main" id="{025A4C91-EF82-9A14-F5DF-6E32BE20A154}"/>
                </a:ext>
              </a:extLst>
            </p:cNvPr>
            <p:cNvSpPr>
              <a:spLocks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315" name="Line 10">
              <a:extLst>
                <a:ext uri="{FF2B5EF4-FFF2-40B4-BE49-F238E27FC236}">
                  <a16:creationId xmlns:a16="http://schemas.microsoft.com/office/drawing/2014/main" id="{49ED3D7D-242C-4D06-2FE8-2E0437BB258E}"/>
                </a:ext>
              </a:extLst>
            </p:cNvPr>
            <p:cNvSpPr>
              <a:spLocks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5316" name="Line 11">
              <a:extLst>
                <a:ext uri="{FF2B5EF4-FFF2-40B4-BE49-F238E27FC236}">
                  <a16:creationId xmlns:a16="http://schemas.microsoft.com/office/drawing/2014/main" id="{4CEDC184-5AF4-6F4B-B70F-A150BD403311}"/>
                </a:ext>
              </a:extLst>
            </p:cNvPr>
            <p:cNvSpPr>
              <a:spLocks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55305" name="Text Box 12">
            <a:extLst>
              <a:ext uri="{FF2B5EF4-FFF2-40B4-BE49-F238E27FC236}">
                <a16:creationId xmlns:a16="http://schemas.microsoft.com/office/drawing/2014/main" id="{EE384A63-D709-FAE6-4D22-2CC47818B74B}"/>
              </a:ext>
            </a:extLst>
          </p:cNvPr>
          <p:cNvSpPr txBox="1">
            <a:spLocks noChangeArrowheads="1"/>
          </p:cNvSpPr>
          <p:nvPr/>
        </p:nvSpPr>
        <p:spPr bwMode="auto">
          <a:xfrm>
            <a:off x="-14288" y="6616700"/>
            <a:ext cx="1196976"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14MRUN56.DSF</a:t>
            </a:r>
          </a:p>
        </p:txBody>
      </p:sp>
      <p:sp>
        <p:nvSpPr>
          <p:cNvPr id="55306" name="Text Box 13">
            <a:extLst>
              <a:ext uri="{FF2B5EF4-FFF2-40B4-BE49-F238E27FC236}">
                <a16:creationId xmlns:a16="http://schemas.microsoft.com/office/drawing/2014/main" id="{DF081832-89AF-E16B-4FBF-40C94199DBB6}"/>
              </a:ext>
            </a:extLst>
          </p:cNvPr>
          <p:cNvSpPr txBox="1">
            <a:spLocks noChangeArrowheads="1"/>
          </p:cNvSpPr>
          <p:nvPr/>
        </p:nvSpPr>
        <p:spPr bwMode="auto">
          <a:xfrm>
            <a:off x="1092200" y="6065838"/>
            <a:ext cx="8377238" cy="5937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a:latin typeface="Arial" panose="020B0604020202020204" pitchFamily="34" charset="0"/>
              </a:rPr>
              <a:t>0      </a:t>
            </a:r>
            <a:r>
              <a:rPr lang="en-US" altLang="en-US" sz="2000" b="1">
                <a:latin typeface="Arial" panose="020B0604020202020204" pitchFamily="34" charset="0"/>
              </a:rPr>
              <a:t> </a:t>
            </a:r>
            <a:r>
              <a:rPr lang="en-US" altLang="en-US" sz="2400" b="1">
                <a:latin typeface="Arial" panose="020B0604020202020204" pitchFamily="34" charset="0"/>
              </a:rPr>
              <a:t>5      10    </a:t>
            </a:r>
            <a:r>
              <a:rPr lang="en-US" altLang="en-US" sz="1600" b="1">
                <a:latin typeface="Arial" panose="020B0604020202020204" pitchFamily="34" charset="0"/>
              </a:rPr>
              <a:t> </a:t>
            </a:r>
            <a:r>
              <a:rPr lang="en-US" altLang="en-US" sz="2400" b="1">
                <a:latin typeface="Arial" panose="020B0604020202020204" pitchFamily="34" charset="0"/>
              </a:rPr>
              <a:t>15     20    </a:t>
            </a:r>
            <a:r>
              <a:rPr lang="en-US" altLang="en-US" sz="2000" b="1">
                <a:latin typeface="Arial" panose="020B0604020202020204" pitchFamily="34" charset="0"/>
              </a:rPr>
              <a:t> </a:t>
            </a:r>
            <a:r>
              <a:rPr lang="en-US" altLang="en-US" sz="2400" b="1">
                <a:latin typeface="Arial" panose="020B0604020202020204" pitchFamily="34" charset="0"/>
              </a:rPr>
              <a:t>25    </a:t>
            </a:r>
            <a:r>
              <a:rPr lang="en-US" altLang="en-US" sz="1800" b="1">
                <a:latin typeface="Arial" panose="020B0604020202020204" pitchFamily="34" charset="0"/>
              </a:rPr>
              <a:t> </a:t>
            </a:r>
            <a:r>
              <a:rPr lang="en-US" altLang="en-US" sz="2400" b="1">
                <a:latin typeface="Arial" panose="020B0604020202020204" pitchFamily="34" charset="0"/>
              </a:rPr>
              <a:t>30     35    </a:t>
            </a:r>
            <a:r>
              <a:rPr lang="en-US" altLang="en-US" sz="1800" b="1">
                <a:latin typeface="Arial" panose="020B0604020202020204" pitchFamily="34" charset="0"/>
              </a:rPr>
              <a:t> </a:t>
            </a:r>
            <a:r>
              <a:rPr lang="en-US" altLang="en-US" sz="2400" b="1">
                <a:latin typeface="Arial" panose="020B0604020202020204" pitchFamily="34" charset="0"/>
              </a:rPr>
              <a:t>40    </a:t>
            </a:r>
            <a:r>
              <a:rPr lang="en-US" altLang="en-US" sz="1600" b="1">
                <a:latin typeface="Arial" panose="020B0604020202020204" pitchFamily="34" charset="0"/>
              </a:rPr>
              <a:t> </a:t>
            </a:r>
            <a:r>
              <a:rPr lang="en-US" altLang="en-US" sz="2400" b="1">
                <a:latin typeface="Arial" panose="020B0604020202020204" pitchFamily="34" charset="0"/>
              </a:rPr>
              <a:t>45     50</a:t>
            </a:r>
          </a:p>
        </p:txBody>
      </p:sp>
      <p:sp>
        <p:nvSpPr>
          <p:cNvPr id="55307" name="Text Box 14">
            <a:extLst>
              <a:ext uri="{FF2B5EF4-FFF2-40B4-BE49-F238E27FC236}">
                <a16:creationId xmlns:a16="http://schemas.microsoft.com/office/drawing/2014/main" id="{097C117D-6CAF-558E-F840-6EFA791BC302}"/>
              </a:ext>
            </a:extLst>
          </p:cNvPr>
          <p:cNvSpPr txBox="1">
            <a:spLocks noChangeArrowheads="1"/>
          </p:cNvSpPr>
          <p:nvPr/>
        </p:nvSpPr>
        <p:spPr bwMode="auto">
          <a:xfrm>
            <a:off x="3871913" y="6313488"/>
            <a:ext cx="21224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Generation</a:t>
            </a:r>
          </a:p>
        </p:txBody>
      </p:sp>
      <p:sp>
        <p:nvSpPr>
          <p:cNvPr id="55308" name="Text Box 15">
            <a:extLst>
              <a:ext uri="{FF2B5EF4-FFF2-40B4-BE49-F238E27FC236}">
                <a16:creationId xmlns:a16="http://schemas.microsoft.com/office/drawing/2014/main" id="{2BB8F43A-723F-8393-C0FD-28E9FD0149BE}"/>
              </a:ext>
            </a:extLst>
          </p:cNvPr>
          <p:cNvSpPr txBox="1">
            <a:spLocks noChangeArrowheads="1"/>
          </p:cNvSpPr>
          <p:nvPr/>
        </p:nvSpPr>
        <p:spPr bwMode="auto">
          <a:xfrm>
            <a:off x="1393825" y="769938"/>
            <a:ext cx="1773238" cy="5937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a:latin typeface="Arial" panose="020B0604020202020204" pitchFamily="34" charset="0"/>
              </a:rPr>
              <a:t>Wheel Circum-</a:t>
            </a:r>
            <a:br>
              <a:rPr lang="en-US" altLang="en-US" sz="1600" b="1">
                <a:latin typeface="Arial" panose="020B0604020202020204" pitchFamily="34" charset="0"/>
              </a:rPr>
            </a:br>
            <a:r>
              <a:rPr lang="en-US" altLang="en-US" sz="1600" b="1">
                <a:latin typeface="Arial" panose="020B0604020202020204" pitchFamily="34" charset="0"/>
              </a:rPr>
              <a:t>ference = 1.12 m</a:t>
            </a:r>
          </a:p>
        </p:txBody>
      </p:sp>
      <p:grpSp>
        <p:nvGrpSpPr>
          <p:cNvPr id="55309" name="Group 16">
            <a:extLst>
              <a:ext uri="{FF2B5EF4-FFF2-40B4-BE49-F238E27FC236}">
                <a16:creationId xmlns:a16="http://schemas.microsoft.com/office/drawing/2014/main" id="{C9D57983-CEC9-B655-5294-DE7F8AC38304}"/>
              </a:ext>
            </a:extLst>
          </p:cNvPr>
          <p:cNvGrpSpPr>
            <a:grpSpLocks/>
          </p:cNvGrpSpPr>
          <p:nvPr/>
        </p:nvGrpSpPr>
        <p:grpSpPr bwMode="auto">
          <a:xfrm>
            <a:off x="4403725" y="2211388"/>
            <a:ext cx="4405313" cy="822325"/>
            <a:chOff x="2774" y="889"/>
            <a:chExt cx="2775" cy="518"/>
          </a:xfrm>
        </p:grpSpPr>
        <p:sp>
          <p:nvSpPr>
            <p:cNvPr id="55311" name="Line 17">
              <a:extLst>
                <a:ext uri="{FF2B5EF4-FFF2-40B4-BE49-F238E27FC236}">
                  <a16:creationId xmlns:a16="http://schemas.microsoft.com/office/drawing/2014/main" id="{589906B1-E6C5-ECC3-4EB8-5C68D072B399}"/>
                </a:ext>
              </a:extLst>
            </p:cNvPr>
            <p:cNvSpPr>
              <a:spLocks noChangeShapeType="1"/>
            </p:cNvSpPr>
            <p:nvPr/>
          </p:nvSpPr>
          <p:spPr bwMode="auto">
            <a:xfrm>
              <a:off x="2774" y="1144"/>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12" name="Text Box 18">
              <a:extLst>
                <a:ext uri="{FF2B5EF4-FFF2-40B4-BE49-F238E27FC236}">
                  <a16:creationId xmlns:a16="http://schemas.microsoft.com/office/drawing/2014/main" id="{0D7778B0-B88C-7E44-DBED-4FA13F455EB6}"/>
                </a:ext>
              </a:extLst>
            </p:cNvPr>
            <p:cNvSpPr txBox="1">
              <a:spLocks noChangeArrowheads="1"/>
            </p:cNvSpPr>
            <p:nvPr/>
          </p:nvSpPr>
          <p:spPr bwMode="auto">
            <a:xfrm>
              <a:off x="3587" y="889"/>
              <a:ext cx="1026"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a:t>
              </a:r>
              <a:br>
                <a:rPr lang="en-US" altLang="en-US" sz="2400" b="1">
                  <a:solidFill>
                    <a:srgbClr val="CC0000"/>
                  </a:solidFill>
                  <a:latin typeface="Arial" panose="020B0604020202020204" pitchFamily="34" charset="0"/>
                </a:rPr>
              </a:br>
              <a:r>
                <a:rPr lang="en-US" altLang="en-US" sz="2400" b="1">
                  <a:solidFill>
                    <a:srgbClr val="CC0000"/>
                  </a:solidFill>
                  <a:latin typeface="Arial" panose="020B0604020202020204" pitchFamily="34" charset="0"/>
                </a:rPr>
                <a:t>  Limit</a:t>
              </a:r>
            </a:p>
          </p:txBody>
        </p:sp>
      </p:grpSp>
      <p:sp>
        <p:nvSpPr>
          <p:cNvPr id="55310" name="TextBox 1">
            <a:extLst>
              <a:ext uri="{FF2B5EF4-FFF2-40B4-BE49-F238E27FC236}">
                <a16:creationId xmlns:a16="http://schemas.microsoft.com/office/drawing/2014/main" id="{A4EA1984-C1B5-267E-016D-88375002B24F}"/>
              </a:ext>
            </a:extLst>
          </p:cNvPr>
          <p:cNvSpPr txBox="1">
            <a:spLocks noChangeArrowheads="1"/>
          </p:cNvSpPr>
          <p:nvPr/>
        </p:nvSpPr>
        <p:spPr bwMode="auto">
          <a:xfrm>
            <a:off x="4552950" y="804863"/>
            <a:ext cx="36655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800" b="1">
                <a:solidFill>
                  <a:srgbClr val="CC00CC"/>
                </a:solidFill>
                <a:latin typeface="Arial" panose="020B0604020202020204" pitchFamily="34" charset="0"/>
                <a:cs typeface="Arial" panose="020B0604020202020204" pitchFamily="34" charset="0"/>
              </a:rPr>
              <a:t>Seasonal Variation</a:t>
            </a:r>
          </a:p>
        </p:txBody>
      </p:sp>
    </p:spTree>
  </p:cSld>
  <p:clrMapOvr>
    <a:masterClrMapping/>
  </p:clrMapOvr>
  <p:transition>
    <p:wipe dir="d"/>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Slide Number Placeholder 3">
            <a:extLst>
              <a:ext uri="{FF2B5EF4-FFF2-40B4-BE49-F238E27FC236}">
                <a16:creationId xmlns:a16="http://schemas.microsoft.com/office/drawing/2014/main" id="{15558B4B-479D-6AC3-D062-A92C53283D9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00DA2CF-DF16-448A-90D3-7AD67ABD6A4C}" type="slidenum">
              <a:rPr lang="en-US" altLang="en-US" sz="1400"/>
              <a:pPr>
                <a:spcBef>
                  <a:spcPct val="0"/>
                </a:spcBef>
                <a:buFontTx/>
                <a:buNone/>
              </a:pPr>
              <a:t>160</a:t>
            </a:fld>
            <a:endParaRPr lang="en-US" altLang="en-US" sz="1400"/>
          </a:p>
        </p:txBody>
      </p:sp>
      <p:graphicFrame>
        <p:nvGraphicFramePr>
          <p:cNvPr id="294915" name="Object 2">
            <a:extLst>
              <a:ext uri="{FF2B5EF4-FFF2-40B4-BE49-F238E27FC236}">
                <a16:creationId xmlns:a16="http://schemas.microsoft.com/office/drawing/2014/main" id="{1F0B5BBB-715B-E70E-C72C-502C5678BEB9}"/>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spid="_x0000_s294941" name="Chart" r:id="rId4" imgW="8976411" imgH="6416106" progId="MSGraph.Chart.8">
                  <p:embed followColorScheme="full"/>
                </p:oleObj>
              </mc:Choice>
              <mc:Fallback>
                <p:oleObj name="Chart" r:id="rId4" imgW="8976411" imgH="641610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4916" name="Text Box 3">
            <a:extLst>
              <a:ext uri="{FF2B5EF4-FFF2-40B4-BE49-F238E27FC236}">
                <a16:creationId xmlns:a16="http://schemas.microsoft.com/office/drawing/2014/main" id="{B1398BCF-DE9F-9EA1-2321-030F7CCB774B}"/>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4917" name="Text Box 4">
            <a:extLst>
              <a:ext uri="{FF2B5EF4-FFF2-40B4-BE49-F238E27FC236}">
                <a16:creationId xmlns:a16="http://schemas.microsoft.com/office/drawing/2014/main" id="{D764EE09-0078-5CD1-F93B-4A910C41B926}"/>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4918" name="Text Box 5">
            <a:extLst>
              <a:ext uri="{FF2B5EF4-FFF2-40B4-BE49-F238E27FC236}">
                <a16:creationId xmlns:a16="http://schemas.microsoft.com/office/drawing/2014/main" id="{2C8F9B34-A114-9D88-F7A6-903DE20CEB28}"/>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4919" name="Text Box 6">
            <a:extLst>
              <a:ext uri="{FF2B5EF4-FFF2-40B4-BE49-F238E27FC236}">
                <a16:creationId xmlns:a16="http://schemas.microsoft.com/office/drawing/2014/main" id="{40BD5D01-3FD0-B200-3770-2F310546712C}"/>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4920" name="Text Box 7">
            <a:extLst>
              <a:ext uri="{FF2B5EF4-FFF2-40B4-BE49-F238E27FC236}">
                <a16:creationId xmlns:a16="http://schemas.microsoft.com/office/drawing/2014/main" id="{F0084551-E602-6A84-6E12-28EB1AE1DB78}"/>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spTree>
  </p:cSld>
  <p:clrMapOvr>
    <a:masterClrMapping/>
  </p:clrMapOvr>
  <p:transition>
    <p:wipe dir="d"/>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Slide Number Placeholder 3">
            <a:extLst>
              <a:ext uri="{FF2B5EF4-FFF2-40B4-BE49-F238E27FC236}">
                <a16:creationId xmlns:a16="http://schemas.microsoft.com/office/drawing/2014/main" id="{9710B54F-B369-B10C-90FE-3BBA939E60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A6D1580-98C3-4CE3-95F9-C2A32D12846F}" type="slidenum">
              <a:rPr lang="en-US" altLang="en-US" sz="1400"/>
              <a:pPr>
                <a:spcBef>
                  <a:spcPct val="0"/>
                </a:spcBef>
                <a:buFontTx/>
                <a:buNone/>
              </a:pPr>
              <a:t>161</a:t>
            </a:fld>
            <a:endParaRPr lang="en-US" altLang="en-US" sz="1400"/>
          </a:p>
        </p:txBody>
      </p:sp>
      <p:graphicFrame>
        <p:nvGraphicFramePr>
          <p:cNvPr id="296963" name="Object 2">
            <a:extLst>
              <a:ext uri="{FF2B5EF4-FFF2-40B4-BE49-F238E27FC236}">
                <a16:creationId xmlns:a16="http://schemas.microsoft.com/office/drawing/2014/main" id="{C1C70410-8C61-A092-D266-E1165CA6B0DF}"/>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spid="_x0000_s296990" name="Chart" r:id="rId4" imgW="8976411" imgH="6416106" progId="MSGraph.Chart.8">
                  <p:embed followColorScheme="full"/>
                </p:oleObj>
              </mc:Choice>
              <mc:Fallback>
                <p:oleObj name="Chart" r:id="rId4" imgW="8976411" imgH="641610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6964" name="Text Box 3">
            <a:extLst>
              <a:ext uri="{FF2B5EF4-FFF2-40B4-BE49-F238E27FC236}">
                <a16:creationId xmlns:a16="http://schemas.microsoft.com/office/drawing/2014/main" id="{8661CEE3-A024-D916-1F47-D78F067A1A44}"/>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6965" name="Text Box 4">
            <a:extLst>
              <a:ext uri="{FF2B5EF4-FFF2-40B4-BE49-F238E27FC236}">
                <a16:creationId xmlns:a16="http://schemas.microsoft.com/office/drawing/2014/main" id="{D1467394-2633-9DCC-4C4A-2AB70408E436}"/>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6966" name="Text Box 5">
            <a:extLst>
              <a:ext uri="{FF2B5EF4-FFF2-40B4-BE49-F238E27FC236}">
                <a16:creationId xmlns:a16="http://schemas.microsoft.com/office/drawing/2014/main" id="{BE272BAF-0620-4F19-A2D4-E31422E1BB4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6967" name="Text Box 6">
            <a:extLst>
              <a:ext uri="{FF2B5EF4-FFF2-40B4-BE49-F238E27FC236}">
                <a16:creationId xmlns:a16="http://schemas.microsoft.com/office/drawing/2014/main" id="{AB3F5689-D944-BD6F-CCF1-3CFF943239AD}"/>
              </a:ext>
            </a:extLst>
          </p:cNvPr>
          <p:cNvSpPr txBox="1">
            <a:spLocks noChangeArrowheads="1"/>
          </p:cNvSpPr>
          <p:nvPr/>
        </p:nvSpPr>
        <p:spPr bwMode="auto">
          <a:xfrm>
            <a:off x="6705600" y="388620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296968" name="Text Box 7">
            <a:extLst>
              <a:ext uri="{FF2B5EF4-FFF2-40B4-BE49-F238E27FC236}">
                <a16:creationId xmlns:a16="http://schemas.microsoft.com/office/drawing/2014/main" id="{B28C77A7-C9E6-2D15-0C3E-6DABACD49C1A}"/>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6969" name="Text Box 8">
            <a:extLst>
              <a:ext uri="{FF2B5EF4-FFF2-40B4-BE49-F238E27FC236}">
                <a16:creationId xmlns:a16="http://schemas.microsoft.com/office/drawing/2014/main" id="{F1DE46CC-EA7E-AC28-53A2-7AA0DC3E747D}"/>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spTree>
  </p:cSld>
  <p:clrMapOvr>
    <a:masterClrMapping/>
  </p:clrMapOvr>
  <p:transition>
    <p:wipe dir="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Slide Number Placeholder 3">
            <a:extLst>
              <a:ext uri="{FF2B5EF4-FFF2-40B4-BE49-F238E27FC236}">
                <a16:creationId xmlns:a16="http://schemas.microsoft.com/office/drawing/2014/main" id="{82A2C98B-8740-A8E8-5F4D-8FAC666DB13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4C214EE-0375-496B-9FFB-00B87B94381C}" type="slidenum">
              <a:rPr lang="en-US" altLang="en-US" sz="1400"/>
              <a:pPr>
                <a:spcBef>
                  <a:spcPct val="0"/>
                </a:spcBef>
                <a:buFontTx/>
                <a:buNone/>
              </a:pPr>
              <a:t>162</a:t>
            </a:fld>
            <a:endParaRPr lang="en-US" altLang="en-US" sz="1400"/>
          </a:p>
        </p:txBody>
      </p:sp>
      <p:graphicFrame>
        <p:nvGraphicFramePr>
          <p:cNvPr id="299011" name="Object 2">
            <a:extLst>
              <a:ext uri="{FF2B5EF4-FFF2-40B4-BE49-F238E27FC236}">
                <a16:creationId xmlns:a16="http://schemas.microsoft.com/office/drawing/2014/main" id="{F53DB5CF-0E66-AA00-47AC-75EF80ABAFA3}"/>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spid="_x0000_s299042" name="Chart" r:id="rId4" imgW="8976411" imgH="6416106" progId="MSGraph.Chart.8">
                  <p:embed followColorScheme="full"/>
                </p:oleObj>
              </mc:Choice>
              <mc:Fallback>
                <p:oleObj name="Chart" r:id="rId4" imgW="8976411" imgH="641610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9012" name="Text Box 3">
            <a:extLst>
              <a:ext uri="{FF2B5EF4-FFF2-40B4-BE49-F238E27FC236}">
                <a16:creationId xmlns:a16="http://schemas.microsoft.com/office/drawing/2014/main" id="{BCBB1D9D-3299-6E21-5F94-24344592FC87}"/>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299013" name="Text Box 4">
            <a:extLst>
              <a:ext uri="{FF2B5EF4-FFF2-40B4-BE49-F238E27FC236}">
                <a16:creationId xmlns:a16="http://schemas.microsoft.com/office/drawing/2014/main" id="{39B6DB6F-693C-9E4B-38E7-638C1E59AEB8}"/>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299014" name="Text Box 5">
            <a:extLst>
              <a:ext uri="{FF2B5EF4-FFF2-40B4-BE49-F238E27FC236}">
                <a16:creationId xmlns:a16="http://schemas.microsoft.com/office/drawing/2014/main" id="{90185441-AF82-FDB1-08DF-1C3D8654895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299015" name="Text Box 6">
            <a:extLst>
              <a:ext uri="{FF2B5EF4-FFF2-40B4-BE49-F238E27FC236}">
                <a16:creationId xmlns:a16="http://schemas.microsoft.com/office/drawing/2014/main" id="{F14CA61F-7D03-ABDC-0826-A304351514FF}"/>
              </a:ext>
            </a:extLst>
          </p:cNvPr>
          <p:cNvSpPr txBox="1">
            <a:spLocks noChangeArrowheads="1"/>
          </p:cNvSpPr>
          <p:nvPr/>
        </p:nvSpPr>
        <p:spPr bwMode="auto">
          <a:xfrm>
            <a:off x="6705600" y="388620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299016" name="Text Box 7">
            <a:extLst>
              <a:ext uri="{FF2B5EF4-FFF2-40B4-BE49-F238E27FC236}">
                <a16:creationId xmlns:a16="http://schemas.microsoft.com/office/drawing/2014/main" id="{85B92D4F-6518-A0E1-41B3-BBB7D59D3FAF}"/>
              </a:ext>
            </a:extLst>
          </p:cNvPr>
          <p:cNvSpPr txBox="1">
            <a:spLocks noChangeArrowheads="1"/>
          </p:cNvSpPr>
          <p:nvPr/>
        </p:nvSpPr>
        <p:spPr bwMode="auto">
          <a:xfrm>
            <a:off x="6858000" y="3048000"/>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R.P.M.</a:t>
            </a:r>
          </a:p>
        </p:txBody>
      </p:sp>
      <p:sp>
        <p:nvSpPr>
          <p:cNvPr id="299017" name="Text Box 8">
            <a:extLst>
              <a:ext uri="{FF2B5EF4-FFF2-40B4-BE49-F238E27FC236}">
                <a16:creationId xmlns:a16="http://schemas.microsoft.com/office/drawing/2014/main" id="{F92B1D84-45B3-C38F-4F31-B427C677A8BF}"/>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sp>
        <p:nvSpPr>
          <p:cNvPr id="299018" name="Text Box 9">
            <a:extLst>
              <a:ext uri="{FF2B5EF4-FFF2-40B4-BE49-F238E27FC236}">
                <a16:creationId xmlns:a16="http://schemas.microsoft.com/office/drawing/2014/main" id="{7C9787C1-0EE6-4DC3-4C80-E0AA58B21EBB}"/>
              </a:ext>
            </a:extLst>
          </p:cNvPr>
          <p:cNvSpPr txBox="1">
            <a:spLocks noChangeArrowheads="1"/>
          </p:cNvSpPr>
          <p:nvPr/>
        </p:nvSpPr>
        <p:spPr bwMode="auto">
          <a:xfrm>
            <a:off x="1066800" y="968375"/>
            <a:ext cx="1644650" cy="531813"/>
          </a:xfrm>
          <a:prstGeom prst="rect">
            <a:avLst/>
          </a:prstGeom>
          <a:solidFill>
            <a:schemeClr val="bg1"/>
          </a:solidFill>
          <a:ln w="12700">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CC00CC"/>
                </a:solidFill>
                <a:latin typeface="Arial" panose="020B0604020202020204" pitchFamily="34" charset="0"/>
              </a:rPr>
              <a:t>Females</a:t>
            </a:r>
          </a:p>
        </p:txBody>
      </p:sp>
      <p:grpSp>
        <p:nvGrpSpPr>
          <p:cNvPr id="2038794" name="Group 10">
            <a:extLst>
              <a:ext uri="{FF2B5EF4-FFF2-40B4-BE49-F238E27FC236}">
                <a16:creationId xmlns:a16="http://schemas.microsoft.com/office/drawing/2014/main" id="{5E2B2D03-5957-8225-0510-BC8339599248}"/>
              </a:ext>
            </a:extLst>
          </p:cNvPr>
          <p:cNvGrpSpPr>
            <a:grpSpLocks/>
          </p:cNvGrpSpPr>
          <p:nvPr/>
        </p:nvGrpSpPr>
        <p:grpSpPr bwMode="auto">
          <a:xfrm>
            <a:off x="4403725" y="787400"/>
            <a:ext cx="4405313" cy="704850"/>
            <a:chOff x="2774" y="496"/>
            <a:chExt cx="2775" cy="444"/>
          </a:xfrm>
        </p:grpSpPr>
        <p:sp>
          <p:nvSpPr>
            <p:cNvPr id="299020" name="Line 11">
              <a:extLst>
                <a:ext uri="{FF2B5EF4-FFF2-40B4-BE49-F238E27FC236}">
                  <a16:creationId xmlns:a16="http://schemas.microsoft.com/office/drawing/2014/main" id="{C1836318-67FB-F370-DF08-97E46A93D184}"/>
                </a:ext>
              </a:extLst>
            </p:cNvPr>
            <p:cNvSpPr>
              <a:spLocks noChangeShapeType="1"/>
            </p:cNvSpPr>
            <p:nvPr/>
          </p:nvSpPr>
          <p:spPr bwMode="auto">
            <a:xfrm>
              <a:off x="2774" y="940"/>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9021" name="Text Box 12">
              <a:extLst>
                <a:ext uri="{FF2B5EF4-FFF2-40B4-BE49-F238E27FC236}">
                  <a16:creationId xmlns:a16="http://schemas.microsoft.com/office/drawing/2014/main" id="{77A276B4-5ACD-A4F3-37E2-EA58F9694212}"/>
                </a:ext>
              </a:extLst>
            </p:cNvPr>
            <p:cNvSpPr txBox="1">
              <a:spLocks noChangeArrowheads="1"/>
            </p:cNvSpPr>
            <p:nvPr/>
          </p:nvSpPr>
          <p:spPr bwMode="auto">
            <a:xfrm>
              <a:off x="3398" y="496"/>
              <a:ext cx="17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 Limit?</a:t>
              </a:r>
            </a:p>
          </p:txBody>
        </p:sp>
      </p:gr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38794"/>
                                        </p:tgtEl>
                                        <p:attrNameLst>
                                          <p:attrName>style.visibility</p:attrName>
                                        </p:attrNameLst>
                                      </p:cBhvr>
                                      <p:to>
                                        <p:strVal val="visible"/>
                                      </p:to>
                                    </p:set>
                                    <p:anim calcmode="lin" valueType="num">
                                      <p:cBhvr additive="base">
                                        <p:cTn id="7" dur="500" fill="hold"/>
                                        <p:tgtEl>
                                          <p:spTgt spid="2038794"/>
                                        </p:tgtEl>
                                        <p:attrNameLst>
                                          <p:attrName>ppt_x</p:attrName>
                                        </p:attrNameLst>
                                      </p:cBhvr>
                                      <p:tavLst>
                                        <p:tav tm="0">
                                          <p:val>
                                            <p:strVal val="0-#ppt_w/2"/>
                                          </p:val>
                                        </p:tav>
                                        <p:tav tm="100000">
                                          <p:val>
                                            <p:strVal val="#ppt_x"/>
                                          </p:val>
                                        </p:tav>
                                      </p:tavLst>
                                    </p:anim>
                                    <p:anim calcmode="lin" valueType="num">
                                      <p:cBhvr additive="base">
                                        <p:cTn id="8" dur="500" fill="hold"/>
                                        <p:tgtEl>
                                          <p:spTgt spid="20387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Slide Number Placeholder 3">
            <a:extLst>
              <a:ext uri="{FF2B5EF4-FFF2-40B4-BE49-F238E27FC236}">
                <a16:creationId xmlns:a16="http://schemas.microsoft.com/office/drawing/2014/main" id="{05027CF5-F70D-0282-155D-C47E98549D0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A915B85-E061-465E-AE03-FD00C4E0ABB7}" type="slidenum">
              <a:rPr lang="en-US" altLang="en-US" sz="1400"/>
              <a:pPr>
                <a:spcBef>
                  <a:spcPct val="0"/>
                </a:spcBef>
                <a:buFontTx/>
                <a:buNone/>
              </a:pPr>
              <a:t>163</a:t>
            </a:fld>
            <a:endParaRPr lang="en-US" altLang="en-US" sz="1400"/>
          </a:p>
        </p:txBody>
      </p:sp>
      <p:graphicFrame>
        <p:nvGraphicFramePr>
          <p:cNvPr id="301059" name="Object 2">
            <a:extLst>
              <a:ext uri="{FF2B5EF4-FFF2-40B4-BE49-F238E27FC236}">
                <a16:creationId xmlns:a16="http://schemas.microsoft.com/office/drawing/2014/main" id="{44DA01E6-16DD-32BC-A006-BF2B99C21C67}"/>
              </a:ext>
            </a:extLst>
          </p:cNvPr>
          <p:cNvGraphicFramePr>
            <a:graphicFrameLocks noChangeAspect="1"/>
          </p:cNvGraphicFramePr>
          <p:nvPr/>
        </p:nvGraphicFramePr>
        <p:xfrm>
          <a:off x="169863" y="439738"/>
          <a:ext cx="8977312" cy="6416675"/>
        </p:xfrm>
        <a:graphic>
          <a:graphicData uri="http://schemas.openxmlformats.org/presentationml/2006/ole">
            <mc:AlternateContent xmlns:mc="http://schemas.openxmlformats.org/markup-compatibility/2006">
              <mc:Choice xmlns:v="urn:schemas-microsoft-com:vml" Requires="v">
                <p:oleObj spid="_x0000_s301090" name="Chart" r:id="rId4" imgW="8976411" imgH="6416106" progId="MSGraph.Chart.8">
                  <p:embed followColorScheme="full"/>
                </p:oleObj>
              </mc:Choice>
              <mc:Fallback>
                <p:oleObj name="Chart" r:id="rId4" imgW="8976411" imgH="641610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863" y="439738"/>
                        <a:ext cx="8977312" cy="641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1060" name="Text Box 3">
            <a:extLst>
              <a:ext uri="{FF2B5EF4-FFF2-40B4-BE49-F238E27FC236}">
                <a16:creationId xmlns:a16="http://schemas.microsoft.com/office/drawing/2014/main" id="{AD4ADFF4-08FE-2B96-5102-5FACEA39CFA0}"/>
              </a:ext>
            </a:extLst>
          </p:cNvPr>
          <p:cNvSpPr txBox="1">
            <a:spLocks noChangeArrowheads="1"/>
          </p:cNvSpPr>
          <p:nvPr/>
        </p:nvSpPr>
        <p:spPr bwMode="auto">
          <a:xfrm>
            <a:off x="1233488" y="90488"/>
            <a:ext cx="7162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Ratio of Selected/Control Lines</a:t>
            </a:r>
          </a:p>
        </p:txBody>
      </p:sp>
      <p:sp>
        <p:nvSpPr>
          <p:cNvPr id="301061" name="Text Box 4">
            <a:extLst>
              <a:ext uri="{FF2B5EF4-FFF2-40B4-BE49-F238E27FC236}">
                <a16:creationId xmlns:a16="http://schemas.microsoft.com/office/drawing/2014/main" id="{E99BF3F8-DA1A-BE8B-9E50-423ADD2DEF1F}"/>
              </a:ext>
            </a:extLst>
          </p:cNvPr>
          <p:cNvSpPr txBox="1">
            <a:spLocks noChangeArrowheads="1"/>
          </p:cNvSpPr>
          <p:nvPr/>
        </p:nvSpPr>
        <p:spPr bwMode="auto">
          <a:xfrm>
            <a:off x="757238" y="5895975"/>
            <a:ext cx="8974137" cy="373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60000"/>
              </a:lnSpc>
              <a:spcBef>
                <a:spcPct val="0"/>
              </a:spcBef>
              <a:buFontTx/>
              <a:buNone/>
            </a:pPr>
            <a:r>
              <a:rPr lang="en-US" altLang="en-US" sz="2300" b="1">
                <a:latin typeface="Arial" panose="020B0604020202020204" pitchFamily="34" charset="0"/>
              </a:rPr>
              <a:t>0    2    4    </a:t>
            </a:r>
            <a:r>
              <a:rPr lang="en-US" altLang="en-US" sz="1000" b="1">
                <a:latin typeface="Arial" panose="020B0604020202020204" pitchFamily="34" charset="0"/>
              </a:rPr>
              <a:t> </a:t>
            </a:r>
            <a:r>
              <a:rPr lang="en-US" altLang="en-US" sz="2300" b="1">
                <a:latin typeface="Arial" panose="020B0604020202020204" pitchFamily="34" charset="0"/>
              </a:rPr>
              <a:t>6    8   10  12  14  </a:t>
            </a:r>
            <a:r>
              <a:rPr lang="en-US" altLang="en-US" sz="600" b="1">
                <a:latin typeface="Arial" panose="020B0604020202020204" pitchFamily="34" charset="0"/>
              </a:rPr>
              <a:t> </a:t>
            </a:r>
            <a:r>
              <a:rPr lang="en-US" altLang="en-US" sz="2300" b="1">
                <a:latin typeface="Arial" panose="020B0604020202020204" pitchFamily="34" charset="0"/>
              </a:rPr>
              <a:t>16  18  20  </a:t>
            </a:r>
            <a:r>
              <a:rPr lang="en-US" altLang="en-US" sz="600" b="1">
                <a:latin typeface="Arial" panose="020B0604020202020204" pitchFamily="34" charset="0"/>
              </a:rPr>
              <a:t> </a:t>
            </a:r>
            <a:r>
              <a:rPr lang="en-US" altLang="en-US" sz="2300" b="1">
                <a:latin typeface="Arial" panose="020B0604020202020204" pitchFamily="34" charset="0"/>
              </a:rPr>
              <a:t>22  24  </a:t>
            </a:r>
            <a:r>
              <a:rPr lang="en-US" altLang="en-US" sz="400" b="1">
                <a:latin typeface="Arial" panose="020B0604020202020204" pitchFamily="34" charset="0"/>
              </a:rPr>
              <a:t> </a:t>
            </a:r>
            <a:r>
              <a:rPr lang="en-US" altLang="en-US" sz="2300" b="1">
                <a:latin typeface="Arial" panose="020B0604020202020204" pitchFamily="34" charset="0"/>
              </a:rPr>
              <a:t>26  28  </a:t>
            </a:r>
            <a:r>
              <a:rPr lang="en-US" altLang="en-US" sz="800" b="1">
                <a:latin typeface="Arial" panose="020B0604020202020204" pitchFamily="34" charset="0"/>
              </a:rPr>
              <a:t> </a:t>
            </a:r>
            <a:r>
              <a:rPr lang="en-US" altLang="en-US" sz="2300" b="1">
                <a:latin typeface="Arial" panose="020B0604020202020204" pitchFamily="34" charset="0"/>
              </a:rPr>
              <a:t>30 </a:t>
            </a:r>
            <a:r>
              <a:rPr lang="en-US" altLang="en-US" sz="1800" b="1">
                <a:latin typeface="Arial" panose="020B0604020202020204" pitchFamily="34" charset="0"/>
              </a:rPr>
              <a:t> </a:t>
            </a:r>
            <a:r>
              <a:rPr lang="en-US" altLang="en-US" sz="2300" b="1">
                <a:latin typeface="Arial" panose="020B0604020202020204" pitchFamily="34" charset="0"/>
              </a:rPr>
              <a:t>32</a:t>
            </a:r>
          </a:p>
          <a:p>
            <a:pPr>
              <a:lnSpc>
                <a:spcPct val="20000"/>
              </a:lnSpc>
              <a:spcBef>
                <a:spcPct val="0"/>
              </a:spcBef>
              <a:buFontTx/>
              <a:buNone/>
            </a:pPr>
            <a:endParaRPr lang="en-US" altLang="en-US" sz="2300" b="1">
              <a:latin typeface="Arial" panose="020B0604020202020204" pitchFamily="34" charset="0"/>
            </a:endParaRPr>
          </a:p>
        </p:txBody>
      </p:sp>
      <p:sp>
        <p:nvSpPr>
          <p:cNvPr id="301062" name="Text Box 5">
            <a:extLst>
              <a:ext uri="{FF2B5EF4-FFF2-40B4-BE49-F238E27FC236}">
                <a16:creationId xmlns:a16="http://schemas.microsoft.com/office/drawing/2014/main" id="{A485AD8D-76A5-081E-6521-D17B05730DDF}"/>
              </a:ext>
            </a:extLst>
          </p:cNvPr>
          <p:cNvSpPr txBox="1">
            <a:spLocks noChangeArrowheads="1"/>
          </p:cNvSpPr>
          <p:nvPr/>
        </p:nvSpPr>
        <p:spPr bwMode="auto">
          <a:xfrm>
            <a:off x="3381375" y="6122988"/>
            <a:ext cx="2895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Generation</a:t>
            </a:r>
          </a:p>
        </p:txBody>
      </p:sp>
      <p:sp>
        <p:nvSpPr>
          <p:cNvPr id="301063" name="Text Box 6">
            <a:extLst>
              <a:ext uri="{FF2B5EF4-FFF2-40B4-BE49-F238E27FC236}">
                <a16:creationId xmlns:a16="http://schemas.microsoft.com/office/drawing/2014/main" id="{22E9628C-FFB2-3C2E-FC82-0448AB930BEE}"/>
              </a:ext>
            </a:extLst>
          </p:cNvPr>
          <p:cNvSpPr txBox="1">
            <a:spLocks noChangeArrowheads="1"/>
          </p:cNvSpPr>
          <p:nvPr/>
        </p:nvSpPr>
        <p:spPr bwMode="auto">
          <a:xfrm>
            <a:off x="6705600" y="4794250"/>
            <a:ext cx="1600200" cy="53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solidFill>
                  <a:srgbClr val="0000FF"/>
                </a:solidFill>
                <a:latin typeface="Arial" panose="020B0604020202020204" pitchFamily="34" charset="0"/>
              </a:rPr>
              <a:t>Min/Day</a:t>
            </a:r>
          </a:p>
        </p:txBody>
      </p:sp>
      <p:sp>
        <p:nvSpPr>
          <p:cNvPr id="301064" name="Text Box 7">
            <a:extLst>
              <a:ext uri="{FF2B5EF4-FFF2-40B4-BE49-F238E27FC236}">
                <a16:creationId xmlns:a16="http://schemas.microsoft.com/office/drawing/2014/main" id="{5EA02C59-B144-A296-CEE0-645319B36A0C}"/>
              </a:ext>
            </a:extLst>
          </p:cNvPr>
          <p:cNvSpPr txBox="1">
            <a:spLocks noChangeArrowheads="1"/>
          </p:cNvSpPr>
          <p:nvPr/>
        </p:nvSpPr>
        <p:spPr bwMode="auto">
          <a:xfrm>
            <a:off x="1066800" y="968375"/>
            <a:ext cx="1219200" cy="531813"/>
          </a:xfrm>
          <a:prstGeom prst="rect">
            <a:avLst/>
          </a:prstGeom>
          <a:solidFill>
            <a:schemeClr val="bg1"/>
          </a:solidFill>
          <a:ln w="12700">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8000"/>
                </a:solidFill>
                <a:latin typeface="Arial" panose="020B0604020202020204" pitchFamily="34" charset="0"/>
              </a:rPr>
              <a:t>Males</a:t>
            </a:r>
          </a:p>
        </p:txBody>
      </p:sp>
      <p:sp>
        <p:nvSpPr>
          <p:cNvPr id="301065" name="Text Box 8">
            <a:extLst>
              <a:ext uri="{FF2B5EF4-FFF2-40B4-BE49-F238E27FC236}">
                <a16:creationId xmlns:a16="http://schemas.microsoft.com/office/drawing/2014/main" id="{646E05AB-23D1-5A83-A322-0126A7C6E985}"/>
              </a:ext>
            </a:extLst>
          </p:cNvPr>
          <p:cNvSpPr txBox="1">
            <a:spLocks noChangeArrowheads="1"/>
          </p:cNvSpPr>
          <p:nvPr/>
        </p:nvSpPr>
        <p:spPr bwMode="auto">
          <a:xfrm>
            <a:off x="6705600" y="3443288"/>
            <a:ext cx="1371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R.P.M.</a:t>
            </a:r>
          </a:p>
        </p:txBody>
      </p:sp>
      <p:sp>
        <p:nvSpPr>
          <p:cNvPr id="301066" name="Text Box 9">
            <a:extLst>
              <a:ext uri="{FF2B5EF4-FFF2-40B4-BE49-F238E27FC236}">
                <a16:creationId xmlns:a16="http://schemas.microsoft.com/office/drawing/2014/main" id="{5A0663E9-E85E-B9B7-6A01-1E0D59BB0363}"/>
              </a:ext>
            </a:extLst>
          </p:cNvPr>
          <p:cNvSpPr txBox="1">
            <a:spLocks noChangeArrowheads="1"/>
          </p:cNvSpPr>
          <p:nvPr/>
        </p:nvSpPr>
        <p:spPr bwMode="auto">
          <a:xfrm>
            <a:off x="1752600" y="1676400"/>
            <a:ext cx="2286000" cy="987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05000"/>
              </a:lnSpc>
              <a:spcBef>
                <a:spcPct val="0"/>
              </a:spcBef>
              <a:buFontTx/>
              <a:buNone/>
            </a:pPr>
            <a:r>
              <a:rPr lang="en-US" altLang="en-US" sz="2800" b="1">
                <a:latin typeface="Arial" panose="020B0604020202020204" pitchFamily="34" charset="0"/>
              </a:rPr>
              <a:t>     Total</a:t>
            </a:r>
            <a:br>
              <a:rPr lang="en-US" altLang="en-US" sz="2800" b="1">
                <a:latin typeface="Arial" panose="020B0604020202020204" pitchFamily="34" charset="0"/>
              </a:rPr>
            </a:br>
            <a:r>
              <a:rPr lang="en-US" altLang="en-US" sz="2800" b="1">
                <a:latin typeface="Arial" panose="020B0604020202020204" pitchFamily="34" charset="0"/>
              </a:rPr>
              <a:t>Revolutions</a:t>
            </a:r>
          </a:p>
        </p:txBody>
      </p:sp>
      <p:grpSp>
        <p:nvGrpSpPr>
          <p:cNvPr id="2040842" name="Group 10">
            <a:extLst>
              <a:ext uri="{FF2B5EF4-FFF2-40B4-BE49-F238E27FC236}">
                <a16:creationId xmlns:a16="http://schemas.microsoft.com/office/drawing/2014/main" id="{89F7EDB4-5BB9-D0F3-0F63-6217F3A931D2}"/>
              </a:ext>
            </a:extLst>
          </p:cNvPr>
          <p:cNvGrpSpPr>
            <a:grpSpLocks/>
          </p:cNvGrpSpPr>
          <p:nvPr/>
        </p:nvGrpSpPr>
        <p:grpSpPr bwMode="auto">
          <a:xfrm>
            <a:off x="4556125" y="939800"/>
            <a:ext cx="4405313" cy="704850"/>
            <a:chOff x="2774" y="496"/>
            <a:chExt cx="2775" cy="444"/>
          </a:xfrm>
        </p:grpSpPr>
        <p:sp>
          <p:nvSpPr>
            <p:cNvPr id="301068" name="Line 11">
              <a:extLst>
                <a:ext uri="{FF2B5EF4-FFF2-40B4-BE49-F238E27FC236}">
                  <a16:creationId xmlns:a16="http://schemas.microsoft.com/office/drawing/2014/main" id="{70AD82B6-BB15-DC94-0805-6BE29F15E7C3}"/>
                </a:ext>
              </a:extLst>
            </p:cNvPr>
            <p:cNvSpPr>
              <a:spLocks noChangeShapeType="1"/>
            </p:cNvSpPr>
            <p:nvPr/>
          </p:nvSpPr>
          <p:spPr bwMode="auto">
            <a:xfrm>
              <a:off x="2774" y="940"/>
              <a:ext cx="2775" cy="0"/>
            </a:xfrm>
            <a:prstGeom prst="line">
              <a:avLst/>
            </a:prstGeom>
            <a:noFill/>
            <a:ln w="50800">
              <a:solidFill>
                <a:srgbClr val="CC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1069" name="Text Box 12">
              <a:extLst>
                <a:ext uri="{FF2B5EF4-FFF2-40B4-BE49-F238E27FC236}">
                  <a16:creationId xmlns:a16="http://schemas.microsoft.com/office/drawing/2014/main" id="{E089ADEB-9DF7-E39B-2237-641CC7F0C6EA}"/>
                </a:ext>
              </a:extLst>
            </p:cNvPr>
            <p:cNvSpPr txBox="1">
              <a:spLocks noChangeArrowheads="1"/>
            </p:cNvSpPr>
            <p:nvPr/>
          </p:nvSpPr>
          <p:spPr bwMode="auto">
            <a:xfrm>
              <a:off x="3398" y="496"/>
              <a:ext cx="17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CC0000"/>
                  </a:solidFill>
                  <a:latin typeface="Arial" panose="020B0604020202020204" pitchFamily="34" charset="0"/>
                </a:rPr>
                <a:t>Selection Limit?</a:t>
              </a:r>
            </a:p>
          </p:txBody>
        </p:sp>
      </p:gr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40842"/>
                                        </p:tgtEl>
                                        <p:attrNameLst>
                                          <p:attrName>style.visibility</p:attrName>
                                        </p:attrNameLst>
                                      </p:cBhvr>
                                      <p:to>
                                        <p:strVal val="visible"/>
                                      </p:to>
                                    </p:set>
                                    <p:anim calcmode="lin" valueType="num">
                                      <p:cBhvr additive="base">
                                        <p:cTn id="7" dur="500" fill="hold"/>
                                        <p:tgtEl>
                                          <p:spTgt spid="2040842"/>
                                        </p:tgtEl>
                                        <p:attrNameLst>
                                          <p:attrName>ppt_x</p:attrName>
                                        </p:attrNameLst>
                                      </p:cBhvr>
                                      <p:tavLst>
                                        <p:tav tm="0">
                                          <p:val>
                                            <p:strVal val="0-#ppt_w/2"/>
                                          </p:val>
                                        </p:tav>
                                        <p:tav tm="100000">
                                          <p:val>
                                            <p:strVal val="#ppt_x"/>
                                          </p:val>
                                        </p:tav>
                                      </p:tavLst>
                                    </p:anim>
                                    <p:anim calcmode="lin" valueType="num">
                                      <p:cBhvr additive="base">
                                        <p:cTn id="8" dur="500" fill="hold"/>
                                        <p:tgtEl>
                                          <p:spTgt spid="20408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Slide Number Placeholder 5">
            <a:extLst>
              <a:ext uri="{FF2B5EF4-FFF2-40B4-BE49-F238E27FC236}">
                <a16:creationId xmlns:a16="http://schemas.microsoft.com/office/drawing/2014/main" id="{B8C1E014-A305-073C-B99B-3826562FF5B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B38A29B-4E90-441B-A0A0-7854999760CD}" type="slidenum">
              <a:rPr lang="en-US" altLang="en-US" sz="1400"/>
              <a:pPr>
                <a:spcBef>
                  <a:spcPct val="0"/>
                </a:spcBef>
                <a:buFontTx/>
                <a:buNone/>
              </a:pPr>
              <a:t>164</a:t>
            </a:fld>
            <a:endParaRPr lang="en-US" altLang="en-US" sz="1400"/>
          </a:p>
        </p:txBody>
      </p:sp>
      <p:sp>
        <p:nvSpPr>
          <p:cNvPr id="2042882" name="Rectangle 2">
            <a:extLst>
              <a:ext uri="{FF2B5EF4-FFF2-40B4-BE49-F238E27FC236}">
                <a16:creationId xmlns:a16="http://schemas.microsoft.com/office/drawing/2014/main" id="{E603C68F-9F66-A1F9-9AA9-5D3133F33754}"/>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solidFill>
                  <a:srgbClr val="FF0000"/>
                </a:solidFill>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42883" name="Text Box 3">
            <a:extLst>
              <a:ext uri="{FF2B5EF4-FFF2-40B4-BE49-F238E27FC236}">
                <a16:creationId xmlns:a16="http://schemas.microsoft.com/office/drawing/2014/main" id="{36FD931F-06A6-F0C5-5109-240BA36A8EA1}"/>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03109" name="Line 4">
            <a:extLst>
              <a:ext uri="{FF2B5EF4-FFF2-40B4-BE49-F238E27FC236}">
                <a16:creationId xmlns:a16="http://schemas.microsoft.com/office/drawing/2014/main" id="{5067387C-37F5-4462-3AAC-3109E55F324C}"/>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Number Placeholder 5">
            <a:extLst>
              <a:ext uri="{FF2B5EF4-FFF2-40B4-BE49-F238E27FC236}">
                <a16:creationId xmlns:a16="http://schemas.microsoft.com/office/drawing/2014/main" id="{79B9062C-6992-4DAB-8174-6DC729A2517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B9FF2C1-2424-4EC1-AA03-43FA98086C53}" type="slidenum">
              <a:rPr lang="en-US" altLang="en-US" sz="1400"/>
              <a:pPr>
                <a:spcBef>
                  <a:spcPct val="0"/>
                </a:spcBef>
                <a:buFontTx/>
                <a:buNone/>
              </a:pPr>
              <a:t>165</a:t>
            </a:fld>
            <a:endParaRPr lang="en-US" altLang="en-US" sz="1400"/>
          </a:p>
        </p:txBody>
      </p:sp>
      <p:sp>
        <p:nvSpPr>
          <p:cNvPr id="2044930" name="Rectangle 2">
            <a:extLst>
              <a:ext uri="{FF2B5EF4-FFF2-40B4-BE49-F238E27FC236}">
                <a16:creationId xmlns:a16="http://schemas.microsoft.com/office/drawing/2014/main" id="{612C6996-8DEA-881A-66FD-3A5C3CDAFC47}"/>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44931" name="Text Box 3">
            <a:extLst>
              <a:ext uri="{FF2B5EF4-FFF2-40B4-BE49-F238E27FC236}">
                <a16:creationId xmlns:a16="http://schemas.microsoft.com/office/drawing/2014/main" id="{AA0DAABB-A4D7-75F7-726D-CF394A26B884}"/>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05157" name="Line 4">
            <a:extLst>
              <a:ext uri="{FF2B5EF4-FFF2-40B4-BE49-F238E27FC236}">
                <a16:creationId xmlns:a16="http://schemas.microsoft.com/office/drawing/2014/main" id="{8BBAF1BD-E6DA-9E05-D04F-617FA4A86829}"/>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Slide Number Placeholder 3">
            <a:extLst>
              <a:ext uri="{FF2B5EF4-FFF2-40B4-BE49-F238E27FC236}">
                <a16:creationId xmlns:a16="http://schemas.microsoft.com/office/drawing/2014/main" id="{2027E96C-858F-A07B-5955-464063388E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F76749C-F54A-47D5-BA9B-657D32A432D5}" type="slidenum">
              <a:rPr lang="en-US" altLang="en-US" sz="1400"/>
              <a:pPr>
                <a:spcBef>
                  <a:spcPct val="0"/>
                </a:spcBef>
                <a:buFontTx/>
                <a:buNone/>
              </a:pPr>
              <a:t>166</a:t>
            </a:fld>
            <a:endParaRPr lang="en-US" altLang="en-US" sz="1400"/>
          </a:p>
        </p:txBody>
      </p:sp>
      <p:sp>
        <p:nvSpPr>
          <p:cNvPr id="307203" name="Text Box 2">
            <a:extLst>
              <a:ext uri="{FF2B5EF4-FFF2-40B4-BE49-F238E27FC236}">
                <a16:creationId xmlns:a16="http://schemas.microsoft.com/office/drawing/2014/main" id="{765F2A67-38D7-3411-C550-19C1CB21C6BB}"/>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307204" name="Line 3">
            <a:extLst>
              <a:ext uri="{FF2B5EF4-FFF2-40B4-BE49-F238E27FC236}">
                <a16:creationId xmlns:a16="http://schemas.microsoft.com/office/drawing/2014/main" id="{C43DBEAD-2CAC-3C67-5419-BB00D01F9F5D}"/>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205" name="Text Box 4">
            <a:extLst>
              <a:ext uri="{FF2B5EF4-FFF2-40B4-BE49-F238E27FC236}">
                <a16:creationId xmlns:a16="http://schemas.microsoft.com/office/drawing/2014/main" id="{ACBB5B71-BD7C-BEC1-A727-F90612278409}"/>
              </a:ext>
            </a:extLst>
          </p:cNvPr>
          <p:cNvSpPr txBox="1">
            <a:spLocks noChangeArrowheads="1"/>
          </p:cNvSpPr>
          <p:nvPr/>
        </p:nvSpPr>
        <p:spPr bwMode="auto">
          <a:xfrm>
            <a:off x="273050" y="1193800"/>
            <a:ext cx="8612188"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latin typeface="Arial" panose="020B0604020202020204" pitchFamily="34" charset="0"/>
              </a:rPr>
              <a:t>Several dopamine drugs had dif</a:t>
            </a:r>
            <a:r>
              <a:rPr lang="en-US" altLang="en-US" sz="800" b="1">
                <a:latin typeface="Arial" panose="020B0604020202020204" pitchFamily="34" charset="0"/>
              </a:rPr>
              <a:t> </a:t>
            </a:r>
            <a:r>
              <a:rPr lang="en-US" altLang="en-US" sz="3400" b="1">
                <a:latin typeface="Arial" panose="020B0604020202020204" pitchFamily="34" charset="0"/>
              </a:rPr>
              <a:t>ferential</a:t>
            </a:r>
            <a:br>
              <a:rPr lang="en-US" altLang="en-US" sz="3400" b="1">
                <a:latin typeface="Arial" panose="020B0604020202020204" pitchFamily="34" charset="0"/>
              </a:rPr>
            </a:br>
            <a:r>
              <a:rPr lang="en-US" altLang="en-US" sz="3400" b="1">
                <a:latin typeface="Arial" panose="020B0604020202020204" pitchFamily="34" charset="0"/>
              </a:rPr>
              <a:t>   ef</a:t>
            </a:r>
            <a:r>
              <a:rPr lang="en-US" altLang="en-US" sz="800" b="1">
                <a:latin typeface="Arial" panose="020B0604020202020204" pitchFamily="34" charset="0"/>
              </a:rPr>
              <a:t> </a:t>
            </a:r>
            <a:r>
              <a:rPr lang="en-US" altLang="en-US" sz="3400" b="1">
                <a:latin typeface="Arial" panose="020B0604020202020204" pitchFamily="34" charset="0"/>
              </a:rPr>
              <a:t>fects on </a:t>
            </a:r>
            <a:r>
              <a:rPr lang="en-US" altLang="en-US" sz="3400" b="1">
                <a:solidFill>
                  <a:srgbClr val="0000FF"/>
                </a:solidFill>
                <a:latin typeface="Arial" panose="020B0604020202020204" pitchFamily="34" charset="0"/>
              </a:rPr>
              <a:t>C</a:t>
            </a:r>
            <a:r>
              <a:rPr lang="en-US" altLang="en-US" sz="3400" b="1">
                <a:latin typeface="Arial" panose="020B0604020202020204" pitchFamily="34" charset="0"/>
              </a:rPr>
              <a:t> and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 lines.</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Slide Number Placeholder 3">
            <a:extLst>
              <a:ext uri="{FF2B5EF4-FFF2-40B4-BE49-F238E27FC236}">
                <a16:creationId xmlns:a16="http://schemas.microsoft.com/office/drawing/2014/main" id="{5768F589-D315-9118-8BC2-69018B8E48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E256884-6D3D-4406-BE8B-D3898C299B7B}" type="slidenum">
              <a:rPr lang="en-US" altLang="en-US" sz="1400"/>
              <a:pPr>
                <a:spcBef>
                  <a:spcPct val="0"/>
                </a:spcBef>
                <a:buFontTx/>
                <a:buNone/>
              </a:pPr>
              <a:t>167</a:t>
            </a:fld>
            <a:endParaRPr lang="en-US" altLang="en-US" sz="1400"/>
          </a:p>
        </p:txBody>
      </p:sp>
      <p:sp>
        <p:nvSpPr>
          <p:cNvPr id="309251" name="Text Box 2">
            <a:extLst>
              <a:ext uri="{FF2B5EF4-FFF2-40B4-BE49-F238E27FC236}">
                <a16:creationId xmlns:a16="http://schemas.microsoft.com/office/drawing/2014/main" id="{D60D2F72-6C47-9925-152B-BAC694DC980B}"/>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309252" name="Line 3">
            <a:extLst>
              <a:ext uri="{FF2B5EF4-FFF2-40B4-BE49-F238E27FC236}">
                <a16:creationId xmlns:a16="http://schemas.microsoft.com/office/drawing/2014/main" id="{22CC4302-72C2-29E3-9871-636E4DD16A60}"/>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9253" name="Text Box 4">
            <a:extLst>
              <a:ext uri="{FF2B5EF4-FFF2-40B4-BE49-F238E27FC236}">
                <a16:creationId xmlns:a16="http://schemas.microsoft.com/office/drawing/2014/main" id="{FE9855FB-4CD2-4E17-D4A7-9AFEF67091D1}"/>
              </a:ext>
            </a:extLst>
          </p:cNvPr>
          <p:cNvSpPr txBox="1">
            <a:spLocks noChangeArrowheads="1"/>
          </p:cNvSpPr>
          <p:nvPr/>
        </p:nvSpPr>
        <p:spPr bwMode="auto">
          <a:xfrm>
            <a:off x="273050" y="1193800"/>
            <a:ext cx="8612188" cy="2782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chemeClr val="bg2"/>
                </a:solidFill>
                <a:latin typeface="Arial" panose="020B0604020202020204" pitchFamily="34" charset="0"/>
              </a:rPr>
              <a:t>Several dopamine drugs had dif</a:t>
            </a:r>
            <a:r>
              <a:rPr lang="en-US" altLang="en-US" sz="800" b="1">
                <a:solidFill>
                  <a:schemeClr val="bg2"/>
                </a:solidFill>
                <a:latin typeface="Arial" panose="020B0604020202020204" pitchFamily="34" charset="0"/>
              </a:rPr>
              <a:t> </a:t>
            </a:r>
            <a:r>
              <a:rPr lang="en-US" altLang="en-US" sz="3400" b="1">
                <a:solidFill>
                  <a:schemeClr val="bg2"/>
                </a:solidFill>
                <a:latin typeface="Arial" panose="020B0604020202020204" pitchFamily="34" charset="0"/>
              </a:rPr>
              <a:t>ferential</a:t>
            </a:r>
            <a:br>
              <a:rPr lang="en-US" altLang="en-US" sz="3400" b="1">
                <a:solidFill>
                  <a:schemeClr val="bg2"/>
                </a:solidFill>
                <a:latin typeface="Arial" panose="020B0604020202020204" pitchFamily="34" charset="0"/>
              </a:rPr>
            </a:br>
            <a:r>
              <a:rPr lang="en-US" altLang="en-US" sz="3400" b="1">
                <a:solidFill>
                  <a:schemeClr val="bg2"/>
                </a:solidFill>
                <a:latin typeface="Arial" panose="020B0604020202020204" pitchFamily="34" charset="0"/>
              </a:rPr>
              <a:t>   ef</a:t>
            </a:r>
            <a:r>
              <a:rPr lang="en-US" altLang="en-US" sz="800" b="1">
                <a:solidFill>
                  <a:schemeClr val="bg2"/>
                </a:solidFill>
                <a:latin typeface="Arial" panose="020B0604020202020204" pitchFamily="34" charset="0"/>
              </a:rPr>
              <a:t> </a:t>
            </a:r>
            <a:r>
              <a:rPr lang="en-US" altLang="en-US" sz="3400" b="1">
                <a:solidFill>
                  <a:schemeClr val="bg2"/>
                </a:solidFill>
                <a:latin typeface="Arial" panose="020B0604020202020204" pitchFamily="34" charset="0"/>
              </a:rPr>
              <a:t>fects on C and S lines.</a:t>
            </a:r>
          </a:p>
          <a:p>
            <a:pPr>
              <a:buFontTx/>
              <a:buNone/>
            </a:pPr>
            <a:r>
              <a:rPr lang="en-US" altLang="en-US" sz="3400" b="1">
                <a:latin typeface="Arial" panose="020B0604020202020204" pitchFamily="34" charset="0"/>
              </a:rPr>
              <a:t>For example, Ritalin increased running</a:t>
            </a:r>
            <a:br>
              <a:rPr lang="en-US" altLang="en-US" sz="3400" b="1">
                <a:latin typeface="Arial" panose="020B0604020202020204" pitchFamily="34" charset="0"/>
              </a:rPr>
            </a:br>
            <a:r>
              <a:rPr lang="en-US" altLang="en-US" sz="3400" b="1">
                <a:latin typeface="Arial" panose="020B0604020202020204" pitchFamily="34" charset="0"/>
              </a:rPr>
              <a:t>   in </a:t>
            </a:r>
            <a:r>
              <a:rPr lang="en-US" altLang="en-US" sz="3400" b="1">
                <a:solidFill>
                  <a:srgbClr val="0000FF"/>
                </a:solidFill>
                <a:latin typeface="Arial" panose="020B0604020202020204" pitchFamily="34" charset="0"/>
              </a:rPr>
              <a:t>C</a:t>
            </a:r>
            <a:r>
              <a:rPr lang="en-US" altLang="en-US" sz="3400" b="1">
                <a:latin typeface="Arial" panose="020B0604020202020204" pitchFamily="34" charset="0"/>
              </a:rPr>
              <a:t> lines, but decreased it in </a:t>
            </a:r>
            <a:r>
              <a:rPr lang="en-US" altLang="en-US" sz="3400" b="1">
                <a:solidFill>
                  <a:srgbClr val="FF0000"/>
                </a:solidFill>
                <a:latin typeface="Arial" panose="020B0604020202020204" pitchFamily="34" charset="0"/>
              </a:rPr>
              <a:t>S</a:t>
            </a:r>
            <a:r>
              <a:rPr lang="en-US" altLang="en-US" sz="3400" b="1">
                <a:latin typeface="Arial" panose="020B0604020202020204" pitchFamily="34" charset="0"/>
              </a:rPr>
              <a:t> lines,</a:t>
            </a:r>
            <a:br>
              <a:rPr lang="en-US" altLang="en-US" sz="3400" b="1">
                <a:latin typeface="Arial" panose="020B0604020202020204" pitchFamily="34" charset="0"/>
              </a:rPr>
            </a:br>
            <a:r>
              <a:rPr lang="en-US" altLang="en-US" sz="3400" b="1">
                <a:latin typeface="Arial" panose="020B0604020202020204" pitchFamily="34" charset="0"/>
              </a:rPr>
              <a:t>   almost down to level of controls.</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Slide Number Placeholder 3">
            <a:extLst>
              <a:ext uri="{FF2B5EF4-FFF2-40B4-BE49-F238E27FC236}">
                <a16:creationId xmlns:a16="http://schemas.microsoft.com/office/drawing/2014/main" id="{C713FBD3-13FF-CEE1-0FFD-B8506905E4D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7365A8E-FA26-485D-AAA6-308AC740F0D2}" type="slidenum">
              <a:rPr lang="en-US" altLang="en-US" sz="1400"/>
              <a:pPr>
                <a:spcBef>
                  <a:spcPct val="0"/>
                </a:spcBef>
                <a:buFontTx/>
                <a:buNone/>
              </a:pPr>
              <a:t>168</a:t>
            </a:fld>
            <a:endParaRPr lang="en-US" altLang="en-US" sz="1400"/>
          </a:p>
        </p:txBody>
      </p:sp>
      <p:graphicFrame>
        <p:nvGraphicFramePr>
          <p:cNvPr id="311299" name="Object 2">
            <a:extLst>
              <a:ext uri="{FF2B5EF4-FFF2-40B4-BE49-F238E27FC236}">
                <a16:creationId xmlns:a16="http://schemas.microsoft.com/office/drawing/2014/main" id="{D9C8B790-F215-6977-0EA4-24860004B3C2}"/>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spid="_x0000_s311329" name="Chart" r:id="rId4" imgW="6103518" imgH="4495866" progId="MSGraph.Chart.8">
                  <p:embed followColorScheme="full"/>
                </p:oleObj>
              </mc:Choice>
              <mc:Fallback>
                <p:oleObj name="Chart" r:id="rId4" imgW="6103518" imgH="4495866"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11300" name="Text Box 3">
            <a:extLst>
              <a:ext uri="{FF2B5EF4-FFF2-40B4-BE49-F238E27FC236}">
                <a16:creationId xmlns:a16="http://schemas.microsoft.com/office/drawing/2014/main" id="{C98FB8AE-7579-B79A-A2B5-550D155EEB83}"/>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8000"/>
                </a:solidFill>
                <a:latin typeface="Helvetica" panose="020B0604020202020204" pitchFamily="34" charset="0"/>
              </a:rPr>
              <a:t>Rit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alin Inject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ion</a:t>
            </a:r>
          </a:p>
        </p:txBody>
      </p:sp>
      <p:sp>
        <p:nvSpPr>
          <p:cNvPr id="311301" name="Rectangle 4">
            <a:extLst>
              <a:ext uri="{FF2B5EF4-FFF2-40B4-BE49-F238E27FC236}">
                <a16:creationId xmlns:a16="http://schemas.microsoft.com/office/drawing/2014/main" id="{741D521B-F95D-C282-1841-7E4401C6888D}"/>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1302" name="Rectangle 5">
            <a:extLst>
              <a:ext uri="{FF2B5EF4-FFF2-40B4-BE49-F238E27FC236}">
                <a16:creationId xmlns:a16="http://schemas.microsoft.com/office/drawing/2014/main" id="{3C0C7B53-0ACE-14EE-16E0-50E810A8607B}"/>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1303" name="Text Box 6">
            <a:extLst>
              <a:ext uri="{FF2B5EF4-FFF2-40B4-BE49-F238E27FC236}">
                <a16:creationId xmlns:a16="http://schemas.microsoft.com/office/drawing/2014/main" id="{1C968EC6-A338-8D99-1A47-31EEE4091B39}"/>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chemeClr val="tx2"/>
                </a:solidFill>
                <a:latin typeface="Helvetica" panose="020B0604020202020204" pitchFamily="34" charset="0"/>
              </a:rPr>
              <a:t>Time (min)</a:t>
            </a:r>
            <a:endParaRPr lang="en-US" altLang="en-US">
              <a:latin typeface="Helvetica" panose="020B0604020202020204" pitchFamily="34" charset="0"/>
            </a:endParaRPr>
          </a:p>
        </p:txBody>
      </p:sp>
      <p:sp>
        <p:nvSpPr>
          <p:cNvPr id="311304" name="Text Box 7">
            <a:extLst>
              <a:ext uri="{FF2B5EF4-FFF2-40B4-BE49-F238E27FC236}">
                <a16:creationId xmlns:a16="http://schemas.microsoft.com/office/drawing/2014/main" id="{9A93DAE3-689B-365C-3F29-B966B02D2E8E}"/>
              </a:ext>
            </a:extLst>
          </p:cNvPr>
          <p:cNvSpPr txBox="1">
            <a:spLocks noChangeArrowheads="1"/>
          </p:cNvSpPr>
          <p:nvPr/>
        </p:nvSpPr>
        <p:spPr bwMode="auto">
          <a:xfrm>
            <a:off x="3259138" y="304800"/>
            <a:ext cx="33702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Selected Lines</a:t>
            </a:r>
          </a:p>
        </p:txBody>
      </p:sp>
      <p:sp>
        <p:nvSpPr>
          <p:cNvPr id="311305" name="Text Box 8">
            <a:extLst>
              <a:ext uri="{FF2B5EF4-FFF2-40B4-BE49-F238E27FC236}">
                <a16:creationId xmlns:a16="http://schemas.microsoft.com/office/drawing/2014/main" id="{3CD09B6F-54B6-63B8-22A3-5F128CD09E48}"/>
              </a:ext>
            </a:extLst>
          </p:cNvPr>
          <p:cNvSpPr txBox="1">
            <a:spLocks noChangeArrowheads="1"/>
          </p:cNvSpPr>
          <p:nvPr/>
        </p:nvSpPr>
        <p:spPr bwMode="auto">
          <a:xfrm>
            <a:off x="4808538" y="4114800"/>
            <a:ext cx="28876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00FF"/>
                </a:solidFill>
                <a:latin typeface="Arial" panose="020B0604020202020204" pitchFamily="34" charset="0"/>
              </a:rPr>
              <a:t>Control Lines</a:t>
            </a:r>
          </a:p>
        </p:txBody>
      </p:sp>
      <p:sp>
        <p:nvSpPr>
          <p:cNvPr id="311306" name="Text Box 9">
            <a:extLst>
              <a:ext uri="{FF2B5EF4-FFF2-40B4-BE49-F238E27FC236}">
                <a16:creationId xmlns:a16="http://schemas.microsoft.com/office/drawing/2014/main" id="{DADD86FF-F5F5-E56B-830C-CB165B7CB979}"/>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chemeClr val="tx2"/>
                </a:solidFill>
                <a:latin typeface="Helvetica" panose="020B0604020202020204" pitchFamily="34" charset="0"/>
              </a:rPr>
              <a:t>Wheel Running Distance (m)</a:t>
            </a:r>
          </a:p>
        </p:txBody>
      </p:sp>
      <p:sp>
        <p:nvSpPr>
          <p:cNvPr id="311307" name="Line 10">
            <a:extLst>
              <a:ext uri="{FF2B5EF4-FFF2-40B4-BE49-F238E27FC236}">
                <a16:creationId xmlns:a16="http://schemas.microsoft.com/office/drawing/2014/main" id="{CF9F7343-0F5F-96CD-EDAF-83F0D368FA74}"/>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1308" name="Text Box 11">
            <a:extLst>
              <a:ext uri="{FF2B5EF4-FFF2-40B4-BE49-F238E27FC236}">
                <a16:creationId xmlns:a16="http://schemas.microsoft.com/office/drawing/2014/main" id="{D068EE99-800D-2F61-2AC5-B2DF06E650D2}"/>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a:latin typeface="Arial" panose="020B0604020202020204" pitchFamily="34" charset="0"/>
              </a:rPr>
              <a:t>open = Saline</a:t>
            </a:r>
          </a:p>
          <a:p>
            <a:pPr>
              <a:spcBef>
                <a:spcPct val="0"/>
              </a:spcBef>
              <a:buFontTx/>
              <a:buNone/>
            </a:pPr>
            <a:r>
              <a:rPr lang="en-US" altLang="en-US" sz="2400" b="1">
                <a:latin typeface="Arial" panose="020B0604020202020204" pitchFamily="34" charset="0"/>
              </a:rPr>
              <a:t>closed = Ritalin</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Slide Number Placeholder 5">
            <a:extLst>
              <a:ext uri="{FF2B5EF4-FFF2-40B4-BE49-F238E27FC236}">
                <a16:creationId xmlns:a16="http://schemas.microsoft.com/office/drawing/2014/main" id="{57977FD1-A01B-AEFA-F173-DB3051D4E59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28750AF-AF28-4BA2-9564-8C4DAF5D53A1}" type="slidenum">
              <a:rPr lang="en-US" altLang="en-US" sz="1400"/>
              <a:pPr>
                <a:spcBef>
                  <a:spcPct val="0"/>
                </a:spcBef>
                <a:buFontTx/>
                <a:buNone/>
              </a:pPr>
              <a:t>169</a:t>
            </a:fld>
            <a:endParaRPr lang="en-US" altLang="en-US" sz="1400"/>
          </a:p>
        </p:txBody>
      </p:sp>
      <p:sp>
        <p:nvSpPr>
          <p:cNvPr id="2063362" name="Rectangle 2">
            <a:extLst>
              <a:ext uri="{FF2B5EF4-FFF2-40B4-BE49-F238E27FC236}">
                <a16:creationId xmlns:a16="http://schemas.microsoft.com/office/drawing/2014/main" id="{3937CBA8-597E-7E70-E4E0-1DABA02B52FB}"/>
              </a:ext>
            </a:extLst>
          </p:cNvPr>
          <p:cNvSpPr>
            <a:spLocks noGrp="1" noChangeArrowheads="1"/>
          </p:cNvSpPr>
          <p:nvPr>
            <p:ph type="body" idx="1"/>
          </p:nvPr>
        </p:nvSpPr>
        <p:spPr>
          <a:xfrm>
            <a:off x="361950" y="895350"/>
            <a:ext cx="8616950" cy="5503863"/>
          </a:xfrm>
        </p:spPr>
        <p:txBody>
          <a:bodyPr>
            <a:spAutoFit/>
          </a:bodyPr>
          <a:lstStyle/>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Background &amp; rationale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design for selective breeding</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Response to selection:</a:t>
            </a:r>
          </a:p>
          <a:p>
            <a:pPr lvl="1">
              <a:lnSpc>
                <a:spcPct val="80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Direct response of wheel running</a:t>
            </a:r>
          </a:p>
          <a:p>
            <a:pPr lvl="1">
              <a:lnSpc>
                <a:spcPct val="6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Correlated responses in other phenotypes</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Quantitative genetics &amp; "animal models"</a:t>
            </a:r>
          </a:p>
          <a:p>
            <a:pPr>
              <a:spcBef>
                <a:spcPct val="0"/>
              </a:spcBef>
              <a:spcAft>
                <a:spcPct val="35000"/>
              </a:spcAft>
              <a:buSzPct val="130000"/>
              <a:buFont typeface="Arial" panose="020B0604020202020204" pitchFamily="34" charset="0"/>
              <a:buChar char="●"/>
              <a:defRPr/>
            </a:pPr>
            <a:r>
              <a:rPr lang="en-US" altLang="en-US" sz="2800" b="1">
                <a:solidFill>
                  <a:srgbClr val="FF0000"/>
                </a:solidFill>
                <a:effectLst>
                  <a:outerShdw blurRad="38100" dist="38100" dir="2700000" algn="tl">
                    <a:srgbClr val="C0C0C0"/>
                  </a:outerShdw>
                </a:effectLst>
                <a:latin typeface="Arial" panose="020B0604020202020204" pitchFamily="34" charset="0"/>
              </a:rPr>
              <a:t>Gene of Major Effect: might mini-muscle</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Gene expression in the hippocampus</a:t>
            </a:r>
          </a:p>
          <a:p>
            <a:pPr>
              <a:spcBef>
                <a:spcPct val="0"/>
              </a:spcBef>
              <a:spcAft>
                <a:spcPct val="20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QTL mapping, eQTL analysis of brain &amp; muscle  </a:t>
            </a:r>
          </a:p>
          <a:p>
            <a:pPr>
              <a:spcBef>
                <a:spcPct val="0"/>
              </a:spcBef>
              <a:spcAft>
                <a:spcPct val="35000"/>
              </a:spcAft>
              <a:buSzPct val="130000"/>
              <a:buFont typeface="Arial" panose="020B0604020202020204" pitchFamily="34" charset="0"/>
              <a:buChar char="●"/>
              <a:defRPr/>
            </a:pPr>
            <a:r>
              <a:rPr lang="en-US" altLang="en-US" sz="2800" b="1">
                <a:effectLst>
                  <a:outerShdw blurRad="38100" dist="38100" dir="2700000" algn="tl">
                    <a:srgbClr val="C0C0C0"/>
                  </a:outerShdw>
                </a:effectLst>
                <a:latin typeface="Arial" panose="020B0604020202020204" pitchFamily="34" charset="0"/>
              </a:rPr>
              <a:t>Conclusions &amp; Future Directions</a:t>
            </a:r>
          </a:p>
        </p:txBody>
      </p:sp>
      <p:sp>
        <p:nvSpPr>
          <p:cNvPr id="2063363" name="Text Box 3">
            <a:extLst>
              <a:ext uri="{FF2B5EF4-FFF2-40B4-BE49-F238E27FC236}">
                <a16:creationId xmlns:a16="http://schemas.microsoft.com/office/drawing/2014/main" id="{05B5A0F8-43C2-3239-0A9F-CDC3C93D8371}"/>
              </a:ext>
            </a:extLst>
          </p:cNvPr>
          <p:cNvSpPr txBox="1">
            <a:spLocks noChangeArrowheads="1"/>
          </p:cNvSpPr>
          <p:nvPr/>
        </p:nvSpPr>
        <p:spPr bwMode="auto">
          <a:xfrm>
            <a:off x="3421063" y="31750"/>
            <a:ext cx="1989137"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Outline</a:t>
            </a:r>
          </a:p>
        </p:txBody>
      </p:sp>
      <p:sp>
        <p:nvSpPr>
          <p:cNvPr id="313349" name="Line 4">
            <a:extLst>
              <a:ext uri="{FF2B5EF4-FFF2-40B4-BE49-F238E27FC236}">
                <a16:creationId xmlns:a16="http://schemas.microsoft.com/office/drawing/2014/main" id="{96904E47-2FE4-B534-DD2A-E069323537B0}"/>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61442" name="Slide Number Placeholder 3">
            <a:extLst>
              <a:ext uri="{FF2B5EF4-FFF2-40B4-BE49-F238E27FC236}">
                <a16:creationId xmlns:a16="http://schemas.microsoft.com/office/drawing/2014/main" id="{420F61F8-F1F4-A472-D0BC-F199B3F82AE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3B5B656-7066-438B-95F4-0F1303BB477E}" type="slidenum">
              <a:rPr lang="en-US" altLang="en-US" sz="1400"/>
              <a:pPr>
                <a:spcBef>
                  <a:spcPct val="0"/>
                </a:spcBef>
                <a:buFontTx/>
                <a:buNone/>
              </a:pPr>
              <a:t>17</a:t>
            </a:fld>
            <a:endParaRPr lang="en-US" altLang="en-US" sz="1400"/>
          </a:p>
        </p:txBody>
      </p:sp>
      <p:sp>
        <p:nvSpPr>
          <p:cNvPr id="1341442" name="Text Box 2">
            <a:extLst>
              <a:ext uri="{FF2B5EF4-FFF2-40B4-BE49-F238E27FC236}">
                <a16:creationId xmlns:a16="http://schemas.microsoft.com/office/drawing/2014/main" id="{BEBF6988-26A5-3717-2554-EFD6AF2945D1}"/>
              </a:ext>
            </a:extLst>
          </p:cNvPr>
          <p:cNvSpPr txBox="1">
            <a:spLocks noChangeArrowheads="1"/>
          </p:cNvSpPr>
          <p:nvPr/>
        </p:nvSpPr>
        <p:spPr bwMode="auto">
          <a:xfrm>
            <a:off x="0" y="1077913"/>
            <a:ext cx="9144000" cy="4479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dirty="0">
                <a:solidFill>
                  <a:srgbClr val="99FF66"/>
                </a:solidFill>
                <a:effectLst>
                  <a:outerShdw blurRad="38100" dist="38100" dir="2700000" algn="tl">
                    <a:srgbClr val="000000"/>
                  </a:outerShdw>
                </a:effectLst>
                <a:latin typeface="Arial" panose="020B0604020202020204" pitchFamily="34" charset="0"/>
              </a:rPr>
              <a:t>How do the</a:t>
            </a:r>
            <a:br>
              <a:rPr lang="en-US" altLang="en-US" sz="7200" b="1" dirty="0">
                <a:solidFill>
                  <a:srgbClr val="99FF66"/>
                </a:solidFill>
                <a:effectLst>
                  <a:outerShdw blurRad="38100" dist="38100" dir="2700000" algn="tl">
                    <a:srgbClr val="000000"/>
                  </a:outerShdw>
                </a:effectLst>
                <a:latin typeface="Arial" panose="020B0604020202020204" pitchFamily="34" charset="0"/>
              </a:rPr>
            </a:br>
            <a:r>
              <a:rPr lang="en-US" altLang="en-US" sz="7200" b="1" dirty="0">
                <a:solidFill>
                  <a:srgbClr val="99FF66"/>
                </a:solidFill>
                <a:effectLst>
                  <a:outerShdw blurRad="38100" dist="38100" dir="2700000" algn="tl">
                    <a:srgbClr val="000000"/>
                  </a:outerShdw>
                </a:effectLst>
                <a:latin typeface="Arial" panose="020B0604020202020204" pitchFamily="34" charset="0"/>
              </a:rPr>
              <a:t>Selected and Control Lines Differ?</a:t>
            </a:r>
            <a:endParaRPr lang="en-US" altLang="en-US" sz="7200" b="1" dirty="0">
              <a:solidFill>
                <a:srgbClr val="99FF66"/>
              </a:solidFill>
              <a:effectLst>
                <a:outerShdw blurRad="38100" dist="38100" dir="2700000" algn="tl">
                  <a:srgbClr val="000000"/>
                </a:outerShdw>
              </a:effectLst>
              <a:latin typeface="Helvetica" panose="020B0604020202020204" pitchFamily="34" charset="0"/>
            </a:endParaRPr>
          </a:p>
        </p:txBody>
      </p:sp>
    </p:spTree>
  </p:cSld>
  <p:clrMapOvr>
    <a:masterClrMapping/>
  </p:clrMapOvr>
  <p:transition>
    <p:wipe dir="d"/>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Number Placeholder 3">
            <a:extLst>
              <a:ext uri="{FF2B5EF4-FFF2-40B4-BE49-F238E27FC236}">
                <a16:creationId xmlns:a16="http://schemas.microsoft.com/office/drawing/2014/main" id="{1F0F6396-5826-1886-4C4F-29F3ADFD7E8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8DA038F-C5C3-4C78-804C-28D4F3B8DC4B}" type="slidenum">
              <a:rPr lang="en-US" altLang="en-US" sz="1400"/>
              <a:pPr>
                <a:spcBef>
                  <a:spcPct val="0"/>
                </a:spcBef>
                <a:buFontTx/>
                <a:buNone/>
              </a:pPr>
              <a:t>170</a:t>
            </a:fld>
            <a:endParaRPr lang="en-US" altLang="en-US" sz="1400"/>
          </a:p>
        </p:txBody>
      </p:sp>
      <p:sp>
        <p:nvSpPr>
          <p:cNvPr id="315395" name="Text Box 2">
            <a:extLst>
              <a:ext uri="{FF2B5EF4-FFF2-40B4-BE49-F238E27FC236}">
                <a16:creationId xmlns:a16="http://schemas.microsoft.com/office/drawing/2014/main" id="{ADFAEC07-BF5B-3687-5CF8-E462595A2FF8}"/>
              </a:ext>
            </a:extLst>
          </p:cNvPr>
          <p:cNvSpPr txBox="1">
            <a:spLocks noChangeArrowheads="1"/>
          </p:cNvSpPr>
          <p:nvPr/>
        </p:nvSpPr>
        <p:spPr bwMode="auto">
          <a:xfrm>
            <a:off x="5959475" y="2417763"/>
            <a:ext cx="2978150" cy="207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Log-likelihood ratio tests for</a:t>
            </a:r>
            <a:br>
              <a:rPr lang="fr-CA" altLang="en-US" sz="1800">
                <a:latin typeface="Arial" panose="020B0604020202020204" pitchFamily="34" charset="0"/>
                <a:cs typeface="Arial" panose="020B0604020202020204" pitchFamily="34" charset="0"/>
              </a:rPr>
            </a:br>
            <a:r>
              <a:rPr lang="fr-CA" altLang="en-US" sz="1800">
                <a:latin typeface="Arial" panose="020B0604020202020204" pitchFamily="34" charset="0"/>
                <a:cs typeface="Arial" panose="020B0604020202020204" pitchFamily="34" charset="0"/>
              </a:rPr>
              <a:t>breakpoint regression </a:t>
            </a:r>
          </a:p>
          <a:p>
            <a:pPr>
              <a:spcBef>
                <a:spcPct val="0"/>
              </a:spcBef>
              <a:spcAft>
                <a:spcPct val="20000"/>
              </a:spcAft>
              <a:buFontTx/>
              <a:buNone/>
            </a:pPr>
            <a:r>
              <a:rPr lang="fr-CA" altLang="en-US" sz="1800">
                <a:latin typeface="Arial" panose="020B0604020202020204" pitchFamily="34" charset="0"/>
                <a:cs typeface="Arial" panose="020B0604020202020204" pitchFamily="34" charset="0"/>
              </a:rPr>
              <a:t>vs. single regression line:</a:t>
            </a:r>
          </a:p>
          <a:p>
            <a:pPr>
              <a:spcBef>
                <a:spcPct val="0"/>
              </a:spcBef>
              <a:buFontTx/>
              <a:buNone/>
            </a:pPr>
            <a:r>
              <a:rPr lang="fr-CA" altLang="en-US" sz="1800">
                <a:latin typeface="Arial" panose="020B0604020202020204" pitchFamily="34" charset="0"/>
                <a:cs typeface="Arial" panose="020B0604020202020204" pitchFamily="34" charset="0"/>
              </a:rPr>
              <a:t>     Line 3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0.0004</a:t>
            </a:r>
          </a:p>
          <a:p>
            <a:pPr>
              <a:spcBef>
                <a:spcPct val="0"/>
              </a:spcBef>
              <a:buFontTx/>
              <a:buNone/>
            </a:pPr>
            <a:r>
              <a:rPr lang="fr-CA" altLang="en-US" sz="1800">
                <a:latin typeface="Arial" panose="020B0604020202020204" pitchFamily="34" charset="0"/>
                <a:cs typeface="Arial" panose="020B0604020202020204" pitchFamily="34" charset="0"/>
              </a:rPr>
              <a:t>     Line 6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&lt; 0.0001</a:t>
            </a:r>
          </a:p>
          <a:p>
            <a:pPr>
              <a:spcBef>
                <a:spcPct val="0"/>
              </a:spcBef>
              <a:buFontTx/>
              <a:buNone/>
            </a:pPr>
            <a:r>
              <a:rPr lang="fr-CA" altLang="en-US" sz="1800">
                <a:latin typeface="Arial" panose="020B0604020202020204" pitchFamily="34" charset="0"/>
                <a:cs typeface="Arial" panose="020B0604020202020204" pitchFamily="34" charset="0"/>
              </a:rPr>
              <a:t>     Line 7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0.0013</a:t>
            </a:r>
          </a:p>
          <a:p>
            <a:pPr>
              <a:spcBef>
                <a:spcPct val="0"/>
              </a:spcBef>
              <a:buFontTx/>
              <a:buNone/>
            </a:pPr>
            <a:r>
              <a:rPr lang="fr-CA" altLang="en-US" sz="1800">
                <a:latin typeface="Arial" panose="020B0604020202020204" pitchFamily="34" charset="0"/>
                <a:cs typeface="Arial" panose="020B0604020202020204" pitchFamily="34" charset="0"/>
              </a:rPr>
              <a:t>     Line 8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0.0981</a:t>
            </a:r>
          </a:p>
        </p:txBody>
      </p:sp>
      <p:grpSp>
        <p:nvGrpSpPr>
          <p:cNvPr id="315396" name="Group 3">
            <a:extLst>
              <a:ext uri="{FF2B5EF4-FFF2-40B4-BE49-F238E27FC236}">
                <a16:creationId xmlns:a16="http://schemas.microsoft.com/office/drawing/2014/main" id="{31D155F3-0384-27E1-3938-D370B38CE5D5}"/>
              </a:ext>
            </a:extLst>
          </p:cNvPr>
          <p:cNvGrpSpPr>
            <a:grpSpLocks/>
          </p:cNvGrpSpPr>
          <p:nvPr/>
        </p:nvGrpSpPr>
        <p:grpSpPr bwMode="auto">
          <a:xfrm>
            <a:off x="169863" y="931863"/>
            <a:ext cx="8167687" cy="5222875"/>
            <a:chOff x="107" y="827"/>
            <a:chExt cx="5145" cy="3290"/>
          </a:xfrm>
        </p:grpSpPr>
        <p:sp>
          <p:nvSpPr>
            <p:cNvPr id="315400" name="Oval 4">
              <a:extLst>
                <a:ext uri="{FF2B5EF4-FFF2-40B4-BE49-F238E27FC236}">
                  <a16:creationId xmlns:a16="http://schemas.microsoft.com/office/drawing/2014/main" id="{89E7F4E7-394A-8596-CBBE-D672F695B416}"/>
                </a:ext>
              </a:extLst>
            </p:cNvPr>
            <p:cNvSpPr>
              <a:spLocks noChangeArrowheads="1"/>
            </p:cNvSpPr>
            <p:nvPr/>
          </p:nvSpPr>
          <p:spPr bwMode="auto">
            <a:xfrm>
              <a:off x="650" y="215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1" name="Oval 5">
              <a:extLst>
                <a:ext uri="{FF2B5EF4-FFF2-40B4-BE49-F238E27FC236}">
                  <a16:creationId xmlns:a16="http://schemas.microsoft.com/office/drawing/2014/main" id="{C423F2B2-314E-6B2F-30C2-C1E2D578F468}"/>
                </a:ext>
              </a:extLst>
            </p:cNvPr>
            <p:cNvSpPr>
              <a:spLocks noChangeArrowheads="1"/>
            </p:cNvSpPr>
            <p:nvPr/>
          </p:nvSpPr>
          <p:spPr bwMode="auto">
            <a:xfrm>
              <a:off x="679" y="211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2" name="Oval 6">
              <a:extLst>
                <a:ext uri="{FF2B5EF4-FFF2-40B4-BE49-F238E27FC236}">
                  <a16:creationId xmlns:a16="http://schemas.microsoft.com/office/drawing/2014/main" id="{42B2432E-A242-AF52-449C-F13F9A57563E}"/>
                </a:ext>
              </a:extLst>
            </p:cNvPr>
            <p:cNvSpPr>
              <a:spLocks noChangeArrowheads="1"/>
            </p:cNvSpPr>
            <p:nvPr/>
          </p:nvSpPr>
          <p:spPr bwMode="auto">
            <a:xfrm>
              <a:off x="730" y="212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3" name="Oval 7">
              <a:extLst>
                <a:ext uri="{FF2B5EF4-FFF2-40B4-BE49-F238E27FC236}">
                  <a16:creationId xmlns:a16="http://schemas.microsoft.com/office/drawing/2014/main" id="{2DEC1AFE-1064-096C-9E3A-8BED966CB923}"/>
                </a:ext>
              </a:extLst>
            </p:cNvPr>
            <p:cNvSpPr>
              <a:spLocks noChangeArrowheads="1"/>
            </p:cNvSpPr>
            <p:nvPr/>
          </p:nvSpPr>
          <p:spPr bwMode="auto">
            <a:xfrm>
              <a:off x="783" y="203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4" name="Oval 8">
              <a:extLst>
                <a:ext uri="{FF2B5EF4-FFF2-40B4-BE49-F238E27FC236}">
                  <a16:creationId xmlns:a16="http://schemas.microsoft.com/office/drawing/2014/main" id="{7FE55E67-6CB3-7AFE-7E0C-2714A327EDEF}"/>
                </a:ext>
              </a:extLst>
            </p:cNvPr>
            <p:cNvSpPr>
              <a:spLocks noChangeArrowheads="1"/>
            </p:cNvSpPr>
            <p:nvPr/>
          </p:nvSpPr>
          <p:spPr bwMode="auto">
            <a:xfrm>
              <a:off x="823"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5" name="Oval 9">
              <a:extLst>
                <a:ext uri="{FF2B5EF4-FFF2-40B4-BE49-F238E27FC236}">
                  <a16:creationId xmlns:a16="http://schemas.microsoft.com/office/drawing/2014/main" id="{3838D55B-2544-3745-7556-5B899BDA1D07}"/>
                </a:ext>
              </a:extLst>
            </p:cNvPr>
            <p:cNvSpPr>
              <a:spLocks noChangeArrowheads="1"/>
            </p:cNvSpPr>
            <p:nvPr/>
          </p:nvSpPr>
          <p:spPr bwMode="auto">
            <a:xfrm>
              <a:off x="879" y="192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6" name="Oval 10">
              <a:extLst>
                <a:ext uri="{FF2B5EF4-FFF2-40B4-BE49-F238E27FC236}">
                  <a16:creationId xmlns:a16="http://schemas.microsoft.com/office/drawing/2014/main" id="{53D9F801-D1DF-C585-C1D3-D8835060971E}"/>
                </a:ext>
              </a:extLst>
            </p:cNvPr>
            <p:cNvSpPr>
              <a:spLocks noChangeArrowheads="1"/>
            </p:cNvSpPr>
            <p:nvPr/>
          </p:nvSpPr>
          <p:spPr bwMode="auto">
            <a:xfrm>
              <a:off x="932" y="204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7" name="Oval 11">
              <a:extLst>
                <a:ext uri="{FF2B5EF4-FFF2-40B4-BE49-F238E27FC236}">
                  <a16:creationId xmlns:a16="http://schemas.microsoft.com/office/drawing/2014/main" id="{B42F5410-33FB-E22E-537E-7BD05B561789}"/>
                </a:ext>
              </a:extLst>
            </p:cNvPr>
            <p:cNvSpPr>
              <a:spLocks noChangeArrowheads="1"/>
            </p:cNvSpPr>
            <p:nvPr/>
          </p:nvSpPr>
          <p:spPr bwMode="auto">
            <a:xfrm>
              <a:off x="973" y="1774"/>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8" name="Oval 12">
              <a:extLst>
                <a:ext uri="{FF2B5EF4-FFF2-40B4-BE49-F238E27FC236}">
                  <a16:creationId xmlns:a16="http://schemas.microsoft.com/office/drawing/2014/main" id="{6EDE1DBF-B840-A83E-9258-7BE86088533B}"/>
                </a:ext>
              </a:extLst>
            </p:cNvPr>
            <p:cNvSpPr>
              <a:spLocks noChangeArrowheads="1"/>
            </p:cNvSpPr>
            <p:nvPr/>
          </p:nvSpPr>
          <p:spPr bwMode="auto">
            <a:xfrm>
              <a:off x="1018" y="157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09" name="Oval 13">
              <a:extLst>
                <a:ext uri="{FF2B5EF4-FFF2-40B4-BE49-F238E27FC236}">
                  <a16:creationId xmlns:a16="http://schemas.microsoft.com/office/drawing/2014/main" id="{6FFD554C-4C5A-AEB6-7921-9BF484D96AEE}"/>
                </a:ext>
              </a:extLst>
            </p:cNvPr>
            <p:cNvSpPr>
              <a:spLocks noChangeArrowheads="1"/>
            </p:cNvSpPr>
            <p:nvPr/>
          </p:nvSpPr>
          <p:spPr bwMode="auto">
            <a:xfrm>
              <a:off x="1075" y="1671"/>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0" name="Oval 14">
              <a:extLst>
                <a:ext uri="{FF2B5EF4-FFF2-40B4-BE49-F238E27FC236}">
                  <a16:creationId xmlns:a16="http://schemas.microsoft.com/office/drawing/2014/main" id="{3E66C8B7-A4E8-2DBF-FE98-2BE7D9063CE6}"/>
                </a:ext>
              </a:extLst>
            </p:cNvPr>
            <p:cNvSpPr>
              <a:spLocks noChangeArrowheads="1"/>
            </p:cNvSpPr>
            <p:nvPr/>
          </p:nvSpPr>
          <p:spPr bwMode="auto">
            <a:xfrm>
              <a:off x="1121" y="194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1" name="Oval 15">
              <a:extLst>
                <a:ext uri="{FF2B5EF4-FFF2-40B4-BE49-F238E27FC236}">
                  <a16:creationId xmlns:a16="http://schemas.microsoft.com/office/drawing/2014/main" id="{F74147B0-8AA7-937B-1776-94B4D948147B}"/>
                </a:ext>
              </a:extLst>
            </p:cNvPr>
            <p:cNvSpPr>
              <a:spLocks noChangeArrowheads="1"/>
            </p:cNvSpPr>
            <p:nvPr/>
          </p:nvSpPr>
          <p:spPr bwMode="auto">
            <a:xfrm>
              <a:off x="1161" y="160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2" name="Oval 16">
              <a:extLst>
                <a:ext uri="{FF2B5EF4-FFF2-40B4-BE49-F238E27FC236}">
                  <a16:creationId xmlns:a16="http://schemas.microsoft.com/office/drawing/2014/main" id="{FF5CD5E3-8ED1-0607-D1D4-94EBCE9C545E}"/>
                </a:ext>
              </a:extLst>
            </p:cNvPr>
            <p:cNvSpPr>
              <a:spLocks noChangeArrowheads="1"/>
            </p:cNvSpPr>
            <p:nvPr/>
          </p:nvSpPr>
          <p:spPr bwMode="auto">
            <a:xfrm>
              <a:off x="1196" y="1423"/>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3" name="Oval 17">
              <a:extLst>
                <a:ext uri="{FF2B5EF4-FFF2-40B4-BE49-F238E27FC236}">
                  <a16:creationId xmlns:a16="http://schemas.microsoft.com/office/drawing/2014/main" id="{15D79235-81E6-6A3C-42DA-6D9CE4B7758C}"/>
                </a:ext>
              </a:extLst>
            </p:cNvPr>
            <p:cNvSpPr>
              <a:spLocks noChangeArrowheads="1"/>
            </p:cNvSpPr>
            <p:nvPr/>
          </p:nvSpPr>
          <p:spPr bwMode="auto">
            <a:xfrm>
              <a:off x="1242" y="155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4" name="Oval 18">
              <a:extLst>
                <a:ext uri="{FF2B5EF4-FFF2-40B4-BE49-F238E27FC236}">
                  <a16:creationId xmlns:a16="http://schemas.microsoft.com/office/drawing/2014/main" id="{942A509D-7DF4-5CCB-DB59-1C5A8022D3A7}"/>
                </a:ext>
              </a:extLst>
            </p:cNvPr>
            <p:cNvSpPr>
              <a:spLocks noChangeArrowheads="1"/>
            </p:cNvSpPr>
            <p:nvPr/>
          </p:nvSpPr>
          <p:spPr bwMode="auto">
            <a:xfrm>
              <a:off x="1289" y="153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5" name="Oval 19">
              <a:extLst>
                <a:ext uri="{FF2B5EF4-FFF2-40B4-BE49-F238E27FC236}">
                  <a16:creationId xmlns:a16="http://schemas.microsoft.com/office/drawing/2014/main" id="{1A32F8A2-24EA-64E4-6A95-47FCCB551A9C}"/>
                </a:ext>
              </a:extLst>
            </p:cNvPr>
            <p:cNvSpPr>
              <a:spLocks noChangeArrowheads="1"/>
            </p:cNvSpPr>
            <p:nvPr/>
          </p:nvSpPr>
          <p:spPr bwMode="auto">
            <a:xfrm>
              <a:off x="1340" y="118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6" name="Oval 20">
              <a:extLst>
                <a:ext uri="{FF2B5EF4-FFF2-40B4-BE49-F238E27FC236}">
                  <a16:creationId xmlns:a16="http://schemas.microsoft.com/office/drawing/2014/main" id="{CFEDB5C6-21E7-77BF-93A4-31517BE3676A}"/>
                </a:ext>
              </a:extLst>
            </p:cNvPr>
            <p:cNvSpPr>
              <a:spLocks noChangeArrowheads="1"/>
            </p:cNvSpPr>
            <p:nvPr/>
          </p:nvSpPr>
          <p:spPr bwMode="auto">
            <a:xfrm>
              <a:off x="1385" y="116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7" name="Oval 21">
              <a:extLst>
                <a:ext uri="{FF2B5EF4-FFF2-40B4-BE49-F238E27FC236}">
                  <a16:creationId xmlns:a16="http://schemas.microsoft.com/office/drawing/2014/main" id="{B3E4C3BA-BCC0-BDCE-BFC6-6FAC30150473}"/>
                </a:ext>
              </a:extLst>
            </p:cNvPr>
            <p:cNvSpPr>
              <a:spLocks noChangeArrowheads="1"/>
            </p:cNvSpPr>
            <p:nvPr/>
          </p:nvSpPr>
          <p:spPr bwMode="auto">
            <a:xfrm>
              <a:off x="1420" y="13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8" name="Oval 22">
              <a:extLst>
                <a:ext uri="{FF2B5EF4-FFF2-40B4-BE49-F238E27FC236}">
                  <a16:creationId xmlns:a16="http://schemas.microsoft.com/office/drawing/2014/main" id="{6461030A-2D90-9D33-6880-F6F473F2A5D9}"/>
                </a:ext>
              </a:extLst>
            </p:cNvPr>
            <p:cNvSpPr>
              <a:spLocks noChangeArrowheads="1"/>
            </p:cNvSpPr>
            <p:nvPr/>
          </p:nvSpPr>
          <p:spPr bwMode="auto">
            <a:xfrm>
              <a:off x="1455" y="120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19" name="Oval 23">
              <a:extLst>
                <a:ext uri="{FF2B5EF4-FFF2-40B4-BE49-F238E27FC236}">
                  <a16:creationId xmlns:a16="http://schemas.microsoft.com/office/drawing/2014/main" id="{E060B931-D37C-D635-63D7-0E73632D6718}"/>
                </a:ext>
              </a:extLst>
            </p:cNvPr>
            <p:cNvSpPr>
              <a:spLocks noChangeArrowheads="1"/>
            </p:cNvSpPr>
            <p:nvPr/>
          </p:nvSpPr>
          <p:spPr bwMode="auto">
            <a:xfrm>
              <a:off x="1489" y="128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0" name="Oval 24">
              <a:extLst>
                <a:ext uri="{FF2B5EF4-FFF2-40B4-BE49-F238E27FC236}">
                  <a16:creationId xmlns:a16="http://schemas.microsoft.com/office/drawing/2014/main" id="{C6A64A02-1792-4D46-3DED-4B2F99AE1DFC}"/>
                </a:ext>
              </a:extLst>
            </p:cNvPr>
            <p:cNvSpPr>
              <a:spLocks noChangeArrowheads="1"/>
            </p:cNvSpPr>
            <p:nvPr/>
          </p:nvSpPr>
          <p:spPr bwMode="auto">
            <a:xfrm>
              <a:off x="1529" y="101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1" name="Oval 25">
              <a:extLst>
                <a:ext uri="{FF2B5EF4-FFF2-40B4-BE49-F238E27FC236}">
                  <a16:creationId xmlns:a16="http://schemas.microsoft.com/office/drawing/2014/main" id="{DB3D9106-75E4-531E-950D-C46FE1FADD6D}"/>
                </a:ext>
              </a:extLst>
            </p:cNvPr>
            <p:cNvSpPr>
              <a:spLocks noChangeArrowheads="1"/>
            </p:cNvSpPr>
            <p:nvPr/>
          </p:nvSpPr>
          <p:spPr bwMode="auto">
            <a:xfrm>
              <a:off x="1559" y="1590"/>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2" name="Oval 26">
              <a:extLst>
                <a:ext uri="{FF2B5EF4-FFF2-40B4-BE49-F238E27FC236}">
                  <a16:creationId xmlns:a16="http://schemas.microsoft.com/office/drawing/2014/main" id="{8F90E160-8F57-04A2-0187-D446C48E1E91}"/>
                </a:ext>
              </a:extLst>
            </p:cNvPr>
            <p:cNvSpPr>
              <a:spLocks noChangeArrowheads="1"/>
            </p:cNvSpPr>
            <p:nvPr/>
          </p:nvSpPr>
          <p:spPr bwMode="auto">
            <a:xfrm>
              <a:off x="1605" y="146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3" name="Oval 27">
              <a:extLst>
                <a:ext uri="{FF2B5EF4-FFF2-40B4-BE49-F238E27FC236}">
                  <a16:creationId xmlns:a16="http://schemas.microsoft.com/office/drawing/2014/main" id="{1CE95E0A-F8DB-1694-72A9-1038D58C14D6}"/>
                </a:ext>
              </a:extLst>
            </p:cNvPr>
            <p:cNvSpPr>
              <a:spLocks noChangeArrowheads="1"/>
            </p:cNvSpPr>
            <p:nvPr/>
          </p:nvSpPr>
          <p:spPr bwMode="auto">
            <a:xfrm>
              <a:off x="1650" y="86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4" name="Oval 28">
              <a:extLst>
                <a:ext uri="{FF2B5EF4-FFF2-40B4-BE49-F238E27FC236}">
                  <a16:creationId xmlns:a16="http://schemas.microsoft.com/office/drawing/2014/main" id="{83C9F3C4-F733-6541-EABB-594558E1D6DD}"/>
                </a:ext>
              </a:extLst>
            </p:cNvPr>
            <p:cNvSpPr>
              <a:spLocks noChangeArrowheads="1"/>
            </p:cNvSpPr>
            <p:nvPr/>
          </p:nvSpPr>
          <p:spPr bwMode="auto">
            <a:xfrm>
              <a:off x="1691" y="1251"/>
              <a:ext cx="34"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5" name="Oval 29">
              <a:extLst>
                <a:ext uri="{FF2B5EF4-FFF2-40B4-BE49-F238E27FC236}">
                  <a16:creationId xmlns:a16="http://schemas.microsoft.com/office/drawing/2014/main" id="{0668CECE-B158-143B-8F86-625EF3764DE0}"/>
                </a:ext>
              </a:extLst>
            </p:cNvPr>
            <p:cNvSpPr>
              <a:spLocks noChangeArrowheads="1"/>
            </p:cNvSpPr>
            <p:nvPr/>
          </p:nvSpPr>
          <p:spPr bwMode="auto">
            <a:xfrm>
              <a:off x="1713" y="162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6" name="Oval 30">
              <a:extLst>
                <a:ext uri="{FF2B5EF4-FFF2-40B4-BE49-F238E27FC236}">
                  <a16:creationId xmlns:a16="http://schemas.microsoft.com/office/drawing/2014/main" id="{7012CE83-0CEF-687A-747F-27E6480296F3}"/>
                </a:ext>
              </a:extLst>
            </p:cNvPr>
            <p:cNvSpPr>
              <a:spLocks noChangeArrowheads="1"/>
            </p:cNvSpPr>
            <p:nvPr/>
          </p:nvSpPr>
          <p:spPr bwMode="auto">
            <a:xfrm>
              <a:off x="1731" y="125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7" name="Oval 31">
              <a:extLst>
                <a:ext uri="{FF2B5EF4-FFF2-40B4-BE49-F238E27FC236}">
                  <a16:creationId xmlns:a16="http://schemas.microsoft.com/office/drawing/2014/main" id="{9290BAB5-1CDB-B9E1-5C33-CFB6C2F7776D}"/>
                </a:ext>
              </a:extLst>
            </p:cNvPr>
            <p:cNvSpPr>
              <a:spLocks noChangeArrowheads="1"/>
            </p:cNvSpPr>
            <p:nvPr/>
          </p:nvSpPr>
          <p:spPr bwMode="auto">
            <a:xfrm>
              <a:off x="1771" y="1383"/>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8" name="Oval 32">
              <a:extLst>
                <a:ext uri="{FF2B5EF4-FFF2-40B4-BE49-F238E27FC236}">
                  <a16:creationId xmlns:a16="http://schemas.microsoft.com/office/drawing/2014/main" id="{A991A5F9-69B1-4BE6-BAB7-98975CB57399}"/>
                </a:ext>
              </a:extLst>
            </p:cNvPr>
            <p:cNvSpPr>
              <a:spLocks noChangeArrowheads="1"/>
            </p:cNvSpPr>
            <p:nvPr/>
          </p:nvSpPr>
          <p:spPr bwMode="auto">
            <a:xfrm>
              <a:off x="1805" y="163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29" name="Oval 33">
              <a:extLst>
                <a:ext uri="{FF2B5EF4-FFF2-40B4-BE49-F238E27FC236}">
                  <a16:creationId xmlns:a16="http://schemas.microsoft.com/office/drawing/2014/main" id="{88E4A8C8-DF17-F456-7E2E-DBC457F306D3}"/>
                </a:ext>
              </a:extLst>
            </p:cNvPr>
            <p:cNvSpPr>
              <a:spLocks noChangeArrowheads="1"/>
            </p:cNvSpPr>
            <p:nvPr/>
          </p:nvSpPr>
          <p:spPr bwMode="auto">
            <a:xfrm>
              <a:off x="1840" y="114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30" name="Oval 34">
              <a:extLst>
                <a:ext uri="{FF2B5EF4-FFF2-40B4-BE49-F238E27FC236}">
                  <a16:creationId xmlns:a16="http://schemas.microsoft.com/office/drawing/2014/main" id="{CF487B43-C8A9-5D1F-0DD6-8BB26FB7DBCD}"/>
                </a:ext>
              </a:extLst>
            </p:cNvPr>
            <p:cNvSpPr>
              <a:spLocks noChangeArrowheads="1"/>
            </p:cNvSpPr>
            <p:nvPr/>
          </p:nvSpPr>
          <p:spPr bwMode="auto">
            <a:xfrm>
              <a:off x="1891" y="118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31" name="Line 35">
              <a:extLst>
                <a:ext uri="{FF2B5EF4-FFF2-40B4-BE49-F238E27FC236}">
                  <a16:creationId xmlns:a16="http://schemas.microsoft.com/office/drawing/2014/main" id="{42E6D3E1-2F74-DC6F-F2C9-823994CB883E}"/>
                </a:ext>
              </a:extLst>
            </p:cNvPr>
            <p:cNvSpPr>
              <a:spLocks noChangeShapeType="1"/>
            </p:cNvSpPr>
            <p:nvPr/>
          </p:nvSpPr>
          <p:spPr bwMode="auto">
            <a:xfrm>
              <a:off x="863"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2" name="Line 36">
              <a:extLst>
                <a:ext uri="{FF2B5EF4-FFF2-40B4-BE49-F238E27FC236}">
                  <a16:creationId xmlns:a16="http://schemas.microsoft.com/office/drawing/2014/main" id="{2D1D1540-84D4-B130-14BE-68ADA7F125C0}"/>
                </a:ext>
              </a:extLst>
            </p:cNvPr>
            <p:cNvSpPr>
              <a:spLocks noChangeShapeType="1"/>
            </p:cNvSpPr>
            <p:nvPr/>
          </p:nvSpPr>
          <p:spPr bwMode="auto">
            <a:xfrm>
              <a:off x="109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3" name="Line 37">
              <a:extLst>
                <a:ext uri="{FF2B5EF4-FFF2-40B4-BE49-F238E27FC236}">
                  <a16:creationId xmlns:a16="http://schemas.microsoft.com/office/drawing/2014/main" id="{0ED6B7BF-5C33-1832-D5BC-7DF2D48C8CF2}"/>
                </a:ext>
              </a:extLst>
            </p:cNvPr>
            <p:cNvSpPr>
              <a:spLocks noChangeShapeType="1"/>
            </p:cNvSpPr>
            <p:nvPr/>
          </p:nvSpPr>
          <p:spPr bwMode="auto">
            <a:xfrm>
              <a:off x="1340"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4" name="Line 38">
              <a:extLst>
                <a:ext uri="{FF2B5EF4-FFF2-40B4-BE49-F238E27FC236}">
                  <a16:creationId xmlns:a16="http://schemas.microsoft.com/office/drawing/2014/main" id="{7F7470B7-DA89-DFE7-97AA-982D02EF3ECB}"/>
                </a:ext>
              </a:extLst>
            </p:cNvPr>
            <p:cNvSpPr>
              <a:spLocks noChangeShapeType="1"/>
            </p:cNvSpPr>
            <p:nvPr/>
          </p:nvSpPr>
          <p:spPr bwMode="auto">
            <a:xfrm>
              <a:off x="1581"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5" name="Line 39">
              <a:extLst>
                <a:ext uri="{FF2B5EF4-FFF2-40B4-BE49-F238E27FC236}">
                  <a16:creationId xmlns:a16="http://schemas.microsoft.com/office/drawing/2014/main" id="{E5667753-9D52-CDEA-D68A-F9A5500DD338}"/>
                </a:ext>
              </a:extLst>
            </p:cNvPr>
            <p:cNvSpPr>
              <a:spLocks noChangeShapeType="1"/>
            </p:cNvSpPr>
            <p:nvPr/>
          </p:nvSpPr>
          <p:spPr bwMode="auto">
            <a:xfrm>
              <a:off x="1822"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6" name="Line 40">
              <a:extLst>
                <a:ext uri="{FF2B5EF4-FFF2-40B4-BE49-F238E27FC236}">
                  <a16:creationId xmlns:a16="http://schemas.microsoft.com/office/drawing/2014/main" id="{67F80096-329A-3B00-47FB-15C8858C0843}"/>
                </a:ext>
              </a:extLst>
            </p:cNvPr>
            <p:cNvSpPr>
              <a:spLocks noChangeShapeType="1"/>
            </p:cNvSpPr>
            <p:nvPr/>
          </p:nvSpPr>
          <p:spPr bwMode="auto">
            <a:xfrm>
              <a:off x="205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7" name="Line 41">
              <a:extLst>
                <a:ext uri="{FF2B5EF4-FFF2-40B4-BE49-F238E27FC236}">
                  <a16:creationId xmlns:a16="http://schemas.microsoft.com/office/drawing/2014/main" id="{4561D1C9-2B67-88EB-31F5-D203DDB08276}"/>
                </a:ext>
              </a:extLst>
            </p:cNvPr>
            <p:cNvSpPr>
              <a:spLocks noChangeShapeType="1"/>
            </p:cNvSpPr>
            <p:nvPr/>
          </p:nvSpPr>
          <p:spPr bwMode="auto">
            <a:xfrm flipV="1">
              <a:off x="609" y="1097"/>
              <a:ext cx="0" cy="110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8" name="Line 42">
              <a:extLst>
                <a:ext uri="{FF2B5EF4-FFF2-40B4-BE49-F238E27FC236}">
                  <a16:creationId xmlns:a16="http://schemas.microsoft.com/office/drawing/2014/main" id="{03907804-F620-74F1-A7A8-EEBBF9B3B15C}"/>
                </a:ext>
              </a:extLst>
            </p:cNvPr>
            <p:cNvSpPr>
              <a:spLocks noChangeShapeType="1"/>
            </p:cNvSpPr>
            <p:nvPr/>
          </p:nvSpPr>
          <p:spPr bwMode="auto">
            <a:xfrm flipH="1">
              <a:off x="564"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39" name="Line 43">
              <a:extLst>
                <a:ext uri="{FF2B5EF4-FFF2-40B4-BE49-F238E27FC236}">
                  <a16:creationId xmlns:a16="http://schemas.microsoft.com/office/drawing/2014/main" id="{05764FEE-20E4-E7D6-1EC8-3934B3226030}"/>
                </a:ext>
              </a:extLst>
            </p:cNvPr>
            <p:cNvSpPr>
              <a:spLocks noChangeShapeType="1"/>
            </p:cNvSpPr>
            <p:nvPr/>
          </p:nvSpPr>
          <p:spPr bwMode="auto">
            <a:xfrm flipH="1">
              <a:off x="564"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0" name="Line 44">
              <a:extLst>
                <a:ext uri="{FF2B5EF4-FFF2-40B4-BE49-F238E27FC236}">
                  <a16:creationId xmlns:a16="http://schemas.microsoft.com/office/drawing/2014/main" id="{53D12A12-1B37-20FB-0BDF-D7C17AFD6D8B}"/>
                </a:ext>
              </a:extLst>
            </p:cNvPr>
            <p:cNvSpPr>
              <a:spLocks noChangeShapeType="1"/>
            </p:cNvSpPr>
            <p:nvPr/>
          </p:nvSpPr>
          <p:spPr bwMode="auto">
            <a:xfrm flipH="1">
              <a:off x="564"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1" name="Line 45">
              <a:extLst>
                <a:ext uri="{FF2B5EF4-FFF2-40B4-BE49-F238E27FC236}">
                  <a16:creationId xmlns:a16="http://schemas.microsoft.com/office/drawing/2014/main" id="{0085F6F9-0254-F568-C0EB-AFFFE61E7633}"/>
                </a:ext>
              </a:extLst>
            </p:cNvPr>
            <p:cNvSpPr>
              <a:spLocks noChangeShapeType="1"/>
            </p:cNvSpPr>
            <p:nvPr/>
          </p:nvSpPr>
          <p:spPr bwMode="auto">
            <a:xfrm flipH="1">
              <a:off x="564"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2" name="Line 46">
              <a:extLst>
                <a:ext uri="{FF2B5EF4-FFF2-40B4-BE49-F238E27FC236}">
                  <a16:creationId xmlns:a16="http://schemas.microsoft.com/office/drawing/2014/main" id="{6E06A477-36B8-37E3-86A0-456AE7765114}"/>
                </a:ext>
              </a:extLst>
            </p:cNvPr>
            <p:cNvSpPr>
              <a:spLocks noChangeShapeType="1"/>
            </p:cNvSpPr>
            <p:nvPr/>
          </p:nvSpPr>
          <p:spPr bwMode="auto">
            <a:xfrm flipH="1">
              <a:off x="564"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443" name="Rectangle 47">
              <a:extLst>
                <a:ext uri="{FF2B5EF4-FFF2-40B4-BE49-F238E27FC236}">
                  <a16:creationId xmlns:a16="http://schemas.microsoft.com/office/drawing/2014/main" id="{70B34B9C-9CDC-0237-C52D-6D8D233BE92F}"/>
                </a:ext>
              </a:extLst>
            </p:cNvPr>
            <p:cNvSpPr>
              <a:spLocks noChangeArrowheads="1"/>
            </p:cNvSpPr>
            <p:nvPr/>
          </p:nvSpPr>
          <p:spPr bwMode="auto">
            <a:xfrm>
              <a:off x="345" y="1874"/>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5444" name="Rectangle 48">
              <a:extLst>
                <a:ext uri="{FF2B5EF4-FFF2-40B4-BE49-F238E27FC236}">
                  <a16:creationId xmlns:a16="http://schemas.microsoft.com/office/drawing/2014/main" id="{9B5AC442-A766-BBD2-A236-46990C229032}"/>
                </a:ext>
              </a:extLst>
            </p:cNvPr>
            <p:cNvSpPr>
              <a:spLocks noChangeArrowheads="1"/>
            </p:cNvSpPr>
            <p:nvPr/>
          </p:nvSpPr>
          <p:spPr bwMode="auto">
            <a:xfrm>
              <a:off x="345" y="159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5445" name="Rectangle 49">
              <a:extLst>
                <a:ext uri="{FF2B5EF4-FFF2-40B4-BE49-F238E27FC236}">
                  <a16:creationId xmlns:a16="http://schemas.microsoft.com/office/drawing/2014/main" id="{515CF7B3-6440-0CBB-0C88-CB5B09B16DF9}"/>
                </a:ext>
              </a:extLst>
            </p:cNvPr>
            <p:cNvSpPr>
              <a:spLocks noChangeArrowheads="1"/>
            </p:cNvSpPr>
            <p:nvPr/>
          </p:nvSpPr>
          <p:spPr bwMode="auto">
            <a:xfrm>
              <a:off x="345" y="1322"/>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5446" name="Rectangle 50">
              <a:extLst>
                <a:ext uri="{FF2B5EF4-FFF2-40B4-BE49-F238E27FC236}">
                  <a16:creationId xmlns:a16="http://schemas.microsoft.com/office/drawing/2014/main" id="{58907745-DA6E-ECC5-02AE-00864D73679D}"/>
                </a:ext>
              </a:extLst>
            </p:cNvPr>
            <p:cNvSpPr>
              <a:spLocks noChangeArrowheads="1"/>
            </p:cNvSpPr>
            <p:nvPr/>
          </p:nvSpPr>
          <p:spPr bwMode="auto">
            <a:xfrm>
              <a:off x="356" y="1045"/>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5447" name="Rectangle 51">
              <a:extLst>
                <a:ext uri="{FF2B5EF4-FFF2-40B4-BE49-F238E27FC236}">
                  <a16:creationId xmlns:a16="http://schemas.microsoft.com/office/drawing/2014/main" id="{F3C02A64-278B-1913-8076-101263E9A2F2}"/>
                </a:ext>
              </a:extLst>
            </p:cNvPr>
            <p:cNvSpPr>
              <a:spLocks noChangeArrowheads="1"/>
            </p:cNvSpPr>
            <p:nvPr/>
          </p:nvSpPr>
          <p:spPr bwMode="auto">
            <a:xfrm>
              <a:off x="609" y="827"/>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448" name="Freeform 52">
              <a:extLst>
                <a:ext uri="{FF2B5EF4-FFF2-40B4-BE49-F238E27FC236}">
                  <a16:creationId xmlns:a16="http://schemas.microsoft.com/office/drawing/2014/main" id="{3B84C356-4C40-510D-3BF3-AC32D1424AF5}"/>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49" name="Freeform 53">
              <a:extLst>
                <a:ext uri="{FF2B5EF4-FFF2-40B4-BE49-F238E27FC236}">
                  <a16:creationId xmlns:a16="http://schemas.microsoft.com/office/drawing/2014/main" id="{C22D1B02-8304-9A6C-F8DC-F9E744E0F94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0" name="Freeform 54">
              <a:extLst>
                <a:ext uri="{FF2B5EF4-FFF2-40B4-BE49-F238E27FC236}">
                  <a16:creationId xmlns:a16="http://schemas.microsoft.com/office/drawing/2014/main" id="{39566FF6-5940-BCE9-A756-7E11775DA07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1" name="Freeform 55">
              <a:extLst>
                <a:ext uri="{FF2B5EF4-FFF2-40B4-BE49-F238E27FC236}">
                  <a16:creationId xmlns:a16="http://schemas.microsoft.com/office/drawing/2014/main" id="{0B046CB2-8C61-0A0D-ECC4-3A56E970483B}"/>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2" name="Freeform 56">
              <a:extLst>
                <a:ext uri="{FF2B5EF4-FFF2-40B4-BE49-F238E27FC236}">
                  <a16:creationId xmlns:a16="http://schemas.microsoft.com/office/drawing/2014/main" id="{E827C4D0-8035-2963-C1A9-359B8BA8332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3" name="Freeform 57">
              <a:extLst>
                <a:ext uri="{FF2B5EF4-FFF2-40B4-BE49-F238E27FC236}">
                  <a16:creationId xmlns:a16="http://schemas.microsoft.com/office/drawing/2014/main" id="{36C68494-43C0-FEB2-1899-B585FA334C4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4" name="Freeform 58">
              <a:extLst>
                <a:ext uri="{FF2B5EF4-FFF2-40B4-BE49-F238E27FC236}">
                  <a16:creationId xmlns:a16="http://schemas.microsoft.com/office/drawing/2014/main" id="{EA6A7C85-A06C-A8A6-B3C5-F398D70C28A0}"/>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5" name="Freeform 59">
              <a:extLst>
                <a:ext uri="{FF2B5EF4-FFF2-40B4-BE49-F238E27FC236}">
                  <a16:creationId xmlns:a16="http://schemas.microsoft.com/office/drawing/2014/main" id="{871FB7A9-01B7-1F9C-9AA4-262884D7136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6" name="Freeform 60">
              <a:extLst>
                <a:ext uri="{FF2B5EF4-FFF2-40B4-BE49-F238E27FC236}">
                  <a16:creationId xmlns:a16="http://schemas.microsoft.com/office/drawing/2014/main" id="{A0C01891-1082-F34C-AE55-14F92F42C1B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7" name="Freeform 61">
              <a:extLst>
                <a:ext uri="{FF2B5EF4-FFF2-40B4-BE49-F238E27FC236}">
                  <a16:creationId xmlns:a16="http://schemas.microsoft.com/office/drawing/2014/main" id="{BF278C7E-9460-6966-9CE7-797241A1F72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8" name="Freeform 62">
              <a:extLst>
                <a:ext uri="{FF2B5EF4-FFF2-40B4-BE49-F238E27FC236}">
                  <a16:creationId xmlns:a16="http://schemas.microsoft.com/office/drawing/2014/main" id="{A513AFC6-705A-5E77-CE86-35386DB5DC9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59" name="Freeform 63">
              <a:extLst>
                <a:ext uri="{FF2B5EF4-FFF2-40B4-BE49-F238E27FC236}">
                  <a16:creationId xmlns:a16="http://schemas.microsoft.com/office/drawing/2014/main" id="{A64FB289-DB21-C37A-A2EC-60FD44DD455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0" name="Freeform 64">
              <a:extLst>
                <a:ext uri="{FF2B5EF4-FFF2-40B4-BE49-F238E27FC236}">
                  <a16:creationId xmlns:a16="http://schemas.microsoft.com/office/drawing/2014/main" id="{42DA2A7D-C51A-315D-23F3-180337FBED9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1" name="Freeform 65">
              <a:extLst>
                <a:ext uri="{FF2B5EF4-FFF2-40B4-BE49-F238E27FC236}">
                  <a16:creationId xmlns:a16="http://schemas.microsoft.com/office/drawing/2014/main" id="{59BE958F-284E-18D5-C942-D3E919E324E2}"/>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2" name="Freeform 66">
              <a:extLst>
                <a:ext uri="{FF2B5EF4-FFF2-40B4-BE49-F238E27FC236}">
                  <a16:creationId xmlns:a16="http://schemas.microsoft.com/office/drawing/2014/main" id="{1BAB4686-8753-BB2A-24BD-71DBAF3B3AF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3" name="Freeform 67">
              <a:extLst>
                <a:ext uri="{FF2B5EF4-FFF2-40B4-BE49-F238E27FC236}">
                  <a16:creationId xmlns:a16="http://schemas.microsoft.com/office/drawing/2014/main" id="{F50CA9B0-0B13-5E90-5C55-15C2508ACB8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4" name="Freeform 68">
              <a:extLst>
                <a:ext uri="{FF2B5EF4-FFF2-40B4-BE49-F238E27FC236}">
                  <a16:creationId xmlns:a16="http://schemas.microsoft.com/office/drawing/2014/main" id="{50F6997A-99E2-D24A-134D-DFFC4B5129A9}"/>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5" name="Freeform 69">
              <a:extLst>
                <a:ext uri="{FF2B5EF4-FFF2-40B4-BE49-F238E27FC236}">
                  <a16:creationId xmlns:a16="http://schemas.microsoft.com/office/drawing/2014/main" id="{20C7585F-023B-219E-6176-7A2FA6D628E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6" name="Freeform 70">
              <a:extLst>
                <a:ext uri="{FF2B5EF4-FFF2-40B4-BE49-F238E27FC236}">
                  <a16:creationId xmlns:a16="http://schemas.microsoft.com/office/drawing/2014/main" id="{27EB3DF9-0F96-CDF8-362E-4174F1F1074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7" name="Freeform 71">
              <a:extLst>
                <a:ext uri="{FF2B5EF4-FFF2-40B4-BE49-F238E27FC236}">
                  <a16:creationId xmlns:a16="http://schemas.microsoft.com/office/drawing/2014/main" id="{2E26934F-734D-E711-F96F-3EB706592934}"/>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8" name="Freeform 72">
              <a:extLst>
                <a:ext uri="{FF2B5EF4-FFF2-40B4-BE49-F238E27FC236}">
                  <a16:creationId xmlns:a16="http://schemas.microsoft.com/office/drawing/2014/main" id="{4B292C82-BDD0-B2EC-7AD0-597896CF4A3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69" name="Freeform 73">
              <a:extLst>
                <a:ext uri="{FF2B5EF4-FFF2-40B4-BE49-F238E27FC236}">
                  <a16:creationId xmlns:a16="http://schemas.microsoft.com/office/drawing/2014/main" id="{26C2A43A-6C09-A24F-A596-CB7C5FC59B12}"/>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0" name="Freeform 74">
              <a:extLst>
                <a:ext uri="{FF2B5EF4-FFF2-40B4-BE49-F238E27FC236}">
                  <a16:creationId xmlns:a16="http://schemas.microsoft.com/office/drawing/2014/main" id="{249BE29E-4030-5FFD-E8E0-B18E5C04851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1" name="Freeform 75">
              <a:extLst>
                <a:ext uri="{FF2B5EF4-FFF2-40B4-BE49-F238E27FC236}">
                  <a16:creationId xmlns:a16="http://schemas.microsoft.com/office/drawing/2014/main" id="{D7C47F2A-F631-8759-C8BF-8A555259CD8C}"/>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2" name="Freeform 76">
              <a:extLst>
                <a:ext uri="{FF2B5EF4-FFF2-40B4-BE49-F238E27FC236}">
                  <a16:creationId xmlns:a16="http://schemas.microsoft.com/office/drawing/2014/main" id="{E7AA7BF2-12CF-7FE6-83A2-9F41E2C21CB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3" name="Freeform 77">
              <a:extLst>
                <a:ext uri="{FF2B5EF4-FFF2-40B4-BE49-F238E27FC236}">
                  <a16:creationId xmlns:a16="http://schemas.microsoft.com/office/drawing/2014/main" id="{7B259E0D-3FAB-938F-1B5B-5D1F38BFC28A}"/>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4" name="Freeform 78">
              <a:extLst>
                <a:ext uri="{FF2B5EF4-FFF2-40B4-BE49-F238E27FC236}">
                  <a16:creationId xmlns:a16="http://schemas.microsoft.com/office/drawing/2014/main" id="{8F635268-16C6-D888-4B88-4A9C7387549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5" name="Freeform 79">
              <a:extLst>
                <a:ext uri="{FF2B5EF4-FFF2-40B4-BE49-F238E27FC236}">
                  <a16:creationId xmlns:a16="http://schemas.microsoft.com/office/drawing/2014/main" id="{FAFE7B57-1F0D-AA38-3F9A-758E5AF73E53}"/>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6" name="Freeform 80">
              <a:extLst>
                <a:ext uri="{FF2B5EF4-FFF2-40B4-BE49-F238E27FC236}">
                  <a16:creationId xmlns:a16="http://schemas.microsoft.com/office/drawing/2014/main" id="{C6251DC1-75F0-53D0-1669-020D4837565F}"/>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7" name="Freeform 81">
              <a:extLst>
                <a:ext uri="{FF2B5EF4-FFF2-40B4-BE49-F238E27FC236}">
                  <a16:creationId xmlns:a16="http://schemas.microsoft.com/office/drawing/2014/main" id="{F0EC1DAF-E0F5-C58A-D7F6-12C1DDECE6B0}"/>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8" name="Freeform 82">
              <a:extLst>
                <a:ext uri="{FF2B5EF4-FFF2-40B4-BE49-F238E27FC236}">
                  <a16:creationId xmlns:a16="http://schemas.microsoft.com/office/drawing/2014/main" id="{A0330D78-1CC6-AB3A-B3AB-8C4C5D0AE1A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79" name="Freeform 83">
              <a:extLst>
                <a:ext uri="{FF2B5EF4-FFF2-40B4-BE49-F238E27FC236}">
                  <a16:creationId xmlns:a16="http://schemas.microsoft.com/office/drawing/2014/main" id="{922A2A5F-AA6D-9002-54FA-AB1D663A496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0" name="Freeform 84">
              <a:extLst>
                <a:ext uri="{FF2B5EF4-FFF2-40B4-BE49-F238E27FC236}">
                  <a16:creationId xmlns:a16="http://schemas.microsoft.com/office/drawing/2014/main" id="{8E70DFF3-7208-F6B5-EC68-17B7E2234D69}"/>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1" name="Freeform 85">
              <a:extLst>
                <a:ext uri="{FF2B5EF4-FFF2-40B4-BE49-F238E27FC236}">
                  <a16:creationId xmlns:a16="http://schemas.microsoft.com/office/drawing/2014/main" id="{33D496DC-F3F3-4B94-FB3C-E441C289DC9D}"/>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2" name="Freeform 86">
              <a:extLst>
                <a:ext uri="{FF2B5EF4-FFF2-40B4-BE49-F238E27FC236}">
                  <a16:creationId xmlns:a16="http://schemas.microsoft.com/office/drawing/2014/main" id="{B00024F4-8F00-5811-34BC-201A08F4F0F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3" name="Freeform 87">
              <a:extLst>
                <a:ext uri="{FF2B5EF4-FFF2-40B4-BE49-F238E27FC236}">
                  <a16:creationId xmlns:a16="http://schemas.microsoft.com/office/drawing/2014/main" id="{C78974D9-997D-BB3D-1E25-F0211AF8C4F1}"/>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4" name="Freeform 88">
              <a:extLst>
                <a:ext uri="{FF2B5EF4-FFF2-40B4-BE49-F238E27FC236}">
                  <a16:creationId xmlns:a16="http://schemas.microsoft.com/office/drawing/2014/main" id="{0C4D25B3-829E-26D8-EBD0-1D3896895CC8}"/>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5" name="Freeform 89">
              <a:extLst>
                <a:ext uri="{FF2B5EF4-FFF2-40B4-BE49-F238E27FC236}">
                  <a16:creationId xmlns:a16="http://schemas.microsoft.com/office/drawing/2014/main" id="{9BF03FCF-150B-16B9-E39B-818822FEE43E}"/>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6" name="Freeform 90">
              <a:extLst>
                <a:ext uri="{FF2B5EF4-FFF2-40B4-BE49-F238E27FC236}">
                  <a16:creationId xmlns:a16="http://schemas.microsoft.com/office/drawing/2014/main" id="{E6832527-E9E9-BDBD-F7D7-E0B6AD39CDA6}"/>
                </a:ext>
              </a:extLst>
            </p:cNvPr>
            <p:cNvSpPr>
              <a:spLocks/>
            </p:cNvSpPr>
            <p:nvPr/>
          </p:nvSpPr>
          <p:spPr bwMode="auto">
            <a:xfrm>
              <a:off x="1391" y="1321"/>
              <a:ext cx="518" cy="0"/>
            </a:xfrm>
            <a:custGeom>
              <a:avLst/>
              <a:gdLst>
                <a:gd name="T0" fmla="*/ 44 w 554"/>
                <a:gd name="T1" fmla="*/ 42 w 554"/>
                <a:gd name="T2" fmla="*/ 41 w 554"/>
                <a:gd name="T3" fmla="*/ 39 w 554"/>
                <a:gd name="T4" fmla="*/ 38 w 554"/>
                <a:gd name="T5" fmla="*/ 38 w 554"/>
                <a:gd name="T6" fmla="*/ 36 w 554"/>
                <a:gd name="T7" fmla="*/ 36 w 554"/>
                <a:gd name="T8" fmla="*/ 34 w 554"/>
                <a:gd name="T9" fmla="*/ 33 w 554"/>
                <a:gd name="T10" fmla="*/ 32 w 554"/>
                <a:gd name="T11" fmla="*/ 30 w 554"/>
                <a:gd name="T12" fmla="*/ 30 w 554"/>
                <a:gd name="T13" fmla="*/ 28 w 554"/>
                <a:gd name="T14" fmla="*/ 28 w 554"/>
                <a:gd name="T15" fmla="*/ 26 w 554"/>
                <a:gd name="T16" fmla="*/ 24 w 554"/>
                <a:gd name="T17" fmla="*/ 24 w 554"/>
                <a:gd name="T18" fmla="*/ 22 w 554"/>
                <a:gd name="T19" fmla="*/ 21 w 554"/>
                <a:gd name="T20" fmla="*/ 20 w 554"/>
                <a:gd name="T21" fmla="*/ 19 w 554"/>
                <a:gd name="T22" fmla="*/ 18 w 554"/>
                <a:gd name="T23" fmla="*/ 17 w 554"/>
                <a:gd name="T24" fmla="*/ 16 w 554"/>
                <a:gd name="T25" fmla="*/ 15 w 554"/>
                <a:gd name="T26" fmla="*/ 14 w 554"/>
                <a:gd name="T27" fmla="*/ 12 w 554"/>
                <a:gd name="T28" fmla="*/ 11 w 554"/>
                <a:gd name="T29" fmla="*/ 9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487" name="Freeform 91">
              <a:extLst>
                <a:ext uri="{FF2B5EF4-FFF2-40B4-BE49-F238E27FC236}">
                  <a16:creationId xmlns:a16="http://schemas.microsoft.com/office/drawing/2014/main" id="{1CDA9639-070F-EC42-0E8D-88CAADB04EB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88" name="Freeform 92">
              <a:extLst>
                <a:ext uri="{FF2B5EF4-FFF2-40B4-BE49-F238E27FC236}">
                  <a16:creationId xmlns:a16="http://schemas.microsoft.com/office/drawing/2014/main" id="{AD080733-CDAA-8EC5-FD7B-CD4E18D5FAA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89" name="Freeform 93">
              <a:extLst>
                <a:ext uri="{FF2B5EF4-FFF2-40B4-BE49-F238E27FC236}">
                  <a16:creationId xmlns:a16="http://schemas.microsoft.com/office/drawing/2014/main" id="{66B4E407-028C-0E6C-D0FB-2F5883EFD23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0" name="Freeform 94">
              <a:extLst>
                <a:ext uri="{FF2B5EF4-FFF2-40B4-BE49-F238E27FC236}">
                  <a16:creationId xmlns:a16="http://schemas.microsoft.com/office/drawing/2014/main" id="{4E305502-79BB-8E22-909C-B0D55EE3140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1" name="Freeform 95">
              <a:extLst>
                <a:ext uri="{FF2B5EF4-FFF2-40B4-BE49-F238E27FC236}">
                  <a16:creationId xmlns:a16="http://schemas.microsoft.com/office/drawing/2014/main" id="{D2541E9C-7BA7-E916-3231-07E376A4203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2" name="Freeform 96">
              <a:extLst>
                <a:ext uri="{FF2B5EF4-FFF2-40B4-BE49-F238E27FC236}">
                  <a16:creationId xmlns:a16="http://schemas.microsoft.com/office/drawing/2014/main" id="{0C8C702A-D4DF-9C50-DAE7-824A1B777951}"/>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3" name="Freeform 97">
              <a:extLst>
                <a:ext uri="{FF2B5EF4-FFF2-40B4-BE49-F238E27FC236}">
                  <a16:creationId xmlns:a16="http://schemas.microsoft.com/office/drawing/2014/main" id="{52FFC7EA-3570-4B42-6971-51D384B699A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4" name="Freeform 98">
              <a:extLst>
                <a:ext uri="{FF2B5EF4-FFF2-40B4-BE49-F238E27FC236}">
                  <a16:creationId xmlns:a16="http://schemas.microsoft.com/office/drawing/2014/main" id="{1A9808A6-392F-E8ED-CC24-260E67AC95B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5" name="Freeform 99">
              <a:extLst>
                <a:ext uri="{FF2B5EF4-FFF2-40B4-BE49-F238E27FC236}">
                  <a16:creationId xmlns:a16="http://schemas.microsoft.com/office/drawing/2014/main" id="{0180FCE8-C4AF-3E3F-BFF7-B67F1A537157}"/>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6" name="Freeform 100">
              <a:extLst>
                <a:ext uri="{FF2B5EF4-FFF2-40B4-BE49-F238E27FC236}">
                  <a16:creationId xmlns:a16="http://schemas.microsoft.com/office/drawing/2014/main" id="{6FE2DC03-515D-D71B-E5A8-BE1992460A6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7" name="Freeform 101">
              <a:extLst>
                <a:ext uri="{FF2B5EF4-FFF2-40B4-BE49-F238E27FC236}">
                  <a16:creationId xmlns:a16="http://schemas.microsoft.com/office/drawing/2014/main" id="{BC1759B4-0098-21F8-E907-8BBD1F52A8F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8" name="Freeform 102">
              <a:extLst>
                <a:ext uri="{FF2B5EF4-FFF2-40B4-BE49-F238E27FC236}">
                  <a16:creationId xmlns:a16="http://schemas.microsoft.com/office/drawing/2014/main" id="{8B227941-7DEB-FA84-8441-E8EF13771EF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9" name="Freeform 103">
              <a:extLst>
                <a:ext uri="{FF2B5EF4-FFF2-40B4-BE49-F238E27FC236}">
                  <a16:creationId xmlns:a16="http://schemas.microsoft.com/office/drawing/2014/main" id="{45CAC6FE-71C7-BA33-06B0-8B31C642792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0" name="Freeform 104">
              <a:extLst>
                <a:ext uri="{FF2B5EF4-FFF2-40B4-BE49-F238E27FC236}">
                  <a16:creationId xmlns:a16="http://schemas.microsoft.com/office/drawing/2014/main" id="{8121E359-F4F6-9375-0DFD-FF4B73632AD1}"/>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1" name="Freeform 105">
              <a:extLst>
                <a:ext uri="{FF2B5EF4-FFF2-40B4-BE49-F238E27FC236}">
                  <a16:creationId xmlns:a16="http://schemas.microsoft.com/office/drawing/2014/main" id="{D9327948-2B6E-1894-EED6-E40B0DF74C3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2" name="Freeform 106">
              <a:extLst>
                <a:ext uri="{FF2B5EF4-FFF2-40B4-BE49-F238E27FC236}">
                  <a16:creationId xmlns:a16="http://schemas.microsoft.com/office/drawing/2014/main" id="{9154DB05-1465-413E-B2C8-36AE4BBB2A3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3" name="Freeform 107">
              <a:extLst>
                <a:ext uri="{FF2B5EF4-FFF2-40B4-BE49-F238E27FC236}">
                  <a16:creationId xmlns:a16="http://schemas.microsoft.com/office/drawing/2014/main" id="{8C7FA297-8790-5E17-516A-589E1CC0F4B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4" name="Freeform 108">
              <a:extLst>
                <a:ext uri="{FF2B5EF4-FFF2-40B4-BE49-F238E27FC236}">
                  <a16:creationId xmlns:a16="http://schemas.microsoft.com/office/drawing/2014/main" id="{A9BD44B6-E867-C5A2-93A7-AFA823FCCFD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5" name="Freeform 109">
              <a:extLst>
                <a:ext uri="{FF2B5EF4-FFF2-40B4-BE49-F238E27FC236}">
                  <a16:creationId xmlns:a16="http://schemas.microsoft.com/office/drawing/2014/main" id="{C4B06F2A-4BB9-A205-9432-09351AFA5983}"/>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6" name="Freeform 110">
              <a:extLst>
                <a:ext uri="{FF2B5EF4-FFF2-40B4-BE49-F238E27FC236}">
                  <a16:creationId xmlns:a16="http://schemas.microsoft.com/office/drawing/2014/main" id="{5424678D-7329-52F4-3487-A7BA464A4A7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7" name="Freeform 111">
              <a:extLst>
                <a:ext uri="{FF2B5EF4-FFF2-40B4-BE49-F238E27FC236}">
                  <a16:creationId xmlns:a16="http://schemas.microsoft.com/office/drawing/2014/main" id="{C2EE61A3-FC04-4C16-328D-102DCCAD979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8" name="Freeform 112">
              <a:extLst>
                <a:ext uri="{FF2B5EF4-FFF2-40B4-BE49-F238E27FC236}">
                  <a16:creationId xmlns:a16="http://schemas.microsoft.com/office/drawing/2014/main" id="{3376DDC9-3E1F-9945-481A-2C9A49FAB4C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09" name="Freeform 113">
              <a:extLst>
                <a:ext uri="{FF2B5EF4-FFF2-40B4-BE49-F238E27FC236}">
                  <a16:creationId xmlns:a16="http://schemas.microsoft.com/office/drawing/2014/main" id="{2F1C954F-6EF2-76C3-6017-F90412F4CDC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0" name="Freeform 114">
              <a:extLst>
                <a:ext uri="{FF2B5EF4-FFF2-40B4-BE49-F238E27FC236}">
                  <a16:creationId xmlns:a16="http://schemas.microsoft.com/office/drawing/2014/main" id="{0CCDC766-AE62-D4C1-A7C2-4F86FEBC91F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1" name="Freeform 115">
              <a:extLst>
                <a:ext uri="{FF2B5EF4-FFF2-40B4-BE49-F238E27FC236}">
                  <a16:creationId xmlns:a16="http://schemas.microsoft.com/office/drawing/2014/main" id="{C0A959F1-1888-A531-DF7C-3A077CE04E2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2" name="Freeform 116">
              <a:extLst>
                <a:ext uri="{FF2B5EF4-FFF2-40B4-BE49-F238E27FC236}">
                  <a16:creationId xmlns:a16="http://schemas.microsoft.com/office/drawing/2014/main" id="{583CF3EB-D640-BF48-BF0D-FDB5C9FD08CE}"/>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3" name="Freeform 117">
              <a:extLst>
                <a:ext uri="{FF2B5EF4-FFF2-40B4-BE49-F238E27FC236}">
                  <a16:creationId xmlns:a16="http://schemas.microsoft.com/office/drawing/2014/main" id="{F42C6818-DFF3-E69E-EC86-3F708E186D3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4" name="Freeform 118">
              <a:extLst>
                <a:ext uri="{FF2B5EF4-FFF2-40B4-BE49-F238E27FC236}">
                  <a16:creationId xmlns:a16="http://schemas.microsoft.com/office/drawing/2014/main" id="{A6BAAC8C-0530-8F6F-6F64-EDE6905260C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5" name="Freeform 119">
              <a:extLst>
                <a:ext uri="{FF2B5EF4-FFF2-40B4-BE49-F238E27FC236}">
                  <a16:creationId xmlns:a16="http://schemas.microsoft.com/office/drawing/2014/main" id="{3B6DF35A-80EE-F0D1-0ED0-565811FC6BD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6" name="Freeform 120">
              <a:extLst>
                <a:ext uri="{FF2B5EF4-FFF2-40B4-BE49-F238E27FC236}">
                  <a16:creationId xmlns:a16="http://schemas.microsoft.com/office/drawing/2014/main" id="{3F7F73D4-6F26-94EA-3E44-557381807FCE}"/>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7" name="Freeform 121">
              <a:extLst>
                <a:ext uri="{FF2B5EF4-FFF2-40B4-BE49-F238E27FC236}">
                  <a16:creationId xmlns:a16="http://schemas.microsoft.com/office/drawing/2014/main" id="{8B7401E7-241B-F175-2F48-27E96CBA6D8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8" name="Freeform 122">
              <a:extLst>
                <a:ext uri="{FF2B5EF4-FFF2-40B4-BE49-F238E27FC236}">
                  <a16:creationId xmlns:a16="http://schemas.microsoft.com/office/drawing/2014/main" id="{C42282FF-044A-A804-18B3-D89D0049328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19" name="Freeform 123">
              <a:extLst>
                <a:ext uri="{FF2B5EF4-FFF2-40B4-BE49-F238E27FC236}">
                  <a16:creationId xmlns:a16="http://schemas.microsoft.com/office/drawing/2014/main" id="{100A37C1-38CD-596C-DEA1-0239291FED6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0" name="Freeform 124">
              <a:extLst>
                <a:ext uri="{FF2B5EF4-FFF2-40B4-BE49-F238E27FC236}">
                  <a16:creationId xmlns:a16="http://schemas.microsoft.com/office/drawing/2014/main" id="{B0607E9A-6133-3BCE-6EF8-59D7F552A9F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1" name="Freeform 125">
              <a:extLst>
                <a:ext uri="{FF2B5EF4-FFF2-40B4-BE49-F238E27FC236}">
                  <a16:creationId xmlns:a16="http://schemas.microsoft.com/office/drawing/2014/main" id="{E70DE5C1-D95C-6806-6259-00CDDA1F6D1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2" name="Freeform 126">
              <a:extLst>
                <a:ext uri="{FF2B5EF4-FFF2-40B4-BE49-F238E27FC236}">
                  <a16:creationId xmlns:a16="http://schemas.microsoft.com/office/drawing/2014/main" id="{2F597CFB-1F43-7806-6602-60D48165BE60}"/>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3" name="Freeform 127">
              <a:extLst>
                <a:ext uri="{FF2B5EF4-FFF2-40B4-BE49-F238E27FC236}">
                  <a16:creationId xmlns:a16="http://schemas.microsoft.com/office/drawing/2014/main" id="{790B4638-F52E-6CBE-5C85-69CA292F092D}"/>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4" name="Freeform 128">
              <a:extLst>
                <a:ext uri="{FF2B5EF4-FFF2-40B4-BE49-F238E27FC236}">
                  <a16:creationId xmlns:a16="http://schemas.microsoft.com/office/drawing/2014/main" id="{5C869A6C-57E9-E18F-B3CB-0DDCFF6159F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5" name="Freeform 129">
              <a:extLst>
                <a:ext uri="{FF2B5EF4-FFF2-40B4-BE49-F238E27FC236}">
                  <a16:creationId xmlns:a16="http://schemas.microsoft.com/office/drawing/2014/main" id="{7407137C-5529-2F7E-FEAB-96C53406256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6" name="Freeform 130">
              <a:extLst>
                <a:ext uri="{FF2B5EF4-FFF2-40B4-BE49-F238E27FC236}">
                  <a16:creationId xmlns:a16="http://schemas.microsoft.com/office/drawing/2014/main" id="{E310F41D-8642-AD9E-D39F-4652D0E0D81A}"/>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7" name="Freeform 131">
              <a:extLst>
                <a:ext uri="{FF2B5EF4-FFF2-40B4-BE49-F238E27FC236}">
                  <a16:creationId xmlns:a16="http://schemas.microsoft.com/office/drawing/2014/main" id="{AFB7F2DC-1A29-A35D-317B-341B1DAA3BA9}"/>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8" name="Freeform 132">
              <a:extLst>
                <a:ext uri="{FF2B5EF4-FFF2-40B4-BE49-F238E27FC236}">
                  <a16:creationId xmlns:a16="http://schemas.microsoft.com/office/drawing/2014/main" id="{AA39B698-604B-E067-0923-2A11239767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9" name="Freeform 133">
              <a:extLst>
                <a:ext uri="{FF2B5EF4-FFF2-40B4-BE49-F238E27FC236}">
                  <a16:creationId xmlns:a16="http://schemas.microsoft.com/office/drawing/2014/main" id="{B067AE2E-03AB-0C75-3CB3-00EAEFB7FC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0" name="Freeform 134">
              <a:extLst>
                <a:ext uri="{FF2B5EF4-FFF2-40B4-BE49-F238E27FC236}">
                  <a16:creationId xmlns:a16="http://schemas.microsoft.com/office/drawing/2014/main" id="{DEADBCA7-90A5-C3E0-5CA0-F8C457658A6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1" name="Freeform 135">
              <a:extLst>
                <a:ext uri="{FF2B5EF4-FFF2-40B4-BE49-F238E27FC236}">
                  <a16:creationId xmlns:a16="http://schemas.microsoft.com/office/drawing/2014/main" id="{F4B78B46-A2BB-A7B0-7348-C0E8B70E9DC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2" name="Freeform 136">
              <a:extLst>
                <a:ext uri="{FF2B5EF4-FFF2-40B4-BE49-F238E27FC236}">
                  <a16:creationId xmlns:a16="http://schemas.microsoft.com/office/drawing/2014/main" id="{AB370E2A-E3A6-520B-FBC7-26C5A6961F12}"/>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3" name="Freeform 137">
              <a:extLst>
                <a:ext uri="{FF2B5EF4-FFF2-40B4-BE49-F238E27FC236}">
                  <a16:creationId xmlns:a16="http://schemas.microsoft.com/office/drawing/2014/main" id="{C8ADE4C9-4B30-449A-5C65-E54233E32E1B}"/>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4" name="Freeform 138">
              <a:extLst>
                <a:ext uri="{FF2B5EF4-FFF2-40B4-BE49-F238E27FC236}">
                  <a16:creationId xmlns:a16="http://schemas.microsoft.com/office/drawing/2014/main" id="{79A485E3-6105-7547-42EF-BCE3C7101714}"/>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5" name="Freeform 139">
              <a:extLst>
                <a:ext uri="{FF2B5EF4-FFF2-40B4-BE49-F238E27FC236}">
                  <a16:creationId xmlns:a16="http://schemas.microsoft.com/office/drawing/2014/main" id="{37D6DBC6-F19F-3480-78F4-398EBB9DA82C}"/>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6" name="Freeform 140">
              <a:extLst>
                <a:ext uri="{FF2B5EF4-FFF2-40B4-BE49-F238E27FC236}">
                  <a16:creationId xmlns:a16="http://schemas.microsoft.com/office/drawing/2014/main" id="{A8CFAD73-3DA7-517B-C22B-69DC77065E28}"/>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7" name="Freeform 141">
              <a:extLst>
                <a:ext uri="{FF2B5EF4-FFF2-40B4-BE49-F238E27FC236}">
                  <a16:creationId xmlns:a16="http://schemas.microsoft.com/office/drawing/2014/main" id="{6BE200C9-D2BE-F8E0-15A4-ADED6A0C84FF}"/>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8" name="Freeform 142">
              <a:extLst>
                <a:ext uri="{FF2B5EF4-FFF2-40B4-BE49-F238E27FC236}">
                  <a16:creationId xmlns:a16="http://schemas.microsoft.com/office/drawing/2014/main" id="{46386873-B193-7595-4CDF-F89B9D72DE55}"/>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39" name="Freeform 143">
              <a:extLst>
                <a:ext uri="{FF2B5EF4-FFF2-40B4-BE49-F238E27FC236}">
                  <a16:creationId xmlns:a16="http://schemas.microsoft.com/office/drawing/2014/main" id="{CF8269FD-D905-61BC-42F8-A186699BF866}"/>
                </a:ext>
              </a:extLst>
            </p:cNvPr>
            <p:cNvSpPr>
              <a:spLocks/>
            </p:cNvSpPr>
            <p:nvPr/>
          </p:nvSpPr>
          <p:spPr bwMode="auto">
            <a:xfrm>
              <a:off x="667" y="1321"/>
              <a:ext cx="724" cy="912"/>
            </a:xfrm>
            <a:custGeom>
              <a:avLst/>
              <a:gdLst>
                <a:gd name="T0" fmla="*/ 62 w 774"/>
                <a:gd name="T1" fmla="*/ 0 h 976"/>
                <a:gd name="T2" fmla="*/ 60 w 774"/>
                <a:gd name="T3" fmla="*/ 7 h 976"/>
                <a:gd name="T4" fmla="*/ 59 w 774"/>
                <a:gd name="T5" fmla="*/ 7 h 976"/>
                <a:gd name="T6" fmla="*/ 58 w 774"/>
                <a:gd name="T7" fmla="*/ 7 h 976"/>
                <a:gd name="T8" fmla="*/ 57 w 774"/>
                <a:gd name="T9" fmla="*/ 7 h 976"/>
                <a:gd name="T10" fmla="*/ 55 w 774"/>
                <a:gd name="T11" fmla="*/ 7 h 976"/>
                <a:gd name="T12" fmla="*/ 55 w 774"/>
                <a:gd name="T13" fmla="*/ 7 h 976"/>
                <a:gd name="T14" fmla="*/ 53 w 774"/>
                <a:gd name="T15" fmla="*/ 10 h 976"/>
                <a:gd name="T16" fmla="*/ 51 w 774"/>
                <a:gd name="T17" fmla="*/ 12 h 976"/>
                <a:gd name="T18" fmla="*/ 51 w 774"/>
                <a:gd name="T19" fmla="*/ 13 h 976"/>
                <a:gd name="T20" fmla="*/ 50 w 774"/>
                <a:gd name="T21" fmla="*/ 15 h 976"/>
                <a:gd name="T22" fmla="*/ 48 w 774"/>
                <a:gd name="T23" fmla="*/ 16 h 976"/>
                <a:gd name="T24" fmla="*/ 48 w 774"/>
                <a:gd name="T25" fmla="*/ 18 h 976"/>
                <a:gd name="T26" fmla="*/ 46 w 774"/>
                <a:gd name="T27" fmla="*/ 19 h 976"/>
                <a:gd name="T28" fmla="*/ 45 w 774"/>
                <a:gd name="T29" fmla="*/ 20 h 976"/>
                <a:gd name="T30" fmla="*/ 44 w 774"/>
                <a:gd name="T31" fmla="*/ 21 h 976"/>
                <a:gd name="T32" fmla="*/ 42 w 774"/>
                <a:gd name="T33" fmla="*/ 23 h 976"/>
                <a:gd name="T34" fmla="*/ 42 w 774"/>
                <a:gd name="T35" fmla="*/ 24 h 976"/>
                <a:gd name="T36" fmla="*/ 40 w 774"/>
                <a:gd name="T37" fmla="*/ 26 h 976"/>
                <a:gd name="T38" fmla="*/ 39 w 774"/>
                <a:gd name="T39" fmla="*/ 28 h 976"/>
                <a:gd name="T40" fmla="*/ 38 w 774"/>
                <a:gd name="T41" fmla="*/ 29 h 976"/>
                <a:gd name="T42" fmla="*/ 36 w 774"/>
                <a:gd name="T43" fmla="*/ 31 h 976"/>
                <a:gd name="T44" fmla="*/ 36 w 774"/>
                <a:gd name="T45" fmla="*/ 32 h 976"/>
                <a:gd name="T46" fmla="*/ 34 w 774"/>
                <a:gd name="T47" fmla="*/ 33 h 976"/>
                <a:gd name="T48" fmla="*/ 33 w 774"/>
                <a:gd name="T49" fmla="*/ 34 h 976"/>
                <a:gd name="T50" fmla="*/ 32 w 774"/>
                <a:gd name="T51" fmla="*/ 35 h 976"/>
                <a:gd name="T52" fmla="*/ 31 w 774"/>
                <a:gd name="T53" fmla="*/ 37 h 976"/>
                <a:gd name="T54" fmla="*/ 30 w 774"/>
                <a:gd name="T55" fmla="*/ 38 h 976"/>
                <a:gd name="T56" fmla="*/ 29 w 774"/>
                <a:gd name="T57" fmla="*/ 40 h 976"/>
                <a:gd name="T58" fmla="*/ 28 w 774"/>
                <a:gd name="T59" fmla="*/ 41 h 976"/>
                <a:gd name="T60" fmla="*/ 26 w 774"/>
                <a:gd name="T61" fmla="*/ 43 h 976"/>
                <a:gd name="T62" fmla="*/ 24 w 774"/>
                <a:gd name="T63" fmla="*/ 44 h 976"/>
                <a:gd name="T64" fmla="*/ 24 w 774"/>
                <a:gd name="T65" fmla="*/ 46 h 976"/>
                <a:gd name="T66" fmla="*/ 22 w 774"/>
                <a:gd name="T67" fmla="*/ 47 h 976"/>
                <a:gd name="T68" fmla="*/ 21 w 774"/>
                <a:gd name="T69" fmla="*/ 49 h 976"/>
                <a:gd name="T70" fmla="*/ 20 w 774"/>
                <a:gd name="T71" fmla="*/ 50 h 976"/>
                <a:gd name="T72" fmla="*/ 19 w 774"/>
                <a:gd name="T73" fmla="*/ 51 h 976"/>
                <a:gd name="T74" fmla="*/ 19 w 774"/>
                <a:gd name="T75" fmla="*/ 52 h 976"/>
                <a:gd name="T76" fmla="*/ 17 w 774"/>
                <a:gd name="T77" fmla="*/ 54 h 976"/>
                <a:gd name="T78" fmla="*/ 16 w 774"/>
                <a:gd name="T79" fmla="*/ 56 h 976"/>
                <a:gd name="T80" fmla="*/ 15 w 774"/>
                <a:gd name="T81" fmla="*/ 56 h 976"/>
                <a:gd name="T82" fmla="*/ 14 w 774"/>
                <a:gd name="T83" fmla="*/ 58 h 976"/>
                <a:gd name="T84" fmla="*/ 13 w 774"/>
                <a:gd name="T85" fmla="*/ 60 h 976"/>
                <a:gd name="T86" fmla="*/ 11 w 774"/>
                <a:gd name="T87" fmla="*/ 61 h 976"/>
                <a:gd name="T88" fmla="*/ 9 w 774"/>
                <a:gd name="T89" fmla="*/ 62 h 976"/>
                <a:gd name="T90" fmla="*/ 7 w 774"/>
                <a:gd name="T91" fmla="*/ 64 h 976"/>
                <a:gd name="T92" fmla="*/ 7 w 774"/>
                <a:gd name="T93" fmla="*/ 65 h 976"/>
                <a:gd name="T94" fmla="*/ 7 w 774"/>
                <a:gd name="T95" fmla="*/ 67 h 976"/>
                <a:gd name="T96" fmla="*/ 7 w 774"/>
                <a:gd name="T97" fmla="*/ 68 h 976"/>
                <a:gd name="T98" fmla="*/ 7 w 774"/>
                <a:gd name="T99" fmla="*/ 70 h 976"/>
                <a:gd name="T100" fmla="*/ 7 w 774"/>
                <a:gd name="T101" fmla="*/ 71 h 976"/>
                <a:gd name="T102" fmla="*/ 7 w 774"/>
                <a:gd name="T103" fmla="*/ 73 h 976"/>
                <a:gd name="T104" fmla="*/ 0 w 774"/>
                <a:gd name="T105" fmla="*/ 74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40" name="Line 144">
              <a:extLst>
                <a:ext uri="{FF2B5EF4-FFF2-40B4-BE49-F238E27FC236}">
                  <a16:creationId xmlns:a16="http://schemas.microsoft.com/office/drawing/2014/main" id="{4A047142-A786-59D5-3EBF-3609C33EC02A}"/>
                </a:ext>
              </a:extLst>
            </p:cNvPr>
            <p:cNvSpPr>
              <a:spLocks noChangeShapeType="1"/>
            </p:cNvSpPr>
            <p:nvPr/>
          </p:nvSpPr>
          <p:spPr bwMode="auto">
            <a:xfrm>
              <a:off x="1208" y="2228"/>
              <a:ext cx="3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41" name="Freeform 145">
              <a:extLst>
                <a:ext uri="{FF2B5EF4-FFF2-40B4-BE49-F238E27FC236}">
                  <a16:creationId xmlns:a16="http://schemas.microsoft.com/office/drawing/2014/main" id="{CDA17648-D0C7-1C93-EED6-8CDF5F8D7CA6}"/>
                </a:ext>
              </a:extLst>
            </p:cNvPr>
            <p:cNvSpPr>
              <a:spLocks/>
            </p:cNvSpPr>
            <p:nvPr/>
          </p:nvSpPr>
          <p:spPr bwMode="auto">
            <a:xfrm>
              <a:off x="1374"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8" y="0"/>
                  </a:lnTo>
                  <a:lnTo>
                    <a:pt x="37"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542" name="Rectangle 146">
              <a:extLst>
                <a:ext uri="{FF2B5EF4-FFF2-40B4-BE49-F238E27FC236}">
                  <a16:creationId xmlns:a16="http://schemas.microsoft.com/office/drawing/2014/main" id="{63D09951-4B2D-036D-D8EC-5E11D939EAEC}"/>
                </a:ext>
              </a:extLst>
            </p:cNvPr>
            <p:cNvSpPr>
              <a:spLocks noChangeArrowheads="1"/>
            </p:cNvSpPr>
            <p:nvPr/>
          </p:nvSpPr>
          <p:spPr bwMode="auto">
            <a:xfrm>
              <a:off x="673" y="878"/>
              <a:ext cx="38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3</a:t>
              </a:r>
              <a:endParaRPr lang="fr-CA" altLang="en-US" sz="2000">
                <a:latin typeface="Arial" panose="020B0604020202020204" pitchFamily="34" charset="0"/>
                <a:cs typeface="Arial" panose="020B0604020202020204" pitchFamily="34" charset="0"/>
              </a:endParaRPr>
            </a:p>
          </p:txBody>
        </p:sp>
        <p:sp>
          <p:nvSpPr>
            <p:cNvPr id="315543" name="Oval 147">
              <a:extLst>
                <a:ext uri="{FF2B5EF4-FFF2-40B4-BE49-F238E27FC236}">
                  <a16:creationId xmlns:a16="http://schemas.microsoft.com/office/drawing/2014/main" id="{AAEEBD02-6AF2-828F-F9F5-FDF62DEAA4D1}"/>
                </a:ext>
              </a:extLst>
            </p:cNvPr>
            <p:cNvSpPr>
              <a:spLocks noChangeArrowheads="1"/>
            </p:cNvSpPr>
            <p:nvPr/>
          </p:nvSpPr>
          <p:spPr bwMode="auto">
            <a:xfrm>
              <a:off x="2124" y="213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4" name="Oval 148">
              <a:extLst>
                <a:ext uri="{FF2B5EF4-FFF2-40B4-BE49-F238E27FC236}">
                  <a16:creationId xmlns:a16="http://schemas.microsoft.com/office/drawing/2014/main" id="{EC37B929-1C43-3C0E-B80F-244231DFC855}"/>
                </a:ext>
              </a:extLst>
            </p:cNvPr>
            <p:cNvSpPr>
              <a:spLocks noChangeArrowheads="1"/>
            </p:cNvSpPr>
            <p:nvPr/>
          </p:nvSpPr>
          <p:spPr bwMode="auto">
            <a:xfrm>
              <a:off x="2169" y="208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5" name="Oval 149">
              <a:extLst>
                <a:ext uri="{FF2B5EF4-FFF2-40B4-BE49-F238E27FC236}">
                  <a16:creationId xmlns:a16="http://schemas.microsoft.com/office/drawing/2014/main" id="{050500B8-3B94-2CDE-B736-D5E4B64EF59E}"/>
                </a:ext>
              </a:extLst>
            </p:cNvPr>
            <p:cNvSpPr>
              <a:spLocks noChangeArrowheads="1"/>
            </p:cNvSpPr>
            <p:nvPr/>
          </p:nvSpPr>
          <p:spPr bwMode="auto">
            <a:xfrm>
              <a:off x="2215" y="20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6" name="Oval 150">
              <a:extLst>
                <a:ext uri="{FF2B5EF4-FFF2-40B4-BE49-F238E27FC236}">
                  <a16:creationId xmlns:a16="http://schemas.microsoft.com/office/drawing/2014/main" id="{053917C6-B4EC-F5F9-933F-06D4A31344E4}"/>
                </a:ext>
              </a:extLst>
            </p:cNvPr>
            <p:cNvSpPr>
              <a:spLocks noChangeArrowheads="1"/>
            </p:cNvSpPr>
            <p:nvPr/>
          </p:nvSpPr>
          <p:spPr bwMode="auto">
            <a:xfrm>
              <a:off x="2267"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7" name="Oval 151">
              <a:extLst>
                <a:ext uri="{FF2B5EF4-FFF2-40B4-BE49-F238E27FC236}">
                  <a16:creationId xmlns:a16="http://schemas.microsoft.com/office/drawing/2014/main" id="{B1D8D689-F286-BA0B-FDCC-C748594464D0}"/>
                </a:ext>
              </a:extLst>
            </p:cNvPr>
            <p:cNvSpPr>
              <a:spLocks noChangeArrowheads="1"/>
            </p:cNvSpPr>
            <p:nvPr/>
          </p:nvSpPr>
          <p:spPr bwMode="auto">
            <a:xfrm>
              <a:off x="2313" y="1865"/>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8" name="Oval 152">
              <a:extLst>
                <a:ext uri="{FF2B5EF4-FFF2-40B4-BE49-F238E27FC236}">
                  <a16:creationId xmlns:a16="http://schemas.microsoft.com/office/drawing/2014/main" id="{E442F18F-CADC-F897-6E71-CCE7E481F3F2}"/>
                </a:ext>
              </a:extLst>
            </p:cNvPr>
            <p:cNvSpPr>
              <a:spLocks noChangeArrowheads="1"/>
            </p:cNvSpPr>
            <p:nvPr/>
          </p:nvSpPr>
          <p:spPr bwMode="auto">
            <a:xfrm>
              <a:off x="2359" y="182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49" name="Oval 153">
              <a:extLst>
                <a:ext uri="{FF2B5EF4-FFF2-40B4-BE49-F238E27FC236}">
                  <a16:creationId xmlns:a16="http://schemas.microsoft.com/office/drawing/2014/main" id="{8A786774-AB97-C184-41D1-713F247A2BCF}"/>
                </a:ext>
              </a:extLst>
            </p:cNvPr>
            <p:cNvSpPr>
              <a:spLocks noChangeArrowheads="1"/>
            </p:cNvSpPr>
            <p:nvPr/>
          </p:nvSpPr>
          <p:spPr bwMode="auto">
            <a:xfrm>
              <a:off x="2405" y="188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0" name="Oval 154">
              <a:extLst>
                <a:ext uri="{FF2B5EF4-FFF2-40B4-BE49-F238E27FC236}">
                  <a16:creationId xmlns:a16="http://schemas.microsoft.com/office/drawing/2014/main" id="{FC702C16-8F51-127A-3A65-8A1B76FD7FE9}"/>
                </a:ext>
              </a:extLst>
            </p:cNvPr>
            <p:cNvSpPr>
              <a:spLocks noChangeArrowheads="1"/>
            </p:cNvSpPr>
            <p:nvPr/>
          </p:nvSpPr>
          <p:spPr bwMode="auto">
            <a:xfrm>
              <a:off x="2451" y="1562"/>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1" name="Oval 155">
              <a:extLst>
                <a:ext uri="{FF2B5EF4-FFF2-40B4-BE49-F238E27FC236}">
                  <a16:creationId xmlns:a16="http://schemas.microsoft.com/office/drawing/2014/main" id="{E74CA038-30B3-A86F-D7C3-F1B63E743052}"/>
                </a:ext>
              </a:extLst>
            </p:cNvPr>
            <p:cNvSpPr>
              <a:spLocks noChangeArrowheads="1"/>
            </p:cNvSpPr>
            <p:nvPr/>
          </p:nvSpPr>
          <p:spPr bwMode="auto">
            <a:xfrm>
              <a:off x="2503" y="159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2" name="Oval 156">
              <a:extLst>
                <a:ext uri="{FF2B5EF4-FFF2-40B4-BE49-F238E27FC236}">
                  <a16:creationId xmlns:a16="http://schemas.microsoft.com/office/drawing/2014/main" id="{C914F4BE-1257-1467-A3B9-0E87A4666F85}"/>
                </a:ext>
              </a:extLst>
            </p:cNvPr>
            <p:cNvSpPr>
              <a:spLocks noChangeArrowheads="1"/>
            </p:cNvSpPr>
            <p:nvPr/>
          </p:nvSpPr>
          <p:spPr bwMode="auto">
            <a:xfrm>
              <a:off x="2549" y="149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3" name="Oval 157">
              <a:extLst>
                <a:ext uri="{FF2B5EF4-FFF2-40B4-BE49-F238E27FC236}">
                  <a16:creationId xmlns:a16="http://schemas.microsoft.com/office/drawing/2014/main" id="{9A510827-F117-79FB-862A-F3EF7D065464}"/>
                </a:ext>
              </a:extLst>
            </p:cNvPr>
            <p:cNvSpPr>
              <a:spLocks noChangeArrowheads="1"/>
            </p:cNvSpPr>
            <p:nvPr/>
          </p:nvSpPr>
          <p:spPr bwMode="auto">
            <a:xfrm>
              <a:off x="2606" y="184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4" name="Oval 158">
              <a:extLst>
                <a:ext uri="{FF2B5EF4-FFF2-40B4-BE49-F238E27FC236}">
                  <a16:creationId xmlns:a16="http://schemas.microsoft.com/office/drawing/2014/main" id="{D0667A35-9605-C88E-9D6F-D118006BE80C}"/>
                </a:ext>
              </a:extLst>
            </p:cNvPr>
            <p:cNvSpPr>
              <a:spLocks noChangeArrowheads="1"/>
            </p:cNvSpPr>
            <p:nvPr/>
          </p:nvSpPr>
          <p:spPr bwMode="auto">
            <a:xfrm>
              <a:off x="2646" y="140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5" name="Oval 159">
              <a:extLst>
                <a:ext uri="{FF2B5EF4-FFF2-40B4-BE49-F238E27FC236}">
                  <a16:creationId xmlns:a16="http://schemas.microsoft.com/office/drawing/2014/main" id="{F27E5E96-0777-5550-28FB-9EF976D17225}"/>
                </a:ext>
              </a:extLst>
            </p:cNvPr>
            <p:cNvSpPr>
              <a:spLocks noChangeArrowheads="1"/>
            </p:cNvSpPr>
            <p:nvPr/>
          </p:nvSpPr>
          <p:spPr bwMode="auto">
            <a:xfrm>
              <a:off x="2687" y="1269"/>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6" name="Oval 160">
              <a:extLst>
                <a:ext uri="{FF2B5EF4-FFF2-40B4-BE49-F238E27FC236}">
                  <a16:creationId xmlns:a16="http://schemas.microsoft.com/office/drawing/2014/main" id="{46374C35-2545-CCB4-7F6D-CE392F21C5FD}"/>
                </a:ext>
              </a:extLst>
            </p:cNvPr>
            <p:cNvSpPr>
              <a:spLocks noChangeArrowheads="1"/>
            </p:cNvSpPr>
            <p:nvPr/>
          </p:nvSpPr>
          <p:spPr bwMode="auto">
            <a:xfrm>
              <a:off x="2727" y="11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7" name="Oval 161">
              <a:extLst>
                <a:ext uri="{FF2B5EF4-FFF2-40B4-BE49-F238E27FC236}">
                  <a16:creationId xmlns:a16="http://schemas.microsoft.com/office/drawing/2014/main" id="{CE04E8DC-DC40-2521-3504-F2672E0B6055}"/>
                </a:ext>
              </a:extLst>
            </p:cNvPr>
            <p:cNvSpPr>
              <a:spLocks noChangeArrowheads="1"/>
            </p:cNvSpPr>
            <p:nvPr/>
          </p:nvSpPr>
          <p:spPr bwMode="auto">
            <a:xfrm>
              <a:off x="2745" y="100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8" name="Oval 162">
              <a:extLst>
                <a:ext uri="{FF2B5EF4-FFF2-40B4-BE49-F238E27FC236}">
                  <a16:creationId xmlns:a16="http://schemas.microsoft.com/office/drawing/2014/main" id="{9B684A80-0407-9EF7-E979-9CC0B96FB92E}"/>
                </a:ext>
              </a:extLst>
            </p:cNvPr>
            <p:cNvSpPr>
              <a:spLocks noChangeArrowheads="1"/>
            </p:cNvSpPr>
            <p:nvPr/>
          </p:nvSpPr>
          <p:spPr bwMode="auto">
            <a:xfrm>
              <a:off x="2779" y="98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59" name="Oval 163">
              <a:extLst>
                <a:ext uri="{FF2B5EF4-FFF2-40B4-BE49-F238E27FC236}">
                  <a16:creationId xmlns:a16="http://schemas.microsoft.com/office/drawing/2014/main" id="{6555765A-47D6-31E4-2126-EE53FB7D1AEB}"/>
                </a:ext>
              </a:extLst>
            </p:cNvPr>
            <p:cNvSpPr>
              <a:spLocks noChangeArrowheads="1"/>
            </p:cNvSpPr>
            <p:nvPr/>
          </p:nvSpPr>
          <p:spPr bwMode="auto">
            <a:xfrm>
              <a:off x="2801" y="103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0" name="Oval 164">
              <a:extLst>
                <a:ext uri="{FF2B5EF4-FFF2-40B4-BE49-F238E27FC236}">
                  <a16:creationId xmlns:a16="http://schemas.microsoft.com/office/drawing/2014/main" id="{94CD0DA0-73FF-C245-C042-DB800DDD8400}"/>
                </a:ext>
              </a:extLst>
            </p:cNvPr>
            <p:cNvSpPr>
              <a:spLocks noChangeArrowheads="1"/>
            </p:cNvSpPr>
            <p:nvPr/>
          </p:nvSpPr>
          <p:spPr bwMode="auto">
            <a:xfrm>
              <a:off x="2841" y="10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1" name="Oval 165">
              <a:extLst>
                <a:ext uri="{FF2B5EF4-FFF2-40B4-BE49-F238E27FC236}">
                  <a16:creationId xmlns:a16="http://schemas.microsoft.com/office/drawing/2014/main" id="{14A01D81-49F6-0126-CA6D-FFA135FD1A73}"/>
                </a:ext>
              </a:extLst>
            </p:cNvPr>
            <p:cNvSpPr>
              <a:spLocks noChangeArrowheads="1"/>
            </p:cNvSpPr>
            <p:nvPr/>
          </p:nvSpPr>
          <p:spPr bwMode="auto">
            <a:xfrm>
              <a:off x="2871" y="101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2" name="Oval 166">
              <a:extLst>
                <a:ext uri="{FF2B5EF4-FFF2-40B4-BE49-F238E27FC236}">
                  <a16:creationId xmlns:a16="http://schemas.microsoft.com/office/drawing/2014/main" id="{5EF4CC5E-BBE0-82AB-A7D8-38745F48C0DC}"/>
                </a:ext>
              </a:extLst>
            </p:cNvPr>
            <p:cNvSpPr>
              <a:spLocks noChangeArrowheads="1"/>
            </p:cNvSpPr>
            <p:nvPr/>
          </p:nvSpPr>
          <p:spPr bwMode="auto">
            <a:xfrm>
              <a:off x="2905" y="87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3" name="Oval 167">
              <a:extLst>
                <a:ext uri="{FF2B5EF4-FFF2-40B4-BE49-F238E27FC236}">
                  <a16:creationId xmlns:a16="http://schemas.microsoft.com/office/drawing/2014/main" id="{93A388D9-1D89-4E0C-7108-8232BAF3E512}"/>
                </a:ext>
              </a:extLst>
            </p:cNvPr>
            <p:cNvSpPr>
              <a:spLocks noChangeArrowheads="1"/>
            </p:cNvSpPr>
            <p:nvPr/>
          </p:nvSpPr>
          <p:spPr bwMode="auto">
            <a:xfrm>
              <a:off x="2946" y="86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4" name="Oval 168">
              <a:extLst>
                <a:ext uri="{FF2B5EF4-FFF2-40B4-BE49-F238E27FC236}">
                  <a16:creationId xmlns:a16="http://schemas.microsoft.com/office/drawing/2014/main" id="{FCBE7AA1-7073-1251-7DB3-5D9A5169F2F7}"/>
                </a:ext>
              </a:extLst>
            </p:cNvPr>
            <p:cNvSpPr>
              <a:spLocks noChangeArrowheads="1"/>
            </p:cNvSpPr>
            <p:nvPr/>
          </p:nvSpPr>
          <p:spPr bwMode="auto">
            <a:xfrm>
              <a:off x="2980" y="13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5" name="Oval 169">
              <a:extLst>
                <a:ext uri="{FF2B5EF4-FFF2-40B4-BE49-F238E27FC236}">
                  <a16:creationId xmlns:a16="http://schemas.microsoft.com/office/drawing/2014/main" id="{C14B22E0-33B7-C18F-5190-B662B734D594}"/>
                </a:ext>
              </a:extLst>
            </p:cNvPr>
            <p:cNvSpPr>
              <a:spLocks noChangeArrowheads="1"/>
            </p:cNvSpPr>
            <p:nvPr/>
          </p:nvSpPr>
          <p:spPr bwMode="auto">
            <a:xfrm>
              <a:off x="3009" y="94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6" name="Oval 170">
              <a:extLst>
                <a:ext uri="{FF2B5EF4-FFF2-40B4-BE49-F238E27FC236}">
                  <a16:creationId xmlns:a16="http://schemas.microsoft.com/office/drawing/2014/main" id="{DB22E7AC-CFE7-E248-B094-5DBB08E0314F}"/>
                </a:ext>
              </a:extLst>
            </p:cNvPr>
            <p:cNvSpPr>
              <a:spLocks noChangeArrowheads="1"/>
            </p:cNvSpPr>
            <p:nvPr/>
          </p:nvSpPr>
          <p:spPr bwMode="auto">
            <a:xfrm>
              <a:off x="3037"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7" name="Oval 171">
              <a:extLst>
                <a:ext uri="{FF2B5EF4-FFF2-40B4-BE49-F238E27FC236}">
                  <a16:creationId xmlns:a16="http://schemas.microsoft.com/office/drawing/2014/main" id="{BF3E1D0D-5AD1-156E-8594-104AA661B24F}"/>
                </a:ext>
              </a:extLst>
            </p:cNvPr>
            <p:cNvSpPr>
              <a:spLocks noChangeArrowheads="1"/>
            </p:cNvSpPr>
            <p:nvPr/>
          </p:nvSpPr>
          <p:spPr bwMode="auto">
            <a:xfrm>
              <a:off x="3077" y="93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8" name="Oval 172">
              <a:extLst>
                <a:ext uri="{FF2B5EF4-FFF2-40B4-BE49-F238E27FC236}">
                  <a16:creationId xmlns:a16="http://schemas.microsoft.com/office/drawing/2014/main" id="{25F52589-CEEC-BFCE-89BD-88CCD1A8782F}"/>
                </a:ext>
              </a:extLst>
            </p:cNvPr>
            <p:cNvSpPr>
              <a:spLocks noChangeArrowheads="1"/>
            </p:cNvSpPr>
            <p:nvPr/>
          </p:nvSpPr>
          <p:spPr bwMode="auto">
            <a:xfrm>
              <a:off x="3101" y="112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69" name="Oval 173">
              <a:extLst>
                <a:ext uri="{FF2B5EF4-FFF2-40B4-BE49-F238E27FC236}">
                  <a16:creationId xmlns:a16="http://schemas.microsoft.com/office/drawing/2014/main" id="{72A28C4F-FE0A-C33E-B8C6-C078F7E900E8}"/>
                </a:ext>
              </a:extLst>
            </p:cNvPr>
            <p:cNvSpPr>
              <a:spLocks noChangeArrowheads="1"/>
            </p:cNvSpPr>
            <p:nvPr/>
          </p:nvSpPr>
          <p:spPr bwMode="auto">
            <a:xfrm>
              <a:off x="3123"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0" name="Oval 174">
              <a:extLst>
                <a:ext uri="{FF2B5EF4-FFF2-40B4-BE49-F238E27FC236}">
                  <a16:creationId xmlns:a16="http://schemas.microsoft.com/office/drawing/2014/main" id="{93C9FA14-177C-D5AF-9147-8230B1422106}"/>
                </a:ext>
              </a:extLst>
            </p:cNvPr>
            <p:cNvSpPr>
              <a:spLocks noChangeArrowheads="1"/>
            </p:cNvSpPr>
            <p:nvPr/>
          </p:nvSpPr>
          <p:spPr bwMode="auto">
            <a:xfrm>
              <a:off x="3152" y="99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1" name="Oval 175">
              <a:extLst>
                <a:ext uri="{FF2B5EF4-FFF2-40B4-BE49-F238E27FC236}">
                  <a16:creationId xmlns:a16="http://schemas.microsoft.com/office/drawing/2014/main" id="{57D90E14-2BB8-42A6-9960-6517BCB2D750}"/>
                </a:ext>
              </a:extLst>
            </p:cNvPr>
            <p:cNvSpPr>
              <a:spLocks noChangeArrowheads="1"/>
            </p:cNvSpPr>
            <p:nvPr/>
          </p:nvSpPr>
          <p:spPr bwMode="auto">
            <a:xfrm>
              <a:off x="3187" y="123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2" name="Oval 176">
              <a:extLst>
                <a:ext uri="{FF2B5EF4-FFF2-40B4-BE49-F238E27FC236}">
                  <a16:creationId xmlns:a16="http://schemas.microsoft.com/office/drawing/2014/main" id="{A92E7438-1873-61F8-855E-2C2E860A14DD}"/>
                </a:ext>
              </a:extLst>
            </p:cNvPr>
            <p:cNvSpPr>
              <a:spLocks noChangeArrowheads="1"/>
            </p:cNvSpPr>
            <p:nvPr/>
          </p:nvSpPr>
          <p:spPr bwMode="auto">
            <a:xfrm>
              <a:off x="3204" y="97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3" name="Oval 177">
              <a:extLst>
                <a:ext uri="{FF2B5EF4-FFF2-40B4-BE49-F238E27FC236}">
                  <a16:creationId xmlns:a16="http://schemas.microsoft.com/office/drawing/2014/main" id="{69F4009D-38EF-132B-96DA-C8283A8E44FC}"/>
                </a:ext>
              </a:extLst>
            </p:cNvPr>
            <p:cNvSpPr>
              <a:spLocks noChangeArrowheads="1"/>
            </p:cNvSpPr>
            <p:nvPr/>
          </p:nvSpPr>
          <p:spPr bwMode="auto">
            <a:xfrm>
              <a:off x="3238" y="92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74" name="Line 178">
              <a:extLst>
                <a:ext uri="{FF2B5EF4-FFF2-40B4-BE49-F238E27FC236}">
                  <a16:creationId xmlns:a16="http://schemas.microsoft.com/office/drawing/2014/main" id="{B97BED68-6457-9BAF-6702-C8816AA534F7}"/>
                </a:ext>
              </a:extLst>
            </p:cNvPr>
            <p:cNvSpPr>
              <a:spLocks noChangeShapeType="1"/>
            </p:cNvSpPr>
            <p:nvPr/>
          </p:nvSpPr>
          <p:spPr bwMode="auto">
            <a:xfrm>
              <a:off x="233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5" name="Line 179">
              <a:extLst>
                <a:ext uri="{FF2B5EF4-FFF2-40B4-BE49-F238E27FC236}">
                  <a16:creationId xmlns:a16="http://schemas.microsoft.com/office/drawing/2014/main" id="{28FB009C-F959-AA46-5112-5D97AF7EE7CC}"/>
                </a:ext>
              </a:extLst>
            </p:cNvPr>
            <p:cNvSpPr>
              <a:spLocks noChangeShapeType="1"/>
            </p:cNvSpPr>
            <p:nvPr/>
          </p:nvSpPr>
          <p:spPr bwMode="auto">
            <a:xfrm>
              <a:off x="2577"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6" name="Line 180">
              <a:extLst>
                <a:ext uri="{FF2B5EF4-FFF2-40B4-BE49-F238E27FC236}">
                  <a16:creationId xmlns:a16="http://schemas.microsoft.com/office/drawing/2014/main" id="{E21D1DD2-96AA-8C46-3E51-51C4DA7DC4FB}"/>
                </a:ext>
              </a:extLst>
            </p:cNvPr>
            <p:cNvSpPr>
              <a:spLocks noChangeShapeType="1"/>
            </p:cNvSpPr>
            <p:nvPr/>
          </p:nvSpPr>
          <p:spPr bwMode="auto">
            <a:xfrm>
              <a:off x="2819"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7" name="Line 181">
              <a:extLst>
                <a:ext uri="{FF2B5EF4-FFF2-40B4-BE49-F238E27FC236}">
                  <a16:creationId xmlns:a16="http://schemas.microsoft.com/office/drawing/2014/main" id="{BA3C3836-85BD-1975-9933-EBB9089DDBB4}"/>
                </a:ext>
              </a:extLst>
            </p:cNvPr>
            <p:cNvSpPr>
              <a:spLocks noChangeShapeType="1"/>
            </p:cNvSpPr>
            <p:nvPr/>
          </p:nvSpPr>
          <p:spPr bwMode="auto">
            <a:xfrm>
              <a:off x="3055"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8" name="Line 182">
              <a:extLst>
                <a:ext uri="{FF2B5EF4-FFF2-40B4-BE49-F238E27FC236}">
                  <a16:creationId xmlns:a16="http://schemas.microsoft.com/office/drawing/2014/main" id="{6B838E41-974F-2996-B715-4587BC94A266}"/>
                </a:ext>
              </a:extLst>
            </p:cNvPr>
            <p:cNvSpPr>
              <a:spLocks noChangeShapeType="1"/>
            </p:cNvSpPr>
            <p:nvPr/>
          </p:nvSpPr>
          <p:spPr bwMode="auto">
            <a:xfrm>
              <a:off x="329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79" name="Line 183">
              <a:extLst>
                <a:ext uri="{FF2B5EF4-FFF2-40B4-BE49-F238E27FC236}">
                  <a16:creationId xmlns:a16="http://schemas.microsoft.com/office/drawing/2014/main" id="{DA2E110C-AA36-8637-798F-C9F4821B6C3D}"/>
                </a:ext>
              </a:extLst>
            </p:cNvPr>
            <p:cNvSpPr>
              <a:spLocks noChangeShapeType="1"/>
            </p:cNvSpPr>
            <p:nvPr/>
          </p:nvSpPr>
          <p:spPr bwMode="auto">
            <a:xfrm>
              <a:off x="353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0" name="Line 184">
              <a:extLst>
                <a:ext uri="{FF2B5EF4-FFF2-40B4-BE49-F238E27FC236}">
                  <a16:creationId xmlns:a16="http://schemas.microsoft.com/office/drawing/2014/main" id="{04E2B710-41CC-9C0D-1EC1-1C1005F173F4}"/>
                </a:ext>
              </a:extLst>
            </p:cNvPr>
            <p:cNvSpPr>
              <a:spLocks noChangeShapeType="1"/>
            </p:cNvSpPr>
            <p:nvPr/>
          </p:nvSpPr>
          <p:spPr bwMode="auto">
            <a:xfrm flipH="1">
              <a:off x="2090"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1" name="Line 185">
              <a:extLst>
                <a:ext uri="{FF2B5EF4-FFF2-40B4-BE49-F238E27FC236}">
                  <a16:creationId xmlns:a16="http://schemas.microsoft.com/office/drawing/2014/main" id="{3B6EBADF-2C6F-5788-6629-49C61F9F4360}"/>
                </a:ext>
              </a:extLst>
            </p:cNvPr>
            <p:cNvSpPr>
              <a:spLocks noChangeShapeType="1"/>
            </p:cNvSpPr>
            <p:nvPr/>
          </p:nvSpPr>
          <p:spPr bwMode="auto">
            <a:xfrm flipH="1">
              <a:off x="2090"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2" name="Line 186">
              <a:extLst>
                <a:ext uri="{FF2B5EF4-FFF2-40B4-BE49-F238E27FC236}">
                  <a16:creationId xmlns:a16="http://schemas.microsoft.com/office/drawing/2014/main" id="{CB38287A-EE38-1BDE-00E4-5D29877776B2}"/>
                </a:ext>
              </a:extLst>
            </p:cNvPr>
            <p:cNvSpPr>
              <a:spLocks noChangeShapeType="1"/>
            </p:cNvSpPr>
            <p:nvPr/>
          </p:nvSpPr>
          <p:spPr bwMode="auto">
            <a:xfrm flipH="1">
              <a:off x="2090"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3" name="Line 187">
              <a:extLst>
                <a:ext uri="{FF2B5EF4-FFF2-40B4-BE49-F238E27FC236}">
                  <a16:creationId xmlns:a16="http://schemas.microsoft.com/office/drawing/2014/main" id="{2E1DE7B5-7D6C-13B8-83CD-7B61F79271D5}"/>
                </a:ext>
              </a:extLst>
            </p:cNvPr>
            <p:cNvSpPr>
              <a:spLocks noChangeShapeType="1"/>
            </p:cNvSpPr>
            <p:nvPr/>
          </p:nvSpPr>
          <p:spPr bwMode="auto">
            <a:xfrm flipH="1">
              <a:off x="2090"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4" name="Line 188">
              <a:extLst>
                <a:ext uri="{FF2B5EF4-FFF2-40B4-BE49-F238E27FC236}">
                  <a16:creationId xmlns:a16="http://schemas.microsoft.com/office/drawing/2014/main" id="{AEE2F106-1DC4-31DD-E18D-9DFAD6694802}"/>
                </a:ext>
              </a:extLst>
            </p:cNvPr>
            <p:cNvSpPr>
              <a:spLocks noChangeShapeType="1"/>
            </p:cNvSpPr>
            <p:nvPr/>
          </p:nvSpPr>
          <p:spPr bwMode="auto">
            <a:xfrm flipH="1">
              <a:off x="2090"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585" name="Rectangle 189">
              <a:extLst>
                <a:ext uri="{FF2B5EF4-FFF2-40B4-BE49-F238E27FC236}">
                  <a16:creationId xmlns:a16="http://schemas.microsoft.com/office/drawing/2014/main" id="{7B197F61-278E-13C4-0FCB-83788F4D634C}"/>
                </a:ext>
              </a:extLst>
            </p:cNvPr>
            <p:cNvSpPr>
              <a:spLocks noChangeArrowheads="1"/>
            </p:cNvSpPr>
            <p:nvPr/>
          </p:nvSpPr>
          <p:spPr bwMode="auto">
            <a:xfrm>
              <a:off x="2089" y="827"/>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586" name="Freeform 190">
              <a:extLst>
                <a:ext uri="{FF2B5EF4-FFF2-40B4-BE49-F238E27FC236}">
                  <a16:creationId xmlns:a16="http://schemas.microsoft.com/office/drawing/2014/main" id="{A74E0D5D-8D1C-464A-7C7E-1B3B7C0637C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7" name="Freeform 191">
              <a:extLst>
                <a:ext uri="{FF2B5EF4-FFF2-40B4-BE49-F238E27FC236}">
                  <a16:creationId xmlns:a16="http://schemas.microsoft.com/office/drawing/2014/main" id="{16E8E055-7958-32FE-E5DD-A7AE585B801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8" name="Freeform 192">
              <a:extLst>
                <a:ext uri="{FF2B5EF4-FFF2-40B4-BE49-F238E27FC236}">
                  <a16:creationId xmlns:a16="http://schemas.microsoft.com/office/drawing/2014/main" id="{5CC34B57-6128-1660-C9F6-3868E682B3EA}"/>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89" name="Freeform 193">
              <a:extLst>
                <a:ext uri="{FF2B5EF4-FFF2-40B4-BE49-F238E27FC236}">
                  <a16:creationId xmlns:a16="http://schemas.microsoft.com/office/drawing/2014/main" id="{ACA3FED3-BE05-89D6-6F64-FD21DF6077A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0" name="Freeform 194">
              <a:extLst>
                <a:ext uri="{FF2B5EF4-FFF2-40B4-BE49-F238E27FC236}">
                  <a16:creationId xmlns:a16="http://schemas.microsoft.com/office/drawing/2014/main" id="{3F2F79D9-668A-58B0-E315-14F5AF2FAF50}"/>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1" name="Freeform 195">
              <a:extLst>
                <a:ext uri="{FF2B5EF4-FFF2-40B4-BE49-F238E27FC236}">
                  <a16:creationId xmlns:a16="http://schemas.microsoft.com/office/drawing/2014/main" id="{3CDD3C0F-91C7-7268-4E49-BEEB09A0281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2" name="Freeform 196">
              <a:extLst>
                <a:ext uri="{FF2B5EF4-FFF2-40B4-BE49-F238E27FC236}">
                  <a16:creationId xmlns:a16="http://schemas.microsoft.com/office/drawing/2014/main" id="{236404B9-30AD-9E16-4C57-99DE15C3F1C3}"/>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3" name="Freeform 197">
              <a:extLst>
                <a:ext uri="{FF2B5EF4-FFF2-40B4-BE49-F238E27FC236}">
                  <a16:creationId xmlns:a16="http://schemas.microsoft.com/office/drawing/2014/main" id="{213F8853-3136-632A-8D3F-70A800F721F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4" name="Freeform 198">
              <a:extLst>
                <a:ext uri="{FF2B5EF4-FFF2-40B4-BE49-F238E27FC236}">
                  <a16:creationId xmlns:a16="http://schemas.microsoft.com/office/drawing/2014/main" id="{4E2B0F1F-19B5-B750-0F40-28A7592D495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5" name="Freeform 199">
              <a:extLst>
                <a:ext uri="{FF2B5EF4-FFF2-40B4-BE49-F238E27FC236}">
                  <a16:creationId xmlns:a16="http://schemas.microsoft.com/office/drawing/2014/main" id="{42F1AC8A-861C-693F-21F8-2CB27E4D619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6" name="Freeform 200">
              <a:extLst>
                <a:ext uri="{FF2B5EF4-FFF2-40B4-BE49-F238E27FC236}">
                  <a16:creationId xmlns:a16="http://schemas.microsoft.com/office/drawing/2014/main" id="{7E5DF155-BD11-7FDF-2473-C56C056DBE70}"/>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7" name="Freeform 201">
              <a:extLst>
                <a:ext uri="{FF2B5EF4-FFF2-40B4-BE49-F238E27FC236}">
                  <a16:creationId xmlns:a16="http://schemas.microsoft.com/office/drawing/2014/main" id="{B192966D-CF8D-A191-3C4E-2A07F94DC3D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8" name="Freeform 202">
              <a:extLst>
                <a:ext uri="{FF2B5EF4-FFF2-40B4-BE49-F238E27FC236}">
                  <a16:creationId xmlns:a16="http://schemas.microsoft.com/office/drawing/2014/main" id="{4E8DED52-A81E-63B4-D492-596F6E09831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599" name="Freeform 203">
              <a:extLst>
                <a:ext uri="{FF2B5EF4-FFF2-40B4-BE49-F238E27FC236}">
                  <a16:creationId xmlns:a16="http://schemas.microsoft.com/office/drawing/2014/main" id="{655A3E24-9AE8-DE70-DC27-90570106FCF8}"/>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0" name="Freeform 204">
              <a:extLst>
                <a:ext uri="{FF2B5EF4-FFF2-40B4-BE49-F238E27FC236}">
                  <a16:creationId xmlns:a16="http://schemas.microsoft.com/office/drawing/2014/main" id="{1CF3CAE4-B2EB-CE2E-B425-1D5EA44F12FE}"/>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1" name="Freeform 205">
              <a:extLst>
                <a:ext uri="{FF2B5EF4-FFF2-40B4-BE49-F238E27FC236}">
                  <a16:creationId xmlns:a16="http://schemas.microsoft.com/office/drawing/2014/main" id="{054E9ECE-49EC-6A91-C670-B1AAF6042F5E}"/>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2" name="Freeform 206">
              <a:extLst>
                <a:ext uri="{FF2B5EF4-FFF2-40B4-BE49-F238E27FC236}">
                  <a16:creationId xmlns:a16="http://schemas.microsoft.com/office/drawing/2014/main" id="{347EBA5E-600A-DC60-2653-5AFE4AA6480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3" name="Freeform 207">
              <a:extLst>
                <a:ext uri="{FF2B5EF4-FFF2-40B4-BE49-F238E27FC236}">
                  <a16:creationId xmlns:a16="http://schemas.microsoft.com/office/drawing/2014/main" id="{25B8F83A-0188-611E-EC36-49F73AE66586}"/>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4" name="Freeform 208">
              <a:extLst>
                <a:ext uri="{FF2B5EF4-FFF2-40B4-BE49-F238E27FC236}">
                  <a16:creationId xmlns:a16="http://schemas.microsoft.com/office/drawing/2014/main" id="{55D3C9B3-2210-ABF8-DE9A-D44C40FA30C6}"/>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5" name="Freeform 209">
              <a:extLst>
                <a:ext uri="{FF2B5EF4-FFF2-40B4-BE49-F238E27FC236}">
                  <a16:creationId xmlns:a16="http://schemas.microsoft.com/office/drawing/2014/main" id="{C464D2AA-489F-8F22-5109-CC07B93DB272}"/>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6" name="Freeform 210">
              <a:extLst>
                <a:ext uri="{FF2B5EF4-FFF2-40B4-BE49-F238E27FC236}">
                  <a16:creationId xmlns:a16="http://schemas.microsoft.com/office/drawing/2014/main" id="{CC530A39-C3C9-3088-7D19-AE6C7EC97A84}"/>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7" name="Freeform 211">
              <a:extLst>
                <a:ext uri="{FF2B5EF4-FFF2-40B4-BE49-F238E27FC236}">
                  <a16:creationId xmlns:a16="http://schemas.microsoft.com/office/drawing/2014/main" id="{55287E1E-8D1E-86A2-61B0-E59A06B3F01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8" name="Freeform 212">
              <a:extLst>
                <a:ext uri="{FF2B5EF4-FFF2-40B4-BE49-F238E27FC236}">
                  <a16:creationId xmlns:a16="http://schemas.microsoft.com/office/drawing/2014/main" id="{5F9C42F6-CFA4-F93C-067D-84D0C4413779}"/>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09" name="Freeform 213">
              <a:extLst>
                <a:ext uri="{FF2B5EF4-FFF2-40B4-BE49-F238E27FC236}">
                  <a16:creationId xmlns:a16="http://schemas.microsoft.com/office/drawing/2014/main" id="{3F97B7AC-F52A-78BF-6157-78C1584B45A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0" name="Freeform 214">
              <a:extLst>
                <a:ext uri="{FF2B5EF4-FFF2-40B4-BE49-F238E27FC236}">
                  <a16:creationId xmlns:a16="http://schemas.microsoft.com/office/drawing/2014/main" id="{D3695588-51E0-AD15-BE57-D8F949455E2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1" name="Freeform 215">
              <a:extLst>
                <a:ext uri="{FF2B5EF4-FFF2-40B4-BE49-F238E27FC236}">
                  <a16:creationId xmlns:a16="http://schemas.microsoft.com/office/drawing/2014/main" id="{BD8D2E78-085C-035A-6F84-8CAE9D01D4DC}"/>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2" name="Freeform 216">
              <a:extLst>
                <a:ext uri="{FF2B5EF4-FFF2-40B4-BE49-F238E27FC236}">
                  <a16:creationId xmlns:a16="http://schemas.microsoft.com/office/drawing/2014/main" id="{52FF1540-3D2E-CED3-10D8-837059F91FC7}"/>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3" name="Freeform 217">
              <a:extLst>
                <a:ext uri="{FF2B5EF4-FFF2-40B4-BE49-F238E27FC236}">
                  <a16:creationId xmlns:a16="http://schemas.microsoft.com/office/drawing/2014/main" id="{A90FD293-57AB-FEFA-EAEF-94921A6C9C3F}"/>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4" name="Freeform 218">
              <a:extLst>
                <a:ext uri="{FF2B5EF4-FFF2-40B4-BE49-F238E27FC236}">
                  <a16:creationId xmlns:a16="http://schemas.microsoft.com/office/drawing/2014/main" id="{6CE9AF8D-7743-025D-3F8C-6AD81567484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5" name="Freeform 219">
              <a:extLst>
                <a:ext uri="{FF2B5EF4-FFF2-40B4-BE49-F238E27FC236}">
                  <a16:creationId xmlns:a16="http://schemas.microsoft.com/office/drawing/2014/main" id="{8771625D-FCF3-3577-7E04-5FCE8E2601ED}"/>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6" name="Freeform 220">
              <a:extLst>
                <a:ext uri="{FF2B5EF4-FFF2-40B4-BE49-F238E27FC236}">
                  <a16:creationId xmlns:a16="http://schemas.microsoft.com/office/drawing/2014/main" id="{A90D75D0-91B1-B914-161F-BF3127F34D5C}"/>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7" name="Freeform 221">
              <a:extLst>
                <a:ext uri="{FF2B5EF4-FFF2-40B4-BE49-F238E27FC236}">
                  <a16:creationId xmlns:a16="http://schemas.microsoft.com/office/drawing/2014/main" id="{D462E22B-9172-2392-E592-9F9CAE8C2BAB}"/>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8" name="Freeform 222">
              <a:extLst>
                <a:ext uri="{FF2B5EF4-FFF2-40B4-BE49-F238E27FC236}">
                  <a16:creationId xmlns:a16="http://schemas.microsoft.com/office/drawing/2014/main" id="{D9FDBAF0-3B37-05D9-C5C4-B852E841F91A}"/>
                </a:ext>
              </a:extLst>
            </p:cNvPr>
            <p:cNvSpPr>
              <a:spLocks/>
            </p:cNvSpPr>
            <p:nvPr/>
          </p:nvSpPr>
          <p:spPr bwMode="auto">
            <a:xfrm>
              <a:off x="2859" y="1028"/>
              <a:ext cx="397" cy="0"/>
            </a:xfrm>
            <a:custGeom>
              <a:avLst/>
              <a:gdLst>
                <a:gd name="T0" fmla="*/ 35 w 424"/>
                <a:gd name="T1" fmla="*/ 34 w 424"/>
                <a:gd name="T2" fmla="*/ 33 w 424"/>
                <a:gd name="T3" fmla="*/ 32 w 424"/>
                <a:gd name="T4" fmla="*/ 31 w 424"/>
                <a:gd name="T5" fmla="*/ 30 w 424"/>
                <a:gd name="T6" fmla="*/ 29 w 424"/>
                <a:gd name="T7" fmla="*/ 28 w 424"/>
                <a:gd name="T8" fmla="*/ 26 w 424"/>
                <a:gd name="T9" fmla="*/ 25 w 424"/>
                <a:gd name="T10" fmla="*/ 24 w 424"/>
                <a:gd name="T11" fmla="*/ 22 w 424"/>
                <a:gd name="T12" fmla="*/ 22 w 424"/>
                <a:gd name="T13" fmla="*/ 21 w 424"/>
                <a:gd name="T14" fmla="*/ 20 w 424"/>
                <a:gd name="T15" fmla="*/ 19 w 424"/>
                <a:gd name="T16" fmla="*/ 18 w 424"/>
                <a:gd name="T17" fmla="*/ 17 w 424"/>
                <a:gd name="T18" fmla="*/ 16 w 424"/>
                <a:gd name="T19" fmla="*/ 15 w 424"/>
                <a:gd name="T20" fmla="*/ 14 w 424"/>
                <a:gd name="T21" fmla="*/ 12 w 424"/>
                <a:gd name="T22" fmla="*/ 11 w 424"/>
                <a:gd name="T23" fmla="*/ 9 w 424"/>
                <a:gd name="T24" fmla="*/ 8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19" name="Freeform 223">
              <a:extLst>
                <a:ext uri="{FF2B5EF4-FFF2-40B4-BE49-F238E27FC236}">
                  <a16:creationId xmlns:a16="http://schemas.microsoft.com/office/drawing/2014/main" id="{2498A4D4-BB69-6B6F-5352-ED790842D0A0}"/>
                </a:ext>
              </a:extLst>
            </p:cNvPr>
            <p:cNvSpPr>
              <a:spLocks/>
            </p:cNvSpPr>
            <p:nvPr/>
          </p:nvSpPr>
          <p:spPr bwMode="auto">
            <a:xfrm>
              <a:off x="2855" y="1028"/>
              <a:ext cx="396" cy="0"/>
            </a:xfrm>
            <a:custGeom>
              <a:avLst/>
              <a:gdLst>
                <a:gd name="T0" fmla="*/ 33 w 424"/>
                <a:gd name="T1" fmla="*/ 31 w 424"/>
                <a:gd name="T2" fmla="*/ 31 w 424"/>
                <a:gd name="T3" fmla="*/ 29 w 424"/>
                <a:gd name="T4" fmla="*/ 28 w 424"/>
                <a:gd name="T5" fmla="*/ 27 w 424"/>
                <a:gd name="T6" fmla="*/ 26 w 424"/>
                <a:gd name="T7" fmla="*/ 25 w 424"/>
                <a:gd name="T8" fmla="*/ 23 w 424"/>
                <a:gd name="T9" fmla="*/ 23 w 424"/>
                <a:gd name="T10" fmla="*/ 21 w 424"/>
                <a:gd name="T11" fmla="*/ 20 w 424"/>
                <a:gd name="T12" fmla="*/ 20 w 424"/>
                <a:gd name="T13" fmla="*/ 19 w 424"/>
                <a:gd name="T14" fmla="*/ 18 w 424"/>
                <a:gd name="T15" fmla="*/ 17 w 424"/>
                <a:gd name="T16" fmla="*/ 16 w 424"/>
                <a:gd name="T17" fmla="*/ 15 w 424"/>
                <a:gd name="T18" fmla="*/ 14 w 424"/>
                <a:gd name="T19" fmla="*/ 13 w 424"/>
                <a:gd name="T20" fmla="*/ 12 w 424"/>
                <a:gd name="T21" fmla="*/ 10 w 424"/>
                <a:gd name="T22" fmla="*/ 9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28575" cmpd="sng">
              <a:solidFill>
                <a:srgbClr val="000000"/>
              </a:solidFill>
              <a:prstDash val="solid"/>
              <a:round/>
              <a:headEnd/>
              <a:tailEnd/>
            </a:ln>
          </p:spPr>
          <p:txBody>
            <a:bodyPr/>
            <a:lstStyle/>
            <a:p>
              <a:endParaRPr lang="en-US"/>
            </a:p>
          </p:txBody>
        </p:sp>
        <p:sp>
          <p:nvSpPr>
            <p:cNvPr id="315620" name="Freeform 224">
              <a:extLst>
                <a:ext uri="{FF2B5EF4-FFF2-40B4-BE49-F238E27FC236}">
                  <a16:creationId xmlns:a16="http://schemas.microsoft.com/office/drawing/2014/main" id="{F9E917EF-C010-D8D4-D08A-E9D4598ECCC2}"/>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1" name="Freeform 225">
              <a:extLst>
                <a:ext uri="{FF2B5EF4-FFF2-40B4-BE49-F238E27FC236}">
                  <a16:creationId xmlns:a16="http://schemas.microsoft.com/office/drawing/2014/main" id="{572FFD6C-627D-C2BF-7303-F770B6EBE15C}"/>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2" name="Freeform 226">
              <a:extLst>
                <a:ext uri="{FF2B5EF4-FFF2-40B4-BE49-F238E27FC236}">
                  <a16:creationId xmlns:a16="http://schemas.microsoft.com/office/drawing/2014/main" id="{FF57B796-5766-5D46-DBB9-F42C92EF6410}"/>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3" name="Freeform 227">
              <a:extLst>
                <a:ext uri="{FF2B5EF4-FFF2-40B4-BE49-F238E27FC236}">
                  <a16:creationId xmlns:a16="http://schemas.microsoft.com/office/drawing/2014/main" id="{31870D48-0C3C-8533-667E-C63A88F8A36B}"/>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4" name="Freeform 228">
              <a:extLst>
                <a:ext uri="{FF2B5EF4-FFF2-40B4-BE49-F238E27FC236}">
                  <a16:creationId xmlns:a16="http://schemas.microsoft.com/office/drawing/2014/main" id="{AE458AD9-EB75-BC55-6150-1428A23B4838}"/>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5" name="Freeform 229">
              <a:extLst>
                <a:ext uri="{FF2B5EF4-FFF2-40B4-BE49-F238E27FC236}">
                  <a16:creationId xmlns:a16="http://schemas.microsoft.com/office/drawing/2014/main" id="{A8BFCCAD-8B46-3161-07CF-BF613A6D86E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6" name="Freeform 230">
              <a:extLst>
                <a:ext uri="{FF2B5EF4-FFF2-40B4-BE49-F238E27FC236}">
                  <a16:creationId xmlns:a16="http://schemas.microsoft.com/office/drawing/2014/main" id="{BDE27D63-1604-81CE-44A5-D267DAEEBE59}"/>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7" name="Freeform 231">
              <a:extLst>
                <a:ext uri="{FF2B5EF4-FFF2-40B4-BE49-F238E27FC236}">
                  <a16:creationId xmlns:a16="http://schemas.microsoft.com/office/drawing/2014/main" id="{14167905-98AF-4F5A-144F-4F9E3609470B}"/>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8" name="Freeform 232">
              <a:extLst>
                <a:ext uri="{FF2B5EF4-FFF2-40B4-BE49-F238E27FC236}">
                  <a16:creationId xmlns:a16="http://schemas.microsoft.com/office/drawing/2014/main" id="{B857E4E5-C728-2167-BC33-DEBF20428174}"/>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29" name="Freeform 233">
              <a:extLst>
                <a:ext uri="{FF2B5EF4-FFF2-40B4-BE49-F238E27FC236}">
                  <a16:creationId xmlns:a16="http://schemas.microsoft.com/office/drawing/2014/main" id="{E6AA4D25-D2B2-391C-6A99-951C380A200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0" name="Freeform 234">
              <a:extLst>
                <a:ext uri="{FF2B5EF4-FFF2-40B4-BE49-F238E27FC236}">
                  <a16:creationId xmlns:a16="http://schemas.microsoft.com/office/drawing/2014/main" id="{1269069E-DD39-2F29-198E-EC4B0D88FC5F}"/>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1" name="Freeform 235">
              <a:extLst>
                <a:ext uri="{FF2B5EF4-FFF2-40B4-BE49-F238E27FC236}">
                  <a16:creationId xmlns:a16="http://schemas.microsoft.com/office/drawing/2014/main" id="{46EA785A-A94C-7D35-FAD8-91C63F8797B1}"/>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2" name="Freeform 236">
              <a:extLst>
                <a:ext uri="{FF2B5EF4-FFF2-40B4-BE49-F238E27FC236}">
                  <a16:creationId xmlns:a16="http://schemas.microsoft.com/office/drawing/2014/main" id="{A7D42AD4-9198-36C2-2E2D-B205768436F3}"/>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3" name="Freeform 237">
              <a:extLst>
                <a:ext uri="{FF2B5EF4-FFF2-40B4-BE49-F238E27FC236}">
                  <a16:creationId xmlns:a16="http://schemas.microsoft.com/office/drawing/2014/main" id="{9E308D6A-0912-6337-9118-9FDB0C1B6360}"/>
                </a:ext>
              </a:extLst>
            </p:cNvPr>
            <p:cNvSpPr>
              <a:spLocks/>
            </p:cNvSpPr>
            <p:nvPr/>
          </p:nvSpPr>
          <p:spPr bwMode="auto">
            <a:xfrm>
              <a:off x="2140" y="1034"/>
              <a:ext cx="713" cy="1199"/>
            </a:xfrm>
            <a:custGeom>
              <a:avLst/>
              <a:gdLst>
                <a:gd name="T0" fmla="*/ 58 w 763"/>
                <a:gd name="T1" fmla="*/ 0 h 1283"/>
                <a:gd name="T2" fmla="*/ 57 w 763"/>
                <a:gd name="T3" fmla="*/ 7 h 1283"/>
                <a:gd name="T4" fmla="*/ 56 w 763"/>
                <a:gd name="T5" fmla="*/ 7 h 1283"/>
                <a:gd name="T6" fmla="*/ 56 w 763"/>
                <a:gd name="T7" fmla="*/ 7 h 1283"/>
                <a:gd name="T8" fmla="*/ 54 w 763"/>
                <a:gd name="T9" fmla="*/ 7 h 1283"/>
                <a:gd name="T10" fmla="*/ 53 w 763"/>
                <a:gd name="T11" fmla="*/ 7 h 1283"/>
                <a:gd name="T12" fmla="*/ 52 w 763"/>
                <a:gd name="T13" fmla="*/ 10 h 1283"/>
                <a:gd name="T14" fmla="*/ 50 w 763"/>
                <a:gd name="T15" fmla="*/ 13 h 1283"/>
                <a:gd name="T16" fmla="*/ 50 w 763"/>
                <a:gd name="T17" fmla="*/ 14 h 1283"/>
                <a:gd name="T18" fmla="*/ 49 w 763"/>
                <a:gd name="T19" fmla="*/ 16 h 1283"/>
                <a:gd name="T20" fmla="*/ 49 w 763"/>
                <a:gd name="T21" fmla="*/ 18 h 1283"/>
                <a:gd name="T22" fmla="*/ 47 w 763"/>
                <a:gd name="T23" fmla="*/ 19 h 1283"/>
                <a:gd name="T24" fmla="*/ 46 w 763"/>
                <a:gd name="T25" fmla="*/ 21 h 1283"/>
                <a:gd name="T26" fmla="*/ 45 w 763"/>
                <a:gd name="T27" fmla="*/ 22 h 1283"/>
                <a:gd name="T28" fmla="*/ 44 w 763"/>
                <a:gd name="T29" fmla="*/ 24 h 1283"/>
                <a:gd name="T30" fmla="*/ 44 w 763"/>
                <a:gd name="T31" fmla="*/ 26 h 1283"/>
                <a:gd name="T32" fmla="*/ 43 w 763"/>
                <a:gd name="T33" fmla="*/ 28 h 1283"/>
                <a:gd name="T34" fmla="*/ 41 w 763"/>
                <a:gd name="T35" fmla="*/ 30 h 1283"/>
                <a:gd name="T36" fmla="*/ 40 w 763"/>
                <a:gd name="T37" fmla="*/ 32 h 1283"/>
                <a:gd name="T38" fmla="*/ 38 w 763"/>
                <a:gd name="T39" fmla="*/ 33 h 1283"/>
                <a:gd name="T40" fmla="*/ 38 w 763"/>
                <a:gd name="T41" fmla="*/ 34 h 1283"/>
                <a:gd name="T42" fmla="*/ 37 w 763"/>
                <a:gd name="T43" fmla="*/ 36 h 1283"/>
                <a:gd name="T44" fmla="*/ 36 w 763"/>
                <a:gd name="T45" fmla="*/ 38 h 1283"/>
                <a:gd name="T46" fmla="*/ 35 w 763"/>
                <a:gd name="T47" fmla="*/ 40 h 1283"/>
                <a:gd name="T48" fmla="*/ 34 w 763"/>
                <a:gd name="T49" fmla="*/ 41 h 1283"/>
                <a:gd name="T50" fmla="*/ 33 w 763"/>
                <a:gd name="T51" fmla="*/ 43 h 1283"/>
                <a:gd name="T52" fmla="*/ 32 w 763"/>
                <a:gd name="T53" fmla="*/ 44 h 1283"/>
                <a:gd name="T54" fmla="*/ 32 w 763"/>
                <a:gd name="T55" fmla="*/ 47 h 1283"/>
                <a:gd name="T56" fmla="*/ 30 w 763"/>
                <a:gd name="T57" fmla="*/ 49 h 1283"/>
                <a:gd name="T58" fmla="*/ 29 w 763"/>
                <a:gd name="T59" fmla="*/ 50 h 1283"/>
                <a:gd name="T60" fmla="*/ 28 w 763"/>
                <a:gd name="T61" fmla="*/ 52 h 1283"/>
                <a:gd name="T62" fmla="*/ 27 w 763"/>
                <a:gd name="T63" fmla="*/ 53 h 1283"/>
                <a:gd name="T64" fmla="*/ 26 w 763"/>
                <a:gd name="T65" fmla="*/ 54 h 1283"/>
                <a:gd name="T66" fmla="*/ 25 w 763"/>
                <a:gd name="T67" fmla="*/ 57 h 1283"/>
                <a:gd name="T68" fmla="*/ 24 w 763"/>
                <a:gd name="T69" fmla="*/ 58 h 1283"/>
                <a:gd name="T70" fmla="*/ 22 w 763"/>
                <a:gd name="T71" fmla="*/ 60 h 1283"/>
                <a:gd name="T72" fmla="*/ 21 w 763"/>
                <a:gd name="T73" fmla="*/ 62 h 1283"/>
                <a:gd name="T74" fmla="*/ 21 w 763"/>
                <a:gd name="T75" fmla="*/ 64 h 1283"/>
                <a:gd name="T76" fmla="*/ 20 w 763"/>
                <a:gd name="T77" fmla="*/ 65 h 1283"/>
                <a:gd name="T78" fmla="*/ 19 w 763"/>
                <a:gd name="T79" fmla="*/ 66 h 1283"/>
                <a:gd name="T80" fmla="*/ 18 w 763"/>
                <a:gd name="T81" fmla="*/ 69 h 1283"/>
                <a:gd name="T82" fmla="*/ 17 w 763"/>
                <a:gd name="T83" fmla="*/ 70 h 1283"/>
                <a:gd name="T84" fmla="*/ 16 w 763"/>
                <a:gd name="T85" fmla="*/ 73 h 1283"/>
                <a:gd name="T86" fmla="*/ 15 w 763"/>
                <a:gd name="T87" fmla="*/ 74 h 1283"/>
                <a:gd name="T88" fmla="*/ 14 w 763"/>
                <a:gd name="T89" fmla="*/ 75 h 1283"/>
                <a:gd name="T90" fmla="*/ 13 w 763"/>
                <a:gd name="T91" fmla="*/ 78 h 1283"/>
                <a:gd name="T92" fmla="*/ 12 w 763"/>
                <a:gd name="T93" fmla="*/ 79 h 1283"/>
                <a:gd name="T94" fmla="*/ 10 w 763"/>
                <a:gd name="T95" fmla="*/ 80 h 1283"/>
                <a:gd name="T96" fmla="*/ 9 w 763"/>
                <a:gd name="T97" fmla="*/ 82 h 1283"/>
                <a:gd name="T98" fmla="*/ 7 w 763"/>
                <a:gd name="T99" fmla="*/ 85 h 1283"/>
                <a:gd name="T100" fmla="*/ 7 w 763"/>
                <a:gd name="T101" fmla="*/ 86 h 1283"/>
                <a:gd name="T102" fmla="*/ 7 w 763"/>
                <a:gd name="T103" fmla="*/ 87 h 1283"/>
                <a:gd name="T104" fmla="*/ 7 w 763"/>
                <a:gd name="T105" fmla="*/ 89 h 1283"/>
                <a:gd name="T106" fmla="*/ 7 w 763"/>
                <a:gd name="T107" fmla="*/ 91 h 1283"/>
                <a:gd name="T108" fmla="*/ 7 w 763"/>
                <a:gd name="T109" fmla="*/ 93 h 1283"/>
                <a:gd name="T110" fmla="*/ 7 w 763"/>
                <a:gd name="T111" fmla="*/ 95 h 1283"/>
                <a:gd name="T112" fmla="*/ 7 w 763"/>
                <a:gd name="T113" fmla="*/ 96 h 1283"/>
                <a:gd name="T114" fmla="*/ 0 w 763"/>
                <a:gd name="T115" fmla="*/ 98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4" name="Line 238">
              <a:extLst>
                <a:ext uri="{FF2B5EF4-FFF2-40B4-BE49-F238E27FC236}">
                  <a16:creationId xmlns:a16="http://schemas.microsoft.com/office/drawing/2014/main" id="{57103F87-15F1-1B87-BCFF-652B042B8A9E}"/>
                </a:ext>
              </a:extLst>
            </p:cNvPr>
            <p:cNvSpPr>
              <a:spLocks noChangeShapeType="1"/>
            </p:cNvSpPr>
            <p:nvPr/>
          </p:nvSpPr>
          <p:spPr bwMode="auto">
            <a:xfrm>
              <a:off x="2773" y="2228"/>
              <a:ext cx="1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35" name="Freeform 239">
              <a:extLst>
                <a:ext uri="{FF2B5EF4-FFF2-40B4-BE49-F238E27FC236}">
                  <a16:creationId xmlns:a16="http://schemas.microsoft.com/office/drawing/2014/main" id="{CDE41073-9EF4-0F45-2C06-05A38678A2FA}"/>
                </a:ext>
              </a:extLst>
            </p:cNvPr>
            <p:cNvSpPr>
              <a:spLocks/>
            </p:cNvSpPr>
            <p:nvPr/>
          </p:nvSpPr>
          <p:spPr bwMode="auto">
            <a:xfrm>
              <a:off x="2841"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636" name="Rectangle 240">
              <a:extLst>
                <a:ext uri="{FF2B5EF4-FFF2-40B4-BE49-F238E27FC236}">
                  <a16:creationId xmlns:a16="http://schemas.microsoft.com/office/drawing/2014/main" id="{D1BC2203-D8A7-B974-4526-121A71561D30}"/>
                </a:ext>
              </a:extLst>
            </p:cNvPr>
            <p:cNvSpPr>
              <a:spLocks noChangeArrowheads="1"/>
            </p:cNvSpPr>
            <p:nvPr/>
          </p:nvSpPr>
          <p:spPr bwMode="auto">
            <a:xfrm>
              <a:off x="2153" y="87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6</a:t>
              </a:r>
              <a:endParaRPr lang="fr-CA" altLang="en-US" sz="2000">
                <a:latin typeface="Arial" panose="020B0604020202020204" pitchFamily="34" charset="0"/>
                <a:cs typeface="Arial" panose="020B0604020202020204" pitchFamily="34" charset="0"/>
              </a:endParaRPr>
            </a:p>
          </p:txBody>
        </p:sp>
        <p:sp>
          <p:nvSpPr>
            <p:cNvPr id="315637" name="Oval 241">
              <a:extLst>
                <a:ext uri="{FF2B5EF4-FFF2-40B4-BE49-F238E27FC236}">
                  <a16:creationId xmlns:a16="http://schemas.microsoft.com/office/drawing/2014/main" id="{A5F3E66B-E774-7048-F391-DE184973B65B}"/>
                </a:ext>
              </a:extLst>
            </p:cNvPr>
            <p:cNvSpPr>
              <a:spLocks noChangeArrowheads="1"/>
            </p:cNvSpPr>
            <p:nvPr/>
          </p:nvSpPr>
          <p:spPr bwMode="auto">
            <a:xfrm>
              <a:off x="662" y="3610"/>
              <a:ext cx="33"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38" name="Oval 242">
              <a:extLst>
                <a:ext uri="{FF2B5EF4-FFF2-40B4-BE49-F238E27FC236}">
                  <a16:creationId xmlns:a16="http://schemas.microsoft.com/office/drawing/2014/main" id="{F6A28C3A-8BB3-772E-545C-729D96320A31}"/>
                </a:ext>
              </a:extLst>
            </p:cNvPr>
            <p:cNvSpPr>
              <a:spLocks noChangeArrowheads="1"/>
            </p:cNvSpPr>
            <p:nvPr/>
          </p:nvSpPr>
          <p:spPr bwMode="auto">
            <a:xfrm>
              <a:off x="695" y="357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39" name="Oval 243">
              <a:extLst>
                <a:ext uri="{FF2B5EF4-FFF2-40B4-BE49-F238E27FC236}">
                  <a16:creationId xmlns:a16="http://schemas.microsoft.com/office/drawing/2014/main" id="{5DC030D7-65A3-B040-FBDC-E00B0B7D1C3D}"/>
                </a:ext>
              </a:extLst>
            </p:cNvPr>
            <p:cNvSpPr>
              <a:spLocks noChangeArrowheads="1"/>
            </p:cNvSpPr>
            <p:nvPr/>
          </p:nvSpPr>
          <p:spPr bwMode="auto">
            <a:xfrm>
              <a:off x="742" y="353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0" name="Oval 244">
              <a:extLst>
                <a:ext uri="{FF2B5EF4-FFF2-40B4-BE49-F238E27FC236}">
                  <a16:creationId xmlns:a16="http://schemas.microsoft.com/office/drawing/2014/main" id="{9C7EBFD6-7327-5CB6-690D-85D96EF3DB4D}"/>
                </a:ext>
              </a:extLst>
            </p:cNvPr>
            <p:cNvSpPr>
              <a:spLocks noChangeArrowheads="1"/>
            </p:cNvSpPr>
            <p:nvPr/>
          </p:nvSpPr>
          <p:spPr bwMode="auto">
            <a:xfrm>
              <a:off x="788" y="353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1" name="Oval 245">
              <a:extLst>
                <a:ext uri="{FF2B5EF4-FFF2-40B4-BE49-F238E27FC236}">
                  <a16:creationId xmlns:a16="http://schemas.microsoft.com/office/drawing/2014/main" id="{78D461A1-014C-ACD5-636D-5146996CC94E}"/>
                </a:ext>
              </a:extLst>
            </p:cNvPr>
            <p:cNvSpPr>
              <a:spLocks noChangeArrowheads="1"/>
            </p:cNvSpPr>
            <p:nvPr/>
          </p:nvSpPr>
          <p:spPr bwMode="auto">
            <a:xfrm>
              <a:off x="839"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2" name="Oval 246">
              <a:extLst>
                <a:ext uri="{FF2B5EF4-FFF2-40B4-BE49-F238E27FC236}">
                  <a16:creationId xmlns:a16="http://schemas.microsoft.com/office/drawing/2014/main" id="{DDD8DB7C-B3E8-E14C-9106-B1DADE82AB91}"/>
                </a:ext>
              </a:extLst>
            </p:cNvPr>
            <p:cNvSpPr>
              <a:spLocks noChangeArrowheads="1"/>
            </p:cNvSpPr>
            <p:nvPr/>
          </p:nvSpPr>
          <p:spPr bwMode="auto">
            <a:xfrm>
              <a:off x="885"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3" name="Oval 247">
              <a:extLst>
                <a:ext uri="{FF2B5EF4-FFF2-40B4-BE49-F238E27FC236}">
                  <a16:creationId xmlns:a16="http://schemas.microsoft.com/office/drawing/2014/main" id="{E9F80BCE-A9B5-37AC-82B7-7D64938844A5}"/>
                </a:ext>
              </a:extLst>
            </p:cNvPr>
            <p:cNvSpPr>
              <a:spLocks noChangeArrowheads="1"/>
            </p:cNvSpPr>
            <p:nvPr/>
          </p:nvSpPr>
          <p:spPr bwMode="auto">
            <a:xfrm>
              <a:off x="932" y="351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4" name="Oval 248">
              <a:extLst>
                <a:ext uri="{FF2B5EF4-FFF2-40B4-BE49-F238E27FC236}">
                  <a16:creationId xmlns:a16="http://schemas.microsoft.com/office/drawing/2014/main" id="{99A4AD10-0B06-5F73-48C5-B74C297A579F}"/>
                </a:ext>
              </a:extLst>
            </p:cNvPr>
            <p:cNvSpPr>
              <a:spLocks noChangeArrowheads="1"/>
            </p:cNvSpPr>
            <p:nvPr/>
          </p:nvSpPr>
          <p:spPr bwMode="auto">
            <a:xfrm>
              <a:off x="978" y="323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5" name="Oval 249">
              <a:extLst>
                <a:ext uri="{FF2B5EF4-FFF2-40B4-BE49-F238E27FC236}">
                  <a16:creationId xmlns:a16="http://schemas.microsoft.com/office/drawing/2014/main" id="{C01EF665-0D02-9C35-5DDA-6A9E22CC989F}"/>
                </a:ext>
              </a:extLst>
            </p:cNvPr>
            <p:cNvSpPr>
              <a:spLocks noChangeArrowheads="1"/>
            </p:cNvSpPr>
            <p:nvPr/>
          </p:nvSpPr>
          <p:spPr bwMode="auto">
            <a:xfrm>
              <a:off x="1023"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6" name="Oval 250">
              <a:extLst>
                <a:ext uri="{FF2B5EF4-FFF2-40B4-BE49-F238E27FC236}">
                  <a16:creationId xmlns:a16="http://schemas.microsoft.com/office/drawing/2014/main" id="{6D7BB28C-AAA6-46BA-E578-D259EACA7761}"/>
                </a:ext>
              </a:extLst>
            </p:cNvPr>
            <p:cNvSpPr>
              <a:spLocks noChangeArrowheads="1"/>
            </p:cNvSpPr>
            <p:nvPr/>
          </p:nvSpPr>
          <p:spPr bwMode="auto">
            <a:xfrm>
              <a:off x="1069" y="32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7" name="Oval 251">
              <a:extLst>
                <a:ext uri="{FF2B5EF4-FFF2-40B4-BE49-F238E27FC236}">
                  <a16:creationId xmlns:a16="http://schemas.microsoft.com/office/drawing/2014/main" id="{4C1A5C59-FF97-21FF-7D47-31D814F11CF1}"/>
                </a:ext>
              </a:extLst>
            </p:cNvPr>
            <p:cNvSpPr>
              <a:spLocks noChangeArrowheads="1"/>
            </p:cNvSpPr>
            <p:nvPr/>
          </p:nvSpPr>
          <p:spPr bwMode="auto">
            <a:xfrm>
              <a:off x="1115"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8" name="Oval 252">
              <a:extLst>
                <a:ext uri="{FF2B5EF4-FFF2-40B4-BE49-F238E27FC236}">
                  <a16:creationId xmlns:a16="http://schemas.microsoft.com/office/drawing/2014/main" id="{D90EBF15-ED8E-6A49-13E7-62FD512DA5B9}"/>
                </a:ext>
              </a:extLst>
            </p:cNvPr>
            <p:cNvSpPr>
              <a:spLocks noChangeArrowheads="1"/>
            </p:cNvSpPr>
            <p:nvPr/>
          </p:nvSpPr>
          <p:spPr bwMode="auto">
            <a:xfrm>
              <a:off x="1150" y="302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49" name="Oval 253">
              <a:extLst>
                <a:ext uri="{FF2B5EF4-FFF2-40B4-BE49-F238E27FC236}">
                  <a16:creationId xmlns:a16="http://schemas.microsoft.com/office/drawing/2014/main" id="{C74EC46C-63DE-D965-18B4-FA65C585D5CF}"/>
                </a:ext>
              </a:extLst>
            </p:cNvPr>
            <p:cNvSpPr>
              <a:spLocks noChangeArrowheads="1"/>
            </p:cNvSpPr>
            <p:nvPr/>
          </p:nvSpPr>
          <p:spPr bwMode="auto">
            <a:xfrm>
              <a:off x="1190" y="295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0" name="Oval 254">
              <a:extLst>
                <a:ext uri="{FF2B5EF4-FFF2-40B4-BE49-F238E27FC236}">
                  <a16:creationId xmlns:a16="http://schemas.microsoft.com/office/drawing/2014/main" id="{68087312-F9A8-B66F-2811-CBF7DFEE09C1}"/>
                </a:ext>
              </a:extLst>
            </p:cNvPr>
            <p:cNvSpPr>
              <a:spLocks noChangeArrowheads="1"/>
            </p:cNvSpPr>
            <p:nvPr/>
          </p:nvSpPr>
          <p:spPr bwMode="auto">
            <a:xfrm>
              <a:off x="1236"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1" name="Oval 255">
              <a:extLst>
                <a:ext uri="{FF2B5EF4-FFF2-40B4-BE49-F238E27FC236}">
                  <a16:creationId xmlns:a16="http://schemas.microsoft.com/office/drawing/2014/main" id="{0F138CF8-6BEA-7683-6944-09FC5CD08F87}"/>
                </a:ext>
              </a:extLst>
            </p:cNvPr>
            <p:cNvSpPr>
              <a:spLocks noChangeArrowheads="1"/>
            </p:cNvSpPr>
            <p:nvPr/>
          </p:nvSpPr>
          <p:spPr bwMode="auto">
            <a:xfrm>
              <a:off x="1283" y="2852"/>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2" name="Oval 256">
              <a:extLst>
                <a:ext uri="{FF2B5EF4-FFF2-40B4-BE49-F238E27FC236}">
                  <a16:creationId xmlns:a16="http://schemas.microsoft.com/office/drawing/2014/main" id="{DACEE562-BA09-AE91-AE11-5B0D7BBE9CE7}"/>
                </a:ext>
              </a:extLst>
            </p:cNvPr>
            <p:cNvSpPr>
              <a:spLocks noChangeArrowheads="1"/>
            </p:cNvSpPr>
            <p:nvPr/>
          </p:nvSpPr>
          <p:spPr bwMode="auto">
            <a:xfrm>
              <a:off x="1316" y="257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3" name="Oval 257">
              <a:extLst>
                <a:ext uri="{FF2B5EF4-FFF2-40B4-BE49-F238E27FC236}">
                  <a16:creationId xmlns:a16="http://schemas.microsoft.com/office/drawing/2014/main" id="{B0709370-F491-2166-EAA1-2C9B9F30A218}"/>
                </a:ext>
              </a:extLst>
            </p:cNvPr>
            <p:cNvSpPr>
              <a:spLocks noChangeArrowheads="1"/>
            </p:cNvSpPr>
            <p:nvPr/>
          </p:nvSpPr>
          <p:spPr bwMode="auto">
            <a:xfrm>
              <a:off x="1345" y="266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4" name="Oval 258">
              <a:extLst>
                <a:ext uri="{FF2B5EF4-FFF2-40B4-BE49-F238E27FC236}">
                  <a16:creationId xmlns:a16="http://schemas.microsoft.com/office/drawing/2014/main" id="{EC058BB9-D3FA-8947-9EC7-2DB465F572E9}"/>
                </a:ext>
              </a:extLst>
            </p:cNvPr>
            <p:cNvSpPr>
              <a:spLocks noChangeArrowheads="1"/>
            </p:cNvSpPr>
            <p:nvPr/>
          </p:nvSpPr>
          <p:spPr bwMode="auto">
            <a:xfrm>
              <a:off x="1385" y="287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5" name="Oval 259">
              <a:extLst>
                <a:ext uri="{FF2B5EF4-FFF2-40B4-BE49-F238E27FC236}">
                  <a16:creationId xmlns:a16="http://schemas.microsoft.com/office/drawing/2014/main" id="{B960E18B-1A72-D25C-9B5C-B0C03C3D25FF}"/>
                </a:ext>
              </a:extLst>
            </p:cNvPr>
            <p:cNvSpPr>
              <a:spLocks noChangeArrowheads="1"/>
            </p:cNvSpPr>
            <p:nvPr/>
          </p:nvSpPr>
          <p:spPr bwMode="auto">
            <a:xfrm>
              <a:off x="1426" y="278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6" name="Oval 260">
              <a:extLst>
                <a:ext uri="{FF2B5EF4-FFF2-40B4-BE49-F238E27FC236}">
                  <a16:creationId xmlns:a16="http://schemas.microsoft.com/office/drawing/2014/main" id="{33CC90B1-424E-B5B4-EE65-2EDF384B28D5}"/>
                </a:ext>
              </a:extLst>
            </p:cNvPr>
            <p:cNvSpPr>
              <a:spLocks noChangeArrowheads="1"/>
            </p:cNvSpPr>
            <p:nvPr/>
          </p:nvSpPr>
          <p:spPr bwMode="auto">
            <a:xfrm>
              <a:off x="1466" y="256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7" name="Oval 261">
              <a:extLst>
                <a:ext uri="{FF2B5EF4-FFF2-40B4-BE49-F238E27FC236}">
                  <a16:creationId xmlns:a16="http://schemas.microsoft.com/office/drawing/2014/main" id="{FE3793BB-3521-1373-49AE-16CFAF4B1CDE}"/>
                </a:ext>
              </a:extLst>
            </p:cNvPr>
            <p:cNvSpPr>
              <a:spLocks noChangeArrowheads="1"/>
            </p:cNvSpPr>
            <p:nvPr/>
          </p:nvSpPr>
          <p:spPr bwMode="auto">
            <a:xfrm>
              <a:off x="1495" y="246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8" name="Oval 262">
              <a:extLst>
                <a:ext uri="{FF2B5EF4-FFF2-40B4-BE49-F238E27FC236}">
                  <a16:creationId xmlns:a16="http://schemas.microsoft.com/office/drawing/2014/main" id="{F05B0989-6641-DAED-C733-1F8111F2AC48}"/>
                </a:ext>
              </a:extLst>
            </p:cNvPr>
            <p:cNvSpPr>
              <a:spLocks noChangeArrowheads="1"/>
            </p:cNvSpPr>
            <p:nvPr/>
          </p:nvSpPr>
          <p:spPr bwMode="auto">
            <a:xfrm>
              <a:off x="1541" y="288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59" name="Oval 263">
              <a:extLst>
                <a:ext uri="{FF2B5EF4-FFF2-40B4-BE49-F238E27FC236}">
                  <a16:creationId xmlns:a16="http://schemas.microsoft.com/office/drawing/2014/main" id="{B8FEAA73-624A-21B9-8EC9-CECFD77A8661}"/>
                </a:ext>
              </a:extLst>
            </p:cNvPr>
            <p:cNvSpPr>
              <a:spLocks noChangeArrowheads="1"/>
            </p:cNvSpPr>
            <p:nvPr/>
          </p:nvSpPr>
          <p:spPr bwMode="auto">
            <a:xfrm>
              <a:off x="1569" y="2594"/>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0" name="Oval 264">
              <a:extLst>
                <a:ext uri="{FF2B5EF4-FFF2-40B4-BE49-F238E27FC236}">
                  <a16:creationId xmlns:a16="http://schemas.microsoft.com/office/drawing/2014/main" id="{B68EBEFA-B2B6-6882-FBBD-A596423CF5DE}"/>
                </a:ext>
              </a:extLst>
            </p:cNvPr>
            <p:cNvSpPr>
              <a:spLocks noChangeArrowheads="1"/>
            </p:cNvSpPr>
            <p:nvPr/>
          </p:nvSpPr>
          <p:spPr bwMode="auto">
            <a:xfrm>
              <a:off x="1599" y="249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1" name="Oval 265">
              <a:extLst>
                <a:ext uri="{FF2B5EF4-FFF2-40B4-BE49-F238E27FC236}">
                  <a16:creationId xmlns:a16="http://schemas.microsoft.com/office/drawing/2014/main" id="{7D2F0E84-9485-EEFE-5F3F-2D1F66C8B4CA}"/>
                </a:ext>
              </a:extLst>
            </p:cNvPr>
            <p:cNvSpPr>
              <a:spLocks noChangeArrowheads="1"/>
            </p:cNvSpPr>
            <p:nvPr/>
          </p:nvSpPr>
          <p:spPr bwMode="auto">
            <a:xfrm>
              <a:off x="1633" y="268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2" name="Oval 266">
              <a:extLst>
                <a:ext uri="{FF2B5EF4-FFF2-40B4-BE49-F238E27FC236}">
                  <a16:creationId xmlns:a16="http://schemas.microsoft.com/office/drawing/2014/main" id="{ACE7907F-4DC2-51B9-D734-3BD7F4C641FE}"/>
                </a:ext>
              </a:extLst>
            </p:cNvPr>
            <p:cNvSpPr>
              <a:spLocks noChangeArrowheads="1"/>
            </p:cNvSpPr>
            <p:nvPr/>
          </p:nvSpPr>
          <p:spPr bwMode="auto">
            <a:xfrm>
              <a:off x="1661" y="284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3" name="Oval 267">
              <a:extLst>
                <a:ext uri="{FF2B5EF4-FFF2-40B4-BE49-F238E27FC236}">
                  <a16:creationId xmlns:a16="http://schemas.microsoft.com/office/drawing/2014/main" id="{4AFCF07F-6CF6-9F80-36E9-DDFDA49A6314}"/>
                </a:ext>
              </a:extLst>
            </p:cNvPr>
            <p:cNvSpPr>
              <a:spLocks noChangeArrowheads="1"/>
            </p:cNvSpPr>
            <p:nvPr/>
          </p:nvSpPr>
          <p:spPr bwMode="auto">
            <a:xfrm>
              <a:off x="1696" y="23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4" name="Oval 268">
              <a:extLst>
                <a:ext uri="{FF2B5EF4-FFF2-40B4-BE49-F238E27FC236}">
                  <a16:creationId xmlns:a16="http://schemas.microsoft.com/office/drawing/2014/main" id="{850E1F52-6A25-3D3C-FF0D-DC5F00240882}"/>
                </a:ext>
              </a:extLst>
            </p:cNvPr>
            <p:cNvSpPr>
              <a:spLocks noChangeArrowheads="1"/>
            </p:cNvSpPr>
            <p:nvPr/>
          </p:nvSpPr>
          <p:spPr bwMode="auto">
            <a:xfrm>
              <a:off x="1736" y="27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5" name="Oval 269">
              <a:extLst>
                <a:ext uri="{FF2B5EF4-FFF2-40B4-BE49-F238E27FC236}">
                  <a16:creationId xmlns:a16="http://schemas.microsoft.com/office/drawing/2014/main" id="{FD3A3DFE-AD7D-7FB2-1F5F-52B9BC9AC321}"/>
                </a:ext>
              </a:extLst>
            </p:cNvPr>
            <p:cNvSpPr>
              <a:spLocks noChangeArrowheads="1"/>
            </p:cNvSpPr>
            <p:nvPr/>
          </p:nvSpPr>
          <p:spPr bwMode="auto">
            <a:xfrm>
              <a:off x="1765" y="272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6" name="Oval 270">
              <a:extLst>
                <a:ext uri="{FF2B5EF4-FFF2-40B4-BE49-F238E27FC236}">
                  <a16:creationId xmlns:a16="http://schemas.microsoft.com/office/drawing/2014/main" id="{24D70D2A-F566-8BA1-460F-5FD194B2BBB9}"/>
                </a:ext>
              </a:extLst>
            </p:cNvPr>
            <p:cNvSpPr>
              <a:spLocks noChangeArrowheads="1"/>
            </p:cNvSpPr>
            <p:nvPr/>
          </p:nvSpPr>
          <p:spPr bwMode="auto">
            <a:xfrm>
              <a:off x="1776" y="25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7" name="Oval 271">
              <a:extLst>
                <a:ext uri="{FF2B5EF4-FFF2-40B4-BE49-F238E27FC236}">
                  <a16:creationId xmlns:a16="http://schemas.microsoft.com/office/drawing/2014/main" id="{B3B6E533-FAFB-B900-F3F4-4A0C76224F26}"/>
                </a:ext>
              </a:extLst>
            </p:cNvPr>
            <p:cNvSpPr>
              <a:spLocks noChangeArrowheads="1"/>
            </p:cNvSpPr>
            <p:nvPr/>
          </p:nvSpPr>
          <p:spPr bwMode="auto">
            <a:xfrm>
              <a:off x="1811" y="24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68" name="Line 272">
              <a:extLst>
                <a:ext uri="{FF2B5EF4-FFF2-40B4-BE49-F238E27FC236}">
                  <a16:creationId xmlns:a16="http://schemas.microsoft.com/office/drawing/2014/main" id="{5633EC1D-E569-E4F0-3915-105224003E60}"/>
                </a:ext>
              </a:extLst>
            </p:cNvPr>
            <p:cNvSpPr>
              <a:spLocks noChangeShapeType="1"/>
            </p:cNvSpPr>
            <p:nvPr/>
          </p:nvSpPr>
          <p:spPr bwMode="auto">
            <a:xfrm>
              <a:off x="621" y="3685"/>
              <a:ext cx="143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69" name="Line 273">
              <a:extLst>
                <a:ext uri="{FF2B5EF4-FFF2-40B4-BE49-F238E27FC236}">
                  <a16:creationId xmlns:a16="http://schemas.microsoft.com/office/drawing/2014/main" id="{DC87565B-9060-D7A8-BA34-05198230EBC2}"/>
                </a:ext>
              </a:extLst>
            </p:cNvPr>
            <p:cNvSpPr>
              <a:spLocks noChangeShapeType="1"/>
            </p:cNvSpPr>
            <p:nvPr/>
          </p:nvSpPr>
          <p:spPr bwMode="auto">
            <a:xfrm>
              <a:off x="62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0" name="Line 274">
              <a:extLst>
                <a:ext uri="{FF2B5EF4-FFF2-40B4-BE49-F238E27FC236}">
                  <a16:creationId xmlns:a16="http://schemas.microsoft.com/office/drawing/2014/main" id="{A567A24A-C91F-CFFC-C7C0-784389A29366}"/>
                </a:ext>
              </a:extLst>
            </p:cNvPr>
            <p:cNvSpPr>
              <a:spLocks noChangeShapeType="1"/>
            </p:cNvSpPr>
            <p:nvPr/>
          </p:nvSpPr>
          <p:spPr bwMode="auto">
            <a:xfrm>
              <a:off x="863"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1" name="Line 275">
              <a:extLst>
                <a:ext uri="{FF2B5EF4-FFF2-40B4-BE49-F238E27FC236}">
                  <a16:creationId xmlns:a16="http://schemas.microsoft.com/office/drawing/2014/main" id="{51531438-ED3B-F9E6-CC6C-6BB130E94CAE}"/>
                </a:ext>
              </a:extLst>
            </p:cNvPr>
            <p:cNvSpPr>
              <a:spLocks noChangeShapeType="1"/>
            </p:cNvSpPr>
            <p:nvPr/>
          </p:nvSpPr>
          <p:spPr bwMode="auto">
            <a:xfrm>
              <a:off x="109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2" name="Line 276">
              <a:extLst>
                <a:ext uri="{FF2B5EF4-FFF2-40B4-BE49-F238E27FC236}">
                  <a16:creationId xmlns:a16="http://schemas.microsoft.com/office/drawing/2014/main" id="{3A954134-89A4-28EC-48C0-7F84F8604648}"/>
                </a:ext>
              </a:extLst>
            </p:cNvPr>
            <p:cNvSpPr>
              <a:spLocks noChangeShapeType="1"/>
            </p:cNvSpPr>
            <p:nvPr/>
          </p:nvSpPr>
          <p:spPr bwMode="auto">
            <a:xfrm>
              <a:off x="134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3" name="Line 277">
              <a:extLst>
                <a:ext uri="{FF2B5EF4-FFF2-40B4-BE49-F238E27FC236}">
                  <a16:creationId xmlns:a16="http://schemas.microsoft.com/office/drawing/2014/main" id="{EB22154F-9067-7FB7-B05B-65276B1C5B71}"/>
                </a:ext>
              </a:extLst>
            </p:cNvPr>
            <p:cNvSpPr>
              <a:spLocks noChangeShapeType="1"/>
            </p:cNvSpPr>
            <p:nvPr/>
          </p:nvSpPr>
          <p:spPr bwMode="auto">
            <a:xfrm>
              <a:off x="158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4" name="Line 278">
              <a:extLst>
                <a:ext uri="{FF2B5EF4-FFF2-40B4-BE49-F238E27FC236}">
                  <a16:creationId xmlns:a16="http://schemas.microsoft.com/office/drawing/2014/main" id="{5F13868D-DFE5-455B-4986-A3EF662520AA}"/>
                </a:ext>
              </a:extLst>
            </p:cNvPr>
            <p:cNvSpPr>
              <a:spLocks noChangeShapeType="1"/>
            </p:cNvSpPr>
            <p:nvPr/>
          </p:nvSpPr>
          <p:spPr bwMode="auto">
            <a:xfrm>
              <a:off x="1822"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5" name="Line 279">
              <a:extLst>
                <a:ext uri="{FF2B5EF4-FFF2-40B4-BE49-F238E27FC236}">
                  <a16:creationId xmlns:a16="http://schemas.microsoft.com/office/drawing/2014/main" id="{F50C89A3-D607-CCAE-2AE5-6C045D4F872A}"/>
                </a:ext>
              </a:extLst>
            </p:cNvPr>
            <p:cNvSpPr>
              <a:spLocks noChangeShapeType="1"/>
            </p:cNvSpPr>
            <p:nvPr/>
          </p:nvSpPr>
          <p:spPr bwMode="auto">
            <a:xfrm>
              <a:off x="205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76" name="Rectangle 280">
              <a:extLst>
                <a:ext uri="{FF2B5EF4-FFF2-40B4-BE49-F238E27FC236}">
                  <a16:creationId xmlns:a16="http://schemas.microsoft.com/office/drawing/2014/main" id="{57CFEF9E-DC06-89E9-843F-D9FF4DE7B2CB}"/>
                </a:ext>
              </a:extLst>
            </p:cNvPr>
            <p:cNvSpPr>
              <a:spLocks noChangeArrowheads="1"/>
            </p:cNvSpPr>
            <p:nvPr/>
          </p:nvSpPr>
          <p:spPr bwMode="auto">
            <a:xfrm>
              <a:off x="584"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677" name="Rectangle 281">
              <a:extLst>
                <a:ext uri="{FF2B5EF4-FFF2-40B4-BE49-F238E27FC236}">
                  <a16:creationId xmlns:a16="http://schemas.microsoft.com/office/drawing/2014/main" id="{F89D161F-03F2-516E-85A6-FCE5EA9AF61B}"/>
                </a:ext>
              </a:extLst>
            </p:cNvPr>
            <p:cNvSpPr>
              <a:spLocks noChangeArrowheads="1"/>
            </p:cNvSpPr>
            <p:nvPr/>
          </p:nvSpPr>
          <p:spPr bwMode="auto">
            <a:xfrm>
              <a:off x="826"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5678" name="Rectangle 282">
              <a:extLst>
                <a:ext uri="{FF2B5EF4-FFF2-40B4-BE49-F238E27FC236}">
                  <a16:creationId xmlns:a16="http://schemas.microsoft.com/office/drawing/2014/main" id="{DD63A5AA-5F93-A0C8-87F7-3B36E2027082}"/>
                </a:ext>
              </a:extLst>
            </p:cNvPr>
            <p:cNvSpPr>
              <a:spLocks noChangeArrowheads="1"/>
            </p:cNvSpPr>
            <p:nvPr/>
          </p:nvSpPr>
          <p:spPr bwMode="auto">
            <a:xfrm>
              <a:off x="1041"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5679" name="Rectangle 283">
              <a:extLst>
                <a:ext uri="{FF2B5EF4-FFF2-40B4-BE49-F238E27FC236}">
                  <a16:creationId xmlns:a16="http://schemas.microsoft.com/office/drawing/2014/main" id="{87301A81-63FA-37D4-71DB-93AE2A4B6949}"/>
                </a:ext>
              </a:extLst>
            </p:cNvPr>
            <p:cNvSpPr>
              <a:spLocks noChangeArrowheads="1"/>
            </p:cNvSpPr>
            <p:nvPr/>
          </p:nvSpPr>
          <p:spPr bwMode="auto">
            <a:xfrm>
              <a:off x="1283"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5680" name="Rectangle 284">
              <a:extLst>
                <a:ext uri="{FF2B5EF4-FFF2-40B4-BE49-F238E27FC236}">
                  <a16:creationId xmlns:a16="http://schemas.microsoft.com/office/drawing/2014/main" id="{31D8D793-F600-6418-012C-5C4932FEB3B2}"/>
                </a:ext>
              </a:extLst>
            </p:cNvPr>
            <p:cNvSpPr>
              <a:spLocks noChangeArrowheads="1"/>
            </p:cNvSpPr>
            <p:nvPr/>
          </p:nvSpPr>
          <p:spPr bwMode="auto">
            <a:xfrm>
              <a:off x="1524"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5681" name="Rectangle 285">
              <a:extLst>
                <a:ext uri="{FF2B5EF4-FFF2-40B4-BE49-F238E27FC236}">
                  <a16:creationId xmlns:a16="http://schemas.microsoft.com/office/drawing/2014/main" id="{A7C6F36F-4EE0-4129-AF90-2B53D954F421}"/>
                </a:ext>
              </a:extLst>
            </p:cNvPr>
            <p:cNvSpPr>
              <a:spLocks noChangeArrowheads="1"/>
            </p:cNvSpPr>
            <p:nvPr/>
          </p:nvSpPr>
          <p:spPr bwMode="auto">
            <a:xfrm>
              <a:off x="1765"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5682" name="Line 286">
              <a:extLst>
                <a:ext uri="{FF2B5EF4-FFF2-40B4-BE49-F238E27FC236}">
                  <a16:creationId xmlns:a16="http://schemas.microsoft.com/office/drawing/2014/main" id="{7D427C77-A403-4168-DE25-A282F65ED92D}"/>
                </a:ext>
              </a:extLst>
            </p:cNvPr>
            <p:cNvSpPr>
              <a:spLocks noChangeShapeType="1"/>
            </p:cNvSpPr>
            <p:nvPr/>
          </p:nvSpPr>
          <p:spPr bwMode="auto">
            <a:xfrm flipV="1">
              <a:off x="609" y="2526"/>
              <a:ext cx="0" cy="11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3" name="Line 287">
              <a:extLst>
                <a:ext uri="{FF2B5EF4-FFF2-40B4-BE49-F238E27FC236}">
                  <a16:creationId xmlns:a16="http://schemas.microsoft.com/office/drawing/2014/main" id="{711FD979-175B-4F67-2A81-DE37EB48D592}"/>
                </a:ext>
              </a:extLst>
            </p:cNvPr>
            <p:cNvSpPr>
              <a:spLocks noChangeShapeType="1"/>
            </p:cNvSpPr>
            <p:nvPr/>
          </p:nvSpPr>
          <p:spPr bwMode="auto">
            <a:xfrm flipH="1">
              <a:off x="564"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4" name="Line 288">
              <a:extLst>
                <a:ext uri="{FF2B5EF4-FFF2-40B4-BE49-F238E27FC236}">
                  <a16:creationId xmlns:a16="http://schemas.microsoft.com/office/drawing/2014/main" id="{3D8D4885-B5C2-BDA4-3EC9-935A2921FCBC}"/>
                </a:ext>
              </a:extLst>
            </p:cNvPr>
            <p:cNvSpPr>
              <a:spLocks noChangeShapeType="1"/>
            </p:cNvSpPr>
            <p:nvPr/>
          </p:nvSpPr>
          <p:spPr bwMode="auto">
            <a:xfrm flipH="1">
              <a:off x="564"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5" name="Line 289">
              <a:extLst>
                <a:ext uri="{FF2B5EF4-FFF2-40B4-BE49-F238E27FC236}">
                  <a16:creationId xmlns:a16="http://schemas.microsoft.com/office/drawing/2014/main" id="{18279677-8971-BE08-359F-51FBA94340FB}"/>
                </a:ext>
              </a:extLst>
            </p:cNvPr>
            <p:cNvSpPr>
              <a:spLocks noChangeShapeType="1"/>
            </p:cNvSpPr>
            <p:nvPr/>
          </p:nvSpPr>
          <p:spPr bwMode="auto">
            <a:xfrm flipH="1">
              <a:off x="564"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6" name="Line 290">
              <a:extLst>
                <a:ext uri="{FF2B5EF4-FFF2-40B4-BE49-F238E27FC236}">
                  <a16:creationId xmlns:a16="http://schemas.microsoft.com/office/drawing/2014/main" id="{CAD7EED2-EFD1-2063-D596-1B9D07D98A4F}"/>
                </a:ext>
              </a:extLst>
            </p:cNvPr>
            <p:cNvSpPr>
              <a:spLocks noChangeShapeType="1"/>
            </p:cNvSpPr>
            <p:nvPr/>
          </p:nvSpPr>
          <p:spPr bwMode="auto">
            <a:xfrm flipH="1">
              <a:off x="564"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7" name="Line 291">
              <a:extLst>
                <a:ext uri="{FF2B5EF4-FFF2-40B4-BE49-F238E27FC236}">
                  <a16:creationId xmlns:a16="http://schemas.microsoft.com/office/drawing/2014/main" id="{9DDE7672-A5F4-F5A5-2432-8A5AAA222E96}"/>
                </a:ext>
              </a:extLst>
            </p:cNvPr>
            <p:cNvSpPr>
              <a:spLocks noChangeShapeType="1"/>
            </p:cNvSpPr>
            <p:nvPr/>
          </p:nvSpPr>
          <p:spPr bwMode="auto">
            <a:xfrm flipH="1">
              <a:off x="564"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688" name="Rectangle 292">
              <a:extLst>
                <a:ext uri="{FF2B5EF4-FFF2-40B4-BE49-F238E27FC236}">
                  <a16:creationId xmlns:a16="http://schemas.microsoft.com/office/drawing/2014/main" id="{D366542D-09DB-B58E-AFA4-10A40FDA15C9}"/>
                </a:ext>
              </a:extLst>
            </p:cNvPr>
            <p:cNvSpPr>
              <a:spLocks noChangeArrowheads="1"/>
            </p:cNvSpPr>
            <p:nvPr/>
          </p:nvSpPr>
          <p:spPr bwMode="auto">
            <a:xfrm>
              <a:off x="344" y="330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5689" name="Rectangle 293">
              <a:extLst>
                <a:ext uri="{FF2B5EF4-FFF2-40B4-BE49-F238E27FC236}">
                  <a16:creationId xmlns:a16="http://schemas.microsoft.com/office/drawing/2014/main" id="{0618393A-DE9E-8E34-A05A-1900A4D7F3C8}"/>
                </a:ext>
              </a:extLst>
            </p:cNvPr>
            <p:cNvSpPr>
              <a:spLocks noChangeArrowheads="1"/>
            </p:cNvSpPr>
            <p:nvPr/>
          </p:nvSpPr>
          <p:spPr bwMode="auto">
            <a:xfrm>
              <a:off x="344" y="302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5690" name="Rectangle 294">
              <a:extLst>
                <a:ext uri="{FF2B5EF4-FFF2-40B4-BE49-F238E27FC236}">
                  <a16:creationId xmlns:a16="http://schemas.microsoft.com/office/drawing/2014/main" id="{C0716798-2DE3-E29A-4B6B-1409BF5D08D3}"/>
                </a:ext>
              </a:extLst>
            </p:cNvPr>
            <p:cNvSpPr>
              <a:spLocks noChangeArrowheads="1"/>
            </p:cNvSpPr>
            <p:nvPr/>
          </p:nvSpPr>
          <p:spPr bwMode="auto">
            <a:xfrm>
              <a:off x="344" y="275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5691" name="Rectangle 295">
              <a:extLst>
                <a:ext uri="{FF2B5EF4-FFF2-40B4-BE49-F238E27FC236}">
                  <a16:creationId xmlns:a16="http://schemas.microsoft.com/office/drawing/2014/main" id="{D3279B78-2149-32DB-AFB6-6AFEA98958A1}"/>
                </a:ext>
              </a:extLst>
            </p:cNvPr>
            <p:cNvSpPr>
              <a:spLocks noChangeArrowheads="1"/>
            </p:cNvSpPr>
            <p:nvPr/>
          </p:nvSpPr>
          <p:spPr bwMode="auto">
            <a:xfrm>
              <a:off x="344" y="2477"/>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5692" name="Rectangle 296">
              <a:extLst>
                <a:ext uri="{FF2B5EF4-FFF2-40B4-BE49-F238E27FC236}">
                  <a16:creationId xmlns:a16="http://schemas.microsoft.com/office/drawing/2014/main" id="{952D0141-7A9B-F781-5F1E-C9F9E195B59C}"/>
                </a:ext>
              </a:extLst>
            </p:cNvPr>
            <p:cNvSpPr>
              <a:spLocks noChangeArrowheads="1"/>
            </p:cNvSpPr>
            <p:nvPr/>
          </p:nvSpPr>
          <p:spPr bwMode="auto">
            <a:xfrm>
              <a:off x="609" y="2256"/>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693" name="Rectangle 297">
              <a:extLst>
                <a:ext uri="{FF2B5EF4-FFF2-40B4-BE49-F238E27FC236}">
                  <a16:creationId xmlns:a16="http://schemas.microsoft.com/office/drawing/2014/main" id="{C29BD231-1E78-B304-E45C-C3D74B176964}"/>
                </a:ext>
              </a:extLst>
            </p:cNvPr>
            <p:cNvSpPr>
              <a:spLocks noChangeArrowheads="1"/>
            </p:cNvSpPr>
            <p:nvPr/>
          </p:nvSpPr>
          <p:spPr bwMode="auto">
            <a:xfrm>
              <a:off x="828" y="3906"/>
              <a:ext cx="248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315694" name="Rectangle 298">
              <a:extLst>
                <a:ext uri="{FF2B5EF4-FFF2-40B4-BE49-F238E27FC236}">
                  <a16:creationId xmlns:a16="http://schemas.microsoft.com/office/drawing/2014/main" id="{793982FB-DFCC-4879-E43F-62131B356E88}"/>
                </a:ext>
              </a:extLst>
            </p:cNvPr>
            <p:cNvSpPr>
              <a:spLocks noChangeArrowheads="1"/>
            </p:cNvSpPr>
            <p:nvPr/>
          </p:nvSpPr>
          <p:spPr bwMode="auto">
            <a:xfrm rot="-5400000">
              <a:off x="-771" y="2137"/>
              <a:ext cx="197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(revs/day)</a:t>
              </a:r>
              <a:endParaRPr lang="fr-CA" altLang="en-US" sz="1800">
                <a:latin typeface="Arial" panose="020B0604020202020204" pitchFamily="34" charset="0"/>
                <a:cs typeface="Arial" panose="020B0604020202020204" pitchFamily="34" charset="0"/>
              </a:endParaRPr>
            </a:p>
          </p:txBody>
        </p:sp>
        <p:sp>
          <p:nvSpPr>
            <p:cNvPr id="315695" name="Freeform 299">
              <a:extLst>
                <a:ext uri="{FF2B5EF4-FFF2-40B4-BE49-F238E27FC236}">
                  <a16:creationId xmlns:a16="http://schemas.microsoft.com/office/drawing/2014/main" id="{E2AC72BC-0FA8-E98B-A0B6-7B1BD13E7FB5}"/>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6" name="Freeform 300">
              <a:extLst>
                <a:ext uri="{FF2B5EF4-FFF2-40B4-BE49-F238E27FC236}">
                  <a16:creationId xmlns:a16="http://schemas.microsoft.com/office/drawing/2014/main" id="{F8E6FC18-0490-C1D3-A5DD-DE994C563F2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7" name="Freeform 301">
              <a:extLst>
                <a:ext uri="{FF2B5EF4-FFF2-40B4-BE49-F238E27FC236}">
                  <a16:creationId xmlns:a16="http://schemas.microsoft.com/office/drawing/2014/main" id="{224903F3-89F4-3257-E1DD-9AE514BCE1A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8" name="Freeform 302">
              <a:extLst>
                <a:ext uri="{FF2B5EF4-FFF2-40B4-BE49-F238E27FC236}">
                  <a16:creationId xmlns:a16="http://schemas.microsoft.com/office/drawing/2014/main" id="{70F3DF50-8ADF-92CA-667E-14862073C24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699" name="Freeform 303">
              <a:extLst>
                <a:ext uri="{FF2B5EF4-FFF2-40B4-BE49-F238E27FC236}">
                  <a16:creationId xmlns:a16="http://schemas.microsoft.com/office/drawing/2014/main" id="{3BAA44B9-FE09-7A5A-2DDD-779C3E51D3AE}"/>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0" name="Freeform 304">
              <a:extLst>
                <a:ext uri="{FF2B5EF4-FFF2-40B4-BE49-F238E27FC236}">
                  <a16:creationId xmlns:a16="http://schemas.microsoft.com/office/drawing/2014/main" id="{B159BAC0-F554-3B54-EBA5-472ADB9BF86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1" name="Freeform 305">
              <a:extLst>
                <a:ext uri="{FF2B5EF4-FFF2-40B4-BE49-F238E27FC236}">
                  <a16:creationId xmlns:a16="http://schemas.microsoft.com/office/drawing/2014/main" id="{3D562F69-3505-BEEF-3463-362F22EFA34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2" name="Freeform 306">
              <a:extLst>
                <a:ext uri="{FF2B5EF4-FFF2-40B4-BE49-F238E27FC236}">
                  <a16:creationId xmlns:a16="http://schemas.microsoft.com/office/drawing/2014/main" id="{BA52AF9A-07E5-383A-FBF0-E43FEF5EBF95}"/>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3" name="Freeform 307">
              <a:extLst>
                <a:ext uri="{FF2B5EF4-FFF2-40B4-BE49-F238E27FC236}">
                  <a16:creationId xmlns:a16="http://schemas.microsoft.com/office/drawing/2014/main" id="{A58B6B76-093A-3B68-4C5D-B9B9ADA54658}"/>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4" name="Freeform 308">
              <a:extLst>
                <a:ext uri="{FF2B5EF4-FFF2-40B4-BE49-F238E27FC236}">
                  <a16:creationId xmlns:a16="http://schemas.microsoft.com/office/drawing/2014/main" id="{EFF95CEE-C431-A679-7627-20C7090925DA}"/>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5" name="Freeform 309">
              <a:extLst>
                <a:ext uri="{FF2B5EF4-FFF2-40B4-BE49-F238E27FC236}">
                  <a16:creationId xmlns:a16="http://schemas.microsoft.com/office/drawing/2014/main" id="{1D502D38-4319-1628-26F1-5524D2C07818}"/>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6" name="Freeform 310">
              <a:extLst>
                <a:ext uri="{FF2B5EF4-FFF2-40B4-BE49-F238E27FC236}">
                  <a16:creationId xmlns:a16="http://schemas.microsoft.com/office/drawing/2014/main" id="{EE78BBA6-FFDD-3402-5EF7-B146C8FC5F66}"/>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7" name="Freeform 311">
              <a:extLst>
                <a:ext uri="{FF2B5EF4-FFF2-40B4-BE49-F238E27FC236}">
                  <a16:creationId xmlns:a16="http://schemas.microsoft.com/office/drawing/2014/main" id="{586388AA-1883-CCD1-1AC0-BB875C67474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8" name="Freeform 312">
              <a:extLst>
                <a:ext uri="{FF2B5EF4-FFF2-40B4-BE49-F238E27FC236}">
                  <a16:creationId xmlns:a16="http://schemas.microsoft.com/office/drawing/2014/main" id="{2FAC31D5-3956-2172-5AD9-591432D65444}"/>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09" name="Freeform 313">
              <a:extLst>
                <a:ext uri="{FF2B5EF4-FFF2-40B4-BE49-F238E27FC236}">
                  <a16:creationId xmlns:a16="http://schemas.microsoft.com/office/drawing/2014/main" id="{98CEC09A-481C-BE75-CE75-64BA37D0E7C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0" name="Freeform 314">
              <a:extLst>
                <a:ext uri="{FF2B5EF4-FFF2-40B4-BE49-F238E27FC236}">
                  <a16:creationId xmlns:a16="http://schemas.microsoft.com/office/drawing/2014/main" id="{BF212ACC-882E-4C32-B752-EC032C75F90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1" name="Freeform 315">
              <a:extLst>
                <a:ext uri="{FF2B5EF4-FFF2-40B4-BE49-F238E27FC236}">
                  <a16:creationId xmlns:a16="http://schemas.microsoft.com/office/drawing/2014/main" id="{44931E0E-DBEF-C5C6-5C97-C90E04955ED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2" name="Freeform 316">
              <a:extLst>
                <a:ext uri="{FF2B5EF4-FFF2-40B4-BE49-F238E27FC236}">
                  <a16:creationId xmlns:a16="http://schemas.microsoft.com/office/drawing/2014/main" id="{D0C4921F-4FB7-49E2-571F-5A9CE8BA933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3" name="Freeform 317">
              <a:extLst>
                <a:ext uri="{FF2B5EF4-FFF2-40B4-BE49-F238E27FC236}">
                  <a16:creationId xmlns:a16="http://schemas.microsoft.com/office/drawing/2014/main" id="{14911645-8CF2-6C0E-C442-256B3B77DDD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4" name="Freeform 318">
              <a:extLst>
                <a:ext uri="{FF2B5EF4-FFF2-40B4-BE49-F238E27FC236}">
                  <a16:creationId xmlns:a16="http://schemas.microsoft.com/office/drawing/2014/main" id="{3198794C-BA7E-10B5-2777-6628492DAD7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5" name="Freeform 319">
              <a:extLst>
                <a:ext uri="{FF2B5EF4-FFF2-40B4-BE49-F238E27FC236}">
                  <a16:creationId xmlns:a16="http://schemas.microsoft.com/office/drawing/2014/main" id="{E6ABCECD-ED89-A209-0653-5F7B55199190}"/>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6" name="Freeform 320">
              <a:extLst>
                <a:ext uri="{FF2B5EF4-FFF2-40B4-BE49-F238E27FC236}">
                  <a16:creationId xmlns:a16="http://schemas.microsoft.com/office/drawing/2014/main" id="{553FFB85-7E50-E88A-2B50-F4860674B30C}"/>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7" name="Freeform 321">
              <a:extLst>
                <a:ext uri="{FF2B5EF4-FFF2-40B4-BE49-F238E27FC236}">
                  <a16:creationId xmlns:a16="http://schemas.microsoft.com/office/drawing/2014/main" id="{10FAF58F-D28B-7A11-2E65-6E7AD0989C1F}"/>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8" name="Freeform 322">
              <a:extLst>
                <a:ext uri="{FF2B5EF4-FFF2-40B4-BE49-F238E27FC236}">
                  <a16:creationId xmlns:a16="http://schemas.microsoft.com/office/drawing/2014/main" id="{0740BFB2-3987-9A67-5895-2E070B3E5FE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19" name="Freeform 323">
              <a:extLst>
                <a:ext uri="{FF2B5EF4-FFF2-40B4-BE49-F238E27FC236}">
                  <a16:creationId xmlns:a16="http://schemas.microsoft.com/office/drawing/2014/main" id="{995BD881-2276-38F3-705E-487EC9B8E304}"/>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0" name="Freeform 324">
              <a:extLst>
                <a:ext uri="{FF2B5EF4-FFF2-40B4-BE49-F238E27FC236}">
                  <a16:creationId xmlns:a16="http://schemas.microsoft.com/office/drawing/2014/main" id="{48554828-C68D-F428-A5D0-C50BAE0B4747}"/>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1" name="Freeform 325">
              <a:extLst>
                <a:ext uri="{FF2B5EF4-FFF2-40B4-BE49-F238E27FC236}">
                  <a16:creationId xmlns:a16="http://schemas.microsoft.com/office/drawing/2014/main" id="{4E71F8F4-F694-95F9-DE55-0A325AA68213}"/>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2" name="Freeform 326">
              <a:extLst>
                <a:ext uri="{FF2B5EF4-FFF2-40B4-BE49-F238E27FC236}">
                  <a16:creationId xmlns:a16="http://schemas.microsoft.com/office/drawing/2014/main" id="{ED3B82D9-9C9A-4E94-B08C-1A63CE9A0CE1}"/>
                </a:ext>
              </a:extLst>
            </p:cNvPr>
            <p:cNvSpPr>
              <a:spLocks/>
            </p:cNvSpPr>
            <p:nvPr/>
          </p:nvSpPr>
          <p:spPr bwMode="auto">
            <a:xfrm>
              <a:off x="1495" y="2640"/>
              <a:ext cx="334" cy="0"/>
            </a:xfrm>
            <a:custGeom>
              <a:avLst/>
              <a:gdLst>
                <a:gd name="T0" fmla="*/ 28 w 357"/>
                <a:gd name="T1" fmla="*/ 28 w 357"/>
                <a:gd name="T2" fmla="*/ 26 w 357"/>
                <a:gd name="T3" fmla="*/ 24 w 357"/>
                <a:gd name="T4" fmla="*/ 24 w 357"/>
                <a:gd name="T5" fmla="*/ 22 w 357"/>
                <a:gd name="T6" fmla="*/ 21 w 357"/>
                <a:gd name="T7" fmla="*/ 20 w 357"/>
                <a:gd name="T8" fmla="*/ 20 w 357"/>
                <a:gd name="T9" fmla="*/ 19 w 357"/>
                <a:gd name="T10" fmla="*/ 18 w 357"/>
                <a:gd name="T11" fmla="*/ 17 w 357"/>
                <a:gd name="T12" fmla="*/ 16 w 357"/>
                <a:gd name="T13" fmla="*/ 15 w 357"/>
                <a:gd name="T14" fmla="*/ 14 w 357"/>
                <a:gd name="T15" fmla="*/ 12 w 357"/>
                <a:gd name="T16" fmla="*/ 11 w 357"/>
                <a:gd name="T17" fmla="*/ 9 w 357"/>
                <a:gd name="T18" fmla="*/ 8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315723" name="Freeform 327">
              <a:extLst>
                <a:ext uri="{FF2B5EF4-FFF2-40B4-BE49-F238E27FC236}">
                  <a16:creationId xmlns:a16="http://schemas.microsoft.com/office/drawing/2014/main" id="{17CC0AA3-9259-4AB7-3CD7-B78F2619F63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4" name="Freeform 328">
              <a:extLst>
                <a:ext uri="{FF2B5EF4-FFF2-40B4-BE49-F238E27FC236}">
                  <a16:creationId xmlns:a16="http://schemas.microsoft.com/office/drawing/2014/main" id="{8EE41236-1802-2189-CD99-093B3940BE7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5" name="Freeform 329">
              <a:extLst>
                <a:ext uri="{FF2B5EF4-FFF2-40B4-BE49-F238E27FC236}">
                  <a16:creationId xmlns:a16="http://schemas.microsoft.com/office/drawing/2014/main" id="{3EF537AF-6CEA-263C-E630-8AB33F8937AC}"/>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6" name="Freeform 330">
              <a:extLst>
                <a:ext uri="{FF2B5EF4-FFF2-40B4-BE49-F238E27FC236}">
                  <a16:creationId xmlns:a16="http://schemas.microsoft.com/office/drawing/2014/main" id="{A886FD38-2AF2-D57F-3C43-0F265E747AAB}"/>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7" name="Freeform 331">
              <a:extLst>
                <a:ext uri="{FF2B5EF4-FFF2-40B4-BE49-F238E27FC236}">
                  <a16:creationId xmlns:a16="http://schemas.microsoft.com/office/drawing/2014/main" id="{32DFA38D-37F3-38A6-788E-9F6259E996C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8" name="Freeform 332">
              <a:extLst>
                <a:ext uri="{FF2B5EF4-FFF2-40B4-BE49-F238E27FC236}">
                  <a16:creationId xmlns:a16="http://schemas.microsoft.com/office/drawing/2014/main" id="{82262502-A9A1-706D-7511-DE5B52390A8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29" name="Freeform 333">
              <a:extLst>
                <a:ext uri="{FF2B5EF4-FFF2-40B4-BE49-F238E27FC236}">
                  <a16:creationId xmlns:a16="http://schemas.microsoft.com/office/drawing/2014/main" id="{0250673E-9A5A-CFFA-2640-BF83B91261C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0" name="Freeform 334">
              <a:extLst>
                <a:ext uri="{FF2B5EF4-FFF2-40B4-BE49-F238E27FC236}">
                  <a16:creationId xmlns:a16="http://schemas.microsoft.com/office/drawing/2014/main" id="{BD5C2322-1357-82A9-02C8-9E9B3EC4B49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1" name="Freeform 335">
              <a:extLst>
                <a:ext uri="{FF2B5EF4-FFF2-40B4-BE49-F238E27FC236}">
                  <a16:creationId xmlns:a16="http://schemas.microsoft.com/office/drawing/2014/main" id="{9B80BAA2-7E46-E411-A829-EDB164568FE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2" name="Freeform 336">
              <a:extLst>
                <a:ext uri="{FF2B5EF4-FFF2-40B4-BE49-F238E27FC236}">
                  <a16:creationId xmlns:a16="http://schemas.microsoft.com/office/drawing/2014/main" id="{DAE28C8E-7A35-FD80-56DD-920D61B62E5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3" name="Freeform 337">
              <a:extLst>
                <a:ext uri="{FF2B5EF4-FFF2-40B4-BE49-F238E27FC236}">
                  <a16:creationId xmlns:a16="http://schemas.microsoft.com/office/drawing/2014/main" id="{48C448B7-AC9C-E697-16DD-6F75313BBBC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4" name="Freeform 338">
              <a:extLst>
                <a:ext uri="{FF2B5EF4-FFF2-40B4-BE49-F238E27FC236}">
                  <a16:creationId xmlns:a16="http://schemas.microsoft.com/office/drawing/2014/main" id="{EAB4D0BC-4ACF-E98E-4D96-D5E537385B6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5" name="Freeform 339">
              <a:extLst>
                <a:ext uri="{FF2B5EF4-FFF2-40B4-BE49-F238E27FC236}">
                  <a16:creationId xmlns:a16="http://schemas.microsoft.com/office/drawing/2014/main" id="{C5E6F611-0ADF-3BC0-32D7-9B1017DFF3D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6" name="Freeform 340">
              <a:extLst>
                <a:ext uri="{FF2B5EF4-FFF2-40B4-BE49-F238E27FC236}">
                  <a16:creationId xmlns:a16="http://schemas.microsoft.com/office/drawing/2014/main" id="{5C793051-D8DB-4EF0-A45D-C2936413FCE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7" name="Freeform 341">
              <a:extLst>
                <a:ext uri="{FF2B5EF4-FFF2-40B4-BE49-F238E27FC236}">
                  <a16:creationId xmlns:a16="http://schemas.microsoft.com/office/drawing/2014/main" id="{B5415E14-37E4-6ADB-E349-CE4E11BC1FF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8" name="Freeform 342">
              <a:extLst>
                <a:ext uri="{FF2B5EF4-FFF2-40B4-BE49-F238E27FC236}">
                  <a16:creationId xmlns:a16="http://schemas.microsoft.com/office/drawing/2014/main" id="{01B46D86-A664-67C8-94D8-788F90EC044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9" name="Freeform 343">
              <a:extLst>
                <a:ext uri="{FF2B5EF4-FFF2-40B4-BE49-F238E27FC236}">
                  <a16:creationId xmlns:a16="http://schemas.microsoft.com/office/drawing/2014/main" id="{521F0D3E-F92B-F2ED-EB1D-C8BC11EAAA7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0" name="Freeform 344">
              <a:extLst>
                <a:ext uri="{FF2B5EF4-FFF2-40B4-BE49-F238E27FC236}">
                  <a16:creationId xmlns:a16="http://schemas.microsoft.com/office/drawing/2014/main" id="{3A2C3455-D2D9-BABD-5940-907290DD680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1" name="Freeform 345">
              <a:extLst>
                <a:ext uri="{FF2B5EF4-FFF2-40B4-BE49-F238E27FC236}">
                  <a16:creationId xmlns:a16="http://schemas.microsoft.com/office/drawing/2014/main" id="{1EEADE6B-804D-D20A-FE62-16BEF8142E66}"/>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2" name="Freeform 346">
              <a:extLst>
                <a:ext uri="{FF2B5EF4-FFF2-40B4-BE49-F238E27FC236}">
                  <a16:creationId xmlns:a16="http://schemas.microsoft.com/office/drawing/2014/main" id="{78F3A481-EC1A-4E08-322C-6FDF9C4CD1E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3" name="Freeform 347">
              <a:extLst>
                <a:ext uri="{FF2B5EF4-FFF2-40B4-BE49-F238E27FC236}">
                  <a16:creationId xmlns:a16="http://schemas.microsoft.com/office/drawing/2014/main" id="{0C815353-5513-B0CD-D9D2-460153D07CDB}"/>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4" name="Freeform 348">
              <a:extLst>
                <a:ext uri="{FF2B5EF4-FFF2-40B4-BE49-F238E27FC236}">
                  <a16:creationId xmlns:a16="http://schemas.microsoft.com/office/drawing/2014/main" id="{C45F8AC7-87FC-4CCD-E569-9EDE163A2DC8}"/>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5" name="Freeform 349">
              <a:extLst>
                <a:ext uri="{FF2B5EF4-FFF2-40B4-BE49-F238E27FC236}">
                  <a16:creationId xmlns:a16="http://schemas.microsoft.com/office/drawing/2014/main" id="{1C3323E5-1EA4-AA56-FA1E-33EC062EDC8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6" name="Freeform 350">
              <a:extLst>
                <a:ext uri="{FF2B5EF4-FFF2-40B4-BE49-F238E27FC236}">
                  <a16:creationId xmlns:a16="http://schemas.microsoft.com/office/drawing/2014/main" id="{CFC21B54-00F2-93E4-5290-FDBD517F6E03}"/>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7" name="Freeform 351">
              <a:extLst>
                <a:ext uri="{FF2B5EF4-FFF2-40B4-BE49-F238E27FC236}">
                  <a16:creationId xmlns:a16="http://schemas.microsoft.com/office/drawing/2014/main" id="{B574FA4C-69CC-39C3-258C-A604A061C03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8" name="Freeform 352">
              <a:extLst>
                <a:ext uri="{FF2B5EF4-FFF2-40B4-BE49-F238E27FC236}">
                  <a16:creationId xmlns:a16="http://schemas.microsoft.com/office/drawing/2014/main" id="{D4952E4B-C766-E356-696E-65D93E401FB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49" name="Freeform 353">
              <a:extLst>
                <a:ext uri="{FF2B5EF4-FFF2-40B4-BE49-F238E27FC236}">
                  <a16:creationId xmlns:a16="http://schemas.microsoft.com/office/drawing/2014/main" id="{6C3AA178-1D9B-F6A0-797B-8313FCB35D9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0" name="Freeform 354">
              <a:extLst>
                <a:ext uri="{FF2B5EF4-FFF2-40B4-BE49-F238E27FC236}">
                  <a16:creationId xmlns:a16="http://schemas.microsoft.com/office/drawing/2014/main" id="{BBBD61EB-97FC-8696-E88C-99D8B8CA40F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1" name="Freeform 355">
              <a:extLst>
                <a:ext uri="{FF2B5EF4-FFF2-40B4-BE49-F238E27FC236}">
                  <a16:creationId xmlns:a16="http://schemas.microsoft.com/office/drawing/2014/main" id="{95859B71-02D4-D224-92F2-5B14C14B432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2" name="Freeform 356">
              <a:extLst>
                <a:ext uri="{FF2B5EF4-FFF2-40B4-BE49-F238E27FC236}">
                  <a16:creationId xmlns:a16="http://schemas.microsoft.com/office/drawing/2014/main" id="{7EA097E1-3585-841E-5A06-4DEE2F57D9B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3" name="Freeform 357">
              <a:extLst>
                <a:ext uri="{FF2B5EF4-FFF2-40B4-BE49-F238E27FC236}">
                  <a16:creationId xmlns:a16="http://schemas.microsoft.com/office/drawing/2014/main" id="{484B0CEF-E781-A27F-CA42-049092C95F5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4" name="Freeform 358">
              <a:extLst>
                <a:ext uri="{FF2B5EF4-FFF2-40B4-BE49-F238E27FC236}">
                  <a16:creationId xmlns:a16="http://schemas.microsoft.com/office/drawing/2014/main" id="{33DEBC29-7A1E-06A2-EF9D-C9505AADA15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5" name="Freeform 359">
              <a:extLst>
                <a:ext uri="{FF2B5EF4-FFF2-40B4-BE49-F238E27FC236}">
                  <a16:creationId xmlns:a16="http://schemas.microsoft.com/office/drawing/2014/main" id="{8EE3FB12-99A1-E4BE-88AC-730356DD3E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6" name="Freeform 360">
              <a:extLst>
                <a:ext uri="{FF2B5EF4-FFF2-40B4-BE49-F238E27FC236}">
                  <a16:creationId xmlns:a16="http://schemas.microsoft.com/office/drawing/2014/main" id="{44E1A94C-9F11-2B08-074F-CC794F37EDA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7" name="Freeform 361">
              <a:extLst>
                <a:ext uri="{FF2B5EF4-FFF2-40B4-BE49-F238E27FC236}">
                  <a16:creationId xmlns:a16="http://schemas.microsoft.com/office/drawing/2014/main" id="{F84256EA-C55D-AB7B-14CF-0DDE7177686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8" name="Freeform 362">
              <a:extLst>
                <a:ext uri="{FF2B5EF4-FFF2-40B4-BE49-F238E27FC236}">
                  <a16:creationId xmlns:a16="http://schemas.microsoft.com/office/drawing/2014/main" id="{1F68AEC0-AE38-4386-6A79-0DEA6460914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9" name="Freeform 363">
              <a:extLst>
                <a:ext uri="{FF2B5EF4-FFF2-40B4-BE49-F238E27FC236}">
                  <a16:creationId xmlns:a16="http://schemas.microsoft.com/office/drawing/2014/main" id="{D2BA55E6-8D02-5627-4DF6-369A95793F6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0" name="Freeform 364">
              <a:extLst>
                <a:ext uri="{FF2B5EF4-FFF2-40B4-BE49-F238E27FC236}">
                  <a16:creationId xmlns:a16="http://schemas.microsoft.com/office/drawing/2014/main" id="{6E1CA33A-2E21-8132-8BE7-6FFC74E6670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1" name="Freeform 365">
              <a:extLst>
                <a:ext uri="{FF2B5EF4-FFF2-40B4-BE49-F238E27FC236}">
                  <a16:creationId xmlns:a16="http://schemas.microsoft.com/office/drawing/2014/main" id="{50C7AE24-57ED-7027-8E0D-F80C685A3AA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2" name="Freeform 366">
              <a:extLst>
                <a:ext uri="{FF2B5EF4-FFF2-40B4-BE49-F238E27FC236}">
                  <a16:creationId xmlns:a16="http://schemas.microsoft.com/office/drawing/2014/main" id="{F8F41564-A1D3-330E-21FC-3A117316381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3" name="Freeform 367">
              <a:extLst>
                <a:ext uri="{FF2B5EF4-FFF2-40B4-BE49-F238E27FC236}">
                  <a16:creationId xmlns:a16="http://schemas.microsoft.com/office/drawing/2014/main" id="{43683ADA-003A-AEC2-2166-3E5E9FFF093A}"/>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4" name="Freeform 368">
              <a:extLst>
                <a:ext uri="{FF2B5EF4-FFF2-40B4-BE49-F238E27FC236}">
                  <a16:creationId xmlns:a16="http://schemas.microsoft.com/office/drawing/2014/main" id="{8E11C612-107B-249D-6BDD-00374EC68EB2}"/>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5" name="Freeform 369">
              <a:extLst>
                <a:ext uri="{FF2B5EF4-FFF2-40B4-BE49-F238E27FC236}">
                  <a16:creationId xmlns:a16="http://schemas.microsoft.com/office/drawing/2014/main" id="{70319AE8-81EE-6B24-AE55-D45A691394E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6" name="Freeform 370">
              <a:extLst>
                <a:ext uri="{FF2B5EF4-FFF2-40B4-BE49-F238E27FC236}">
                  <a16:creationId xmlns:a16="http://schemas.microsoft.com/office/drawing/2014/main" id="{EE649E6D-525C-91C9-5CD9-E7D129B6B21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7" name="Freeform 371">
              <a:extLst>
                <a:ext uri="{FF2B5EF4-FFF2-40B4-BE49-F238E27FC236}">
                  <a16:creationId xmlns:a16="http://schemas.microsoft.com/office/drawing/2014/main" id="{7E652F07-0D1A-39C9-AB75-E1C5528267A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8" name="Freeform 372">
              <a:extLst>
                <a:ext uri="{FF2B5EF4-FFF2-40B4-BE49-F238E27FC236}">
                  <a16:creationId xmlns:a16="http://schemas.microsoft.com/office/drawing/2014/main" id="{DBADE79D-09CF-4325-F622-57167D6A658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69" name="Freeform 373">
              <a:extLst>
                <a:ext uri="{FF2B5EF4-FFF2-40B4-BE49-F238E27FC236}">
                  <a16:creationId xmlns:a16="http://schemas.microsoft.com/office/drawing/2014/main" id="{678D49E8-1787-97E4-FE69-FE6754F8A6B1}"/>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0" name="Freeform 374">
              <a:extLst>
                <a:ext uri="{FF2B5EF4-FFF2-40B4-BE49-F238E27FC236}">
                  <a16:creationId xmlns:a16="http://schemas.microsoft.com/office/drawing/2014/main" id="{101CF952-9AC5-4382-D0B0-6DB5CAB17CC8}"/>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1" name="Freeform 375">
              <a:extLst>
                <a:ext uri="{FF2B5EF4-FFF2-40B4-BE49-F238E27FC236}">
                  <a16:creationId xmlns:a16="http://schemas.microsoft.com/office/drawing/2014/main" id="{71471577-0371-79C7-90BE-F44489AE161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2" name="Freeform 376">
              <a:extLst>
                <a:ext uri="{FF2B5EF4-FFF2-40B4-BE49-F238E27FC236}">
                  <a16:creationId xmlns:a16="http://schemas.microsoft.com/office/drawing/2014/main" id="{67A964DF-C24F-B60D-CA9F-FFE40BED25C5}"/>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3" name="Freeform 377">
              <a:extLst>
                <a:ext uri="{FF2B5EF4-FFF2-40B4-BE49-F238E27FC236}">
                  <a16:creationId xmlns:a16="http://schemas.microsoft.com/office/drawing/2014/main" id="{42E0919C-2D67-8410-A4A2-2150C08AD47D}"/>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4" name="Freeform 378">
              <a:extLst>
                <a:ext uri="{FF2B5EF4-FFF2-40B4-BE49-F238E27FC236}">
                  <a16:creationId xmlns:a16="http://schemas.microsoft.com/office/drawing/2014/main" id="{9F0393AE-A17E-0744-F9FD-A691FF3D309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5" name="Freeform 379">
              <a:extLst>
                <a:ext uri="{FF2B5EF4-FFF2-40B4-BE49-F238E27FC236}">
                  <a16:creationId xmlns:a16="http://schemas.microsoft.com/office/drawing/2014/main" id="{64113D87-4D57-8E50-04E0-E5951AAC04C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6" name="Freeform 380">
              <a:extLst>
                <a:ext uri="{FF2B5EF4-FFF2-40B4-BE49-F238E27FC236}">
                  <a16:creationId xmlns:a16="http://schemas.microsoft.com/office/drawing/2014/main" id="{DA65A2F2-E84B-8540-E9BC-4FE41C2342F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7" name="Freeform 381">
              <a:extLst>
                <a:ext uri="{FF2B5EF4-FFF2-40B4-BE49-F238E27FC236}">
                  <a16:creationId xmlns:a16="http://schemas.microsoft.com/office/drawing/2014/main" id="{B341CFF9-7E47-0431-0EC9-CC6E97DC130F}"/>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8" name="Freeform 382">
              <a:extLst>
                <a:ext uri="{FF2B5EF4-FFF2-40B4-BE49-F238E27FC236}">
                  <a16:creationId xmlns:a16="http://schemas.microsoft.com/office/drawing/2014/main" id="{8846572A-915B-BECF-3CF1-DFC09A3007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9" name="Freeform 383">
              <a:extLst>
                <a:ext uri="{FF2B5EF4-FFF2-40B4-BE49-F238E27FC236}">
                  <a16:creationId xmlns:a16="http://schemas.microsoft.com/office/drawing/2014/main" id="{24183B6A-81E5-FE65-D799-B2830C37327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0" name="Freeform 384">
              <a:extLst>
                <a:ext uri="{FF2B5EF4-FFF2-40B4-BE49-F238E27FC236}">
                  <a16:creationId xmlns:a16="http://schemas.microsoft.com/office/drawing/2014/main" id="{81952862-C02F-1D1B-A864-4AC313C8D1A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1" name="Freeform 385">
              <a:extLst>
                <a:ext uri="{FF2B5EF4-FFF2-40B4-BE49-F238E27FC236}">
                  <a16:creationId xmlns:a16="http://schemas.microsoft.com/office/drawing/2014/main" id="{911D5873-9FFD-3CB2-1910-E5D95EB36F5E}"/>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2" name="Freeform 386">
              <a:extLst>
                <a:ext uri="{FF2B5EF4-FFF2-40B4-BE49-F238E27FC236}">
                  <a16:creationId xmlns:a16="http://schemas.microsoft.com/office/drawing/2014/main" id="{75F63D13-B560-7763-A1FA-FBF036C6CC49}"/>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3" name="Freeform 387">
              <a:extLst>
                <a:ext uri="{FF2B5EF4-FFF2-40B4-BE49-F238E27FC236}">
                  <a16:creationId xmlns:a16="http://schemas.microsoft.com/office/drawing/2014/main" id="{69E237AC-3AAD-D849-E714-AEDFD4A4115C}"/>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4" name="Freeform 388">
              <a:extLst>
                <a:ext uri="{FF2B5EF4-FFF2-40B4-BE49-F238E27FC236}">
                  <a16:creationId xmlns:a16="http://schemas.microsoft.com/office/drawing/2014/main" id="{62D2FB71-7F73-5589-A060-476932AFF840}"/>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5" name="Freeform 389">
              <a:extLst>
                <a:ext uri="{FF2B5EF4-FFF2-40B4-BE49-F238E27FC236}">
                  <a16:creationId xmlns:a16="http://schemas.microsoft.com/office/drawing/2014/main" id="{E6810B2A-AC19-9704-1CCE-C3BEE1B57C54}"/>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6" name="Freeform 390">
              <a:extLst>
                <a:ext uri="{FF2B5EF4-FFF2-40B4-BE49-F238E27FC236}">
                  <a16:creationId xmlns:a16="http://schemas.microsoft.com/office/drawing/2014/main" id="{5A8CCBF8-6BD7-A1C3-A9C9-C72527DE53A7}"/>
                </a:ext>
              </a:extLst>
            </p:cNvPr>
            <p:cNvSpPr>
              <a:spLocks/>
            </p:cNvSpPr>
            <p:nvPr/>
          </p:nvSpPr>
          <p:spPr bwMode="auto">
            <a:xfrm>
              <a:off x="679" y="2640"/>
              <a:ext cx="816" cy="1062"/>
            </a:xfrm>
            <a:custGeom>
              <a:avLst/>
              <a:gdLst>
                <a:gd name="T0" fmla="*/ 65 w 873"/>
                <a:gd name="T1" fmla="*/ 7 h 1136"/>
                <a:gd name="T2" fmla="*/ 64 w 873"/>
                <a:gd name="T3" fmla="*/ 7 h 1136"/>
                <a:gd name="T4" fmla="*/ 61 w 873"/>
                <a:gd name="T5" fmla="*/ 7 h 1136"/>
                <a:gd name="T6" fmla="*/ 60 w 873"/>
                <a:gd name="T7" fmla="*/ 10 h 1136"/>
                <a:gd name="T8" fmla="*/ 57 w 873"/>
                <a:gd name="T9" fmla="*/ 13 h 1136"/>
                <a:gd name="T10" fmla="*/ 56 w 873"/>
                <a:gd name="T11" fmla="*/ 16 h 1136"/>
                <a:gd name="T12" fmla="*/ 53 w 873"/>
                <a:gd name="T13" fmla="*/ 19 h 1136"/>
                <a:gd name="T14" fmla="*/ 50 w 873"/>
                <a:gd name="T15" fmla="*/ 21 h 1136"/>
                <a:gd name="T16" fmla="*/ 49 w 873"/>
                <a:gd name="T17" fmla="*/ 24 h 1136"/>
                <a:gd name="T18" fmla="*/ 47 w 873"/>
                <a:gd name="T19" fmla="*/ 28 h 1136"/>
                <a:gd name="T20" fmla="*/ 44 w 873"/>
                <a:gd name="T21" fmla="*/ 30 h 1136"/>
                <a:gd name="T22" fmla="*/ 43 w 873"/>
                <a:gd name="T23" fmla="*/ 33 h 1136"/>
                <a:gd name="T24" fmla="*/ 40 w 873"/>
                <a:gd name="T25" fmla="*/ 35 h 1136"/>
                <a:gd name="T26" fmla="*/ 38 w 873"/>
                <a:gd name="T27" fmla="*/ 38 h 1136"/>
                <a:gd name="T28" fmla="*/ 36 w 873"/>
                <a:gd name="T29" fmla="*/ 41 h 1136"/>
                <a:gd name="T30" fmla="*/ 34 w 873"/>
                <a:gd name="T31" fmla="*/ 44 h 1136"/>
                <a:gd name="T32" fmla="*/ 32 w 873"/>
                <a:gd name="T33" fmla="*/ 47 h 1136"/>
                <a:gd name="T34" fmla="*/ 30 w 873"/>
                <a:gd name="T35" fmla="*/ 50 h 1136"/>
                <a:gd name="T36" fmla="*/ 28 w 873"/>
                <a:gd name="T37" fmla="*/ 51 h 1136"/>
                <a:gd name="T38" fmla="*/ 26 w 873"/>
                <a:gd name="T39" fmla="*/ 54 h 1136"/>
                <a:gd name="T40" fmla="*/ 23 w 873"/>
                <a:gd name="T41" fmla="*/ 57 h 1136"/>
                <a:gd name="T42" fmla="*/ 21 w 873"/>
                <a:gd name="T43" fmla="*/ 61 h 1136"/>
                <a:gd name="T44" fmla="*/ 19 w 873"/>
                <a:gd name="T45" fmla="*/ 62 h 1136"/>
                <a:gd name="T46" fmla="*/ 18 w 873"/>
                <a:gd name="T47" fmla="*/ 66 h 1136"/>
                <a:gd name="T48" fmla="*/ 15 w 873"/>
                <a:gd name="T49" fmla="*/ 69 h 1136"/>
                <a:gd name="T50" fmla="*/ 13 w 873"/>
                <a:gd name="T51" fmla="*/ 71 h 1136"/>
                <a:gd name="T52" fmla="*/ 10 w 873"/>
                <a:gd name="T53" fmla="*/ 74 h 1136"/>
                <a:gd name="T54" fmla="*/ 7 w 873"/>
                <a:gd name="T55" fmla="*/ 76 h 1136"/>
                <a:gd name="T56" fmla="*/ 7 w 873"/>
                <a:gd name="T57" fmla="*/ 79 h 1136"/>
                <a:gd name="T58" fmla="*/ 7 w 873"/>
                <a:gd name="T59" fmla="*/ 81 h 1136"/>
                <a:gd name="T60" fmla="*/ 7 w 873"/>
                <a:gd name="T61" fmla="*/ 85 h 1136"/>
                <a:gd name="T62" fmla="*/ 0 w 873"/>
                <a:gd name="T63" fmla="*/ 87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87" name="Line 391">
              <a:extLst>
                <a:ext uri="{FF2B5EF4-FFF2-40B4-BE49-F238E27FC236}">
                  <a16:creationId xmlns:a16="http://schemas.microsoft.com/office/drawing/2014/main" id="{EB66BAB5-CDC7-ED6F-52F4-31C95A891221}"/>
                </a:ext>
              </a:extLst>
            </p:cNvPr>
            <p:cNvSpPr>
              <a:spLocks noChangeShapeType="1"/>
            </p:cNvSpPr>
            <p:nvPr/>
          </p:nvSpPr>
          <p:spPr bwMode="auto">
            <a:xfrm>
              <a:off x="1380" y="3656"/>
              <a:ext cx="23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788" name="Freeform 392">
              <a:extLst>
                <a:ext uri="{FF2B5EF4-FFF2-40B4-BE49-F238E27FC236}">
                  <a16:creationId xmlns:a16="http://schemas.microsoft.com/office/drawing/2014/main" id="{7FEBBE74-0A9B-B208-ED6D-3ACB05BEFB24}"/>
                </a:ext>
              </a:extLst>
            </p:cNvPr>
            <p:cNvSpPr>
              <a:spLocks/>
            </p:cNvSpPr>
            <p:nvPr/>
          </p:nvSpPr>
          <p:spPr bwMode="auto">
            <a:xfrm>
              <a:off x="1478" y="3638"/>
              <a:ext cx="33" cy="35"/>
            </a:xfrm>
            <a:custGeom>
              <a:avLst/>
              <a:gdLst>
                <a:gd name="T0" fmla="*/ 0 w 36"/>
                <a:gd name="T1" fmla="*/ 9 h 37"/>
                <a:gd name="T2" fmla="*/ 6 w 36"/>
                <a:gd name="T3" fmla="*/ 0 h 37"/>
                <a:gd name="T4" fmla="*/ 6 w 36"/>
                <a:gd name="T5" fmla="*/ 9 h 37"/>
                <a:gd name="T6" fmla="*/ 6 w 36"/>
                <a:gd name="T7" fmla="*/ 9 h 37"/>
                <a:gd name="T8" fmla="*/ 0 w 36"/>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19"/>
                  </a:moveTo>
                  <a:lnTo>
                    <a:pt x="18" y="0"/>
                  </a:lnTo>
                  <a:lnTo>
                    <a:pt x="36"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789" name="Rectangle 393">
              <a:extLst>
                <a:ext uri="{FF2B5EF4-FFF2-40B4-BE49-F238E27FC236}">
                  <a16:creationId xmlns:a16="http://schemas.microsoft.com/office/drawing/2014/main" id="{EE8E839F-BA7D-EB2B-5FB9-62E43326659B}"/>
                </a:ext>
              </a:extLst>
            </p:cNvPr>
            <p:cNvSpPr>
              <a:spLocks noChangeArrowheads="1"/>
            </p:cNvSpPr>
            <p:nvPr/>
          </p:nvSpPr>
          <p:spPr bwMode="auto">
            <a:xfrm>
              <a:off x="67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7</a:t>
              </a:r>
              <a:endParaRPr lang="fr-CA" altLang="en-US" sz="2000">
                <a:latin typeface="Arial" panose="020B0604020202020204" pitchFamily="34" charset="0"/>
                <a:cs typeface="Arial" panose="020B0604020202020204" pitchFamily="34" charset="0"/>
              </a:endParaRPr>
            </a:p>
          </p:txBody>
        </p:sp>
        <p:sp>
          <p:nvSpPr>
            <p:cNvPr id="315790" name="Oval 394">
              <a:extLst>
                <a:ext uri="{FF2B5EF4-FFF2-40B4-BE49-F238E27FC236}">
                  <a16:creationId xmlns:a16="http://schemas.microsoft.com/office/drawing/2014/main" id="{4550EA1A-1C19-F9AF-FB1C-BB42AC6AD35D}"/>
                </a:ext>
              </a:extLst>
            </p:cNvPr>
            <p:cNvSpPr>
              <a:spLocks noChangeArrowheads="1"/>
            </p:cNvSpPr>
            <p:nvPr/>
          </p:nvSpPr>
          <p:spPr bwMode="auto">
            <a:xfrm>
              <a:off x="2129" y="355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1" name="Oval 395">
              <a:extLst>
                <a:ext uri="{FF2B5EF4-FFF2-40B4-BE49-F238E27FC236}">
                  <a16:creationId xmlns:a16="http://schemas.microsoft.com/office/drawing/2014/main" id="{3E84B2CF-3DC8-AC80-14CD-0428C320241E}"/>
                </a:ext>
              </a:extLst>
            </p:cNvPr>
            <p:cNvSpPr>
              <a:spLocks noChangeArrowheads="1"/>
            </p:cNvSpPr>
            <p:nvPr/>
          </p:nvSpPr>
          <p:spPr bwMode="auto">
            <a:xfrm>
              <a:off x="2169" y="351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2" name="Oval 396">
              <a:extLst>
                <a:ext uri="{FF2B5EF4-FFF2-40B4-BE49-F238E27FC236}">
                  <a16:creationId xmlns:a16="http://schemas.microsoft.com/office/drawing/2014/main" id="{5995DADA-D270-3011-252B-08A0B787E1CC}"/>
                </a:ext>
              </a:extLst>
            </p:cNvPr>
            <p:cNvSpPr>
              <a:spLocks noChangeArrowheads="1"/>
            </p:cNvSpPr>
            <p:nvPr/>
          </p:nvSpPr>
          <p:spPr bwMode="auto">
            <a:xfrm>
              <a:off x="2215" y="361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3" name="Oval 397">
              <a:extLst>
                <a:ext uri="{FF2B5EF4-FFF2-40B4-BE49-F238E27FC236}">
                  <a16:creationId xmlns:a16="http://schemas.microsoft.com/office/drawing/2014/main" id="{40ABFEFC-1E05-ACF2-FCD3-EFA2C71341C8}"/>
                </a:ext>
              </a:extLst>
            </p:cNvPr>
            <p:cNvSpPr>
              <a:spLocks noChangeArrowheads="1"/>
            </p:cNvSpPr>
            <p:nvPr/>
          </p:nvSpPr>
          <p:spPr bwMode="auto">
            <a:xfrm>
              <a:off x="2273" y="351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4" name="Oval 398">
              <a:extLst>
                <a:ext uri="{FF2B5EF4-FFF2-40B4-BE49-F238E27FC236}">
                  <a16:creationId xmlns:a16="http://schemas.microsoft.com/office/drawing/2014/main" id="{F597ADE8-EEDB-2F85-DEC6-9BACECC37632}"/>
                </a:ext>
              </a:extLst>
            </p:cNvPr>
            <p:cNvSpPr>
              <a:spLocks noChangeArrowheads="1"/>
            </p:cNvSpPr>
            <p:nvPr/>
          </p:nvSpPr>
          <p:spPr bwMode="auto">
            <a:xfrm>
              <a:off x="2324" y="343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5" name="Oval 399">
              <a:extLst>
                <a:ext uri="{FF2B5EF4-FFF2-40B4-BE49-F238E27FC236}">
                  <a16:creationId xmlns:a16="http://schemas.microsoft.com/office/drawing/2014/main" id="{B92DE2F6-20E7-7887-132C-F0545243F061}"/>
                </a:ext>
              </a:extLst>
            </p:cNvPr>
            <p:cNvSpPr>
              <a:spLocks noChangeArrowheads="1"/>
            </p:cNvSpPr>
            <p:nvPr/>
          </p:nvSpPr>
          <p:spPr bwMode="auto">
            <a:xfrm>
              <a:off x="2365" y="342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6" name="Oval 400">
              <a:extLst>
                <a:ext uri="{FF2B5EF4-FFF2-40B4-BE49-F238E27FC236}">
                  <a16:creationId xmlns:a16="http://schemas.microsoft.com/office/drawing/2014/main" id="{4771FD33-EEA8-4526-64CD-9604E6492A34}"/>
                </a:ext>
              </a:extLst>
            </p:cNvPr>
            <p:cNvSpPr>
              <a:spLocks noChangeArrowheads="1"/>
            </p:cNvSpPr>
            <p:nvPr/>
          </p:nvSpPr>
          <p:spPr bwMode="auto">
            <a:xfrm>
              <a:off x="2411" y="35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7" name="Oval 401">
              <a:extLst>
                <a:ext uri="{FF2B5EF4-FFF2-40B4-BE49-F238E27FC236}">
                  <a16:creationId xmlns:a16="http://schemas.microsoft.com/office/drawing/2014/main" id="{2BA24AFA-3501-C35C-975B-9258E48AC95D}"/>
                </a:ext>
              </a:extLst>
            </p:cNvPr>
            <p:cNvSpPr>
              <a:spLocks noChangeArrowheads="1"/>
            </p:cNvSpPr>
            <p:nvPr/>
          </p:nvSpPr>
          <p:spPr bwMode="auto">
            <a:xfrm>
              <a:off x="2463" y="3324"/>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8" name="Oval 402">
              <a:extLst>
                <a:ext uri="{FF2B5EF4-FFF2-40B4-BE49-F238E27FC236}">
                  <a16:creationId xmlns:a16="http://schemas.microsoft.com/office/drawing/2014/main" id="{76568320-3815-1478-8DF1-50D201C5606F}"/>
                </a:ext>
              </a:extLst>
            </p:cNvPr>
            <p:cNvSpPr>
              <a:spLocks noChangeArrowheads="1"/>
            </p:cNvSpPr>
            <p:nvPr/>
          </p:nvSpPr>
          <p:spPr bwMode="auto">
            <a:xfrm>
              <a:off x="2520" y="321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799" name="Oval 403">
              <a:extLst>
                <a:ext uri="{FF2B5EF4-FFF2-40B4-BE49-F238E27FC236}">
                  <a16:creationId xmlns:a16="http://schemas.microsoft.com/office/drawing/2014/main" id="{6AE0D465-EB9B-E0C5-FDF0-3AC8C72EADB4}"/>
                </a:ext>
              </a:extLst>
            </p:cNvPr>
            <p:cNvSpPr>
              <a:spLocks noChangeArrowheads="1"/>
            </p:cNvSpPr>
            <p:nvPr/>
          </p:nvSpPr>
          <p:spPr bwMode="auto">
            <a:xfrm>
              <a:off x="2571"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0" name="Oval 404">
              <a:extLst>
                <a:ext uri="{FF2B5EF4-FFF2-40B4-BE49-F238E27FC236}">
                  <a16:creationId xmlns:a16="http://schemas.microsoft.com/office/drawing/2014/main" id="{310F203D-5BB7-A613-B428-A8DFA1C81887}"/>
                </a:ext>
              </a:extLst>
            </p:cNvPr>
            <p:cNvSpPr>
              <a:spLocks noChangeArrowheads="1"/>
            </p:cNvSpPr>
            <p:nvPr/>
          </p:nvSpPr>
          <p:spPr bwMode="auto">
            <a:xfrm>
              <a:off x="2624" y="3392"/>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1" name="Oval 405">
              <a:extLst>
                <a:ext uri="{FF2B5EF4-FFF2-40B4-BE49-F238E27FC236}">
                  <a16:creationId xmlns:a16="http://schemas.microsoft.com/office/drawing/2014/main" id="{83C96AFA-66F3-EE86-9012-FBEBDD5DF503}"/>
                </a:ext>
              </a:extLst>
            </p:cNvPr>
            <p:cNvSpPr>
              <a:spLocks noChangeArrowheads="1"/>
            </p:cNvSpPr>
            <p:nvPr/>
          </p:nvSpPr>
          <p:spPr bwMode="auto">
            <a:xfrm>
              <a:off x="2664" y="304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2" name="Oval 406">
              <a:extLst>
                <a:ext uri="{FF2B5EF4-FFF2-40B4-BE49-F238E27FC236}">
                  <a16:creationId xmlns:a16="http://schemas.microsoft.com/office/drawing/2014/main" id="{55CFA65C-D324-834F-9BEE-1C97551E2F16}"/>
                </a:ext>
              </a:extLst>
            </p:cNvPr>
            <p:cNvSpPr>
              <a:spLocks noChangeArrowheads="1"/>
            </p:cNvSpPr>
            <p:nvPr/>
          </p:nvSpPr>
          <p:spPr bwMode="auto">
            <a:xfrm>
              <a:off x="2721" y="285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3" name="Oval 407">
              <a:extLst>
                <a:ext uri="{FF2B5EF4-FFF2-40B4-BE49-F238E27FC236}">
                  <a16:creationId xmlns:a16="http://schemas.microsoft.com/office/drawing/2014/main" id="{1CA07AB6-D3FA-91B4-5277-6FAEA312A625}"/>
                </a:ext>
              </a:extLst>
            </p:cNvPr>
            <p:cNvSpPr>
              <a:spLocks noChangeArrowheads="1"/>
            </p:cNvSpPr>
            <p:nvPr/>
          </p:nvSpPr>
          <p:spPr bwMode="auto">
            <a:xfrm>
              <a:off x="2779" y="298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4" name="Oval 408">
              <a:extLst>
                <a:ext uri="{FF2B5EF4-FFF2-40B4-BE49-F238E27FC236}">
                  <a16:creationId xmlns:a16="http://schemas.microsoft.com/office/drawing/2014/main" id="{A6799EE3-E79A-8AAD-452C-CB82FB6ADCB1}"/>
                </a:ext>
              </a:extLst>
            </p:cNvPr>
            <p:cNvSpPr>
              <a:spLocks noChangeArrowheads="1"/>
            </p:cNvSpPr>
            <p:nvPr/>
          </p:nvSpPr>
          <p:spPr bwMode="auto">
            <a:xfrm>
              <a:off x="2819" y="307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5" name="Oval 409">
              <a:extLst>
                <a:ext uri="{FF2B5EF4-FFF2-40B4-BE49-F238E27FC236}">
                  <a16:creationId xmlns:a16="http://schemas.microsoft.com/office/drawing/2014/main" id="{309D6C16-D85F-6726-B9D2-2BC1CB199514}"/>
                </a:ext>
              </a:extLst>
            </p:cNvPr>
            <p:cNvSpPr>
              <a:spLocks noChangeArrowheads="1"/>
            </p:cNvSpPr>
            <p:nvPr/>
          </p:nvSpPr>
          <p:spPr bwMode="auto">
            <a:xfrm>
              <a:off x="2853" y="28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6" name="Oval 410">
              <a:extLst>
                <a:ext uri="{FF2B5EF4-FFF2-40B4-BE49-F238E27FC236}">
                  <a16:creationId xmlns:a16="http://schemas.microsoft.com/office/drawing/2014/main" id="{EDF47FA1-DE4B-537A-5F2A-0B2BE12BF91B}"/>
                </a:ext>
              </a:extLst>
            </p:cNvPr>
            <p:cNvSpPr>
              <a:spLocks noChangeArrowheads="1"/>
            </p:cNvSpPr>
            <p:nvPr/>
          </p:nvSpPr>
          <p:spPr bwMode="auto">
            <a:xfrm>
              <a:off x="2905" y="292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7" name="Oval 411">
              <a:extLst>
                <a:ext uri="{FF2B5EF4-FFF2-40B4-BE49-F238E27FC236}">
                  <a16:creationId xmlns:a16="http://schemas.microsoft.com/office/drawing/2014/main" id="{91A6EC4C-54A0-CC13-5B52-7B8788E5C974}"/>
                </a:ext>
              </a:extLst>
            </p:cNvPr>
            <p:cNvSpPr>
              <a:spLocks noChangeArrowheads="1"/>
            </p:cNvSpPr>
            <p:nvPr/>
          </p:nvSpPr>
          <p:spPr bwMode="auto">
            <a:xfrm>
              <a:off x="2946" y="299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8" name="Oval 412">
              <a:extLst>
                <a:ext uri="{FF2B5EF4-FFF2-40B4-BE49-F238E27FC236}">
                  <a16:creationId xmlns:a16="http://schemas.microsoft.com/office/drawing/2014/main" id="{55E93FB3-DD1B-1E25-2CAD-17218EAD6A2B}"/>
                </a:ext>
              </a:extLst>
            </p:cNvPr>
            <p:cNvSpPr>
              <a:spLocks noChangeArrowheads="1"/>
            </p:cNvSpPr>
            <p:nvPr/>
          </p:nvSpPr>
          <p:spPr bwMode="auto">
            <a:xfrm>
              <a:off x="3002" y="292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09" name="Oval 413">
              <a:extLst>
                <a:ext uri="{FF2B5EF4-FFF2-40B4-BE49-F238E27FC236}">
                  <a16:creationId xmlns:a16="http://schemas.microsoft.com/office/drawing/2014/main" id="{F240F06F-73E3-887F-0459-D5DCFFE12C1A}"/>
                </a:ext>
              </a:extLst>
            </p:cNvPr>
            <p:cNvSpPr>
              <a:spLocks noChangeArrowheads="1"/>
            </p:cNvSpPr>
            <p:nvPr/>
          </p:nvSpPr>
          <p:spPr bwMode="auto">
            <a:xfrm>
              <a:off x="3049" y="2646"/>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0" name="Oval 414">
              <a:extLst>
                <a:ext uri="{FF2B5EF4-FFF2-40B4-BE49-F238E27FC236}">
                  <a16:creationId xmlns:a16="http://schemas.microsoft.com/office/drawing/2014/main" id="{FEF62370-EB95-7E2C-DBEE-78B1A1078839}"/>
                </a:ext>
              </a:extLst>
            </p:cNvPr>
            <p:cNvSpPr>
              <a:spLocks noChangeArrowheads="1"/>
            </p:cNvSpPr>
            <p:nvPr/>
          </p:nvSpPr>
          <p:spPr bwMode="auto">
            <a:xfrm>
              <a:off x="3101" y="262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1" name="Oval 415">
              <a:extLst>
                <a:ext uri="{FF2B5EF4-FFF2-40B4-BE49-F238E27FC236}">
                  <a16:creationId xmlns:a16="http://schemas.microsoft.com/office/drawing/2014/main" id="{EE48E853-32D6-8520-C18C-0AA4913F1061}"/>
                </a:ext>
              </a:extLst>
            </p:cNvPr>
            <p:cNvSpPr>
              <a:spLocks noChangeArrowheads="1"/>
            </p:cNvSpPr>
            <p:nvPr/>
          </p:nvSpPr>
          <p:spPr bwMode="auto">
            <a:xfrm>
              <a:off x="3146" y="303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2" name="Oval 416">
              <a:extLst>
                <a:ext uri="{FF2B5EF4-FFF2-40B4-BE49-F238E27FC236}">
                  <a16:creationId xmlns:a16="http://schemas.microsoft.com/office/drawing/2014/main" id="{58E9AEB7-F0A5-365C-0141-DCD893C65F08}"/>
                </a:ext>
              </a:extLst>
            </p:cNvPr>
            <p:cNvSpPr>
              <a:spLocks noChangeArrowheads="1"/>
            </p:cNvSpPr>
            <p:nvPr/>
          </p:nvSpPr>
          <p:spPr bwMode="auto">
            <a:xfrm>
              <a:off x="3193" y="2698"/>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3" name="Oval 417">
              <a:extLst>
                <a:ext uri="{FF2B5EF4-FFF2-40B4-BE49-F238E27FC236}">
                  <a16:creationId xmlns:a16="http://schemas.microsoft.com/office/drawing/2014/main" id="{994DA135-2D6C-1777-D915-00FD16AD6E24}"/>
                </a:ext>
              </a:extLst>
            </p:cNvPr>
            <p:cNvSpPr>
              <a:spLocks noChangeArrowheads="1"/>
            </p:cNvSpPr>
            <p:nvPr/>
          </p:nvSpPr>
          <p:spPr bwMode="auto">
            <a:xfrm>
              <a:off x="3250" y="250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4" name="Oval 418">
              <a:extLst>
                <a:ext uri="{FF2B5EF4-FFF2-40B4-BE49-F238E27FC236}">
                  <a16:creationId xmlns:a16="http://schemas.microsoft.com/office/drawing/2014/main" id="{8D6E7942-0F18-1129-100A-F8FE01DE3F2F}"/>
                </a:ext>
              </a:extLst>
            </p:cNvPr>
            <p:cNvSpPr>
              <a:spLocks noChangeArrowheads="1"/>
            </p:cNvSpPr>
            <p:nvPr/>
          </p:nvSpPr>
          <p:spPr bwMode="auto">
            <a:xfrm>
              <a:off x="3291" y="267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5" name="Oval 419">
              <a:extLst>
                <a:ext uri="{FF2B5EF4-FFF2-40B4-BE49-F238E27FC236}">
                  <a16:creationId xmlns:a16="http://schemas.microsoft.com/office/drawing/2014/main" id="{787590E4-1AC4-6E65-A87B-716A58D0BE29}"/>
                </a:ext>
              </a:extLst>
            </p:cNvPr>
            <p:cNvSpPr>
              <a:spLocks noChangeArrowheads="1"/>
            </p:cNvSpPr>
            <p:nvPr/>
          </p:nvSpPr>
          <p:spPr bwMode="auto">
            <a:xfrm>
              <a:off x="3331" y="280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6" name="Oval 420">
              <a:extLst>
                <a:ext uri="{FF2B5EF4-FFF2-40B4-BE49-F238E27FC236}">
                  <a16:creationId xmlns:a16="http://schemas.microsoft.com/office/drawing/2014/main" id="{985CB374-9672-27ED-B1BB-6F8C5260C237}"/>
                </a:ext>
              </a:extLst>
            </p:cNvPr>
            <p:cNvSpPr>
              <a:spLocks noChangeArrowheads="1"/>
            </p:cNvSpPr>
            <p:nvPr/>
          </p:nvSpPr>
          <p:spPr bwMode="auto">
            <a:xfrm>
              <a:off x="3371" y="242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7" name="Oval 421">
              <a:extLst>
                <a:ext uri="{FF2B5EF4-FFF2-40B4-BE49-F238E27FC236}">
                  <a16:creationId xmlns:a16="http://schemas.microsoft.com/office/drawing/2014/main" id="{81A98BD0-51C2-BD11-0CFF-519C690594A5}"/>
                </a:ext>
              </a:extLst>
            </p:cNvPr>
            <p:cNvSpPr>
              <a:spLocks noChangeArrowheads="1"/>
            </p:cNvSpPr>
            <p:nvPr/>
          </p:nvSpPr>
          <p:spPr bwMode="auto">
            <a:xfrm>
              <a:off x="3411" y="2543"/>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8" name="Oval 422">
              <a:extLst>
                <a:ext uri="{FF2B5EF4-FFF2-40B4-BE49-F238E27FC236}">
                  <a16:creationId xmlns:a16="http://schemas.microsoft.com/office/drawing/2014/main" id="{4F6E1407-254E-5C88-57F0-69B84ECBA540}"/>
                </a:ext>
              </a:extLst>
            </p:cNvPr>
            <p:cNvSpPr>
              <a:spLocks noChangeArrowheads="1"/>
            </p:cNvSpPr>
            <p:nvPr/>
          </p:nvSpPr>
          <p:spPr bwMode="auto">
            <a:xfrm>
              <a:off x="3433" y="2812"/>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19" name="Oval 423">
              <a:extLst>
                <a:ext uri="{FF2B5EF4-FFF2-40B4-BE49-F238E27FC236}">
                  <a16:creationId xmlns:a16="http://schemas.microsoft.com/office/drawing/2014/main" id="{8AE703B3-9D4F-A26D-77E0-20B8A773CF24}"/>
                </a:ext>
              </a:extLst>
            </p:cNvPr>
            <p:cNvSpPr>
              <a:spLocks noChangeArrowheads="1"/>
            </p:cNvSpPr>
            <p:nvPr/>
          </p:nvSpPr>
          <p:spPr bwMode="auto">
            <a:xfrm>
              <a:off x="3451" y="261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20" name="Oval 424">
              <a:extLst>
                <a:ext uri="{FF2B5EF4-FFF2-40B4-BE49-F238E27FC236}">
                  <a16:creationId xmlns:a16="http://schemas.microsoft.com/office/drawing/2014/main" id="{02964461-9FE7-783C-5CE7-3DA21BE145D8}"/>
                </a:ext>
              </a:extLst>
            </p:cNvPr>
            <p:cNvSpPr>
              <a:spLocks noChangeArrowheads="1"/>
            </p:cNvSpPr>
            <p:nvPr/>
          </p:nvSpPr>
          <p:spPr bwMode="auto">
            <a:xfrm>
              <a:off x="3491" y="2520"/>
              <a:ext cx="36"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21" name="Line 425">
              <a:extLst>
                <a:ext uri="{FF2B5EF4-FFF2-40B4-BE49-F238E27FC236}">
                  <a16:creationId xmlns:a16="http://schemas.microsoft.com/office/drawing/2014/main" id="{C54B3E3D-C172-BFA1-EECC-580136F40DC3}"/>
                </a:ext>
              </a:extLst>
            </p:cNvPr>
            <p:cNvSpPr>
              <a:spLocks noChangeShapeType="1"/>
            </p:cNvSpPr>
            <p:nvPr/>
          </p:nvSpPr>
          <p:spPr bwMode="auto">
            <a:xfrm>
              <a:off x="2100" y="3685"/>
              <a:ext cx="14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2" name="Line 426">
              <a:extLst>
                <a:ext uri="{FF2B5EF4-FFF2-40B4-BE49-F238E27FC236}">
                  <a16:creationId xmlns:a16="http://schemas.microsoft.com/office/drawing/2014/main" id="{827AB01A-2753-B6B4-F7FC-1C39AC023D0D}"/>
                </a:ext>
              </a:extLst>
            </p:cNvPr>
            <p:cNvSpPr>
              <a:spLocks noChangeShapeType="1"/>
            </p:cNvSpPr>
            <p:nvPr/>
          </p:nvSpPr>
          <p:spPr bwMode="auto">
            <a:xfrm>
              <a:off x="210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3" name="Line 427">
              <a:extLst>
                <a:ext uri="{FF2B5EF4-FFF2-40B4-BE49-F238E27FC236}">
                  <a16:creationId xmlns:a16="http://schemas.microsoft.com/office/drawing/2014/main" id="{707EF989-EC1D-61F8-6A2A-4E6859B84696}"/>
                </a:ext>
              </a:extLst>
            </p:cNvPr>
            <p:cNvSpPr>
              <a:spLocks noChangeShapeType="1"/>
            </p:cNvSpPr>
            <p:nvPr/>
          </p:nvSpPr>
          <p:spPr bwMode="auto">
            <a:xfrm>
              <a:off x="233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4" name="Line 428">
              <a:extLst>
                <a:ext uri="{FF2B5EF4-FFF2-40B4-BE49-F238E27FC236}">
                  <a16:creationId xmlns:a16="http://schemas.microsoft.com/office/drawing/2014/main" id="{609858B2-1352-74D6-F7CE-9DE3657D80E1}"/>
                </a:ext>
              </a:extLst>
            </p:cNvPr>
            <p:cNvSpPr>
              <a:spLocks noChangeShapeType="1"/>
            </p:cNvSpPr>
            <p:nvPr/>
          </p:nvSpPr>
          <p:spPr bwMode="auto">
            <a:xfrm>
              <a:off x="2577"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5" name="Line 429">
              <a:extLst>
                <a:ext uri="{FF2B5EF4-FFF2-40B4-BE49-F238E27FC236}">
                  <a16:creationId xmlns:a16="http://schemas.microsoft.com/office/drawing/2014/main" id="{DDCA06F4-3EAE-1584-EF19-38C0E8F8146F}"/>
                </a:ext>
              </a:extLst>
            </p:cNvPr>
            <p:cNvSpPr>
              <a:spLocks noChangeShapeType="1"/>
            </p:cNvSpPr>
            <p:nvPr/>
          </p:nvSpPr>
          <p:spPr bwMode="auto">
            <a:xfrm>
              <a:off x="2819"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6" name="Line 430">
              <a:extLst>
                <a:ext uri="{FF2B5EF4-FFF2-40B4-BE49-F238E27FC236}">
                  <a16:creationId xmlns:a16="http://schemas.microsoft.com/office/drawing/2014/main" id="{E9B832B0-A029-5E6C-AFA4-4FA934C8A6EC}"/>
                </a:ext>
              </a:extLst>
            </p:cNvPr>
            <p:cNvSpPr>
              <a:spLocks noChangeShapeType="1"/>
            </p:cNvSpPr>
            <p:nvPr/>
          </p:nvSpPr>
          <p:spPr bwMode="auto">
            <a:xfrm>
              <a:off x="3055"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7" name="Line 431">
              <a:extLst>
                <a:ext uri="{FF2B5EF4-FFF2-40B4-BE49-F238E27FC236}">
                  <a16:creationId xmlns:a16="http://schemas.microsoft.com/office/drawing/2014/main" id="{950874B6-B40B-2D2E-3EBD-3AE87F9D3B0B}"/>
                </a:ext>
              </a:extLst>
            </p:cNvPr>
            <p:cNvSpPr>
              <a:spLocks noChangeShapeType="1"/>
            </p:cNvSpPr>
            <p:nvPr/>
          </p:nvSpPr>
          <p:spPr bwMode="auto">
            <a:xfrm>
              <a:off x="329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8" name="Line 432">
              <a:extLst>
                <a:ext uri="{FF2B5EF4-FFF2-40B4-BE49-F238E27FC236}">
                  <a16:creationId xmlns:a16="http://schemas.microsoft.com/office/drawing/2014/main" id="{B0575ED6-1E84-DC0F-DC76-E70F72A4EAAC}"/>
                </a:ext>
              </a:extLst>
            </p:cNvPr>
            <p:cNvSpPr>
              <a:spLocks noChangeShapeType="1"/>
            </p:cNvSpPr>
            <p:nvPr/>
          </p:nvSpPr>
          <p:spPr bwMode="auto">
            <a:xfrm>
              <a:off x="353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29" name="Rectangle 433">
              <a:extLst>
                <a:ext uri="{FF2B5EF4-FFF2-40B4-BE49-F238E27FC236}">
                  <a16:creationId xmlns:a16="http://schemas.microsoft.com/office/drawing/2014/main" id="{AFD183B5-4482-2E0B-5B16-EA96AE763304}"/>
                </a:ext>
              </a:extLst>
            </p:cNvPr>
            <p:cNvSpPr>
              <a:spLocks noChangeArrowheads="1"/>
            </p:cNvSpPr>
            <p:nvPr/>
          </p:nvSpPr>
          <p:spPr bwMode="auto">
            <a:xfrm>
              <a:off x="2063"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830" name="Rectangle 434">
              <a:extLst>
                <a:ext uri="{FF2B5EF4-FFF2-40B4-BE49-F238E27FC236}">
                  <a16:creationId xmlns:a16="http://schemas.microsoft.com/office/drawing/2014/main" id="{22BEB1E8-84E7-F214-4FAB-AAAED3C2AE7E}"/>
                </a:ext>
              </a:extLst>
            </p:cNvPr>
            <p:cNvSpPr>
              <a:spLocks noChangeArrowheads="1"/>
            </p:cNvSpPr>
            <p:nvPr/>
          </p:nvSpPr>
          <p:spPr bwMode="auto">
            <a:xfrm>
              <a:off x="2298"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5831" name="Rectangle 435">
              <a:extLst>
                <a:ext uri="{FF2B5EF4-FFF2-40B4-BE49-F238E27FC236}">
                  <a16:creationId xmlns:a16="http://schemas.microsoft.com/office/drawing/2014/main" id="{BF03C072-C68D-CCB5-0657-06D3777C390D}"/>
                </a:ext>
              </a:extLst>
            </p:cNvPr>
            <p:cNvSpPr>
              <a:spLocks noChangeArrowheads="1"/>
            </p:cNvSpPr>
            <p:nvPr/>
          </p:nvSpPr>
          <p:spPr bwMode="auto">
            <a:xfrm>
              <a:off x="252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5832" name="Rectangle 436">
              <a:extLst>
                <a:ext uri="{FF2B5EF4-FFF2-40B4-BE49-F238E27FC236}">
                  <a16:creationId xmlns:a16="http://schemas.microsoft.com/office/drawing/2014/main" id="{30B2D9EF-85C8-D8D8-A06B-54F9BEC90CD0}"/>
                </a:ext>
              </a:extLst>
            </p:cNvPr>
            <p:cNvSpPr>
              <a:spLocks noChangeArrowheads="1"/>
            </p:cNvSpPr>
            <p:nvPr/>
          </p:nvSpPr>
          <p:spPr bwMode="auto">
            <a:xfrm>
              <a:off x="2762" y="3788"/>
              <a:ext cx="15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5833" name="Rectangle 437">
              <a:extLst>
                <a:ext uri="{FF2B5EF4-FFF2-40B4-BE49-F238E27FC236}">
                  <a16:creationId xmlns:a16="http://schemas.microsoft.com/office/drawing/2014/main" id="{31A12CA5-060B-C970-A836-19DC6B88165C}"/>
                </a:ext>
              </a:extLst>
            </p:cNvPr>
            <p:cNvSpPr>
              <a:spLocks noChangeArrowheads="1"/>
            </p:cNvSpPr>
            <p:nvPr/>
          </p:nvSpPr>
          <p:spPr bwMode="auto">
            <a:xfrm>
              <a:off x="2998"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5834" name="Rectangle 438">
              <a:extLst>
                <a:ext uri="{FF2B5EF4-FFF2-40B4-BE49-F238E27FC236}">
                  <a16:creationId xmlns:a16="http://schemas.microsoft.com/office/drawing/2014/main" id="{FF352EAF-04FF-3C4D-28F8-A4670FE62117}"/>
                </a:ext>
              </a:extLst>
            </p:cNvPr>
            <p:cNvSpPr>
              <a:spLocks noChangeArrowheads="1"/>
            </p:cNvSpPr>
            <p:nvPr/>
          </p:nvSpPr>
          <p:spPr bwMode="auto">
            <a:xfrm>
              <a:off x="3239"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5835" name="Rectangle 439">
              <a:extLst>
                <a:ext uri="{FF2B5EF4-FFF2-40B4-BE49-F238E27FC236}">
                  <a16:creationId xmlns:a16="http://schemas.microsoft.com/office/drawing/2014/main" id="{63BB98F7-D425-704B-3F96-FA13F248C7AE}"/>
                </a:ext>
              </a:extLst>
            </p:cNvPr>
            <p:cNvSpPr>
              <a:spLocks noChangeArrowheads="1"/>
            </p:cNvSpPr>
            <p:nvPr/>
          </p:nvSpPr>
          <p:spPr bwMode="auto">
            <a:xfrm>
              <a:off x="348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315836" name="Line 440">
              <a:extLst>
                <a:ext uri="{FF2B5EF4-FFF2-40B4-BE49-F238E27FC236}">
                  <a16:creationId xmlns:a16="http://schemas.microsoft.com/office/drawing/2014/main" id="{32ABD2FB-26C0-1E7B-77A8-227E56712C75}"/>
                </a:ext>
              </a:extLst>
            </p:cNvPr>
            <p:cNvSpPr>
              <a:spLocks noChangeShapeType="1"/>
            </p:cNvSpPr>
            <p:nvPr/>
          </p:nvSpPr>
          <p:spPr bwMode="auto">
            <a:xfrm flipH="1">
              <a:off x="2090"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7" name="Line 441">
              <a:extLst>
                <a:ext uri="{FF2B5EF4-FFF2-40B4-BE49-F238E27FC236}">
                  <a16:creationId xmlns:a16="http://schemas.microsoft.com/office/drawing/2014/main" id="{33C8D41A-E57E-82FA-EE0A-22BC31849690}"/>
                </a:ext>
              </a:extLst>
            </p:cNvPr>
            <p:cNvSpPr>
              <a:spLocks noChangeShapeType="1"/>
            </p:cNvSpPr>
            <p:nvPr/>
          </p:nvSpPr>
          <p:spPr bwMode="auto">
            <a:xfrm flipH="1">
              <a:off x="2090"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8" name="Line 442">
              <a:extLst>
                <a:ext uri="{FF2B5EF4-FFF2-40B4-BE49-F238E27FC236}">
                  <a16:creationId xmlns:a16="http://schemas.microsoft.com/office/drawing/2014/main" id="{53D7FA38-8DE2-8607-2B1E-5348C2354558}"/>
                </a:ext>
              </a:extLst>
            </p:cNvPr>
            <p:cNvSpPr>
              <a:spLocks noChangeShapeType="1"/>
            </p:cNvSpPr>
            <p:nvPr/>
          </p:nvSpPr>
          <p:spPr bwMode="auto">
            <a:xfrm flipH="1">
              <a:off x="2090"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39" name="Line 443">
              <a:extLst>
                <a:ext uri="{FF2B5EF4-FFF2-40B4-BE49-F238E27FC236}">
                  <a16:creationId xmlns:a16="http://schemas.microsoft.com/office/drawing/2014/main" id="{DD7A8BBA-5D62-BB76-8EB3-E8CDB89F1322}"/>
                </a:ext>
              </a:extLst>
            </p:cNvPr>
            <p:cNvSpPr>
              <a:spLocks noChangeShapeType="1"/>
            </p:cNvSpPr>
            <p:nvPr/>
          </p:nvSpPr>
          <p:spPr bwMode="auto">
            <a:xfrm flipH="1">
              <a:off x="2090"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40" name="Line 444">
              <a:extLst>
                <a:ext uri="{FF2B5EF4-FFF2-40B4-BE49-F238E27FC236}">
                  <a16:creationId xmlns:a16="http://schemas.microsoft.com/office/drawing/2014/main" id="{9145A707-159D-6E59-DB9D-61A67F2B6388}"/>
                </a:ext>
              </a:extLst>
            </p:cNvPr>
            <p:cNvSpPr>
              <a:spLocks noChangeShapeType="1"/>
            </p:cNvSpPr>
            <p:nvPr/>
          </p:nvSpPr>
          <p:spPr bwMode="auto">
            <a:xfrm flipH="1">
              <a:off x="2090"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841" name="Rectangle 445">
              <a:extLst>
                <a:ext uri="{FF2B5EF4-FFF2-40B4-BE49-F238E27FC236}">
                  <a16:creationId xmlns:a16="http://schemas.microsoft.com/office/drawing/2014/main" id="{90131C77-8892-9082-30FD-E0678F724560}"/>
                </a:ext>
              </a:extLst>
            </p:cNvPr>
            <p:cNvSpPr>
              <a:spLocks noChangeArrowheads="1"/>
            </p:cNvSpPr>
            <p:nvPr/>
          </p:nvSpPr>
          <p:spPr bwMode="auto">
            <a:xfrm>
              <a:off x="2089" y="2256"/>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842" name="Freeform 446">
              <a:extLst>
                <a:ext uri="{FF2B5EF4-FFF2-40B4-BE49-F238E27FC236}">
                  <a16:creationId xmlns:a16="http://schemas.microsoft.com/office/drawing/2014/main" id="{9E8A8BB1-08CA-A721-AC19-A3B5B1C0D93B}"/>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3" name="Freeform 447">
              <a:extLst>
                <a:ext uri="{FF2B5EF4-FFF2-40B4-BE49-F238E27FC236}">
                  <a16:creationId xmlns:a16="http://schemas.microsoft.com/office/drawing/2014/main" id="{D1B08C2F-B37C-6309-FF4E-BE1AF2B963A6}"/>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4" name="Freeform 448">
              <a:extLst>
                <a:ext uri="{FF2B5EF4-FFF2-40B4-BE49-F238E27FC236}">
                  <a16:creationId xmlns:a16="http://schemas.microsoft.com/office/drawing/2014/main" id="{612DCFD5-4EE0-20C2-06CB-1A10CC39EFBA}"/>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5" name="Freeform 449">
              <a:extLst>
                <a:ext uri="{FF2B5EF4-FFF2-40B4-BE49-F238E27FC236}">
                  <a16:creationId xmlns:a16="http://schemas.microsoft.com/office/drawing/2014/main" id="{757BA714-C300-8941-1A32-6B398188811A}"/>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6" name="Freeform 450">
              <a:extLst>
                <a:ext uri="{FF2B5EF4-FFF2-40B4-BE49-F238E27FC236}">
                  <a16:creationId xmlns:a16="http://schemas.microsoft.com/office/drawing/2014/main" id="{21CCAFCA-2D19-C464-367E-AD1AA2817BD0}"/>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7" name="Freeform 451">
              <a:extLst>
                <a:ext uri="{FF2B5EF4-FFF2-40B4-BE49-F238E27FC236}">
                  <a16:creationId xmlns:a16="http://schemas.microsoft.com/office/drawing/2014/main" id="{66CE8749-BFD0-2302-F9FC-B2613BF88A8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8" name="Freeform 452">
              <a:extLst>
                <a:ext uri="{FF2B5EF4-FFF2-40B4-BE49-F238E27FC236}">
                  <a16:creationId xmlns:a16="http://schemas.microsoft.com/office/drawing/2014/main" id="{97208FBA-9FF6-CF70-3A6A-DF49B7AA1B8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49" name="Freeform 453">
              <a:extLst>
                <a:ext uri="{FF2B5EF4-FFF2-40B4-BE49-F238E27FC236}">
                  <a16:creationId xmlns:a16="http://schemas.microsoft.com/office/drawing/2014/main" id="{5D1EAC64-F0B1-D4BF-8E55-C2AA68FC9775}"/>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0" name="Freeform 454">
              <a:extLst>
                <a:ext uri="{FF2B5EF4-FFF2-40B4-BE49-F238E27FC236}">
                  <a16:creationId xmlns:a16="http://schemas.microsoft.com/office/drawing/2014/main" id="{DF45BC3B-431A-CBF5-EF25-C7F2F0192724}"/>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1" name="Freeform 455">
              <a:extLst>
                <a:ext uri="{FF2B5EF4-FFF2-40B4-BE49-F238E27FC236}">
                  <a16:creationId xmlns:a16="http://schemas.microsoft.com/office/drawing/2014/main" id="{794EF1E7-7F5F-504F-45AD-561CB89F166D}"/>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2" name="Freeform 456">
              <a:extLst>
                <a:ext uri="{FF2B5EF4-FFF2-40B4-BE49-F238E27FC236}">
                  <a16:creationId xmlns:a16="http://schemas.microsoft.com/office/drawing/2014/main" id="{AA1B27D1-DA32-67F8-6B02-1F3986704DEB}"/>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3" name="Freeform 457">
              <a:extLst>
                <a:ext uri="{FF2B5EF4-FFF2-40B4-BE49-F238E27FC236}">
                  <a16:creationId xmlns:a16="http://schemas.microsoft.com/office/drawing/2014/main" id="{E871C9BD-59F1-1A89-8F76-EBD0D315F27D}"/>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4" name="Freeform 458">
              <a:extLst>
                <a:ext uri="{FF2B5EF4-FFF2-40B4-BE49-F238E27FC236}">
                  <a16:creationId xmlns:a16="http://schemas.microsoft.com/office/drawing/2014/main" id="{59723A2C-47D5-8CDD-0439-E24F83CA64F6}"/>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5" name="Freeform 459">
              <a:extLst>
                <a:ext uri="{FF2B5EF4-FFF2-40B4-BE49-F238E27FC236}">
                  <a16:creationId xmlns:a16="http://schemas.microsoft.com/office/drawing/2014/main" id="{691E4960-9E54-35FB-095E-7E70D7AA8CD3}"/>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6" name="Freeform 460">
              <a:extLst>
                <a:ext uri="{FF2B5EF4-FFF2-40B4-BE49-F238E27FC236}">
                  <a16:creationId xmlns:a16="http://schemas.microsoft.com/office/drawing/2014/main" id="{36ADFF5A-52F1-BD1B-18CF-EE77330B38F7}"/>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7" name="Freeform 461">
              <a:extLst>
                <a:ext uri="{FF2B5EF4-FFF2-40B4-BE49-F238E27FC236}">
                  <a16:creationId xmlns:a16="http://schemas.microsoft.com/office/drawing/2014/main" id="{8EC25E48-1487-F616-7C13-57D6DE396693}"/>
                </a:ext>
              </a:extLst>
            </p:cNvPr>
            <p:cNvSpPr>
              <a:spLocks/>
            </p:cNvSpPr>
            <p:nvPr/>
          </p:nvSpPr>
          <p:spPr bwMode="auto">
            <a:xfrm>
              <a:off x="3296" y="2623"/>
              <a:ext cx="213" cy="6"/>
            </a:xfrm>
            <a:custGeom>
              <a:avLst/>
              <a:gdLst>
                <a:gd name="T0" fmla="*/ 21 w 227"/>
                <a:gd name="T1" fmla="*/ 0 h 6"/>
                <a:gd name="T2" fmla="*/ 20 w 227"/>
                <a:gd name="T3" fmla="*/ 0 h 6"/>
                <a:gd name="T4" fmla="*/ 19 w 227"/>
                <a:gd name="T5" fmla="*/ 0 h 6"/>
                <a:gd name="T6" fmla="*/ 17 w 227"/>
                <a:gd name="T7" fmla="*/ 0 h 6"/>
                <a:gd name="T8" fmla="*/ 15 w 227"/>
                <a:gd name="T9" fmla="*/ 0 h 6"/>
                <a:gd name="T10" fmla="*/ 14 w 227"/>
                <a:gd name="T11" fmla="*/ 0 h 6"/>
                <a:gd name="T12" fmla="*/ 12 w 227"/>
                <a:gd name="T13" fmla="*/ 0 h 6"/>
                <a:gd name="T14" fmla="*/ 10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315858" name="Freeform 462">
              <a:extLst>
                <a:ext uri="{FF2B5EF4-FFF2-40B4-BE49-F238E27FC236}">
                  <a16:creationId xmlns:a16="http://schemas.microsoft.com/office/drawing/2014/main" id="{46560B55-A8F5-540C-4297-517059086DD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59" name="Freeform 463">
              <a:extLst>
                <a:ext uri="{FF2B5EF4-FFF2-40B4-BE49-F238E27FC236}">
                  <a16:creationId xmlns:a16="http://schemas.microsoft.com/office/drawing/2014/main" id="{B9FFB9A4-0FB5-EC7C-16E8-FC8778977C3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0" name="Freeform 464">
              <a:extLst>
                <a:ext uri="{FF2B5EF4-FFF2-40B4-BE49-F238E27FC236}">
                  <a16:creationId xmlns:a16="http://schemas.microsoft.com/office/drawing/2014/main" id="{F2E76BDC-50AC-4040-3B56-4D481AE91CB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1" name="Freeform 465">
              <a:extLst>
                <a:ext uri="{FF2B5EF4-FFF2-40B4-BE49-F238E27FC236}">
                  <a16:creationId xmlns:a16="http://schemas.microsoft.com/office/drawing/2014/main" id="{55291EE4-9786-CAC7-6D53-D475D6ABC45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2" name="Freeform 466">
              <a:extLst>
                <a:ext uri="{FF2B5EF4-FFF2-40B4-BE49-F238E27FC236}">
                  <a16:creationId xmlns:a16="http://schemas.microsoft.com/office/drawing/2014/main" id="{74420FCD-F1F2-E66A-F882-C17A336DD69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3" name="Freeform 467">
              <a:extLst>
                <a:ext uri="{FF2B5EF4-FFF2-40B4-BE49-F238E27FC236}">
                  <a16:creationId xmlns:a16="http://schemas.microsoft.com/office/drawing/2014/main" id="{422AE4B2-2EDD-89B6-B4E4-0D8719C366A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4" name="Freeform 468">
              <a:extLst>
                <a:ext uri="{FF2B5EF4-FFF2-40B4-BE49-F238E27FC236}">
                  <a16:creationId xmlns:a16="http://schemas.microsoft.com/office/drawing/2014/main" id="{33B880DC-6172-6A3A-521A-58B4B514D26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5" name="Freeform 469">
              <a:extLst>
                <a:ext uri="{FF2B5EF4-FFF2-40B4-BE49-F238E27FC236}">
                  <a16:creationId xmlns:a16="http://schemas.microsoft.com/office/drawing/2014/main" id="{EFB81BEE-E552-8309-8FC9-E970F00613E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6" name="Freeform 470">
              <a:extLst>
                <a:ext uri="{FF2B5EF4-FFF2-40B4-BE49-F238E27FC236}">
                  <a16:creationId xmlns:a16="http://schemas.microsoft.com/office/drawing/2014/main" id="{D22931DA-A6CD-0F15-ECEA-DFC147C2B7A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7" name="Freeform 471">
              <a:extLst>
                <a:ext uri="{FF2B5EF4-FFF2-40B4-BE49-F238E27FC236}">
                  <a16:creationId xmlns:a16="http://schemas.microsoft.com/office/drawing/2014/main" id="{FB93033C-005B-0CF8-E611-627DD98E992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8" name="Freeform 472">
              <a:extLst>
                <a:ext uri="{FF2B5EF4-FFF2-40B4-BE49-F238E27FC236}">
                  <a16:creationId xmlns:a16="http://schemas.microsoft.com/office/drawing/2014/main" id="{E0ED6511-2496-80D6-300F-5A009E48929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69" name="Freeform 473">
              <a:extLst>
                <a:ext uri="{FF2B5EF4-FFF2-40B4-BE49-F238E27FC236}">
                  <a16:creationId xmlns:a16="http://schemas.microsoft.com/office/drawing/2014/main" id="{C0964ABB-A6E0-926B-3286-1F04BA72377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0" name="Freeform 474">
              <a:extLst>
                <a:ext uri="{FF2B5EF4-FFF2-40B4-BE49-F238E27FC236}">
                  <a16:creationId xmlns:a16="http://schemas.microsoft.com/office/drawing/2014/main" id="{387B025F-7E38-553B-6E86-DC1273EBC7C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1" name="Freeform 475">
              <a:extLst>
                <a:ext uri="{FF2B5EF4-FFF2-40B4-BE49-F238E27FC236}">
                  <a16:creationId xmlns:a16="http://schemas.microsoft.com/office/drawing/2014/main" id="{4E9E95D4-4D94-DAD9-B87D-2F60619D3C8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2" name="Freeform 476">
              <a:extLst>
                <a:ext uri="{FF2B5EF4-FFF2-40B4-BE49-F238E27FC236}">
                  <a16:creationId xmlns:a16="http://schemas.microsoft.com/office/drawing/2014/main" id="{239ADF34-7674-E282-5D97-1E1411D367A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3" name="Freeform 477">
              <a:extLst>
                <a:ext uri="{FF2B5EF4-FFF2-40B4-BE49-F238E27FC236}">
                  <a16:creationId xmlns:a16="http://schemas.microsoft.com/office/drawing/2014/main" id="{78689D17-B7CF-6766-370A-736F21FF6B6B}"/>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4" name="Freeform 478">
              <a:extLst>
                <a:ext uri="{FF2B5EF4-FFF2-40B4-BE49-F238E27FC236}">
                  <a16:creationId xmlns:a16="http://schemas.microsoft.com/office/drawing/2014/main" id="{F88C18B3-ABBA-21B5-A364-FBEDC787AAF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5" name="Freeform 479">
              <a:extLst>
                <a:ext uri="{FF2B5EF4-FFF2-40B4-BE49-F238E27FC236}">
                  <a16:creationId xmlns:a16="http://schemas.microsoft.com/office/drawing/2014/main" id="{641A1D82-AD0A-AF7B-1223-7927F35E926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6" name="Freeform 480">
              <a:extLst>
                <a:ext uri="{FF2B5EF4-FFF2-40B4-BE49-F238E27FC236}">
                  <a16:creationId xmlns:a16="http://schemas.microsoft.com/office/drawing/2014/main" id="{CAB99A7D-46CC-743F-AD74-34A16C9FFFB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7" name="Freeform 481">
              <a:extLst>
                <a:ext uri="{FF2B5EF4-FFF2-40B4-BE49-F238E27FC236}">
                  <a16:creationId xmlns:a16="http://schemas.microsoft.com/office/drawing/2014/main" id="{C726DEE3-446D-855A-DDC4-05D7B7D3D3B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8" name="Freeform 482">
              <a:extLst>
                <a:ext uri="{FF2B5EF4-FFF2-40B4-BE49-F238E27FC236}">
                  <a16:creationId xmlns:a16="http://schemas.microsoft.com/office/drawing/2014/main" id="{78AE36AA-8970-C099-508E-5ACCC88EA71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79" name="Freeform 483">
              <a:extLst>
                <a:ext uri="{FF2B5EF4-FFF2-40B4-BE49-F238E27FC236}">
                  <a16:creationId xmlns:a16="http://schemas.microsoft.com/office/drawing/2014/main" id="{4C829F58-A025-E89E-BB4A-0B2FE611D34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0" name="Freeform 484">
              <a:extLst>
                <a:ext uri="{FF2B5EF4-FFF2-40B4-BE49-F238E27FC236}">
                  <a16:creationId xmlns:a16="http://schemas.microsoft.com/office/drawing/2014/main" id="{D1FDBA61-8621-4D73-AF5C-9E3B6515B7B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1" name="Freeform 485">
              <a:extLst>
                <a:ext uri="{FF2B5EF4-FFF2-40B4-BE49-F238E27FC236}">
                  <a16:creationId xmlns:a16="http://schemas.microsoft.com/office/drawing/2014/main" id="{BBD795B4-49C9-5041-2E6A-CA17A3AA80BE}"/>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2" name="Freeform 486">
              <a:extLst>
                <a:ext uri="{FF2B5EF4-FFF2-40B4-BE49-F238E27FC236}">
                  <a16:creationId xmlns:a16="http://schemas.microsoft.com/office/drawing/2014/main" id="{52C3FC9B-72EC-D893-AF30-5B68CF46934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3" name="Freeform 487">
              <a:extLst>
                <a:ext uri="{FF2B5EF4-FFF2-40B4-BE49-F238E27FC236}">
                  <a16:creationId xmlns:a16="http://schemas.microsoft.com/office/drawing/2014/main" id="{3FC05CAC-A2E7-5D17-77E6-D7BAF9165E8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4" name="Freeform 488">
              <a:extLst>
                <a:ext uri="{FF2B5EF4-FFF2-40B4-BE49-F238E27FC236}">
                  <a16:creationId xmlns:a16="http://schemas.microsoft.com/office/drawing/2014/main" id="{4017A7C1-3AB9-B970-1BAD-A05596D7463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5" name="Freeform 489">
              <a:extLst>
                <a:ext uri="{FF2B5EF4-FFF2-40B4-BE49-F238E27FC236}">
                  <a16:creationId xmlns:a16="http://schemas.microsoft.com/office/drawing/2014/main" id="{FD6DFF55-8A6D-FF95-2A0A-4F255953C91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6" name="Freeform 490">
              <a:extLst>
                <a:ext uri="{FF2B5EF4-FFF2-40B4-BE49-F238E27FC236}">
                  <a16:creationId xmlns:a16="http://schemas.microsoft.com/office/drawing/2014/main" id="{98868D32-882D-39BB-0B26-E81DD0D77DBF}"/>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7" name="Freeform 491">
              <a:extLst>
                <a:ext uri="{FF2B5EF4-FFF2-40B4-BE49-F238E27FC236}">
                  <a16:creationId xmlns:a16="http://schemas.microsoft.com/office/drawing/2014/main" id="{56B9EA87-686A-1534-2257-0D8968CA3BF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8" name="Freeform 492">
              <a:extLst>
                <a:ext uri="{FF2B5EF4-FFF2-40B4-BE49-F238E27FC236}">
                  <a16:creationId xmlns:a16="http://schemas.microsoft.com/office/drawing/2014/main" id="{FE1CFAEB-5382-3580-905E-22CA8885E3F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89" name="Freeform 493">
              <a:extLst>
                <a:ext uri="{FF2B5EF4-FFF2-40B4-BE49-F238E27FC236}">
                  <a16:creationId xmlns:a16="http://schemas.microsoft.com/office/drawing/2014/main" id="{30213E14-1235-7B75-E6AC-1B81DE544CFF}"/>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0" name="Freeform 494">
              <a:extLst>
                <a:ext uri="{FF2B5EF4-FFF2-40B4-BE49-F238E27FC236}">
                  <a16:creationId xmlns:a16="http://schemas.microsoft.com/office/drawing/2014/main" id="{711E6D76-7F19-EF2B-BCE8-A5CCEBE49AF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1" name="Freeform 495">
              <a:extLst>
                <a:ext uri="{FF2B5EF4-FFF2-40B4-BE49-F238E27FC236}">
                  <a16:creationId xmlns:a16="http://schemas.microsoft.com/office/drawing/2014/main" id="{2C421B61-E85C-5C6A-FECE-2E890112FB7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2" name="Freeform 496">
              <a:extLst>
                <a:ext uri="{FF2B5EF4-FFF2-40B4-BE49-F238E27FC236}">
                  <a16:creationId xmlns:a16="http://schemas.microsoft.com/office/drawing/2014/main" id="{8653E123-5AB4-94D8-E6FA-605388E69B0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3" name="Freeform 497">
              <a:extLst>
                <a:ext uri="{FF2B5EF4-FFF2-40B4-BE49-F238E27FC236}">
                  <a16:creationId xmlns:a16="http://schemas.microsoft.com/office/drawing/2014/main" id="{25DA3999-A095-3991-ADE7-805541FF99B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4" name="Freeform 498">
              <a:extLst>
                <a:ext uri="{FF2B5EF4-FFF2-40B4-BE49-F238E27FC236}">
                  <a16:creationId xmlns:a16="http://schemas.microsoft.com/office/drawing/2014/main" id="{097B3468-F5BA-DACA-3233-3D353EEE5150}"/>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5" name="Freeform 499">
              <a:extLst>
                <a:ext uri="{FF2B5EF4-FFF2-40B4-BE49-F238E27FC236}">
                  <a16:creationId xmlns:a16="http://schemas.microsoft.com/office/drawing/2014/main" id="{54C6BB4E-D9BC-AAA7-7517-B2827912F67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6" name="Freeform 500">
              <a:extLst>
                <a:ext uri="{FF2B5EF4-FFF2-40B4-BE49-F238E27FC236}">
                  <a16:creationId xmlns:a16="http://schemas.microsoft.com/office/drawing/2014/main" id="{79C8E393-4523-D3DE-5813-D5FF4CD2AAB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7" name="Freeform 501">
              <a:extLst>
                <a:ext uri="{FF2B5EF4-FFF2-40B4-BE49-F238E27FC236}">
                  <a16:creationId xmlns:a16="http://schemas.microsoft.com/office/drawing/2014/main" id="{C9682677-270B-EDED-91CC-25DE2AC3B03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8" name="Freeform 502">
              <a:extLst>
                <a:ext uri="{FF2B5EF4-FFF2-40B4-BE49-F238E27FC236}">
                  <a16:creationId xmlns:a16="http://schemas.microsoft.com/office/drawing/2014/main" id="{FB7573E4-D2BC-66E9-A7C3-9A980A497AC7}"/>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899" name="Freeform 503">
              <a:extLst>
                <a:ext uri="{FF2B5EF4-FFF2-40B4-BE49-F238E27FC236}">
                  <a16:creationId xmlns:a16="http://schemas.microsoft.com/office/drawing/2014/main" id="{DA066DD1-9906-1998-823A-94A2D0D54AF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0" name="Freeform 504">
              <a:extLst>
                <a:ext uri="{FF2B5EF4-FFF2-40B4-BE49-F238E27FC236}">
                  <a16:creationId xmlns:a16="http://schemas.microsoft.com/office/drawing/2014/main" id="{52EB1A12-8A34-20B9-D555-E2BB9F7F456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1" name="Freeform 505">
              <a:extLst>
                <a:ext uri="{FF2B5EF4-FFF2-40B4-BE49-F238E27FC236}">
                  <a16:creationId xmlns:a16="http://schemas.microsoft.com/office/drawing/2014/main" id="{5F08761E-85B1-D920-9F4E-0415BB9DC91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2" name="Freeform 506">
              <a:extLst>
                <a:ext uri="{FF2B5EF4-FFF2-40B4-BE49-F238E27FC236}">
                  <a16:creationId xmlns:a16="http://schemas.microsoft.com/office/drawing/2014/main" id="{6955366D-EE72-59CD-87A8-8EDAA6BD76A8}"/>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3" name="Freeform 507">
              <a:extLst>
                <a:ext uri="{FF2B5EF4-FFF2-40B4-BE49-F238E27FC236}">
                  <a16:creationId xmlns:a16="http://schemas.microsoft.com/office/drawing/2014/main" id="{BC25CA86-E2DE-1B38-E819-E1FA955F33E4}"/>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4" name="Freeform 508">
              <a:extLst>
                <a:ext uri="{FF2B5EF4-FFF2-40B4-BE49-F238E27FC236}">
                  <a16:creationId xmlns:a16="http://schemas.microsoft.com/office/drawing/2014/main" id="{9F72DA16-EFBC-5297-DD3D-4E81107B279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5" name="Freeform 509">
              <a:extLst>
                <a:ext uri="{FF2B5EF4-FFF2-40B4-BE49-F238E27FC236}">
                  <a16:creationId xmlns:a16="http://schemas.microsoft.com/office/drawing/2014/main" id="{013C1E52-32EF-C12D-AEF1-12221B2EA1F3}"/>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6" name="Freeform 510">
              <a:extLst>
                <a:ext uri="{FF2B5EF4-FFF2-40B4-BE49-F238E27FC236}">
                  <a16:creationId xmlns:a16="http://schemas.microsoft.com/office/drawing/2014/main" id="{1377BA67-081A-D329-AA3C-590F6528505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7" name="Freeform 511">
              <a:extLst>
                <a:ext uri="{FF2B5EF4-FFF2-40B4-BE49-F238E27FC236}">
                  <a16:creationId xmlns:a16="http://schemas.microsoft.com/office/drawing/2014/main" id="{3A610C68-76C4-5AF1-FDFA-25C6B3D5EA5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8" name="Freeform 512">
              <a:extLst>
                <a:ext uri="{FF2B5EF4-FFF2-40B4-BE49-F238E27FC236}">
                  <a16:creationId xmlns:a16="http://schemas.microsoft.com/office/drawing/2014/main" id="{F856B6A0-866B-C94F-0ECF-FC66F52A144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09" name="Freeform 513">
              <a:extLst>
                <a:ext uri="{FF2B5EF4-FFF2-40B4-BE49-F238E27FC236}">
                  <a16:creationId xmlns:a16="http://schemas.microsoft.com/office/drawing/2014/main" id="{ED0ECA57-C2C1-8770-3EDA-275B5AAB4BB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0" name="Freeform 514">
              <a:extLst>
                <a:ext uri="{FF2B5EF4-FFF2-40B4-BE49-F238E27FC236}">
                  <a16:creationId xmlns:a16="http://schemas.microsoft.com/office/drawing/2014/main" id="{8920AAD7-AF23-308B-0120-4D6E1ADF119B}"/>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1" name="Freeform 515">
              <a:extLst>
                <a:ext uri="{FF2B5EF4-FFF2-40B4-BE49-F238E27FC236}">
                  <a16:creationId xmlns:a16="http://schemas.microsoft.com/office/drawing/2014/main" id="{01737FF3-3A27-9E37-A0CC-9FBAF231542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2" name="Freeform 516">
              <a:extLst>
                <a:ext uri="{FF2B5EF4-FFF2-40B4-BE49-F238E27FC236}">
                  <a16:creationId xmlns:a16="http://schemas.microsoft.com/office/drawing/2014/main" id="{E8D41C11-AF35-F449-F04E-011DA25F85D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3" name="Freeform 517">
              <a:extLst>
                <a:ext uri="{FF2B5EF4-FFF2-40B4-BE49-F238E27FC236}">
                  <a16:creationId xmlns:a16="http://schemas.microsoft.com/office/drawing/2014/main" id="{1A8E0133-7A00-BC1A-5B1B-F700CB8A01B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4" name="Freeform 518">
              <a:extLst>
                <a:ext uri="{FF2B5EF4-FFF2-40B4-BE49-F238E27FC236}">
                  <a16:creationId xmlns:a16="http://schemas.microsoft.com/office/drawing/2014/main" id="{0032C3CE-BF34-FCB1-3E4F-12D5906D0BFA}"/>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5" name="Freeform 519">
              <a:extLst>
                <a:ext uri="{FF2B5EF4-FFF2-40B4-BE49-F238E27FC236}">
                  <a16:creationId xmlns:a16="http://schemas.microsoft.com/office/drawing/2014/main" id="{72B92C4D-6D14-2751-5611-68A0A20CA591}"/>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6" name="Freeform 520">
              <a:extLst>
                <a:ext uri="{FF2B5EF4-FFF2-40B4-BE49-F238E27FC236}">
                  <a16:creationId xmlns:a16="http://schemas.microsoft.com/office/drawing/2014/main" id="{2B1CEB07-D61C-B575-86AD-481DC2F07799}"/>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7" name="Freeform 521">
              <a:extLst>
                <a:ext uri="{FF2B5EF4-FFF2-40B4-BE49-F238E27FC236}">
                  <a16:creationId xmlns:a16="http://schemas.microsoft.com/office/drawing/2014/main" id="{FAD5E521-EDA1-93C1-DFFD-6953841F66CD}"/>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8" name="Freeform 522">
              <a:extLst>
                <a:ext uri="{FF2B5EF4-FFF2-40B4-BE49-F238E27FC236}">
                  <a16:creationId xmlns:a16="http://schemas.microsoft.com/office/drawing/2014/main" id="{BDF7B551-A8D4-249E-B671-1111AAEAC215}"/>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19" name="Freeform 523">
              <a:extLst>
                <a:ext uri="{FF2B5EF4-FFF2-40B4-BE49-F238E27FC236}">
                  <a16:creationId xmlns:a16="http://schemas.microsoft.com/office/drawing/2014/main" id="{05E9CFD0-F3E0-01E2-8B8F-553C11531B1C}"/>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0" name="Freeform 524">
              <a:extLst>
                <a:ext uri="{FF2B5EF4-FFF2-40B4-BE49-F238E27FC236}">
                  <a16:creationId xmlns:a16="http://schemas.microsoft.com/office/drawing/2014/main" id="{9B0E1C61-1FA4-6DE0-79A1-147AB5A7F040}"/>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1" name="Freeform 525">
              <a:extLst>
                <a:ext uri="{FF2B5EF4-FFF2-40B4-BE49-F238E27FC236}">
                  <a16:creationId xmlns:a16="http://schemas.microsoft.com/office/drawing/2014/main" id="{3590AA34-55BD-0C56-8E9E-49F26019E0F2}"/>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2" name="Freeform 526">
              <a:extLst>
                <a:ext uri="{FF2B5EF4-FFF2-40B4-BE49-F238E27FC236}">
                  <a16:creationId xmlns:a16="http://schemas.microsoft.com/office/drawing/2014/main" id="{1A385646-CE69-7ADE-C70F-F21D021F3CE6}"/>
                </a:ext>
              </a:extLst>
            </p:cNvPr>
            <p:cNvSpPr>
              <a:spLocks/>
            </p:cNvSpPr>
            <p:nvPr/>
          </p:nvSpPr>
          <p:spPr bwMode="auto">
            <a:xfrm>
              <a:off x="2146" y="2629"/>
              <a:ext cx="1150" cy="1004"/>
            </a:xfrm>
            <a:custGeom>
              <a:avLst/>
              <a:gdLst>
                <a:gd name="T0" fmla="*/ 93 w 1230"/>
                <a:gd name="T1" fmla="*/ 7 h 1074"/>
                <a:gd name="T2" fmla="*/ 93 w 1230"/>
                <a:gd name="T3" fmla="*/ 7 h 1074"/>
                <a:gd name="T4" fmla="*/ 88 w 1230"/>
                <a:gd name="T5" fmla="*/ 7 h 1074"/>
                <a:gd name="T6" fmla="*/ 87 w 1230"/>
                <a:gd name="T7" fmla="*/ 7 h 1074"/>
                <a:gd name="T8" fmla="*/ 84 w 1230"/>
                <a:gd name="T9" fmla="*/ 10 h 1074"/>
                <a:gd name="T10" fmla="*/ 81 w 1230"/>
                <a:gd name="T11" fmla="*/ 13 h 1074"/>
                <a:gd name="T12" fmla="*/ 79 w 1230"/>
                <a:gd name="T13" fmla="*/ 15 h 1074"/>
                <a:gd name="T14" fmla="*/ 76 w 1230"/>
                <a:gd name="T15" fmla="*/ 18 h 1074"/>
                <a:gd name="T16" fmla="*/ 74 w 1230"/>
                <a:gd name="T17" fmla="*/ 20 h 1074"/>
                <a:gd name="T18" fmla="*/ 71 w 1230"/>
                <a:gd name="T19" fmla="*/ 21 h 1074"/>
                <a:gd name="T20" fmla="*/ 69 w 1230"/>
                <a:gd name="T21" fmla="*/ 24 h 1074"/>
                <a:gd name="T22" fmla="*/ 66 w 1230"/>
                <a:gd name="T23" fmla="*/ 26 h 1074"/>
                <a:gd name="T24" fmla="*/ 63 w 1230"/>
                <a:gd name="T25" fmla="*/ 28 h 1074"/>
                <a:gd name="T26" fmla="*/ 61 w 1230"/>
                <a:gd name="T27" fmla="*/ 30 h 1074"/>
                <a:gd name="T28" fmla="*/ 58 w 1230"/>
                <a:gd name="T29" fmla="*/ 32 h 1074"/>
                <a:gd name="T30" fmla="*/ 57 w 1230"/>
                <a:gd name="T31" fmla="*/ 34 h 1074"/>
                <a:gd name="T32" fmla="*/ 54 w 1230"/>
                <a:gd name="T33" fmla="*/ 36 h 1074"/>
                <a:gd name="T34" fmla="*/ 50 w 1230"/>
                <a:gd name="T35" fmla="*/ 38 h 1074"/>
                <a:gd name="T36" fmla="*/ 48 w 1230"/>
                <a:gd name="T37" fmla="*/ 41 h 1074"/>
                <a:gd name="T38" fmla="*/ 47 w 1230"/>
                <a:gd name="T39" fmla="*/ 44 h 1074"/>
                <a:gd name="T40" fmla="*/ 44 w 1230"/>
                <a:gd name="T41" fmla="*/ 47 h 1074"/>
                <a:gd name="T42" fmla="*/ 41 w 1230"/>
                <a:gd name="T43" fmla="*/ 47 h 1074"/>
                <a:gd name="T44" fmla="*/ 38 w 1230"/>
                <a:gd name="T45" fmla="*/ 50 h 1074"/>
                <a:gd name="T46" fmla="*/ 36 w 1230"/>
                <a:gd name="T47" fmla="*/ 51 h 1074"/>
                <a:gd name="T48" fmla="*/ 34 w 1230"/>
                <a:gd name="T49" fmla="*/ 54 h 1074"/>
                <a:gd name="T50" fmla="*/ 32 w 1230"/>
                <a:gd name="T51" fmla="*/ 57 h 1074"/>
                <a:gd name="T52" fmla="*/ 28 w 1230"/>
                <a:gd name="T53" fmla="*/ 58 h 1074"/>
                <a:gd name="T54" fmla="*/ 26 w 1230"/>
                <a:gd name="T55" fmla="*/ 61 h 1074"/>
                <a:gd name="T56" fmla="*/ 22 w 1230"/>
                <a:gd name="T57" fmla="*/ 63 h 1074"/>
                <a:gd name="T58" fmla="*/ 20 w 1230"/>
                <a:gd name="T59" fmla="*/ 65 h 1074"/>
                <a:gd name="T60" fmla="*/ 18 w 1230"/>
                <a:gd name="T61" fmla="*/ 67 h 1074"/>
                <a:gd name="T62" fmla="*/ 16 w 1230"/>
                <a:gd name="T63" fmla="*/ 70 h 1074"/>
                <a:gd name="T64" fmla="*/ 13 w 1230"/>
                <a:gd name="T65" fmla="*/ 71 h 1074"/>
                <a:gd name="T66" fmla="*/ 10 w 1230"/>
                <a:gd name="T67" fmla="*/ 74 h 1074"/>
                <a:gd name="T68" fmla="*/ 7 w 1230"/>
                <a:gd name="T69" fmla="*/ 76 h 1074"/>
                <a:gd name="T70" fmla="*/ 7 w 1230"/>
                <a:gd name="T71" fmla="*/ 79 h 1074"/>
                <a:gd name="T72" fmla="*/ 7 w 1230"/>
                <a:gd name="T73" fmla="*/ 81 h 1074"/>
                <a:gd name="T74" fmla="*/ 0 w 1230"/>
                <a:gd name="T75" fmla="*/ 83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315923" name="Line 527">
              <a:extLst>
                <a:ext uri="{FF2B5EF4-FFF2-40B4-BE49-F238E27FC236}">
                  <a16:creationId xmlns:a16="http://schemas.microsoft.com/office/drawing/2014/main" id="{B295F456-0F2F-D693-0EE7-AA30FA392FC3}"/>
                </a:ext>
              </a:extLst>
            </p:cNvPr>
            <p:cNvSpPr>
              <a:spLocks noChangeShapeType="1"/>
            </p:cNvSpPr>
            <p:nvPr/>
          </p:nvSpPr>
          <p:spPr bwMode="auto">
            <a:xfrm>
              <a:off x="3130" y="3656"/>
              <a:ext cx="33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4" name="Freeform 528">
              <a:extLst>
                <a:ext uri="{FF2B5EF4-FFF2-40B4-BE49-F238E27FC236}">
                  <a16:creationId xmlns:a16="http://schemas.microsoft.com/office/drawing/2014/main" id="{038E374F-45F8-DA81-1DEC-C0ED060DA758}"/>
                </a:ext>
              </a:extLst>
            </p:cNvPr>
            <p:cNvSpPr>
              <a:spLocks/>
            </p:cNvSpPr>
            <p:nvPr/>
          </p:nvSpPr>
          <p:spPr bwMode="auto">
            <a:xfrm>
              <a:off x="3278" y="3638"/>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315925" name="Rectangle 529">
              <a:extLst>
                <a:ext uri="{FF2B5EF4-FFF2-40B4-BE49-F238E27FC236}">
                  <a16:creationId xmlns:a16="http://schemas.microsoft.com/office/drawing/2014/main" id="{F3FB3AE0-4799-1AEA-BEEA-91D672149850}"/>
                </a:ext>
              </a:extLst>
            </p:cNvPr>
            <p:cNvSpPr>
              <a:spLocks noChangeArrowheads="1"/>
            </p:cNvSpPr>
            <p:nvPr/>
          </p:nvSpPr>
          <p:spPr bwMode="auto">
            <a:xfrm>
              <a:off x="215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8</a:t>
              </a:r>
              <a:endParaRPr lang="fr-CA" altLang="en-US" sz="2000">
                <a:latin typeface="Arial" panose="020B0604020202020204" pitchFamily="34" charset="0"/>
                <a:cs typeface="Arial" panose="020B0604020202020204" pitchFamily="34" charset="0"/>
              </a:endParaRPr>
            </a:p>
          </p:txBody>
        </p:sp>
        <p:sp>
          <p:nvSpPr>
            <p:cNvPr id="315926" name="Line 530">
              <a:extLst>
                <a:ext uri="{FF2B5EF4-FFF2-40B4-BE49-F238E27FC236}">
                  <a16:creationId xmlns:a16="http://schemas.microsoft.com/office/drawing/2014/main" id="{390AB20E-1460-D22E-2C7A-609BA6F4972C}"/>
                </a:ext>
              </a:extLst>
            </p:cNvPr>
            <p:cNvSpPr>
              <a:spLocks noChangeShapeType="1"/>
            </p:cNvSpPr>
            <p:nvPr/>
          </p:nvSpPr>
          <p:spPr bwMode="auto">
            <a:xfrm flipV="1">
              <a:off x="2141" y="1028"/>
              <a:ext cx="717" cy="120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7" name="Line 531">
              <a:extLst>
                <a:ext uri="{FF2B5EF4-FFF2-40B4-BE49-F238E27FC236}">
                  <a16:creationId xmlns:a16="http://schemas.microsoft.com/office/drawing/2014/main" id="{3D4A286D-E441-CAA2-1B95-89A3FC17A37E}"/>
                </a:ext>
              </a:extLst>
            </p:cNvPr>
            <p:cNvSpPr>
              <a:spLocks noChangeShapeType="1"/>
            </p:cNvSpPr>
            <p:nvPr/>
          </p:nvSpPr>
          <p:spPr bwMode="auto">
            <a:xfrm flipV="1">
              <a:off x="2142" y="2628"/>
              <a:ext cx="1151" cy="10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8" name="Line 532">
              <a:extLst>
                <a:ext uri="{FF2B5EF4-FFF2-40B4-BE49-F238E27FC236}">
                  <a16:creationId xmlns:a16="http://schemas.microsoft.com/office/drawing/2014/main" id="{C859E1F0-E463-ACC9-12F2-465A56CCF55D}"/>
                </a:ext>
              </a:extLst>
            </p:cNvPr>
            <p:cNvSpPr>
              <a:spLocks noChangeShapeType="1"/>
            </p:cNvSpPr>
            <p:nvPr/>
          </p:nvSpPr>
          <p:spPr bwMode="auto">
            <a:xfrm flipV="1">
              <a:off x="3285" y="2629"/>
              <a:ext cx="22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29" name="Line 533">
              <a:extLst>
                <a:ext uri="{FF2B5EF4-FFF2-40B4-BE49-F238E27FC236}">
                  <a16:creationId xmlns:a16="http://schemas.microsoft.com/office/drawing/2014/main" id="{3ADDDCCB-51A8-9547-8C49-2FAC5D09559F}"/>
                </a:ext>
              </a:extLst>
            </p:cNvPr>
            <p:cNvSpPr>
              <a:spLocks noChangeShapeType="1"/>
            </p:cNvSpPr>
            <p:nvPr/>
          </p:nvSpPr>
          <p:spPr bwMode="auto">
            <a:xfrm flipV="1">
              <a:off x="663" y="1318"/>
              <a:ext cx="726" cy="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0" name="Line 534">
              <a:extLst>
                <a:ext uri="{FF2B5EF4-FFF2-40B4-BE49-F238E27FC236}">
                  <a16:creationId xmlns:a16="http://schemas.microsoft.com/office/drawing/2014/main" id="{93BD4C62-376E-F0D3-B1AB-F8BFA0FAFFF7}"/>
                </a:ext>
              </a:extLst>
            </p:cNvPr>
            <p:cNvSpPr>
              <a:spLocks noChangeShapeType="1"/>
            </p:cNvSpPr>
            <p:nvPr/>
          </p:nvSpPr>
          <p:spPr bwMode="auto">
            <a:xfrm flipH="1" flipV="1">
              <a:off x="1383" y="1321"/>
              <a:ext cx="52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1" name="Line 535">
              <a:extLst>
                <a:ext uri="{FF2B5EF4-FFF2-40B4-BE49-F238E27FC236}">
                  <a16:creationId xmlns:a16="http://schemas.microsoft.com/office/drawing/2014/main" id="{B6560424-FAD8-66BC-611F-E9EA54DD913E}"/>
                </a:ext>
              </a:extLst>
            </p:cNvPr>
            <p:cNvSpPr>
              <a:spLocks noChangeShapeType="1"/>
            </p:cNvSpPr>
            <p:nvPr/>
          </p:nvSpPr>
          <p:spPr bwMode="auto">
            <a:xfrm flipV="1">
              <a:off x="677" y="2641"/>
              <a:ext cx="816" cy="10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2" name="Line 536">
              <a:extLst>
                <a:ext uri="{FF2B5EF4-FFF2-40B4-BE49-F238E27FC236}">
                  <a16:creationId xmlns:a16="http://schemas.microsoft.com/office/drawing/2014/main" id="{6A47C402-0A06-A5A6-72D9-555CBE2FB792}"/>
                </a:ext>
              </a:extLst>
            </p:cNvPr>
            <p:cNvSpPr>
              <a:spLocks noChangeShapeType="1"/>
            </p:cNvSpPr>
            <p:nvPr/>
          </p:nvSpPr>
          <p:spPr bwMode="auto">
            <a:xfrm flipH="1">
              <a:off x="1486" y="2642"/>
              <a:ext cx="341"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933" name="Rectangle 537">
              <a:extLst>
                <a:ext uri="{FF2B5EF4-FFF2-40B4-BE49-F238E27FC236}">
                  <a16:creationId xmlns:a16="http://schemas.microsoft.com/office/drawing/2014/main" id="{64628AEE-3572-BE62-6ED7-B44F3A6E2E08}"/>
                </a:ext>
              </a:extLst>
            </p:cNvPr>
            <p:cNvSpPr>
              <a:spLocks noChangeArrowheads="1"/>
            </p:cNvSpPr>
            <p:nvPr/>
          </p:nvSpPr>
          <p:spPr bwMode="auto">
            <a:xfrm>
              <a:off x="647" y="3688"/>
              <a:ext cx="87" cy="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5934" name="Rectangle 538">
              <a:extLst>
                <a:ext uri="{FF2B5EF4-FFF2-40B4-BE49-F238E27FC236}">
                  <a16:creationId xmlns:a16="http://schemas.microsoft.com/office/drawing/2014/main" id="{63A14995-F1F4-B424-16E7-E9690CA429FD}"/>
                </a:ext>
              </a:extLst>
            </p:cNvPr>
            <p:cNvSpPr>
              <a:spLocks noChangeArrowheads="1"/>
            </p:cNvSpPr>
            <p:nvPr/>
          </p:nvSpPr>
          <p:spPr bwMode="auto">
            <a:xfrm>
              <a:off x="476" y="3579"/>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935" name="Rectangle 539">
              <a:extLst>
                <a:ext uri="{FF2B5EF4-FFF2-40B4-BE49-F238E27FC236}">
                  <a16:creationId xmlns:a16="http://schemas.microsoft.com/office/drawing/2014/main" id="{CE785A09-2F40-5CE6-6222-BA5C16582520}"/>
                </a:ext>
              </a:extLst>
            </p:cNvPr>
            <p:cNvSpPr>
              <a:spLocks noChangeArrowheads="1"/>
            </p:cNvSpPr>
            <p:nvPr/>
          </p:nvSpPr>
          <p:spPr bwMode="auto">
            <a:xfrm>
              <a:off x="475" y="2146"/>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5936" name="Text Box 540">
              <a:extLst>
                <a:ext uri="{FF2B5EF4-FFF2-40B4-BE49-F238E27FC236}">
                  <a16:creationId xmlns:a16="http://schemas.microsoft.com/office/drawing/2014/main" id="{3E216C6D-5FDF-9402-89D5-CC722BC17914}"/>
                </a:ext>
              </a:extLst>
            </p:cNvPr>
            <p:cNvSpPr txBox="1">
              <a:spLocks noChangeArrowheads="1"/>
            </p:cNvSpPr>
            <p:nvPr/>
          </p:nvSpPr>
          <p:spPr bwMode="auto">
            <a:xfrm>
              <a:off x="3874" y="2296"/>
              <a:ext cx="1378" cy="2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CA" altLang="en-US" sz="2400">
                <a:solidFill>
                  <a:schemeClr val="bg1"/>
                </a:solidFill>
                <a:latin typeface="Arial" panose="020B0604020202020204" pitchFamily="34" charset="0"/>
                <a:cs typeface="Arial" panose="020B0604020202020204" pitchFamily="34" charset="0"/>
              </a:endParaRPr>
            </a:p>
          </p:txBody>
        </p:sp>
        <p:sp>
          <p:nvSpPr>
            <p:cNvPr id="315937" name="Text Box 541">
              <a:extLst>
                <a:ext uri="{FF2B5EF4-FFF2-40B4-BE49-F238E27FC236}">
                  <a16:creationId xmlns:a16="http://schemas.microsoft.com/office/drawing/2014/main" id="{820CF964-F517-EE1D-C54B-0F2CCDFE973E}"/>
                </a:ext>
              </a:extLst>
            </p:cNvPr>
            <p:cNvSpPr txBox="1">
              <a:spLocks noChangeArrowheads="1"/>
            </p:cNvSpPr>
            <p:nvPr/>
          </p:nvSpPr>
          <p:spPr bwMode="auto">
            <a:xfrm>
              <a:off x="1161" y="2026"/>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FF0000"/>
                  </a:solidFill>
                  <a:latin typeface="Arial" panose="020B0604020202020204" pitchFamily="34" charset="0"/>
                  <a:cs typeface="Arial" panose="020B0604020202020204" pitchFamily="34" charset="0"/>
                </a:rPr>
                <a:t>95% CI</a:t>
              </a:r>
            </a:p>
          </p:txBody>
        </p:sp>
      </p:grpSp>
      <p:sp>
        <p:nvSpPr>
          <p:cNvPr id="315397" name="Rectangle 542">
            <a:extLst>
              <a:ext uri="{FF2B5EF4-FFF2-40B4-BE49-F238E27FC236}">
                <a16:creationId xmlns:a16="http://schemas.microsoft.com/office/drawing/2014/main" id="{60BD4008-AE36-9252-05C3-6CD8C8EC7389}"/>
              </a:ext>
            </a:extLst>
          </p:cNvPr>
          <p:cNvSpPr>
            <a:spLocks noChangeArrowheads="1"/>
          </p:cNvSpPr>
          <p:nvPr/>
        </p:nvSpPr>
        <p:spPr bwMode="auto">
          <a:xfrm>
            <a:off x="158750" y="106363"/>
            <a:ext cx="9144000" cy="579437"/>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000" b="1">
                <a:solidFill>
                  <a:srgbClr val="009900"/>
                </a:solidFill>
                <a:latin typeface="Arial" panose="020B0604020202020204" pitchFamily="34" charset="0"/>
              </a:rPr>
              <a:t>All Lines Reached a Selection Limit</a:t>
            </a:r>
            <a:endParaRPr lang="en-US" altLang="en-US" sz="4000" b="1" i="1">
              <a:solidFill>
                <a:srgbClr val="009900"/>
              </a:solidFill>
              <a:latin typeface="Arial" panose="020B0604020202020204" pitchFamily="34" charset="0"/>
            </a:endParaRPr>
          </a:p>
        </p:txBody>
      </p:sp>
      <p:sp>
        <p:nvSpPr>
          <p:cNvPr id="315398" name="Text Box 543">
            <a:extLst>
              <a:ext uri="{FF2B5EF4-FFF2-40B4-BE49-F238E27FC236}">
                <a16:creationId xmlns:a16="http://schemas.microsoft.com/office/drawing/2014/main" id="{C3D8D09A-6567-BCBD-C3CF-048E955EF657}"/>
              </a:ext>
            </a:extLst>
          </p:cNvPr>
          <p:cNvSpPr txBox="1">
            <a:spLocks noChangeArrowheads="1"/>
          </p:cNvSpPr>
          <p:nvPr/>
        </p:nvSpPr>
        <p:spPr bwMode="auto">
          <a:xfrm>
            <a:off x="11113" y="6278563"/>
            <a:ext cx="8839200" cy="581025"/>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1600">
                <a:latin typeface="Arial" panose="020B0604020202020204" pitchFamily="34" charset="0"/>
                <a:cs typeface="Arial" panose="020B0604020202020204" pitchFamily="34" charset="0"/>
              </a:rPr>
              <a:t>Careau, V., M. E. Wolak, P. A. Carter, and T. Garland, Jr. 2013. Limits to behavioral evolution: the quantitative genetics of a complex trait under directional selection. Evolution 67:3102-3119. </a:t>
            </a:r>
            <a:endParaRPr lang="fr-CA" altLang="en-US" sz="1600">
              <a:latin typeface="Arial" panose="020B0604020202020204" pitchFamily="34" charset="0"/>
              <a:cs typeface="Arial" panose="020B0604020202020204" pitchFamily="34" charset="0"/>
            </a:endParaRPr>
          </a:p>
        </p:txBody>
      </p:sp>
      <p:sp>
        <p:nvSpPr>
          <p:cNvPr id="315399" name="Text Box 544">
            <a:extLst>
              <a:ext uri="{FF2B5EF4-FFF2-40B4-BE49-F238E27FC236}">
                <a16:creationId xmlns:a16="http://schemas.microsoft.com/office/drawing/2014/main" id="{1C63EAC7-016B-BBEB-E46F-649EC13D8283}"/>
              </a:ext>
            </a:extLst>
          </p:cNvPr>
          <p:cNvSpPr txBox="1">
            <a:spLocks noChangeArrowheads="1"/>
          </p:cNvSpPr>
          <p:nvPr/>
        </p:nvSpPr>
        <p:spPr bwMode="auto">
          <a:xfrm>
            <a:off x="5808663" y="996950"/>
            <a:ext cx="31908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009900"/>
                </a:solidFill>
                <a:latin typeface="Arial" panose="020B0604020202020204" pitchFamily="34" charset="0"/>
              </a:rPr>
              <a:t>at generation 16-28</a:t>
            </a:r>
            <a:r>
              <a:rPr lang="en-US" altLang="en-US" sz="2200">
                <a:latin typeface="Arial" panose="020B0604020202020204" pitchFamily="34" charset="0"/>
              </a:rPr>
              <a:t>,</a:t>
            </a:r>
            <a:br>
              <a:rPr lang="en-US" altLang="en-US" sz="2200">
                <a:latin typeface="Arial" panose="020B0604020202020204" pitchFamily="34" charset="0"/>
              </a:rPr>
            </a:br>
            <a:r>
              <a:rPr lang="en-US" altLang="en-US" sz="2200">
                <a:latin typeface="Arial" panose="020B0604020202020204" pitchFamily="34" charset="0"/>
              </a:rPr>
              <a:t>depending on line &amp; sex</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Slide Number Placeholder 3">
            <a:extLst>
              <a:ext uri="{FF2B5EF4-FFF2-40B4-BE49-F238E27FC236}">
                <a16:creationId xmlns:a16="http://schemas.microsoft.com/office/drawing/2014/main" id="{D2D90CA6-847C-F738-DED5-0AD6A7B005E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A9F370A-4E0F-4386-A373-7ACA8ED20235}" type="slidenum">
              <a:rPr lang="en-US" altLang="en-US" sz="1400"/>
              <a:pPr>
                <a:spcBef>
                  <a:spcPct val="0"/>
                </a:spcBef>
                <a:buFontTx/>
                <a:buNone/>
              </a:pPr>
              <a:t>171</a:t>
            </a:fld>
            <a:endParaRPr lang="en-US" altLang="en-US" sz="1400"/>
          </a:p>
        </p:txBody>
      </p:sp>
      <p:sp>
        <p:nvSpPr>
          <p:cNvPr id="2092034" name="Freeform 2">
            <a:extLst>
              <a:ext uri="{FF2B5EF4-FFF2-40B4-BE49-F238E27FC236}">
                <a16:creationId xmlns:a16="http://schemas.microsoft.com/office/drawing/2014/main" id="{1E6C64BD-AFC3-E8D9-2839-2ECAA7EBD8D3}"/>
              </a:ext>
            </a:extLst>
          </p:cNvPr>
          <p:cNvSpPr>
            <a:spLocks/>
          </p:cNvSpPr>
          <p:nvPr/>
        </p:nvSpPr>
        <p:spPr bwMode="auto">
          <a:xfrm flipV="1">
            <a:off x="1530350" y="2274888"/>
            <a:ext cx="3454400" cy="2546350"/>
          </a:xfrm>
          <a:custGeom>
            <a:avLst/>
            <a:gdLst>
              <a:gd name="T0" fmla="*/ 0 w 3774"/>
              <a:gd name="T1" fmla="*/ 0 h 2780"/>
              <a:gd name="T2" fmla="*/ 2147483646 w 3774"/>
              <a:gd name="T3" fmla="*/ 2147483646 h 2780"/>
              <a:gd name="T4" fmla="*/ 2147483646 w 3774"/>
              <a:gd name="T5" fmla="*/ 2147483646 h 2780"/>
              <a:gd name="T6" fmla="*/ 2147483646 w 3774"/>
              <a:gd name="T7" fmla="*/ 2147483646 h 2780"/>
              <a:gd name="T8" fmla="*/ 2147483646 w 3774"/>
              <a:gd name="T9" fmla="*/ 2147483646 h 2780"/>
              <a:gd name="T10" fmla="*/ 2147483646 w 3774"/>
              <a:gd name="T11" fmla="*/ 2147483646 h 2780"/>
              <a:gd name="T12" fmla="*/ 2147483646 w 3774"/>
              <a:gd name="T13" fmla="*/ 2147483646 h 2780"/>
              <a:gd name="T14" fmla="*/ 2147483646 w 3774"/>
              <a:gd name="T15" fmla="*/ 2147483646 h 2780"/>
              <a:gd name="T16" fmla="*/ 2147483646 w 3774"/>
              <a:gd name="T17" fmla="*/ 2147483646 h 2780"/>
              <a:gd name="T18" fmla="*/ 2147483646 w 3774"/>
              <a:gd name="T19" fmla="*/ 2147483646 h 2780"/>
              <a:gd name="T20" fmla="*/ 2147483646 w 3774"/>
              <a:gd name="T21" fmla="*/ 2147483646 h 2780"/>
              <a:gd name="T22" fmla="*/ 2147483646 w 3774"/>
              <a:gd name="T23" fmla="*/ 2147483646 h 2780"/>
              <a:gd name="T24" fmla="*/ 2147483646 w 3774"/>
              <a:gd name="T25" fmla="*/ 2147483646 h 2780"/>
              <a:gd name="T26" fmla="*/ 2147483646 w 3774"/>
              <a:gd name="T27" fmla="*/ 2147483646 h 2780"/>
              <a:gd name="T28" fmla="*/ 2147483646 w 3774"/>
              <a:gd name="T29" fmla="*/ 2147483646 h 2780"/>
              <a:gd name="T30" fmla="*/ 2147483646 w 3774"/>
              <a:gd name="T31" fmla="*/ 2147483646 h 2780"/>
              <a:gd name="T32" fmla="*/ 2147483646 w 3774"/>
              <a:gd name="T33" fmla="*/ 2147483646 h 2780"/>
              <a:gd name="T34" fmla="*/ 2147483646 w 3774"/>
              <a:gd name="T35" fmla="*/ 2147483646 h 2780"/>
              <a:gd name="T36" fmla="*/ 2147483646 w 3774"/>
              <a:gd name="T37" fmla="*/ 2147483646 h 2780"/>
              <a:gd name="T38" fmla="*/ 2147483646 w 3774"/>
              <a:gd name="T39" fmla="*/ 2147483646 h 2780"/>
              <a:gd name="T40" fmla="*/ 2147483646 w 3774"/>
              <a:gd name="T41" fmla="*/ 2147483646 h 2780"/>
              <a:gd name="T42" fmla="*/ 2147483646 w 3774"/>
              <a:gd name="T43" fmla="*/ 2147483646 h 2780"/>
              <a:gd name="T44" fmla="*/ 2147483646 w 3774"/>
              <a:gd name="T45" fmla="*/ 2147483646 h 2780"/>
              <a:gd name="T46" fmla="*/ 2147483646 w 3774"/>
              <a:gd name="T47" fmla="*/ 2147483646 h 2780"/>
              <a:gd name="T48" fmla="*/ 2147483646 w 3774"/>
              <a:gd name="T49" fmla="*/ 2147483646 h 2780"/>
              <a:gd name="T50" fmla="*/ 2147483646 w 3774"/>
              <a:gd name="T51" fmla="*/ 2147483646 h 2780"/>
              <a:gd name="T52" fmla="*/ 2147483646 w 3774"/>
              <a:gd name="T53" fmla="*/ 2147483646 h 2780"/>
              <a:gd name="T54" fmla="*/ 2147483646 w 3774"/>
              <a:gd name="T55" fmla="*/ 2147483646 h 2780"/>
              <a:gd name="T56" fmla="*/ 2147483646 w 3774"/>
              <a:gd name="T57" fmla="*/ 2147483646 h 2780"/>
              <a:gd name="T58" fmla="*/ 2147483646 w 3774"/>
              <a:gd name="T59" fmla="*/ 2147483646 h 2780"/>
              <a:gd name="T60" fmla="*/ 2147483646 w 3774"/>
              <a:gd name="T61" fmla="*/ 2147483646 h 2780"/>
              <a:gd name="T62" fmla="*/ 2147483646 w 3774"/>
              <a:gd name="T63" fmla="*/ 2147483646 h 27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74" h="2780">
                <a:moveTo>
                  <a:pt x="0" y="0"/>
                </a:moveTo>
                <a:lnTo>
                  <a:pt x="145" y="62"/>
                </a:lnTo>
                <a:lnTo>
                  <a:pt x="296" y="178"/>
                </a:lnTo>
                <a:lnTo>
                  <a:pt x="441" y="267"/>
                </a:lnTo>
                <a:lnTo>
                  <a:pt x="604" y="329"/>
                </a:lnTo>
                <a:lnTo>
                  <a:pt x="749" y="424"/>
                </a:lnTo>
                <a:lnTo>
                  <a:pt x="904" y="723"/>
                </a:lnTo>
                <a:lnTo>
                  <a:pt x="1057" y="818"/>
                </a:lnTo>
                <a:lnTo>
                  <a:pt x="1198" y="687"/>
                </a:lnTo>
                <a:lnTo>
                  <a:pt x="1367" y="1349"/>
                </a:lnTo>
                <a:lnTo>
                  <a:pt x="1524" y="1280"/>
                </a:lnTo>
                <a:lnTo>
                  <a:pt x="1711" y="1483"/>
                </a:lnTo>
                <a:lnTo>
                  <a:pt x="1837" y="765"/>
                </a:lnTo>
                <a:lnTo>
                  <a:pt x="1978" y="1682"/>
                </a:lnTo>
                <a:lnTo>
                  <a:pt x="2097" y="1953"/>
                </a:lnTo>
                <a:lnTo>
                  <a:pt x="2169" y="2266"/>
                </a:lnTo>
                <a:lnTo>
                  <a:pt x="2275" y="2488"/>
                </a:lnTo>
                <a:lnTo>
                  <a:pt x="2357" y="2543"/>
                </a:lnTo>
                <a:lnTo>
                  <a:pt x="2473" y="2436"/>
                </a:lnTo>
                <a:lnTo>
                  <a:pt x="2568" y="2362"/>
                </a:lnTo>
                <a:lnTo>
                  <a:pt x="2677" y="2468"/>
                </a:lnTo>
                <a:lnTo>
                  <a:pt x="2811" y="2756"/>
                </a:lnTo>
                <a:lnTo>
                  <a:pt x="2920" y="2780"/>
                </a:lnTo>
                <a:lnTo>
                  <a:pt x="3026" y="1749"/>
                </a:lnTo>
                <a:lnTo>
                  <a:pt x="3113" y="2626"/>
                </a:lnTo>
                <a:lnTo>
                  <a:pt x="3237" y="2580"/>
                </a:lnTo>
                <a:lnTo>
                  <a:pt x="3321" y="2643"/>
                </a:lnTo>
                <a:lnTo>
                  <a:pt x="3394" y="2249"/>
                </a:lnTo>
                <a:lnTo>
                  <a:pt x="3499" y="2574"/>
                </a:lnTo>
                <a:lnTo>
                  <a:pt x="3596" y="2510"/>
                </a:lnTo>
                <a:lnTo>
                  <a:pt x="3666" y="2025"/>
                </a:lnTo>
                <a:lnTo>
                  <a:pt x="3774" y="2564"/>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44" name="Rectangle 3">
            <a:extLst>
              <a:ext uri="{FF2B5EF4-FFF2-40B4-BE49-F238E27FC236}">
                <a16:creationId xmlns:a16="http://schemas.microsoft.com/office/drawing/2014/main" id="{EF1D49B6-DF82-0865-A593-38E2414ED375}"/>
              </a:ext>
            </a:extLst>
          </p:cNvPr>
          <p:cNvSpPr>
            <a:spLocks noChangeArrowheads="1"/>
          </p:cNvSpPr>
          <p:nvPr/>
        </p:nvSpPr>
        <p:spPr bwMode="auto">
          <a:xfrm>
            <a:off x="0" y="0"/>
            <a:ext cx="9144000" cy="1238250"/>
          </a:xfrm>
          <a:prstGeom prst="rect">
            <a:avLst/>
          </a:prstGeom>
          <a:solidFill>
            <a:srgbClr val="FFCC00"/>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400" b="1">
                <a:latin typeface="Arial" panose="020B0604020202020204" pitchFamily="34" charset="0"/>
              </a:rPr>
              <a:t>  Declining selection differential?       </a:t>
            </a:r>
            <a:endParaRPr lang="en-US" altLang="en-US" sz="3000" b="1" i="1">
              <a:solidFill>
                <a:srgbClr val="0000FF"/>
              </a:solidFill>
              <a:latin typeface="Arial" panose="020B0604020202020204" pitchFamily="34" charset="0"/>
            </a:endParaRPr>
          </a:p>
        </p:txBody>
      </p:sp>
      <p:sp>
        <p:nvSpPr>
          <p:cNvPr id="317445" name="Rectangle 4">
            <a:extLst>
              <a:ext uri="{FF2B5EF4-FFF2-40B4-BE49-F238E27FC236}">
                <a16:creationId xmlns:a16="http://schemas.microsoft.com/office/drawing/2014/main" id="{EB6BADF3-30F9-BFE2-373E-96242B16AA19}"/>
              </a:ext>
            </a:extLst>
          </p:cNvPr>
          <p:cNvSpPr>
            <a:spLocks noChangeArrowheads="1"/>
          </p:cNvSpPr>
          <p:nvPr/>
        </p:nvSpPr>
        <p:spPr bwMode="auto">
          <a:xfrm>
            <a:off x="1420813" y="5811838"/>
            <a:ext cx="4040187"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317446" name="Line 5">
            <a:extLst>
              <a:ext uri="{FF2B5EF4-FFF2-40B4-BE49-F238E27FC236}">
                <a16:creationId xmlns:a16="http://schemas.microsoft.com/office/drawing/2014/main" id="{2366087D-34C7-669D-3453-4BE9FE2BEBEA}"/>
              </a:ext>
            </a:extLst>
          </p:cNvPr>
          <p:cNvSpPr>
            <a:spLocks noChangeShapeType="1"/>
          </p:cNvSpPr>
          <p:nvPr/>
        </p:nvSpPr>
        <p:spPr bwMode="auto">
          <a:xfrm>
            <a:off x="1309688" y="5405438"/>
            <a:ext cx="45053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7" name="Line 6">
            <a:extLst>
              <a:ext uri="{FF2B5EF4-FFF2-40B4-BE49-F238E27FC236}">
                <a16:creationId xmlns:a16="http://schemas.microsoft.com/office/drawing/2014/main" id="{90DBABB7-3532-074E-FC08-2C6534F5624B}"/>
              </a:ext>
            </a:extLst>
          </p:cNvPr>
          <p:cNvSpPr>
            <a:spLocks noChangeShapeType="1"/>
          </p:cNvSpPr>
          <p:nvPr/>
        </p:nvSpPr>
        <p:spPr bwMode="auto">
          <a:xfrm flipV="1">
            <a:off x="1524000"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8" name="Line 7">
            <a:extLst>
              <a:ext uri="{FF2B5EF4-FFF2-40B4-BE49-F238E27FC236}">
                <a16:creationId xmlns:a16="http://schemas.microsoft.com/office/drawing/2014/main" id="{EDC93A75-1587-F553-6BE3-743A565F98A3}"/>
              </a:ext>
            </a:extLst>
          </p:cNvPr>
          <p:cNvSpPr>
            <a:spLocks noChangeShapeType="1"/>
          </p:cNvSpPr>
          <p:nvPr/>
        </p:nvSpPr>
        <p:spPr bwMode="auto">
          <a:xfrm flipV="1">
            <a:off x="2238375"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49" name="Line 8">
            <a:extLst>
              <a:ext uri="{FF2B5EF4-FFF2-40B4-BE49-F238E27FC236}">
                <a16:creationId xmlns:a16="http://schemas.microsoft.com/office/drawing/2014/main" id="{BC922EC2-459F-96D0-8619-C636917F3527}"/>
              </a:ext>
            </a:extLst>
          </p:cNvPr>
          <p:cNvSpPr>
            <a:spLocks noChangeShapeType="1"/>
          </p:cNvSpPr>
          <p:nvPr/>
        </p:nvSpPr>
        <p:spPr bwMode="auto">
          <a:xfrm flipV="1">
            <a:off x="2954338"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0" name="Line 9">
            <a:extLst>
              <a:ext uri="{FF2B5EF4-FFF2-40B4-BE49-F238E27FC236}">
                <a16:creationId xmlns:a16="http://schemas.microsoft.com/office/drawing/2014/main" id="{B02265B4-578A-66B2-3B1D-2549012883B9}"/>
              </a:ext>
            </a:extLst>
          </p:cNvPr>
          <p:cNvSpPr>
            <a:spLocks noChangeShapeType="1"/>
          </p:cNvSpPr>
          <p:nvPr/>
        </p:nvSpPr>
        <p:spPr bwMode="auto">
          <a:xfrm flipV="1">
            <a:off x="3668713"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1" name="Line 10">
            <a:extLst>
              <a:ext uri="{FF2B5EF4-FFF2-40B4-BE49-F238E27FC236}">
                <a16:creationId xmlns:a16="http://schemas.microsoft.com/office/drawing/2014/main" id="{B5223325-0D4D-8B0F-006A-71B6FD79436A}"/>
              </a:ext>
            </a:extLst>
          </p:cNvPr>
          <p:cNvSpPr>
            <a:spLocks noChangeShapeType="1"/>
          </p:cNvSpPr>
          <p:nvPr/>
        </p:nvSpPr>
        <p:spPr bwMode="auto">
          <a:xfrm flipV="1">
            <a:off x="4383088"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2" name="Line 11">
            <a:extLst>
              <a:ext uri="{FF2B5EF4-FFF2-40B4-BE49-F238E27FC236}">
                <a16:creationId xmlns:a16="http://schemas.microsoft.com/office/drawing/2014/main" id="{2873945D-45D2-1124-9EB3-2F5E81891AD6}"/>
              </a:ext>
            </a:extLst>
          </p:cNvPr>
          <p:cNvSpPr>
            <a:spLocks noChangeShapeType="1"/>
          </p:cNvSpPr>
          <p:nvPr/>
        </p:nvSpPr>
        <p:spPr bwMode="auto">
          <a:xfrm flipV="1">
            <a:off x="5099050"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3" name="Line 12">
            <a:extLst>
              <a:ext uri="{FF2B5EF4-FFF2-40B4-BE49-F238E27FC236}">
                <a16:creationId xmlns:a16="http://schemas.microsoft.com/office/drawing/2014/main" id="{9D622496-075A-79D8-0163-4ED488608579}"/>
              </a:ext>
            </a:extLst>
          </p:cNvPr>
          <p:cNvSpPr>
            <a:spLocks noChangeShapeType="1"/>
          </p:cNvSpPr>
          <p:nvPr/>
        </p:nvSpPr>
        <p:spPr bwMode="auto">
          <a:xfrm flipV="1">
            <a:off x="5815013" y="5405438"/>
            <a:ext cx="0" cy="460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54" name="Rectangle 13">
            <a:extLst>
              <a:ext uri="{FF2B5EF4-FFF2-40B4-BE49-F238E27FC236}">
                <a16:creationId xmlns:a16="http://schemas.microsoft.com/office/drawing/2014/main" id="{E5566941-6DDF-95CE-1A79-A81CFA991C0C}"/>
              </a:ext>
            </a:extLst>
          </p:cNvPr>
          <p:cNvSpPr>
            <a:spLocks noChangeArrowheads="1"/>
          </p:cNvSpPr>
          <p:nvPr/>
        </p:nvSpPr>
        <p:spPr bwMode="auto">
          <a:xfrm>
            <a:off x="1481138" y="5527675"/>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7455" name="Rectangle 14">
            <a:extLst>
              <a:ext uri="{FF2B5EF4-FFF2-40B4-BE49-F238E27FC236}">
                <a16:creationId xmlns:a16="http://schemas.microsoft.com/office/drawing/2014/main" id="{C5543431-EEDC-6E3E-2B48-F050ACAF59B6}"/>
              </a:ext>
            </a:extLst>
          </p:cNvPr>
          <p:cNvSpPr>
            <a:spLocks noChangeArrowheads="1"/>
          </p:cNvSpPr>
          <p:nvPr/>
        </p:nvSpPr>
        <p:spPr bwMode="auto">
          <a:xfrm>
            <a:off x="2197100" y="5527675"/>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317456" name="Rectangle 15">
            <a:extLst>
              <a:ext uri="{FF2B5EF4-FFF2-40B4-BE49-F238E27FC236}">
                <a16:creationId xmlns:a16="http://schemas.microsoft.com/office/drawing/2014/main" id="{D1C9EADA-94E3-0D8C-99D6-28B582839CA6}"/>
              </a:ext>
            </a:extLst>
          </p:cNvPr>
          <p:cNvSpPr>
            <a:spLocks noChangeArrowheads="1"/>
          </p:cNvSpPr>
          <p:nvPr/>
        </p:nvSpPr>
        <p:spPr bwMode="auto">
          <a:xfrm>
            <a:off x="2868613"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7457" name="Rectangle 16">
            <a:extLst>
              <a:ext uri="{FF2B5EF4-FFF2-40B4-BE49-F238E27FC236}">
                <a16:creationId xmlns:a16="http://schemas.microsoft.com/office/drawing/2014/main" id="{3A0C3AEC-75CD-7583-9BC8-5A92658CC31E}"/>
              </a:ext>
            </a:extLst>
          </p:cNvPr>
          <p:cNvSpPr>
            <a:spLocks noChangeArrowheads="1"/>
          </p:cNvSpPr>
          <p:nvPr/>
        </p:nvSpPr>
        <p:spPr bwMode="auto">
          <a:xfrm>
            <a:off x="3582988"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317458" name="Rectangle 17">
            <a:extLst>
              <a:ext uri="{FF2B5EF4-FFF2-40B4-BE49-F238E27FC236}">
                <a16:creationId xmlns:a16="http://schemas.microsoft.com/office/drawing/2014/main" id="{EC3054DE-AB60-8A28-AFBD-B2C9D3710FC8}"/>
              </a:ext>
            </a:extLst>
          </p:cNvPr>
          <p:cNvSpPr>
            <a:spLocks noChangeArrowheads="1"/>
          </p:cNvSpPr>
          <p:nvPr/>
        </p:nvSpPr>
        <p:spPr bwMode="auto">
          <a:xfrm>
            <a:off x="4298950"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317459" name="Rectangle 18">
            <a:extLst>
              <a:ext uri="{FF2B5EF4-FFF2-40B4-BE49-F238E27FC236}">
                <a16:creationId xmlns:a16="http://schemas.microsoft.com/office/drawing/2014/main" id="{718279C1-75A3-D374-9247-32E3EC5BB52F}"/>
              </a:ext>
            </a:extLst>
          </p:cNvPr>
          <p:cNvSpPr>
            <a:spLocks noChangeArrowheads="1"/>
          </p:cNvSpPr>
          <p:nvPr/>
        </p:nvSpPr>
        <p:spPr bwMode="auto">
          <a:xfrm>
            <a:off x="5013325"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7460" name="Rectangle 19">
            <a:extLst>
              <a:ext uri="{FF2B5EF4-FFF2-40B4-BE49-F238E27FC236}">
                <a16:creationId xmlns:a16="http://schemas.microsoft.com/office/drawing/2014/main" id="{33BF770C-65C2-B22B-2964-8D1BD2F1C568}"/>
              </a:ext>
            </a:extLst>
          </p:cNvPr>
          <p:cNvSpPr>
            <a:spLocks noChangeArrowheads="1"/>
          </p:cNvSpPr>
          <p:nvPr/>
        </p:nvSpPr>
        <p:spPr bwMode="auto">
          <a:xfrm>
            <a:off x="5729288" y="5527675"/>
            <a:ext cx="168275"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317461" name="Rectangle 20">
            <a:extLst>
              <a:ext uri="{FF2B5EF4-FFF2-40B4-BE49-F238E27FC236}">
                <a16:creationId xmlns:a16="http://schemas.microsoft.com/office/drawing/2014/main" id="{FF031190-E1BF-4862-A4FA-E0A287383BFA}"/>
              </a:ext>
            </a:extLst>
          </p:cNvPr>
          <p:cNvSpPr>
            <a:spLocks noChangeArrowheads="1"/>
          </p:cNvSpPr>
          <p:nvPr/>
        </p:nvSpPr>
        <p:spPr bwMode="auto">
          <a:xfrm rot="-5400000">
            <a:off x="-1466850" y="3651250"/>
            <a:ext cx="3948113"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(revolutions/day)</a:t>
            </a:r>
            <a:endParaRPr lang="fr-CA" altLang="en-US" sz="1800">
              <a:latin typeface="Arial" panose="020B0604020202020204" pitchFamily="34" charset="0"/>
              <a:cs typeface="Arial" panose="020B0604020202020204" pitchFamily="34" charset="0"/>
            </a:endParaRPr>
          </a:p>
        </p:txBody>
      </p:sp>
      <p:sp>
        <p:nvSpPr>
          <p:cNvPr id="317462" name="Line 21">
            <a:extLst>
              <a:ext uri="{FF2B5EF4-FFF2-40B4-BE49-F238E27FC236}">
                <a16:creationId xmlns:a16="http://schemas.microsoft.com/office/drawing/2014/main" id="{EB07FDF6-59D9-1A97-BB33-5D78961263E3}"/>
              </a:ext>
            </a:extLst>
          </p:cNvPr>
          <p:cNvSpPr>
            <a:spLocks noChangeShapeType="1"/>
          </p:cNvSpPr>
          <p:nvPr/>
        </p:nvSpPr>
        <p:spPr bwMode="auto">
          <a:xfrm flipV="1">
            <a:off x="1309688" y="2160588"/>
            <a:ext cx="0" cy="32448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3" name="Line 22">
            <a:extLst>
              <a:ext uri="{FF2B5EF4-FFF2-40B4-BE49-F238E27FC236}">
                <a16:creationId xmlns:a16="http://schemas.microsoft.com/office/drawing/2014/main" id="{F5DF7590-E1CE-ADDA-0DA6-8925798A76EB}"/>
              </a:ext>
            </a:extLst>
          </p:cNvPr>
          <p:cNvSpPr>
            <a:spLocks noChangeShapeType="1"/>
          </p:cNvSpPr>
          <p:nvPr/>
        </p:nvSpPr>
        <p:spPr bwMode="auto">
          <a:xfrm>
            <a:off x="1263650" y="5275263"/>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4" name="Line 23">
            <a:extLst>
              <a:ext uri="{FF2B5EF4-FFF2-40B4-BE49-F238E27FC236}">
                <a16:creationId xmlns:a16="http://schemas.microsoft.com/office/drawing/2014/main" id="{4823A3BE-88D3-79C2-9ADF-78575966FDE5}"/>
              </a:ext>
            </a:extLst>
          </p:cNvPr>
          <p:cNvSpPr>
            <a:spLocks noChangeShapeType="1"/>
          </p:cNvSpPr>
          <p:nvPr/>
        </p:nvSpPr>
        <p:spPr bwMode="auto">
          <a:xfrm>
            <a:off x="1263650" y="4756150"/>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5" name="Line 24">
            <a:extLst>
              <a:ext uri="{FF2B5EF4-FFF2-40B4-BE49-F238E27FC236}">
                <a16:creationId xmlns:a16="http://schemas.microsoft.com/office/drawing/2014/main" id="{0F62D0A5-D4CB-E247-381B-2CEFB004678E}"/>
              </a:ext>
            </a:extLst>
          </p:cNvPr>
          <p:cNvSpPr>
            <a:spLocks noChangeShapeType="1"/>
          </p:cNvSpPr>
          <p:nvPr/>
        </p:nvSpPr>
        <p:spPr bwMode="auto">
          <a:xfrm>
            <a:off x="1263650" y="4237038"/>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6" name="Line 25">
            <a:extLst>
              <a:ext uri="{FF2B5EF4-FFF2-40B4-BE49-F238E27FC236}">
                <a16:creationId xmlns:a16="http://schemas.microsoft.com/office/drawing/2014/main" id="{DB80BEFF-6534-6094-38C1-578F5EBEB0FF}"/>
              </a:ext>
            </a:extLst>
          </p:cNvPr>
          <p:cNvSpPr>
            <a:spLocks noChangeShapeType="1"/>
          </p:cNvSpPr>
          <p:nvPr/>
        </p:nvSpPr>
        <p:spPr bwMode="auto">
          <a:xfrm>
            <a:off x="1263650" y="3717925"/>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7" name="Line 26">
            <a:extLst>
              <a:ext uri="{FF2B5EF4-FFF2-40B4-BE49-F238E27FC236}">
                <a16:creationId xmlns:a16="http://schemas.microsoft.com/office/drawing/2014/main" id="{566325FD-46D3-14B7-40BB-B23B653599F5}"/>
              </a:ext>
            </a:extLst>
          </p:cNvPr>
          <p:cNvSpPr>
            <a:spLocks noChangeShapeType="1"/>
          </p:cNvSpPr>
          <p:nvPr/>
        </p:nvSpPr>
        <p:spPr bwMode="auto">
          <a:xfrm>
            <a:off x="1263650" y="3198813"/>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8" name="Line 27">
            <a:extLst>
              <a:ext uri="{FF2B5EF4-FFF2-40B4-BE49-F238E27FC236}">
                <a16:creationId xmlns:a16="http://schemas.microsoft.com/office/drawing/2014/main" id="{74430315-340A-B490-4AD4-627BFFA9F128}"/>
              </a:ext>
            </a:extLst>
          </p:cNvPr>
          <p:cNvSpPr>
            <a:spLocks noChangeShapeType="1"/>
          </p:cNvSpPr>
          <p:nvPr/>
        </p:nvSpPr>
        <p:spPr bwMode="auto">
          <a:xfrm>
            <a:off x="1263650" y="2679700"/>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69" name="Line 28">
            <a:extLst>
              <a:ext uri="{FF2B5EF4-FFF2-40B4-BE49-F238E27FC236}">
                <a16:creationId xmlns:a16="http://schemas.microsoft.com/office/drawing/2014/main" id="{3247E9E3-D379-F5CB-3AC4-4CDD47A1FEB8}"/>
              </a:ext>
            </a:extLst>
          </p:cNvPr>
          <p:cNvSpPr>
            <a:spLocks noChangeShapeType="1"/>
          </p:cNvSpPr>
          <p:nvPr/>
        </p:nvSpPr>
        <p:spPr bwMode="auto">
          <a:xfrm>
            <a:off x="1263650" y="2160588"/>
            <a:ext cx="460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7470" name="Rectangle 29">
            <a:extLst>
              <a:ext uri="{FF2B5EF4-FFF2-40B4-BE49-F238E27FC236}">
                <a16:creationId xmlns:a16="http://schemas.microsoft.com/office/drawing/2014/main" id="{33392FEF-5A36-E914-B8F4-1DFE4662BCE8}"/>
              </a:ext>
            </a:extLst>
          </p:cNvPr>
          <p:cNvSpPr>
            <a:spLocks noChangeArrowheads="1"/>
          </p:cNvSpPr>
          <p:nvPr/>
        </p:nvSpPr>
        <p:spPr bwMode="auto">
          <a:xfrm>
            <a:off x="796925" y="5189538"/>
            <a:ext cx="3873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7471" name="Rectangle 30">
            <a:extLst>
              <a:ext uri="{FF2B5EF4-FFF2-40B4-BE49-F238E27FC236}">
                <a16:creationId xmlns:a16="http://schemas.microsoft.com/office/drawing/2014/main" id="{E1974873-3AD1-4E74-2EFF-9A8EE4E1BDAA}"/>
              </a:ext>
            </a:extLst>
          </p:cNvPr>
          <p:cNvSpPr>
            <a:spLocks noChangeArrowheads="1"/>
          </p:cNvSpPr>
          <p:nvPr/>
        </p:nvSpPr>
        <p:spPr bwMode="auto">
          <a:xfrm>
            <a:off x="1101725" y="4670425"/>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317472" name="Rectangle 31">
            <a:extLst>
              <a:ext uri="{FF2B5EF4-FFF2-40B4-BE49-F238E27FC236}">
                <a16:creationId xmlns:a16="http://schemas.microsoft.com/office/drawing/2014/main" id="{038956ED-2609-3758-51A1-10E7A46BFB66}"/>
              </a:ext>
            </a:extLst>
          </p:cNvPr>
          <p:cNvSpPr>
            <a:spLocks noChangeArrowheads="1"/>
          </p:cNvSpPr>
          <p:nvPr/>
        </p:nvSpPr>
        <p:spPr bwMode="auto">
          <a:xfrm>
            <a:off x="846138" y="4149725"/>
            <a:ext cx="3365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317473" name="Rectangle 32">
            <a:extLst>
              <a:ext uri="{FF2B5EF4-FFF2-40B4-BE49-F238E27FC236}">
                <a16:creationId xmlns:a16="http://schemas.microsoft.com/office/drawing/2014/main" id="{EC90B437-A511-751C-8BB2-EA0FAFD1A108}"/>
              </a:ext>
            </a:extLst>
          </p:cNvPr>
          <p:cNvSpPr>
            <a:spLocks noChangeArrowheads="1"/>
          </p:cNvSpPr>
          <p:nvPr/>
        </p:nvSpPr>
        <p:spPr bwMode="auto">
          <a:xfrm>
            <a:off x="846138" y="3630613"/>
            <a:ext cx="3365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317474" name="Rectangle 33">
            <a:extLst>
              <a:ext uri="{FF2B5EF4-FFF2-40B4-BE49-F238E27FC236}">
                <a16:creationId xmlns:a16="http://schemas.microsoft.com/office/drawing/2014/main" id="{54089168-1620-609E-70D5-93DCCB0CC80B}"/>
              </a:ext>
            </a:extLst>
          </p:cNvPr>
          <p:cNvSpPr>
            <a:spLocks noChangeArrowheads="1"/>
          </p:cNvSpPr>
          <p:nvPr/>
        </p:nvSpPr>
        <p:spPr bwMode="auto">
          <a:xfrm>
            <a:off x="846138" y="3111500"/>
            <a:ext cx="33655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317475" name="Rectangle 34">
            <a:extLst>
              <a:ext uri="{FF2B5EF4-FFF2-40B4-BE49-F238E27FC236}">
                <a16:creationId xmlns:a16="http://schemas.microsoft.com/office/drawing/2014/main" id="{66BEEC5C-F772-971B-57D0-C0C9AA0C896F}"/>
              </a:ext>
            </a:extLst>
          </p:cNvPr>
          <p:cNvSpPr>
            <a:spLocks noChangeArrowheads="1"/>
          </p:cNvSpPr>
          <p:nvPr/>
        </p:nvSpPr>
        <p:spPr bwMode="auto">
          <a:xfrm>
            <a:off x="846138" y="2592388"/>
            <a:ext cx="33655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317476" name="Rectangle 35">
            <a:extLst>
              <a:ext uri="{FF2B5EF4-FFF2-40B4-BE49-F238E27FC236}">
                <a16:creationId xmlns:a16="http://schemas.microsoft.com/office/drawing/2014/main" id="{7F4D5D17-BAD3-DEC1-5356-80F404C7087B}"/>
              </a:ext>
            </a:extLst>
          </p:cNvPr>
          <p:cNvSpPr>
            <a:spLocks noChangeArrowheads="1"/>
          </p:cNvSpPr>
          <p:nvPr/>
        </p:nvSpPr>
        <p:spPr bwMode="auto">
          <a:xfrm>
            <a:off x="762000" y="2073275"/>
            <a:ext cx="42068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10000</a:t>
            </a:r>
            <a:endParaRPr lang="fr-CA" altLang="en-US" sz="1800">
              <a:latin typeface="Arial" panose="020B0604020202020204" pitchFamily="34" charset="0"/>
              <a:cs typeface="Arial" panose="020B0604020202020204" pitchFamily="34" charset="0"/>
            </a:endParaRPr>
          </a:p>
        </p:txBody>
      </p:sp>
      <p:sp>
        <p:nvSpPr>
          <p:cNvPr id="317477" name="Freeform 36">
            <a:extLst>
              <a:ext uri="{FF2B5EF4-FFF2-40B4-BE49-F238E27FC236}">
                <a16:creationId xmlns:a16="http://schemas.microsoft.com/office/drawing/2014/main" id="{896CA263-2522-58CE-4931-AE6EF8DE7B97}"/>
              </a:ext>
            </a:extLst>
          </p:cNvPr>
          <p:cNvSpPr>
            <a:spLocks/>
          </p:cNvSpPr>
          <p:nvPr/>
        </p:nvSpPr>
        <p:spPr bwMode="auto">
          <a:xfrm flipV="1">
            <a:off x="1389063" y="4405313"/>
            <a:ext cx="212725" cy="542925"/>
          </a:xfrm>
          <a:custGeom>
            <a:avLst/>
            <a:gdLst>
              <a:gd name="T0" fmla="*/ 2147483646 w 232"/>
              <a:gd name="T1" fmla="*/ 0 h 592"/>
              <a:gd name="T2" fmla="*/ 2147483646 w 232"/>
              <a:gd name="T3" fmla="*/ 2147483646 h 592"/>
              <a:gd name="T4" fmla="*/ 2147483646 w 232"/>
              <a:gd name="T5" fmla="*/ 2147483646 h 592"/>
              <a:gd name="T6" fmla="*/ 2147483646 w 232"/>
              <a:gd name="T7" fmla="*/ 2147483646 h 592"/>
              <a:gd name="T8" fmla="*/ 2147483646 w 232"/>
              <a:gd name="T9" fmla="*/ 2147483646 h 592"/>
              <a:gd name="T10" fmla="*/ 2147483646 w 232"/>
              <a:gd name="T11" fmla="*/ 2147483646 h 592"/>
              <a:gd name="T12" fmla="*/ 2147483646 w 232"/>
              <a:gd name="T13" fmla="*/ 2147483646 h 592"/>
              <a:gd name="T14" fmla="*/ 2147483646 w 232"/>
              <a:gd name="T15" fmla="*/ 2147483646 h 592"/>
              <a:gd name="T16" fmla="*/ 2147483646 w 232"/>
              <a:gd name="T17" fmla="*/ 2147483646 h 592"/>
              <a:gd name="T18" fmla="*/ 2147483646 w 232"/>
              <a:gd name="T19" fmla="*/ 2147483646 h 592"/>
              <a:gd name="T20" fmla="*/ 2147483646 w 232"/>
              <a:gd name="T21" fmla="*/ 2147483646 h 592"/>
              <a:gd name="T22" fmla="*/ 2147483646 w 232"/>
              <a:gd name="T23" fmla="*/ 2147483646 h 592"/>
              <a:gd name="T24" fmla="*/ 2147483646 w 232"/>
              <a:gd name="T25" fmla="*/ 2147483646 h 592"/>
              <a:gd name="T26" fmla="*/ 2147483646 w 232"/>
              <a:gd name="T27" fmla="*/ 2147483646 h 592"/>
              <a:gd name="T28" fmla="*/ 2147483646 w 232"/>
              <a:gd name="T29" fmla="*/ 2147483646 h 592"/>
              <a:gd name="T30" fmla="*/ 2147483646 w 232"/>
              <a:gd name="T31" fmla="*/ 2147483646 h 592"/>
              <a:gd name="T32" fmla="*/ 2147483646 w 232"/>
              <a:gd name="T33" fmla="*/ 2147483646 h 592"/>
              <a:gd name="T34" fmla="*/ 2147483646 w 232"/>
              <a:gd name="T35" fmla="*/ 2147483646 h 592"/>
              <a:gd name="T36" fmla="*/ 2147483646 w 232"/>
              <a:gd name="T37" fmla="*/ 2147483646 h 592"/>
              <a:gd name="T38" fmla="*/ 0 w 232"/>
              <a:gd name="T39" fmla="*/ 2147483646 h 592"/>
              <a:gd name="T40" fmla="*/ 2147483646 w 232"/>
              <a:gd name="T41" fmla="*/ 2147483646 h 592"/>
              <a:gd name="T42" fmla="*/ 2147483646 w 232"/>
              <a:gd name="T43" fmla="*/ 2147483646 h 592"/>
              <a:gd name="T44" fmla="*/ 2147483646 w 232"/>
              <a:gd name="T45" fmla="*/ 2147483646 h 592"/>
              <a:gd name="T46" fmla="*/ 2147483646 w 232"/>
              <a:gd name="T47" fmla="*/ 2147483646 h 592"/>
              <a:gd name="T48" fmla="*/ 2147483646 w 232"/>
              <a:gd name="T49" fmla="*/ 2147483646 h 592"/>
              <a:gd name="T50" fmla="*/ 2147483646 w 232"/>
              <a:gd name="T51" fmla="*/ 2147483646 h 592"/>
              <a:gd name="T52" fmla="*/ 2147483646 w 232"/>
              <a:gd name="T53" fmla="*/ 2147483646 h 592"/>
              <a:gd name="T54" fmla="*/ 2147483646 w 232"/>
              <a:gd name="T55" fmla="*/ 2147483646 h 592"/>
              <a:gd name="T56" fmla="*/ 2147483646 w 232"/>
              <a:gd name="T57" fmla="*/ 2147483646 h 592"/>
              <a:gd name="T58" fmla="*/ 2147483646 w 232"/>
              <a:gd name="T59" fmla="*/ 2147483646 h 592"/>
              <a:gd name="T60" fmla="*/ 2147483646 w 232"/>
              <a:gd name="T61" fmla="*/ 2147483646 h 592"/>
              <a:gd name="T62" fmla="*/ 2147483646 w 232"/>
              <a:gd name="T63" fmla="*/ 2147483646 h 5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2" h="592">
                <a:moveTo>
                  <a:pt x="141" y="0"/>
                </a:moveTo>
                <a:lnTo>
                  <a:pt x="175" y="288"/>
                </a:lnTo>
                <a:lnTo>
                  <a:pt x="191" y="342"/>
                </a:lnTo>
                <a:lnTo>
                  <a:pt x="201" y="289"/>
                </a:lnTo>
                <a:lnTo>
                  <a:pt x="203" y="384"/>
                </a:lnTo>
                <a:lnTo>
                  <a:pt x="198" y="408"/>
                </a:lnTo>
                <a:lnTo>
                  <a:pt x="226" y="274"/>
                </a:lnTo>
                <a:lnTo>
                  <a:pt x="225" y="493"/>
                </a:lnTo>
                <a:lnTo>
                  <a:pt x="232" y="399"/>
                </a:lnTo>
                <a:lnTo>
                  <a:pt x="189" y="440"/>
                </a:lnTo>
                <a:lnTo>
                  <a:pt x="181" y="327"/>
                </a:lnTo>
                <a:lnTo>
                  <a:pt x="210" y="360"/>
                </a:lnTo>
                <a:lnTo>
                  <a:pt x="176" y="429"/>
                </a:lnTo>
                <a:lnTo>
                  <a:pt x="147" y="359"/>
                </a:lnTo>
                <a:lnTo>
                  <a:pt x="61" y="443"/>
                </a:lnTo>
                <a:lnTo>
                  <a:pt x="51" y="283"/>
                </a:lnTo>
                <a:lnTo>
                  <a:pt x="29" y="421"/>
                </a:lnTo>
                <a:lnTo>
                  <a:pt x="14" y="404"/>
                </a:lnTo>
                <a:lnTo>
                  <a:pt x="14" y="273"/>
                </a:lnTo>
                <a:lnTo>
                  <a:pt x="0" y="404"/>
                </a:lnTo>
                <a:lnTo>
                  <a:pt x="22" y="424"/>
                </a:lnTo>
                <a:lnTo>
                  <a:pt x="53" y="433"/>
                </a:lnTo>
                <a:lnTo>
                  <a:pt x="58" y="397"/>
                </a:lnTo>
                <a:lnTo>
                  <a:pt x="63" y="592"/>
                </a:lnTo>
                <a:lnTo>
                  <a:pt x="89" y="482"/>
                </a:lnTo>
                <a:lnTo>
                  <a:pt x="141" y="385"/>
                </a:lnTo>
                <a:lnTo>
                  <a:pt x="158" y="492"/>
                </a:lnTo>
                <a:lnTo>
                  <a:pt x="134" y="520"/>
                </a:lnTo>
                <a:lnTo>
                  <a:pt x="152" y="561"/>
                </a:lnTo>
                <a:lnTo>
                  <a:pt x="183" y="488"/>
                </a:lnTo>
                <a:lnTo>
                  <a:pt x="189" y="310"/>
                </a:lnTo>
                <a:lnTo>
                  <a:pt x="179" y="471"/>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78" name="Freeform 37">
            <a:extLst>
              <a:ext uri="{FF2B5EF4-FFF2-40B4-BE49-F238E27FC236}">
                <a16:creationId xmlns:a16="http://schemas.microsoft.com/office/drawing/2014/main" id="{6462061F-B26D-E0AB-78FF-440C34E80162}"/>
              </a:ext>
            </a:extLst>
          </p:cNvPr>
          <p:cNvSpPr>
            <a:spLocks/>
          </p:cNvSpPr>
          <p:nvPr/>
        </p:nvSpPr>
        <p:spPr bwMode="auto">
          <a:xfrm flipV="1">
            <a:off x="1389063" y="4530725"/>
            <a:ext cx="165100" cy="303213"/>
          </a:xfrm>
          <a:custGeom>
            <a:avLst/>
            <a:gdLst>
              <a:gd name="T0" fmla="*/ 2147483646 w 181"/>
              <a:gd name="T1" fmla="*/ 2147483646 h 330"/>
              <a:gd name="T2" fmla="*/ 2147483646 w 181"/>
              <a:gd name="T3" fmla="*/ 2147483646 h 330"/>
              <a:gd name="T4" fmla="*/ 2147483646 w 181"/>
              <a:gd name="T5" fmla="*/ 2147483646 h 330"/>
              <a:gd name="T6" fmla="*/ 2147483646 w 181"/>
              <a:gd name="T7" fmla="*/ 2147483646 h 330"/>
              <a:gd name="T8" fmla="*/ 2147483646 w 181"/>
              <a:gd name="T9" fmla="*/ 2147483646 h 330"/>
              <a:gd name="T10" fmla="*/ 2147483646 w 181"/>
              <a:gd name="T11" fmla="*/ 2147483646 h 330"/>
              <a:gd name="T12" fmla="*/ 2147483646 w 181"/>
              <a:gd name="T13" fmla="*/ 2147483646 h 330"/>
              <a:gd name="T14" fmla="*/ 2147483646 w 181"/>
              <a:gd name="T15" fmla="*/ 2147483646 h 330"/>
              <a:gd name="T16" fmla="*/ 2147483646 w 181"/>
              <a:gd name="T17" fmla="*/ 2147483646 h 330"/>
              <a:gd name="T18" fmla="*/ 2147483646 w 181"/>
              <a:gd name="T19" fmla="*/ 2147483646 h 330"/>
              <a:gd name="T20" fmla="*/ 2147483646 w 181"/>
              <a:gd name="T21" fmla="*/ 2147483646 h 330"/>
              <a:gd name="T22" fmla="*/ 2147483646 w 181"/>
              <a:gd name="T23" fmla="*/ 2147483646 h 330"/>
              <a:gd name="T24" fmla="*/ 2147483646 w 181"/>
              <a:gd name="T25" fmla="*/ 2147483646 h 330"/>
              <a:gd name="T26" fmla="*/ 2147483646 w 181"/>
              <a:gd name="T27" fmla="*/ 2147483646 h 330"/>
              <a:gd name="T28" fmla="*/ 0 w 181"/>
              <a:gd name="T29" fmla="*/ 2147483646 h 330"/>
              <a:gd name="T30" fmla="*/ 2147483646 w 181"/>
              <a:gd name="T31" fmla="*/ 2147483646 h 330"/>
              <a:gd name="T32" fmla="*/ 2147483646 w 181"/>
              <a:gd name="T33" fmla="*/ 2147483646 h 330"/>
              <a:gd name="T34" fmla="*/ 2147483646 w 181"/>
              <a:gd name="T35" fmla="*/ 2147483646 h 330"/>
              <a:gd name="T36" fmla="*/ 2147483646 w 181"/>
              <a:gd name="T37" fmla="*/ 2147483646 h 330"/>
              <a:gd name="T38" fmla="*/ 2147483646 w 181"/>
              <a:gd name="T39" fmla="*/ 2147483646 h 330"/>
              <a:gd name="T40" fmla="*/ 2147483646 w 181"/>
              <a:gd name="T41" fmla="*/ 0 h 330"/>
              <a:gd name="T42" fmla="*/ 2147483646 w 181"/>
              <a:gd name="T43" fmla="*/ 2147483646 h 330"/>
              <a:gd name="T44" fmla="*/ 2147483646 w 181"/>
              <a:gd name="T45" fmla="*/ 2147483646 h 330"/>
              <a:gd name="T46" fmla="*/ 2147483646 w 181"/>
              <a:gd name="T47" fmla="*/ 2147483646 h 330"/>
              <a:gd name="T48" fmla="*/ 2147483646 w 181"/>
              <a:gd name="T49" fmla="*/ 2147483646 h 330"/>
              <a:gd name="T50" fmla="*/ 2147483646 w 181"/>
              <a:gd name="T51" fmla="*/ 2147483646 h 330"/>
              <a:gd name="T52" fmla="*/ 2147483646 w 181"/>
              <a:gd name="T53" fmla="*/ 2147483646 h 330"/>
              <a:gd name="T54" fmla="*/ 2147483646 w 181"/>
              <a:gd name="T55" fmla="*/ 2147483646 h 330"/>
              <a:gd name="T56" fmla="*/ 2147483646 w 181"/>
              <a:gd name="T57" fmla="*/ 2147483646 h 330"/>
              <a:gd name="T58" fmla="*/ 2147483646 w 181"/>
              <a:gd name="T59" fmla="*/ 2147483646 h 330"/>
              <a:gd name="T60" fmla="*/ 2147483646 w 181"/>
              <a:gd name="T61" fmla="*/ 2147483646 h 330"/>
              <a:gd name="T62" fmla="*/ 2147483646 w 181"/>
              <a:gd name="T63" fmla="*/ 2147483646 h 3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1" h="330">
                <a:moveTo>
                  <a:pt x="124" y="178"/>
                </a:moveTo>
                <a:lnTo>
                  <a:pt x="137" y="153"/>
                </a:lnTo>
                <a:lnTo>
                  <a:pt x="138" y="56"/>
                </a:lnTo>
                <a:lnTo>
                  <a:pt x="145" y="62"/>
                </a:lnTo>
                <a:lnTo>
                  <a:pt x="177" y="167"/>
                </a:lnTo>
                <a:lnTo>
                  <a:pt x="180" y="330"/>
                </a:lnTo>
                <a:lnTo>
                  <a:pt x="178" y="307"/>
                </a:lnTo>
                <a:lnTo>
                  <a:pt x="165" y="194"/>
                </a:lnTo>
                <a:lnTo>
                  <a:pt x="181" y="138"/>
                </a:lnTo>
                <a:lnTo>
                  <a:pt x="177" y="98"/>
                </a:lnTo>
                <a:lnTo>
                  <a:pt x="143" y="300"/>
                </a:lnTo>
                <a:lnTo>
                  <a:pt x="123" y="243"/>
                </a:lnTo>
                <a:lnTo>
                  <a:pt x="88" y="71"/>
                </a:lnTo>
                <a:lnTo>
                  <a:pt x="48" y="120"/>
                </a:lnTo>
                <a:lnTo>
                  <a:pt x="0" y="167"/>
                </a:lnTo>
                <a:lnTo>
                  <a:pt x="25" y="134"/>
                </a:lnTo>
                <a:lnTo>
                  <a:pt x="38" y="7"/>
                </a:lnTo>
                <a:lnTo>
                  <a:pt x="55" y="25"/>
                </a:lnTo>
                <a:lnTo>
                  <a:pt x="57" y="100"/>
                </a:lnTo>
                <a:lnTo>
                  <a:pt x="73" y="149"/>
                </a:lnTo>
                <a:lnTo>
                  <a:pt x="95" y="0"/>
                </a:lnTo>
                <a:lnTo>
                  <a:pt x="114" y="217"/>
                </a:lnTo>
                <a:lnTo>
                  <a:pt x="113" y="242"/>
                </a:lnTo>
                <a:lnTo>
                  <a:pt x="127" y="127"/>
                </a:lnTo>
                <a:lnTo>
                  <a:pt x="93" y="45"/>
                </a:lnTo>
                <a:lnTo>
                  <a:pt x="116" y="94"/>
                </a:lnTo>
                <a:lnTo>
                  <a:pt x="126" y="221"/>
                </a:lnTo>
                <a:lnTo>
                  <a:pt x="120" y="289"/>
                </a:lnTo>
                <a:lnTo>
                  <a:pt x="105" y="291"/>
                </a:lnTo>
                <a:lnTo>
                  <a:pt x="129" y="270"/>
                </a:lnTo>
                <a:lnTo>
                  <a:pt x="133" y="224"/>
                </a:lnTo>
                <a:lnTo>
                  <a:pt x="130" y="83"/>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79" name="Freeform 38">
            <a:extLst>
              <a:ext uri="{FF2B5EF4-FFF2-40B4-BE49-F238E27FC236}">
                <a16:creationId xmlns:a16="http://schemas.microsoft.com/office/drawing/2014/main" id="{BF39A0DC-26E5-D824-649D-C6A595F0F570}"/>
              </a:ext>
            </a:extLst>
          </p:cNvPr>
          <p:cNvSpPr>
            <a:spLocks/>
          </p:cNvSpPr>
          <p:nvPr/>
        </p:nvSpPr>
        <p:spPr bwMode="auto">
          <a:xfrm flipV="1">
            <a:off x="1519238" y="4700588"/>
            <a:ext cx="92075" cy="454025"/>
          </a:xfrm>
          <a:custGeom>
            <a:avLst/>
            <a:gdLst>
              <a:gd name="T0" fmla="*/ 2147483646 w 100"/>
              <a:gd name="T1" fmla="*/ 2147483646 h 496"/>
              <a:gd name="T2" fmla="*/ 2147483646 w 100"/>
              <a:gd name="T3" fmla="*/ 2147483646 h 496"/>
              <a:gd name="T4" fmla="*/ 2147483646 w 100"/>
              <a:gd name="T5" fmla="*/ 2147483646 h 496"/>
              <a:gd name="T6" fmla="*/ 2147483646 w 100"/>
              <a:gd name="T7" fmla="*/ 2147483646 h 496"/>
              <a:gd name="T8" fmla="*/ 2147483646 w 100"/>
              <a:gd name="T9" fmla="*/ 2147483646 h 496"/>
              <a:gd name="T10" fmla="*/ 2147483646 w 100"/>
              <a:gd name="T11" fmla="*/ 2147483646 h 496"/>
              <a:gd name="T12" fmla="*/ 2147483646 w 100"/>
              <a:gd name="T13" fmla="*/ 2147483646 h 496"/>
              <a:gd name="T14" fmla="*/ 2147483646 w 100"/>
              <a:gd name="T15" fmla="*/ 2147483646 h 496"/>
              <a:gd name="T16" fmla="*/ 2147483646 w 100"/>
              <a:gd name="T17" fmla="*/ 2147483646 h 496"/>
              <a:gd name="T18" fmla="*/ 2147483646 w 100"/>
              <a:gd name="T19" fmla="*/ 2147483646 h 496"/>
              <a:gd name="T20" fmla="*/ 2147483646 w 100"/>
              <a:gd name="T21" fmla="*/ 2147483646 h 496"/>
              <a:gd name="T22" fmla="*/ 2147483646 w 100"/>
              <a:gd name="T23" fmla="*/ 2147483646 h 496"/>
              <a:gd name="T24" fmla="*/ 2147483646 w 100"/>
              <a:gd name="T25" fmla="*/ 2147483646 h 496"/>
              <a:gd name="T26" fmla="*/ 2147483646 w 100"/>
              <a:gd name="T27" fmla="*/ 2147483646 h 496"/>
              <a:gd name="T28" fmla="*/ 0 w 100"/>
              <a:gd name="T29" fmla="*/ 2147483646 h 496"/>
              <a:gd name="T30" fmla="*/ 0 w 100"/>
              <a:gd name="T31" fmla="*/ 2147483646 h 496"/>
              <a:gd name="T32" fmla="*/ 2147483646 w 100"/>
              <a:gd name="T33" fmla="*/ 2147483646 h 496"/>
              <a:gd name="T34" fmla="*/ 2147483646 w 100"/>
              <a:gd name="T35" fmla="*/ 2147483646 h 496"/>
              <a:gd name="T36" fmla="*/ 2147483646 w 100"/>
              <a:gd name="T37" fmla="*/ 2147483646 h 496"/>
              <a:gd name="T38" fmla="*/ 2147483646 w 100"/>
              <a:gd name="T39" fmla="*/ 2147483646 h 496"/>
              <a:gd name="T40" fmla="*/ 2147483646 w 100"/>
              <a:gd name="T41" fmla="*/ 2147483646 h 496"/>
              <a:gd name="T42" fmla="*/ 2147483646 w 100"/>
              <a:gd name="T43" fmla="*/ 2147483646 h 496"/>
              <a:gd name="T44" fmla="*/ 2147483646 w 100"/>
              <a:gd name="T45" fmla="*/ 2147483646 h 496"/>
              <a:gd name="T46" fmla="*/ 2147483646 w 100"/>
              <a:gd name="T47" fmla="*/ 2147483646 h 496"/>
              <a:gd name="T48" fmla="*/ 2147483646 w 100"/>
              <a:gd name="T49" fmla="*/ 2147483646 h 496"/>
              <a:gd name="T50" fmla="*/ 2147483646 w 100"/>
              <a:gd name="T51" fmla="*/ 2147483646 h 496"/>
              <a:gd name="T52" fmla="*/ 2147483646 w 100"/>
              <a:gd name="T53" fmla="*/ 2147483646 h 496"/>
              <a:gd name="T54" fmla="*/ 2147483646 w 100"/>
              <a:gd name="T55" fmla="*/ 2147483646 h 496"/>
              <a:gd name="T56" fmla="*/ 2147483646 w 100"/>
              <a:gd name="T57" fmla="*/ 0 h 496"/>
              <a:gd name="T58" fmla="*/ 2147483646 w 100"/>
              <a:gd name="T59" fmla="*/ 2147483646 h 496"/>
              <a:gd name="T60" fmla="*/ 2147483646 w 100"/>
              <a:gd name="T61" fmla="*/ 2147483646 h 496"/>
              <a:gd name="T62" fmla="*/ 2147483646 w 100"/>
              <a:gd name="T63" fmla="*/ 2147483646 h 4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0" h="496">
                <a:moveTo>
                  <a:pt x="13" y="326"/>
                </a:moveTo>
                <a:lnTo>
                  <a:pt x="23" y="496"/>
                </a:lnTo>
                <a:lnTo>
                  <a:pt x="26" y="339"/>
                </a:lnTo>
                <a:lnTo>
                  <a:pt x="18" y="386"/>
                </a:lnTo>
                <a:lnTo>
                  <a:pt x="19" y="347"/>
                </a:lnTo>
                <a:lnTo>
                  <a:pt x="18" y="234"/>
                </a:lnTo>
                <a:lnTo>
                  <a:pt x="8" y="190"/>
                </a:lnTo>
                <a:lnTo>
                  <a:pt x="35" y="217"/>
                </a:lnTo>
                <a:lnTo>
                  <a:pt x="30" y="302"/>
                </a:lnTo>
                <a:lnTo>
                  <a:pt x="16" y="111"/>
                </a:lnTo>
                <a:lnTo>
                  <a:pt x="27" y="196"/>
                </a:lnTo>
                <a:lnTo>
                  <a:pt x="54" y="250"/>
                </a:lnTo>
                <a:lnTo>
                  <a:pt x="41" y="252"/>
                </a:lnTo>
                <a:lnTo>
                  <a:pt x="23" y="219"/>
                </a:lnTo>
                <a:lnTo>
                  <a:pt x="0" y="172"/>
                </a:lnTo>
                <a:lnTo>
                  <a:pt x="0" y="247"/>
                </a:lnTo>
                <a:lnTo>
                  <a:pt x="28" y="166"/>
                </a:lnTo>
                <a:lnTo>
                  <a:pt x="26" y="190"/>
                </a:lnTo>
                <a:lnTo>
                  <a:pt x="30" y="216"/>
                </a:lnTo>
                <a:lnTo>
                  <a:pt x="4" y="331"/>
                </a:lnTo>
                <a:lnTo>
                  <a:pt x="12" y="285"/>
                </a:lnTo>
                <a:lnTo>
                  <a:pt x="13" y="47"/>
                </a:lnTo>
                <a:lnTo>
                  <a:pt x="32" y="210"/>
                </a:lnTo>
                <a:lnTo>
                  <a:pt x="38" y="85"/>
                </a:lnTo>
                <a:lnTo>
                  <a:pt x="64" y="79"/>
                </a:lnTo>
                <a:lnTo>
                  <a:pt x="61" y="265"/>
                </a:lnTo>
                <a:lnTo>
                  <a:pt x="35" y="132"/>
                </a:lnTo>
                <a:lnTo>
                  <a:pt x="61" y="233"/>
                </a:lnTo>
                <a:lnTo>
                  <a:pt x="46" y="0"/>
                </a:lnTo>
                <a:lnTo>
                  <a:pt x="87" y="59"/>
                </a:lnTo>
                <a:lnTo>
                  <a:pt x="100" y="350"/>
                </a:lnTo>
                <a:lnTo>
                  <a:pt x="67" y="339"/>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80" name="Freeform 39">
            <a:extLst>
              <a:ext uri="{FF2B5EF4-FFF2-40B4-BE49-F238E27FC236}">
                <a16:creationId xmlns:a16="http://schemas.microsoft.com/office/drawing/2014/main" id="{64699F11-3366-27B4-A7D3-64E9B7076DD3}"/>
              </a:ext>
            </a:extLst>
          </p:cNvPr>
          <p:cNvSpPr>
            <a:spLocks/>
          </p:cNvSpPr>
          <p:nvPr/>
        </p:nvSpPr>
        <p:spPr bwMode="auto">
          <a:xfrm flipV="1">
            <a:off x="1385888" y="4551363"/>
            <a:ext cx="182562" cy="492125"/>
          </a:xfrm>
          <a:custGeom>
            <a:avLst/>
            <a:gdLst>
              <a:gd name="T0" fmla="*/ 2147483646 w 199"/>
              <a:gd name="T1" fmla="*/ 2147483646 h 538"/>
              <a:gd name="T2" fmla="*/ 2147483646 w 199"/>
              <a:gd name="T3" fmla="*/ 2147483646 h 538"/>
              <a:gd name="T4" fmla="*/ 2147483646 w 199"/>
              <a:gd name="T5" fmla="*/ 2147483646 h 538"/>
              <a:gd name="T6" fmla="*/ 2147483646 w 199"/>
              <a:gd name="T7" fmla="*/ 2147483646 h 538"/>
              <a:gd name="T8" fmla="*/ 2147483646 w 199"/>
              <a:gd name="T9" fmla="*/ 2147483646 h 538"/>
              <a:gd name="T10" fmla="*/ 2147483646 w 199"/>
              <a:gd name="T11" fmla="*/ 2147483646 h 538"/>
              <a:gd name="T12" fmla="*/ 2147483646 w 199"/>
              <a:gd name="T13" fmla="*/ 2147483646 h 538"/>
              <a:gd name="T14" fmla="*/ 2147483646 w 199"/>
              <a:gd name="T15" fmla="*/ 2147483646 h 538"/>
              <a:gd name="T16" fmla="*/ 2147483646 w 199"/>
              <a:gd name="T17" fmla="*/ 2147483646 h 538"/>
              <a:gd name="T18" fmla="*/ 2147483646 w 199"/>
              <a:gd name="T19" fmla="*/ 2147483646 h 538"/>
              <a:gd name="T20" fmla="*/ 2147483646 w 199"/>
              <a:gd name="T21" fmla="*/ 2147483646 h 538"/>
              <a:gd name="T22" fmla="*/ 2147483646 w 199"/>
              <a:gd name="T23" fmla="*/ 2147483646 h 538"/>
              <a:gd name="T24" fmla="*/ 2147483646 w 199"/>
              <a:gd name="T25" fmla="*/ 2147483646 h 538"/>
              <a:gd name="T26" fmla="*/ 2147483646 w 199"/>
              <a:gd name="T27" fmla="*/ 2147483646 h 538"/>
              <a:gd name="T28" fmla="*/ 2147483646 w 199"/>
              <a:gd name="T29" fmla="*/ 2147483646 h 538"/>
              <a:gd name="T30" fmla="*/ 2147483646 w 199"/>
              <a:gd name="T31" fmla="*/ 2147483646 h 538"/>
              <a:gd name="T32" fmla="*/ 2147483646 w 199"/>
              <a:gd name="T33" fmla="*/ 2147483646 h 538"/>
              <a:gd name="T34" fmla="*/ 2147483646 w 199"/>
              <a:gd name="T35" fmla="*/ 2147483646 h 538"/>
              <a:gd name="T36" fmla="*/ 2147483646 w 199"/>
              <a:gd name="T37" fmla="*/ 2147483646 h 538"/>
              <a:gd name="T38" fmla="*/ 2147483646 w 199"/>
              <a:gd name="T39" fmla="*/ 2147483646 h 538"/>
              <a:gd name="T40" fmla="*/ 2147483646 w 199"/>
              <a:gd name="T41" fmla="*/ 2147483646 h 538"/>
              <a:gd name="T42" fmla="*/ 2147483646 w 199"/>
              <a:gd name="T43" fmla="*/ 2147483646 h 538"/>
              <a:gd name="T44" fmla="*/ 2147483646 w 199"/>
              <a:gd name="T45" fmla="*/ 2147483646 h 538"/>
              <a:gd name="T46" fmla="*/ 2147483646 w 199"/>
              <a:gd name="T47" fmla="*/ 2147483646 h 538"/>
              <a:gd name="T48" fmla="*/ 2147483646 w 199"/>
              <a:gd name="T49" fmla="*/ 2147483646 h 538"/>
              <a:gd name="T50" fmla="*/ 2147483646 w 199"/>
              <a:gd name="T51" fmla="*/ 2147483646 h 538"/>
              <a:gd name="T52" fmla="*/ 2147483646 w 199"/>
              <a:gd name="T53" fmla="*/ 2147483646 h 538"/>
              <a:gd name="T54" fmla="*/ 2147483646 w 199"/>
              <a:gd name="T55" fmla="*/ 0 h 538"/>
              <a:gd name="T56" fmla="*/ 2147483646 w 199"/>
              <a:gd name="T57" fmla="*/ 2147483646 h 538"/>
              <a:gd name="T58" fmla="*/ 0 w 199"/>
              <a:gd name="T59" fmla="*/ 2147483646 h 538"/>
              <a:gd name="T60" fmla="*/ 2147483646 w 199"/>
              <a:gd name="T61" fmla="*/ 2147483646 h 538"/>
              <a:gd name="T62" fmla="*/ 2147483646 w 199"/>
              <a:gd name="T63" fmla="*/ 2147483646 h 5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9" h="538">
                <a:moveTo>
                  <a:pt x="150" y="538"/>
                </a:moveTo>
                <a:lnTo>
                  <a:pt x="160" y="105"/>
                </a:lnTo>
                <a:lnTo>
                  <a:pt x="148" y="305"/>
                </a:lnTo>
                <a:lnTo>
                  <a:pt x="155" y="306"/>
                </a:lnTo>
                <a:lnTo>
                  <a:pt x="154" y="144"/>
                </a:lnTo>
                <a:lnTo>
                  <a:pt x="187" y="71"/>
                </a:lnTo>
                <a:lnTo>
                  <a:pt x="194" y="272"/>
                </a:lnTo>
                <a:lnTo>
                  <a:pt x="184" y="138"/>
                </a:lnTo>
                <a:lnTo>
                  <a:pt x="199" y="204"/>
                </a:lnTo>
                <a:lnTo>
                  <a:pt x="185" y="393"/>
                </a:lnTo>
                <a:lnTo>
                  <a:pt x="180" y="219"/>
                </a:lnTo>
                <a:lnTo>
                  <a:pt x="162" y="189"/>
                </a:lnTo>
                <a:lnTo>
                  <a:pt x="146" y="290"/>
                </a:lnTo>
                <a:lnTo>
                  <a:pt x="123" y="344"/>
                </a:lnTo>
                <a:lnTo>
                  <a:pt x="120" y="261"/>
                </a:lnTo>
                <a:lnTo>
                  <a:pt x="99" y="379"/>
                </a:lnTo>
                <a:lnTo>
                  <a:pt x="97" y="448"/>
                </a:lnTo>
                <a:lnTo>
                  <a:pt x="75" y="423"/>
                </a:lnTo>
                <a:lnTo>
                  <a:pt x="87" y="452"/>
                </a:lnTo>
                <a:lnTo>
                  <a:pt x="81" y="158"/>
                </a:lnTo>
                <a:lnTo>
                  <a:pt x="106" y="333"/>
                </a:lnTo>
                <a:lnTo>
                  <a:pt x="115" y="345"/>
                </a:lnTo>
                <a:lnTo>
                  <a:pt x="103" y="193"/>
                </a:lnTo>
                <a:lnTo>
                  <a:pt x="123" y="237"/>
                </a:lnTo>
                <a:lnTo>
                  <a:pt x="105" y="436"/>
                </a:lnTo>
                <a:lnTo>
                  <a:pt x="86" y="297"/>
                </a:lnTo>
                <a:lnTo>
                  <a:pt x="97" y="198"/>
                </a:lnTo>
                <a:lnTo>
                  <a:pt x="25" y="0"/>
                </a:lnTo>
                <a:lnTo>
                  <a:pt x="14" y="190"/>
                </a:lnTo>
                <a:lnTo>
                  <a:pt x="0" y="225"/>
                </a:lnTo>
                <a:lnTo>
                  <a:pt x="10" y="159"/>
                </a:lnTo>
                <a:lnTo>
                  <a:pt x="23" y="149"/>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81" name="Freeform 40">
            <a:extLst>
              <a:ext uri="{FF2B5EF4-FFF2-40B4-BE49-F238E27FC236}">
                <a16:creationId xmlns:a16="http://schemas.microsoft.com/office/drawing/2014/main" id="{F9B7EA44-F77C-A402-A025-DBD8E9350945}"/>
              </a:ext>
            </a:extLst>
          </p:cNvPr>
          <p:cNvSpPr>
            <a:spLocks/>
          </p:cNvSpPr>
          <p:nvPr/>
        </p:nvSpPr>
        <p:spPr bwMode="auto">
          <a:xfrm flipV="1">
            <a:off x="1385888" y="4457700"/>
            <a:ext cx="182562" cy="906463"/>
          </a:xfrm>
          <a:custGeom>
            <a:avLst/>
            <a:gdLst>
              <a:gd name="T0" fmla="*/ 2147483646 w 199"/>
              <a:gd name="T1" fmla="*/ 2147483646 h 990"/>
              <a:gd name="T2" fmla="*/ 2147483646 w 199"/>
              <a:gd name="T3" fmla="*/ 2147483646 h 990"/>
              <a:gd name="T4" fmla="*/ 2147483646 w 199"/>
              <a:gd name="T5" fmla="*/ 2147483646 h 990"/>
              <a:gd name="T6" fmla="*/ 2147483646 w 199"/>
              <a:gd name="T7" fmla="*/ 2147483646 h 990"/>
              <a:gd name="T8" fmla="*/ 2147483646 w 199"/>
              <a:gd name="T9" fmla="*/ 2147483646 h 990"/>
              <a:gd name="T10" fmla="*/ 2147483646 w 199"/>
              <a:gd name="T11" fmla="*/ 2147483646 h 990"/>
              <a:gd name="T12" fmla="*/ 2147483646 w 199"/>
              <a:gd name="T13" fmla="*/ 2147483646 h 990"/>
              <a:gd name="T14" fmla="*/ 2147483646 w 199"/>
              <a:gd name="T15" fmla="*/ 2147483646 h 990"/>
              <a:gd name="T16" fmla="*/ 2147483646 w 199"/>
              <a:gd name="T17" fmla="*/ 2147483646 h 990"/>
              <a:gd name="T18" fmla="*/ 2147483646 w 199"/>
              <a:gd name="T19" fmla="*/ 2147483646 h 990"/>
              <a:gd name="T20" fmla="*/ 2147483646 w 199"/>
              <a:gd name="T21" fmla="*/ 2147483646 h 990"/>
              <a:gd name="T22" fmla="*/ 2147483646 w 199"/>
              <a:gd name="T23" fmla="*/ 2147483646 h 990"/>
              <a:gd name="T24" fmla="*/ 2147483646 w 199"/>
              <a:gd name="T25" fmla="*/ 2147483646 h 990"/>
              <a:gd name="T26" fmla="*/ 2147483646 w 199"/>
              <a:gd name="T27" fmla="*/ 2147483646 h 990"/>
              <a:gd name="T28" fmla="*/ 2147483646 w 199"/>
              <a:gd name="T29" fmla="*/ 2147483646 h 990"/>
              <a:gd name="T30" fmla="*/ 2147483646 w 199"/>
              <a:gd name="T31" fmla="*/ 2147483646 h 990"/>
              <a:gd name="T32" fmla="*/ 2147483646 w 199"/>
              <a:gd name="T33" fmla="*/ 2147483646 h 990"/>
              <a:gd name="T34" fmla="*/ 2147483646 w 199"/>
              <a:gd name="T35" fmla="*/ 2147483646 h 990"/>
              <a:gd name="T36" fmla="*/ 2147483646 w 199"/>
              <a:gd name="T37" fmla="*/ 2147483646 h 990"/>
              <a:gd name="T38" fmla="*/ 2147483646 w 199"/>
              <a:gd name="T39" fmla="*/ 2147483646 h 990"/>
              <a:gd name="T40" fmla="*/ 2147483646 w 199"/>
              <a:gd name="T41" fmla="*/ 2147483646 h 990"/>
              <a:gd name="T42" fmla="*/ 2147483646 w 199"/>
              <a:gd name="T43" fmla="*/ 2147483646 h 990"/>
              <a:gd name="T44" fmla="*/ 2147483646 w 199"/>
              <a:gd name="T45" fmla="*/ 2147483646 h 990"/>
              <a:gd name="T46" fmla="*/ 2147483646 w 199"/>
              <a:gd name="T47" fmla="*/ 2147483646 h 990"/>
              <a:gd name="T48" fmla="*/ 2147483646 w 199"/>
              <a:gd name="T49" fmla="*/ 2147483646 h 990"/>
              <a:gd name="T50" fmla="*/ 2147483646 w 199"/>
              <a:gd name="T51" fmla="*/ 2147483646 h 990"/>
              <a:gd name="T52" fmla="*/ 2147483646 w 199"/>
              <a:gd name="T53" fmla="*/ 0 h 990"/>
              <a:gd name="T54" fmla="*/ 2147483646 w 199"/>
              <a:gd name="T55" fmla="*/ 2147483646 h 990"/>
              <a:gd name="T56" fmla="*/ 0 w 199"/>
              <a:gd name="T57" fmla="*/ 2147483646 h 990"/>
              <a:gd name="T58" fmla="*/ 2147483646 w 199"/>
              <a:gd name="T59" fmla="*/ 2147483646 h 990"/>
              <a:gd name="T60" fmla="*/ 2147483646 w 199"/>
              <a:gd name="T61" fmla="*/ 2147483646 h 990"/>
              <a:gd name="T62" fmla="*/ 2147483646 w 199"/>
              <a:gd name="T63" fmla="*/ 2147483646 h 9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9" h="990">
                <a:moveTo>
                  <a:pt x="160" y="380"/>
                </a:moveTo>
                <a:lnTo>
                  <a:pt x="148" y="783"/>
                </a:lnTo>
                <a:lnTo>
                  <a:pt x="155" y="624"/>
                </a:lnTo>
                <a:lnTo>
                  <a:pt x="154" y="431"/>
                </a:lnTo>
                <a:lnTo>
                  <a:pt x="187" y="707"/>
                </a:lnTo>
                <a:lnTo>
                  <a:pt x="194" y="753"/>
                </a:lnTo>
                <a:lnTo>
                  <a:pt x="184" y="406"/>
                </a:lnTo>
                <a:lnTo>
                  <a:pt x="199" y="352"/>
                </a:lnTo>
                <a:lnTo>
                  <a:pt x="185" y="990"/>
                </a:lnTo>
                <a:lnTo>
                  <a:pt x="180" y="721"/>
                </a:lnTo>
                <a:lnTo>
                  <a:pt x="162" y="459"/>
                </a:lnTo>
                <a:lnTo>
                  <a:pt x="146" y="221"/>
                </a:lnTo>
                <a:lnTo>
                  <a:pt x="123" y="507"/>
                </a:lnTo>
                <a:lnTo>
                  <a:pt x="120" y="583"/>
                </a:lnTo>
                <a:lnTo>
                  <a:pt x="99" y="515"/>
                </a:lnTo>
                <a:lnTo>
                  <a:pt x="97" y="553"/>
                </a:lnTo>
                <a:lnTo>
                  <a:pt x="75" y="718"/>
                </a:lnTo>
                <a:lnTo>
                  <a:pt x="87" y="677"/>
                </a:lnTo>
                <a:lnTo>
                  <a:pt x="81" y="288"/>
                </a:lnTo>
                <a:lnTo>
                  <a:pt x="106" y="416"/>
                </a:lnTo>
                <a:lnTo>
                  <a:pt x="115" y="692"/>
                </a:lnTo>
                <a:lnTo>
                  <a:pt x="103" y="543"/>
                </a:lnTo>
                <a:lnTo>
                  <a:pt x="123" y="422"/>
                </a:lnTo>
                <a:lnTo>
                  <a:pt x="105" y="874"/>
                </a:lnTo>
                <a:lnTo>
                  <a:pt x="86" y="700"/>
                </a:lnTo>
                <a:lnTo>
                  <a:pt x="97" y="479"/>
                </a:lnTo>
                <a:lnTo>
                  <a:pt x="25" y="0"/>
                </a:lnTo>
                <a:lnTo>
                  <a:pt x="14" y="452"/>
                </a:lnTo>
                <a:lnTo>
                  <a:pt x="0" y="487"/>
                </a:lnTo>
                <a:lnTo>
                  <a:pt x="10" y="286"/>
                </a:lnTo>
                <a:lnTo>
                  <a:pt x="23" y="472"/>
                </a:lnTo>
                <a:lnTo>
                  <a:pt x="144" y="455"/>
                </a:lnTo>
              </a:path>
            </a:pathLst>
          </a:custGeom>
          <a:noFill/>
          <a:ln w="95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3" name="Freeform 41">
            <a:extLst>
              <a:ext uri="{FF2B5EF4-FFF2-40B4-BE49-F238E27FC236}">
                <a16:creationId xmlns:a16="http://schemas.microsoft.com/office/drawing/2014/main" id="{5B3BB2E7-4216-81A2-D3AD-848D33034500}"/>
              </a:ext>
            </a:extLst>
          </p:cNvPr>
          <p:cNvSpPr>
            <a:spLocks/>
          </p:cNvSpPr>
          <p:nvPr/>
        </p:nvSpPr>
        <p:spPr bwMode="auto">
          <a:xfrm flipV="1">
            <a:off x="1535113" y="2281238"/>
            <a:ext cx="3832225" cy="2565400"/>
          </a:xfrm>
          <a:custGeom>
            <a:avLst/>
            <a:gdLst>
              <a:gd name="T0" fmla="*/ 0 w 4186"/>
              <a:gd name="T1" fmla="*/ 0 h 2800"/>
              <a:gd name="T2" fmla="*/ 2147483646 w 4186"/>
              <a:gd name="T3" fmla="*/ 2147483646 h 2800"/>
              <a:gd name="T4" fmla="*/ 2147483646 w 4186"/>
              <a:gd name="T5" fmla="*/ 2147483646 h 2800"/>
              <a:gd name="T6" fmla="*/ 2147483646 w 4186"/>
              <a:gd name="T7" fmla="*/ 2147483646 h 2800"/>
              <a:gd name="T8" fmla="*/ 2147483646 w 4186"/>
              <a:gd name="T9" fmla="*/ 2147483646 h 2800"/>
              <a:gd name="T10" fmla="*/ 2147483646 w 4186"/>
              <a:gd name="T11" fmla="*/ 2147483646 h 2800"/>
              <a:gd name="T12" fmla="*/ 2147483646 w 4186"/>
              <a:gd name="T13" fmla="*/ 2147483646 h 2800"/>
              <a:gd name="T14" fmla="*/ 2147483646 w 4186"/>
              <a:gd name="T15" fmla="*/ 2147483646 h 2800"/>
              <a:gd name="T16" fmla="*/ 2147483646 w 4186"/>
              <a:gd name="T17" fmla="*/ 2147483646 h 2800"/>
              <a:gd name="T18" fmla="*/ 2147483646 w 4186"/>
              <a:gd name="T19" fmla="*/ 2147483646 h 2800"/>
              <a:gd name="T20" fmla="*/ 2147483646 w 4186"/>
              <a:gd name="T21" fmla="*/ 2147483646 h 2800"/>
              <a:gd name="T22" fmla="*/ 2147483646 w 4186"/>
              <a:gd name="T23" fmla="*/ 2147483646 h 2800"/>
              <a:gd name="T24" fmla="*/ 2147483646 w 4186"/>
              <a:gd name="T25" fmla="*/ 2147483646 h 2800"/>
              <a:gd name="T26" fmla="*/ 2147483646 w 4186"/>
              <a:gd name="T27" fmla="*/ 2147483646 h 2800"/>
              <a:gd name="T28" fmla="*/ 2147483646 w 4186"/>
              <a:gd name="T29" fmla="*/ 2147483646 h 2800"/>
              <a:gd name="T30" fmla="*/ 2147483646 w 4186"/>
              <a:gd name="T31" fmla="*/ 2147483646 h 2800"/>
              <a:gd name="T32" fmla="*/ 2147483646 w 4186"/>
              <a:gd name="T33" fmla="*/ 2147483646 h 2800"/>
              <a:gd name="T34" fmla="*/ 2147483646 w 4186"/>
              <a:gd name="T35" fmla="*/ 2147483646 h 2800"/>
              <a:gd name="T36" fmla="*/ 2147483646 w 4186"/>
              <a:gd name="T37" fmla="*/ 2147483646 h 2800"/>
              <a:gd name="T38" fmla="*/ 2147483646 w 4186"/>
              <a:gd name="T39" fmla="*/ 2147483646 h 2800"/>
              <a:gd name="T40" fmla="*/ 2147483646 w 4186"/>
              <a:gd name="T41" fmla="*/ 2147483646 h 2800"/>
              <a:gd name="T42" fmla="*/ 2147483646 w 4186"/>
              <a:gd name="T43" fmla="*/ 2147483646 h 2800"/>
              <a:gd name="T44" fmla="*/ 2147483646 w 4186"/>
              <a:gd name="T45" fmla="*/ 2147483646 h 2800"/>
              <a:gd name="T46" fmla="*/ 2147483646 w 4186"/>
              <a:gd name="T47" fmla="*/ 2147483646 h 2800"/>
              <a:gd name="T48" fmla="*/ 2147483646 w 4186"/>
              <a:gd name="T49" fmla="*/ 2147483646 h 2800"/>
              <a:gd name="T50" fmla="*/ 2147483646 w 4186"/>
              <a:gd name="T51" fmla="*/ 2147483646 h 2800"/>
              <a:gd name="T52" fmla="*/ 2147483646 w 4186"/>
              <a:gd name="T53" fmla="*/ 2147483646 h 2800"/>
              <a:gd name="T54" fmla="*/ 2147483646 w 4186"/>
              <a:gd name="T55" fmla="*/ 2147483646 h 2800"/>
              <a:gd name="T56" fmla="*/ 2147483646 w 4186"/>
              <a:gd name="T57" fmla="*/ 2147483646 h 2800"/>
              <a:gd name="T58" fmla="*/ 2147483646 w 4186"/>
              <a:gd name="T59" fmla="*/ 2147483646 h 2800"/>
              <a:gd name="T60" fmla="*/ 2147483646 w 4186"/>
              <a:gd name="T61" fmla="*/ 2147483646 h 2800"/>
              <a:gd name="T62" fmla="*/ 2147483646 w 4186"/>
              <a:gd name="T63" fmla="*/ 2147483646 h 2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86" h="2800">
                <a:moveTo>
                  <a:pt x="0" y="0"/>
                </a:moveTo>
                <a:lnTo>
                  <a:pt x="158" y="133"/>
                </a:lnTo>
                <a:lnTo>
                  <a:pt x="248" y="157"/>
                </a:lnTo>
                <a:lnTo>
                  <a:pt x="403" y="244"/>
                </a:lnTo>
                <a:lnTo>
                  <a:pt x="573" y="218"/>
                </a:lnTo>
                <a:lnTo>
                  <a:pt x="709" y="409"/>
                </a:lnTo>
                <a:lnTo>
                  <a:pt x="898" y="449"/>
                </a:lnTo>
                <a:lnTo>
                  <a:pt x="1061" y="619"/>
                </a:lnTo>
                <a:lnTo>
                  <a:pt x="1203" y="391"/>
                </a:lnTo>
                <a:lnTo>
                  <a:pt x="1345" y="940"/>
                </a:lnTo>
                <a:lnTo>
                  <a:pt x="1534" y="1343"/>
                </a:lnTo>
                <a:lnTo>
                  <a:pt x="1677" y="1155"/>
                </a:lnTo>
                <a:lnTo>
                  <a:pt x="1816" y="593"/>
                </a:lnTo>
                <a:lnTo>
                  <a:pt x="1927" y="1300"/>
                </a:lnTo>
                <a:lnTo>
                  <a:pt x="2082" y="1662"/>
                </a:lnTo>
                <a:lnTo>
                  <a:pt x="2222" y="1401"/>
                </a:lnTo>
                <a:lnTo>
                  <a:pt x="2390" y="1433"/>
                </a:lnTo>
                <a:lnTo>
                  <a:pt x="2548" y="2145"/>
                </a:lnTo>
                <a:lnTo>
                  <a:pt x="2659" y="2202"/>
                </a:lnTo>
                <a:lnTo>
                  <a:pt x="2765" y="1790"/>
                </a:lnTo>
                <a:lnTo>
                  <a:pt x="2874" y="2123"/>
                </a:lnTo>
                <a:lnTo>
                  <a:pt x="3014" y="1951"/>
                </a:lnTo>
                <a:lnTo>
                  <a:pt x="3109" y="2507"/>
                </a:lnTo>
                <a:lnTo>
                  <a:pt x="3249" y="1313"/>
                </a:lnTo>
                <a:lnTo>
                  <a:pt x="3397" y="1569"/>
                </a:lnTo>
                <a:lnTo>
                  <a:pt x="3535" y="2800"/>
                </a:lnTo>
                <a:lnTo>
                  <a:pt x="3603" y="2009"/>
                </a:lnTo>
                <a:lnTo>
                  <a:pt x="3667" y="1245"/>
                </a:lnTo>
                <a:lnTo>
                  <a:pt x="3806" y="2001"/>
                </a:lnTo>
                <a:lnTo>
                  <a:pt x="3920" y="1741"/>
                </a:lnTo>
                <a:lnTo>
                  <a:pt x="4033" y="1235"/>
                </a:lnTo>
                <a:lnTo>
                  <a:pt x="4186" y="2237"/>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4" name="Freeform 42">
            <a:extLst>
              <a:ext uri="{FF2B5EF4-FFF2-40B4-BE49-F238E27FC236}">
                <a16:creationId xmlns:a16="http://schemas.microsoft.com/office/drawing/2014/main" id="{7F365773-6E1D-CD16-3F26-6C9399228460}"/>
              </a:ext>
            </a:extLst>
          </p:cNvPr>
          <p:cNvSpPr>
            <a:spLocks/>
          </p:cNvSpPr>
          <p:nvPr/>
        </p:nvSpPr>
        <p:spPr bwMode="auto">
          <a:xfrm flipV="1">
            <a:off x="1512888" y="2424113"/>
            <a:ext cx="3598862" cy="2597150"/>
          </a:xfrm>
          <a:custGeom>
            <a:avLst/>
            <a:gdLst>
              <a:gd name="T0" fmla="*/ 0 w 3931"/>
              <a:gd name="T1" fmla="*/ 0 h 2835"/>
              <a:gd name="T2" fmla="*/ 2147483646 w 3931"/>
              <a:gd name="T3" fmla="*/ 2147483646 h 2835"/>
              <a:gd name="T4" fmla="*/ 2147483646 w 3931"/>
              <a:gd name="T5" fmla="*/ 2147483646 h 2835"/>
              <a:gd name="T6" fmla="*/ 2147483646 w 3931"/>
              <a:gd name="T7" fmla="*/ 2147483646 h 2835"/>
              <a:gd name="T8" fmla="*/ 2147483646 w 3931"/>
              <a:gd name="T9" fmla="*/ 2147483646 h 2835"/>
              <a:gd name="T10" fmla="*/ 2147483646 w 3931"/>
              <a:gd name="T11" fmla="*/ 2147483646 h 2835"/>
              <a:gd name="T12" fmla="*/ 2147483646 w 3931"/>
              <a:gd name="T13" fmla="*/ 2147483646 h 2835"/>
              <a:gd name="T14" fmla="*/ 2147483646 w 3931"/>
              <a:gd name="T15" fmla="*/ 2147483646 h 2835"/>
              <a:gd name="T16" fmla="*/ 2147483646 w 3931"/>
              <a:gd name="T17" fmla="*/ 2147483646 h 2835"/>
              <a:gd name="T18" fmla="*/ 2147483646 w 3931"/>
              <a:gd name="T19" fmla="*/ 2147483646 h 2835"/>
              <a:gd name="T20" fmla="*/ 2147483646 w 3931"/>
              <a:gd name="T21" fmla="*/ 2147483646 h 2835"/>
              <a:gd name="T22" fmla="*/ 2147483646 w 3931"/>
              <a:gd name="T23" fmla="*/ 2147483646 h 2835"/>
              <a:gd name="T24" fmla="*/ 2147483646 w 3931"/>
              <a:gd name="T25" fmla="*/ 2147483646 h 2835"/>
              <a:gd name="T26" fmla="*/ 2147483646 w 3931"/>
              <a:gd name="T27" fmla="*/ 2147483646 h 2835"/>
              <a:gd name="T28" fmla="*/ 2147483646 w 3931"/>
              <a:gd name="T29" fmla="*/ 2147483646 h 2835"/>
              <a:gd name="T30" fmla="*/ 2147483646 w 3931"/>
              <a:gd name="T31" fmla="*/ 2147483646 h 2835"/>
              <a:gd name="T32" fmla="*/ 2147483646 w 3931"/>
              <a:gd name="T33" fmla="*/ 2147483646 h 2835"/>
              <a:gd name="T34" fmla="*/ 2147483646 w 3931"/>
              <a:gd name="T35" fmla="*/ 2147483646 h 2835"/>
              <a:gd name="T36" fmla="*/ 2147483646 w 3931"/>
              <a:gd name="T37" fmla="*/ 2147483646 h 2835"/>
              <a:gd name="T38" fmla="*/ 2147483646 w 3931"/>
              <a:gd name="T39" fmla="*/ 2147483646 h 2835"/>
              <a:gd name="T40" fmla="*/ 2147483646 w 3931"/>
              <a:gd name="T41" fmla="*/ 2147483646 h 2835"/>
              <a:gd name="T42" fmla="*/ 2147483646 w 3931"/>
              <a:gd name="T43" fmla="*/ 2147483646 h 2835"/>
              <a:gd name="T44" fmla="*/ 2147483646 w 3931"/>
              <a:gd name="T45" fmla="*/ 2147483646 h 2835"/>
              <a:gd name="T46" fmla="*/ 2147483646 w 3931"/>
              <a:gd name="T47" fmla="*/ 2147483646 h 2835"/>
              <a:gd name="T48" fmla="*/ 2147483646 w 3931"/>
              <a:gd name="T49" fmla="*/ 2147483646 h 2835"/>
              <a:gd name="T50" fmla="*/ 2147483646 w 3931"/>
              <a:gd name="T51" fmla="*/ 2147483646 h 2835"/>
              <a:gd name="T52" fmla="*/ 2147483646 w 3931"/>
              <a:gd name="T53" fmla="*/ 2147483646 h 2835"/>
              <a:gd name="T54" fmla="*/ 2147483646 w 3931"/>
              <a:gd name="T55" fmla="*/ 2147483646 h 2835"/>
              <a:gd name="T56" fmla="*/ 2147483646 w 3931"/>
              <a:gd name="T57" fmla="*/ 2147483646 h 2835"/>
              <a:gd name="T58" fmla="*/ 2147483646 w 3931"/>
              <a:gd name="T59" fmla="*/ 2147483646 h 2835"/>
              <a:gd name="T60" fmla="*/ 2147483646 w 3931"/>
              <a:gd name="T61" fmla="*/ 2147483646 h 2835"/>
              <a:gd name="T62" fmla="*/ 2147483646 w 3931"/>
              <a:gd name="T63" fmla="*/ 2147483646 h 28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31" h="2835">
                <a:moveTo>
                  <a:pt x="0" y="0"/>
                </a:moveTo>
                <a:lnTo>
                  <a:pt x="181" y="125"/>
                </a:lnTo>
                <a:lnTo>
                  <a:pt x="305" y="296"/>
                </a:lnTo>
                <a:lnTo>
                  <a:pt x="441" y="366"/>
                </a:lnTo>
                <a:lnTo>
                  <a:pt x="607" y="444"/>
                </a:lnTo>
                <a:lnTo>
                  <a:pt x="767" y="462"/>
                </a:lnTo>
                <a:lnTo>
                  <a:pt x="912" y="615"/>
                </a:lnTo>
                <a:lnTo>
                  <a:pt x="1064" y="619"/>
                </a:lnTo>
                <a:lnTo>
                  <a:pt x="1220" y="484"/>
                </a:lnTo>
                <a:lnTo>
                  <a:pt x="1374" y="1078"/>
                </a:lnTo>
                <a:lnTo>
                  <a:pt x="1524" y="1401"/>
                </a:lnTo>
                <a:lnTo>
                  <a:pt x="1669" y="1084"/>
                </a:lnTo>
                <a:lnTo>
                  <a:pt x="1768" y="998"/>
                </a:lnTo>
                <a:lnTo>
                  <a:pt x="1917" y="1495"/>
                </a:lnTo>
                <a:lnTo>
                  <a:pt x="2056" y="1646"/>
                </a:lnTo>
                <a:lnTo>
                  <a:pt x="2216" y="1402"/>
                </a:lnTo>
                <a:lnTo>
                  <a:pt x="2313" y="1849"/>
                </a:lnTo>
                <a:lnTo>
                  <a:pt x="2418" y="2429"/>
                </a:lnTo>
                <a:lnTo>
                  <a:pt x="2550" y="2242"/>
                </a:lnTo>
                <a:lnTo>
                  <a:pt x="2680" y="1817"/>
                </a:lnTo>
                <a:lnTo>
                  <a:pt x="2808" y="1990"/>
                </a:lnTo>
                <a:lnTo>
                  <a:pt x="2904" y="2455"/>
                </a:lnTo>
                <a:lnTo>
                  <a:pt x="3056" y="2639"/>
                </a:lnTo>
                <a:lnTo>
                  <a:pt x="3146" y="1788"/>
                </a:lnTo>
                <a:lnTo>
                  <a:pt x="3245" y="2383"/>
                </a:lnTo>
                <a:lnTo>
                  <a:pt x="3340" y="2596"/>
                </a:lnTo>
                <a:lnTo>
                  <a:pt x="3449" y="2188"/>
                </a:lnTo>
                <a:lnTo>
                  <a:pt x="3556" y="1864"/>
                </a:lnTo>
                <a:lnTo>
                  <a:pt x="3694" y="2835"/>
                </a:lnTo>
                <a:lnTo>
                  <a:pt x="3789" y="2032"/>
                </a:lnTo>
                <a:lnTo>
                  <a:pt x="3822" y="2114"/>
                </a:lnTo>
                <a:lnTo>
                  <a:pt x="3931" y="2526"/>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5" name="Freeform 43">
            <a:extLst>
              <a:ext uri="{FF2B5EF4-FFF2-40B4-BE49-F238E27FC236}">
                <a16:creationId xmlns:a16="http://schemas.microsoft.com/office/drawing/2014/main" id="{9BC09518-B66A-E107-9567-BDAE2ED69DA3}"/>
              </a:ext>
            </a:extLst>
          </p:cNvPr>
          <p:cNvSpPr>
            <a:spLocks/>
          </p:cNvSpPr>
          <p:nvPr/>
        </p:nvSpPr>
        <p:spPr bwMode="auto">
          <a:xfrm flipV="1">
            <a:off x="1528763" y="2519363"/>
            <a:ext cx="4206875" cy="2236787"/>
          </a:xfrm>
          <a:custGeom>
            <a:avLst/>
            <a:gdLst>
              <a:gd name="T0" fmla="*/ 0 w 4596"/>
              <a:gd name="T1" fmla="*/ 2147483646 h 2442"/>
              <a:gd name="T2" fmla="*/ 2147483646 w 4596"/>
              <a:gd name="T3" fmla="*/ 2147483646 h 2442"/>
              <a:gd name="T4" fmla="*/ 2147483646 w 4596"/>
              <a:gd name="T5" fmla="*/ 2147483646 h 2442"/>
              <a:gd name="T6" fmla="*/ 2147483646 w 4596"/>
              <a:gd name="T7" fmla="*/ 2147483646 h 2442"/>
              <a:gd name="T8" fmla="*/ 2147483646 w 4596"/>
              <a:gd name="T9" fmla="*/ 0 h 2442"/>
              <a:gd name="T10" fmla="*/ 2147483646 w 4596"/>
              <a:gd name="T11" fmla="*/ 2147483646 h 2442"/>
              <a:gd name="T12" fmla="*/ 2147483646 w 4596"/>
              <a:gd name="T13" fmla="*/ 2147483646 h 2442"/>
              <a:gd name="T14" fmla="*/ 2147483646 w 4596"/>
              <a:gd name="T15" fmla="*/ 2147483646 h 2442"/>
              <a:gd name="T16" fmla="*/ 2147483646 w 4596"/>
              <a:gd name="T17" fmla="*/ 2147483646 h 2442"/>
              <a:gd name="T18" fmla="*/ 2147483646 w 4596"/>
              <a:gd name="T19" fmla="*/ 2147483646 h 2442"/>
              <a:gd name="T20" fmla="*/ 2147483646 w 4596"/>
              <a:gd name="T21" fmla="*/ 2147483646 h 2442"/>
              <a:gd name="T22" fmla="*/ 2147483646 w 4596"/>
              <a:gd name="T23" fmla="*/ 2147483646 h 2442"/>
              <a:gd name="T24" fmla="*/ 2147483646 w 4596"/>
              <a:gd name="T25" fmla="*/ 2147483646 h 2442"/>
              <a:gd name="T26" fmla="*/ 2147483646 w 4596"/>
              <a:gd name="T27" fmla="*/ 2147483646 h 2442"/>
              <a:gd name="T28" fmla="*/ 2147483646 w 4596"/>
              <a:gd name="T29" fmla="*/ 2147483646 h 2442"/>
              <a:gd name="T30" fmla="*/ 2147483646 w 4596"/>
              <a:gd name="T31" fmla="*/ 2147483646 h 2442"/>
              <a:gd name="T32" fmla="*/ 2147483646 w 4596"/>
              <a:gd name="T33" fmla="*/ 2147483646 h 2442"/>
              <a:gd name="T34" fmla="*/ 2147483646 w 4596"/>
              <a:gd name="T35" fmla="*/ 2147483646 h 2442"/>
              <a:gd name="T36" fmla="*/ 2147483646 w 4596"/>
              <a:gd name="T37" fmla="*/ 2147483646 h 2442"/>
              <a:gd name="T38" fmla="*/ 2147483646 w 4596"/>
              <a:gd name="T39" fmla="*/ 2147483646 h 2442"/>
              <a:gd name="T40" fmla="*/ 2147483646 w 4596"/>
              <a:gd name="T41" fmla="*/ 2147483646 h 2442"/>
              <a:gd name="T42" fmla="*/ 2147483646 w 4596"/>
              <a:gd name="T43" fmla="*/ 2147483646 h 2442"/>
              <a:gd name="T44" fmla="*/ 2147483646 w 4596"/>
              <a:gd name="T45" fmla="*/ 2147483646 h 2442"/>
              <a:gd name="T46" fmla="*/ 2147483646 w 4596"/>
              <a:gd name="T47" fmla="*/ 2147483646 h 2442"/>
              <a:gd name="T48" fmla="*/ 2147483646 w 4596"/>
              <a:gd name="T49" fmla="*/ 2147483646 h 2442"/>
              <a:gd name="T50" fmla="*/ 2147483646 w 4596"/>
              <a:gd name="T51" fmla="*/ 2147483646 h 2442"/>
              <a:gd name="T52" fmla="*/ 2147483646 w 4596"/>
              <a:gd name="T53" fmla="*/ 2147483646 h 2442"/>
              <a:gd name="T54" fmla="*/ 2147483646 w 4596"/>
              <a:gd name="T55" fmla="*/ 2147483646 h 2442"/>
              <a:gd name="T56" fmla="*/ 2147483646 w 4596"/>
              <a:gd name="T57" fmla="*/ 2147483646 h 2442"/>
              <a:gd name="T58" fmla="*/ 2147483646 w 4596"/>
              <a:gd name="T59" fmla="*/ 2147483646 h 2442"/>
              <a:gd name="T60" fmla="*/ 2147483646 w 4596"/>
              <a:gd name="T61" fmla="*/ 2147483646 h 2442"/>
              <a:gd name="T62" fmla="*/ 2147483646 w 4596"/>
              <a:gd name="T63" fmla="*/ 2147483646 h 24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96" h="2442">
                <a:moveTo>
                  <a:pt x="0" y="207"/>
                </a:moveTo>
                <a:lnTo>
                  <a:pt x="153" y="147"/>
                </a:lnTo>
                <a:lnTo>
                  <a:pt x="285" y="122"/>
                </a:lnTo>
                <a:lnTo>
                  <a:pt x="441" y="200"/>
                </a:lnTo>
                <a:lnTo>
                  <a:pt x="630" y="0"/>
                </a:lnTo>
                <a:lnTo>
                  <a:pt x="790" y="205"/>
                </a:lnTo>
                <a:lnTo>
                  <a:pt x="931" y="376"/>
                </a:lnTo>
                <a:lnTo>
                  <a:pt x="1083" y="386"/>
                </a:lnTo>
                <a:lnTo>
                  <a:pt x="1250" y="186"/>
                </a:lnTo>
                <a:lnTo>
                  <a:pt x="1436" y="596"/>
                </a:lnTo>
                <a:lnTo>
                  <a:pt x="1591" y="816"/>
                </a:lnTo>
                <a:lnTo>
                  <a:pt x="1772" y="711"/>
                </a:lnTo>
                <a:lnTo>
                  <a:pt x="1899" y="448"/>
                </a:lnTo>
                <a:lnTo>
                  <a:pt x="2089" y="1156"/>
                </a:lnTo>
                <a:lnTo>
                  <a:pt x="2268" y="1549"/>
                </a:lnTo>
                <a:lnTo>
                  <a:pt x="2408" y="1289"/>
                </a:lnTo>
                <a:lnTo>
                  <a:pt x="2518" y="1106"/>
                </a:lnTo>
                <a:lnTo>
                  <a:pt x="2680" y="1618"/>
                </a:lnTo>
                <a:lnTo>
                  <a:pt x="2825" y="1411"/>
                </a:lnTo>
                <a:lnTo>
                  <a:pt x="3005" y="1263"/>
                </a:lnTo>
                <a:lnTo>
                  <a:pt x="3161" y="1418"/>
                </a:lnTo>
                <a:lnTo>
                  <a:pt x="3314" y="1981"/>
                </a:lnTo>
                <a:lnTo>
                  <a:pt x="3469" y="2022"/>
                </a:lnTo>
                <a:lnTo>
                  <a:pt x="3624" y="1186"/>
                </a:lnTo>
                <a:lnTo>
                  <a:pt x="3805" y="1875"/>
                </a:lnTo>
                <a:lnTo>
                  <a:pt x="3931" y="2269"/>
                </a:lnTo>
                <a:lnTo>
                  <a:pt x="4063" y="1928"/>
                </a:lnTo>
                <a:lnTo>
                  <a:pt x="4207" y="1670"/>
                </a:lnTo>
                <a:lnTo>
                  <a:pt x="4336" y="2442"/>
                </a:lnTo>
                <a:lnTo>
                  <a:pt x="4414" y="2202"/>
                </a:lnTo>
                <a:lnTo>
                  <a:pt x="4467" y="1649"/>
                </a:lnTo>
                <a:lnTo>
                  <a:pt x="4596" y="2039"/>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2076" name="Text Box 44">
            <a:extLst>
              <a:ext uri="{FF2B5EF4-FFF2-40B4-BE49-F238E27FC236}">
                <a16:creationId xmlns:a16="http://schemas.microsoft.com/office/drawing/2014/main" id="{6D5F2FBC-3A6B-1B0A-7403-84E95695820B}"/>
              </a:ext>
            </a:extLst>
          </p:cNvPr>
          <p:cNvSpPr txBox="1">
            <a:spLocks noChangeArrowheads="1"/>
          </p:cNvSpPr>
          <p:nvPr/>
        </p:nvSpPr>
        <p:spPr bwMode="auto">
          <a:xfrm>
            <a:off x="5781675" y="1350963"/>
            <a:ext cx="3181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Average selection differential </a:t>
            </a:r>
          </a:p>
          <a:p>
            <a:pPr>
              <a:spcBef>
                <a:spcPct val="0"/>
              </a:spcBef>
              <a:buFontTx/>
              <a:buNone/>
            </a:pPr>
            <a:r>
              <a:rPr lang="fr-CA" altLang="en-US" sz="1800">
                <a:latin typeface="Arial" panose="020B0604020202020204" pitchFamily="34" charset="0"/>
                <a:cs typeface="Arial" panose="020B0604020202020204" pitchFamily="34" charset="0"/>
              </a:rPr>
              <a:t>= 0.85 SD/generation</a:t>
            </a:r>
          </a:p>
        </p:txBody>
      </p:sp>
      <p:sp>
        <p:nvSpPr>
          <p:cNvPr id="2092077" name="Text Box 45">
            <a:extLst>
              <a:ext uri="{FF2B5EF4-FFF2-40B4-BE49-F238E27FC236}">
                <a16:creationId xmlns:a16="http://schemas.microsoft.com/office/drawing/2014/main" id="{4D3FC571-A804-3EC2-D05B-69A2569A78A0}"/>
              </a:ext>
            </a:extLst>
          </p:cNvPr>
          <p:cNvSpPr txBox="1">
            <a:spLocks noChangeArrowheads="1"/>
          </p:cNvSpPr>
          <p:nvPr/>
        </p:nvSpPr>
        <p:spPr bwMode="auto">
          <a:xfrm>
            <a:off x="6223000" y="3074988"/>
            <a:ext cx="2154238" cy="1552575"/>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a:latin typeface="Arial" panose="020B0604020202020204" pitchFamily="34" charset="0"/>
                <a:cs typeface="Arial" panose="020B0604020202020204" pitchFamily="34" charset="0"/>
              </a:rPr>
              <a:t>Selection differentials have not gone to zero.</a:t>
            </a:r>
          </a:p>
        </p:txBody>
      </p:sp>
      <p:sp>
        <p:nvSpPr>
          <p:cNvPr id="317487" name="Text Box 46">
            <a:extLst>
              <a:ext uri="{FF2B5EF4-FFF2-40B4-BE49-F238E27FC236}">
                <a16:creationId xmlns:a16="http://schemas.microsoft.com/office/drawing/2014/main" id="{597097A9-7AA0-6542-F3C2-89DAD5BC2661}"/>
              </a:ext>
            </a:extLst>
          </p:cNvPr>
          <p:cNvSpPr txBox="1">
            <a:spLocks noChangeArrowheads="1"/>
          </p:cNvSpPr>
          <p:nvPr/>
        </p:nvSpPr>
        <p:spPr bwMode="auto">
          <a:xfrm>
            <a:off x="1417638" y="2841625"/>
            <a:ext cx="1020762" cy="1101725"/>
          </a:xfrm>
          <a:prstGeom prst="rect">
            <a:avLst/>
          </a:prstGeom>
          <a:noFill/>
          <a:ln w="19050"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1800">
                <a:solidFill>
                  <a:srgbClr val="0000FF"/>
                </a:solidFill>
                <a:latin typeface="Arial" panose="020B0604020202020204" pitchFamily="34" charset="0"/>
                <a:cs typeface="Arial" panose="020B0604020202020204" pitchFamily="34" charset="0"/>
              </a:rPr>
              <a:t>4 non-selected control lines</a:t>
            </a:r>
          </a:p>
        </p:txBody>
      </p:sp>
      <p:sp>
        <p:nvSpPr>
          <p:cNvPr id="317488" name="Line 47">
            <a:extLst>
              <a:ext uri="{FF2B5EF4-FFF2-40B4-BE49-F238E27FC236}">
                <a16:creationId xmlns:a16="http://schemas.microsoft.com/office/drawing/2014/main" id="{6C8C03C1-210D-913B-BC35-A9D0CEAD579E}"/>
              </a:ext>
            </a:extLst>
          </p:cNvPr>
          <p:cNvSpPr>
            <a:spLocks noChangeShapeType="1"/>
          </p:cNvSpPr>
          <p:nvPr/>
        </p:nvSpPr>
        <p:spPr bwMode="auto">
          <a:xfrm flipH="1">
            <a:off x="1584325" y="3949700"/>
            <a:ext cx="347663" cy="481013"/>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2080" name="Text Box 48">
            <a:extLst>
              <a:ext uri="{FF2B5EF4-FFF2-40B4-BE49-F238E27FC236}">
                <a16:creationId xmlns:a16="http://schemas.microsoft.com/office/drawing/2014/main" id="{B97E1B75-555D-4B68-DFEE-DE5A8C46C454}"/>
              </a:ext>
            </a:extLst>
          </p:cNvPr>
          <p:cNvSpPr txBox="1">
            <a:spLocks noChangeArrowheads="1"/>
          </p:cNvSpPr>
          <p:nvPr/>
        </p:nvSpPr>
        <p:spPr bwMode="auto">
          <a:xfrm>
            <a:off x="1404938" y="1414463"/>
            <a:ext cx="3651250" cy="915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Mean of the 4 Control lines has been subtracted from values for the High Runner lines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92034"/>
                                        </p:tgtEl>
                                        <p:attrNameLst>
                                          <p:attrName>style.visibility</p:attrName>
                                        </p:attrNameLst>
                                      </p:cBhvr>
                                      <p:to>
                                        <p:strVal val="visible"/>
                                      </p:to>
                                    </p:set>
                                  </p:childTnLst>
                                  <p:subTnLst>
                                    <p:animClr clrSpc="rgb" dir="cw">
                                      <p:cBhvr override="childStyle">
                                        <p:cTn dur="1" fill="hold" display="0" masterRel="nextClick" afterEffect="1"/>
                                        <p:tgtEl>
                                          <p:spTgt spid="2092034"/>
                                        </p:tgtEl>
                                        <p:attrNameLst>
                                          <p:attrName>ppt_c</p:attrName>
                                        </p:attrNameLst>
                                      </p:cBhvr>
                                      <p:to>
                                        <a:schemeClr val="bg2"/>
                                      </p:to>
                                    </p:animClr>
                                  </p:subTnLst>
                                </p:cTn>
                              </p:par>
                              <p:par>
                                <p:cTn id="7" presetID="1" presetClass="entr" presetSubtype="0" fill="hold" grpId="0" nodeType="withEffect">
                                  <p:stCondLst>
                                    <p:cond delay="0"/>
                                  </p:stCondLst>
                                  <p:childTnLst>
                                    <p:set>
                                      <p:cBhvr>
                                        <p:cTn id="8" dur="1" fill="hold">
                                          <p:stCondLst>
                                            <p:cond delay="0"/>
                                          </p:stCondLst>
                                        </p:cTn>
                                        <p:tgtEl>
                                          <p:spTgt spid="209208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092073"/>
                                        </p:tgtEl>
                                        <p:attrNameLst>
                                          <p:attrName>style.visibility</p:attrName>
                                        </p:attrNameLst>
                                      </p:cBhvr>
                                      <p:to>
                                        <p:strVal val="visible"/>
                                      </p:to>
                                    </p:set>
                                  </p:childTnLst>
                                  <p:subTnLst>
                                    <p:animClr clrSpc="rgb" dir="cw">
                                      <p:cBhvr override="childStyle">
                                        <p:cTn dur="1" fill="hold" display="0" masterRel="nextClick" afterEffect="1"/>
                                        <p:tgtEl>
                                          <p:spTgt spid="2092073"/>
                                        </p:tgtEl>
                                        <p:attrNameLst>
                                          <p:attrName>ppt_c</p:attrName>
                                        </p:attrNameLst>
                                      </p:cBhvr>
                                      <p:to>
                                        <a:schemeClr val="bg2"/>
                                      </p:to>
                                    </p:animClr>
                                  </p:sub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092074"/>
                                        </p:tgtEl>
                                        <p:attrNameLst>
                                          <p:attrName>style.visibility</p:attrName>
                                        </p:attrNameLst>
                                      </p:cBhvr>
                                      <p:to>
                                        <p:strVal val="visible"/>
                                      </p:to>
                                    </p:set>
                                  </p:childTnLst>
                                  <p:subTnLst>
                                    <p:animClr clrSpc="rgb" dir="cw">
                                      <p:cBhvr override="childStyle">
                                        <p:cTn dur="1" fill="hold" display="0" masterRel="nextClick" afterEffect="1"/>
                                        <p:tgtEl>
                                          <p:spTgt spid="2092074"/>
                                        </p:tgtEl>
                                        <p:attrNameLst>
                                          <p:attrName>ppt_c</p:attrName>
                                        </p:attrNameLst>
                                      </p:cBhvr>
                                      <p:to>
                                        <a:schemeClr val="bg2"/>
                                      </p:to>
                                    </p:animClr>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09207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09207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920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2076" grpId="0"/>
      <p:bldP spid="2092077" grpId="0" animBg="1"/>
      <p:bldP spid="2092080"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Slide Number Placeholder 4">
            <a:extLst>
              <a:ext uri="{FF2B5EF4-FFF2-40B4-BE49-F238E27FC236}">
                <a16:creationId xmlns:a16="http://schemas.microsoft.com/office/drawing/2014/main" id="{88D1A133-0615-DB27-A4BD-2EAF1483B8A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6D6C12D-CE6F-42EA-AAAF-1D36A1BCABA3}" type="slidenum">
              <a:rPr lang="en-US" altLang="en-US" sz="1400"/>
              <a:pPr>
                <a:spcBef>
                  <a:spcPct val="0"/>
                </a:spcBef>
                <a:buFontTx/>
                <a:buNone/>
              </a:pPr>
              <a:t>172</a:t>
            </a:fld>
            <a:endParaRPr lang="en-US" altLang="en-US" sz="1400"/>
          </a:p>
        </p:txBody>
      </p:sp>
      <p:sp>
        <p:nvSpPr>
          <p:cNvPr id="318467" name="Rectangle 2">
            <a:extLst>
              <a:ext uri="{FF2B5EF4-FFF2-40B4-BE49-F238E27FC236}">
                <a16:creationId xmlns:a16="http://schemas.microsoft.com/office/drawing/2014/main" id="{8BB17EFA-2DF7-B91E-CB0B-38E6503585E5}"/>
              </a:ext>
            </a:extLst>
          </p:cNvPr>
          <p:cNvSpPr>
            <a:spLocks noChangeArrowheads="1"/>
          </p:cNvSpPr>
          <p:nvPr/>
        </p:nvSpPr>
        <p:spPr bwMode="auto">
          <a:xfrm>
            <a:off x="3886200" y="1390650"/>
            <a:ext cx="1535113" cy="2649538"/>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468" name="Rectangle 3">
            <a:extLst>
              <a:ext uri="{FF2B5EF4-FFF2-40B4-BE49-F238E27FC236}">
                <a16:creationId xmlns:a16="http://schemas.microsoft.com/office/drawing/2014/main" id="{B2E98EC2-179B-9DA3-D3E2-C28EBBE7A074}"/>
              </a:ext>
            </a:extLst>
          </p:cNvPr>
          <p:cNvSpPr>
            <a:spLocks noChangeArrowheads="1"/>
          </p:cNvSpPr>
          <p:nvPr/>
        </p:nvSpPr>
        <p:spPr bwMode="auto">
          <a:xfrm>
            <a:off x="1209675" y="1409700"/>
            <a:ext cx="1544638" cy="2624138"/>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469" name="Rectangle 4">
            <a:extLst>
              <a:ext uri="{FF2B5EF4-FFF2-40B4-BE49-F238E27FC236}">
                <a16:creationId xmlns:a16="http://schemas.microsoft.com/office/drawing/2014/main" id="{C639F9D8-00F9-BC98-1E1D-0E776688A651}"/>
              </a:ext>
            </a:extLst>
          </p:cNvPr>
          <p:cNvSpPr>
            <a:spLocks noGrp="1" noChangeArrowheads="1"/>
          </p:cNvSpPr>
          <p:nvPr>
            <p:ph type="title"/>
          </p:nvPr>
        </p:nvSpPr>
        <p:spPr>
          <a:xfrm>
            <a:off x="0" y="0"/>
            <a:ext cx="9144000" cy="1143000"/>
          </a:xfrm>
          <a:solidFill>
            <a:srgbClr val="FFCC00"/>
          </a:solidFill>
          <a:ln>
            <a:solidFill>
              <a:srgbClr val="0000FF"/>
            </a:solidFill>
            <a:miter lim="800000"/>
            <a:headEnd/>
            <a:tailEnd/>
          </a:ln>
        </p:spPr>
        <p:txBody>
          <a:bodyPr/>
          <a:lstStyle/>
          <a:p>
            <a:r>
              <a:rPr lang="fr-CA" altLang="en-US" sz="4000" b="1">
                <a:latin typeface="Arial" panose="020B0604020202020204" pitchFamily="34" charset="0"/>
              </a:rPr>
              <a:t>Declining heritability?</a:t>
            </a:r>
            <a:br>
              <a:rPr lang="fr-CA" altLang="en-US" sz="4000" b="1">
                <a:latin typeface="Arial" panose="020B0604020202020204" pitchFamily="34" charset="0"/>
              </a:rPr>
            </a:br>
            <a:r>
              <a:rPr lang="fr-CA" altLang="en-US" sz="3200" b="1" i="1">
                <a:solidFill>
                  <a:srgbClr val="0000FF"/>
                </a:solidFill>
                <a:latin typeface="Arial" panose="020B0604020202020204" pitchFamily="34" charset="0"/>
              </a:rPr>
              <a:t>"animal model" analyses before vs. after limit</a:t>
            </a:r>
            <a:endParaRPr lang="fr-CA" altLang="en-US" sz="4000" b="1" i="1">
              <a:solidFill>
                <a:srgbClr val="0000FF"/>
              </a:solidFill>
              <a:latin typeface="Arial" panose="020B0604020202020204" pitchFamily="34" charset="0"/>
            </a:endParaRPr>
          </a:p>
        </p:txBody>
      </p:sp>
      <p:sp>
        <p:nvSpPr>
          <p:cNvPr id="318470" name="Text Box 5">
            <a:extLst>
              <a:ext uri="{FF2B5EF4-FFF2-40B4-BE49-F238E27FC236}">
                <a16:creationId xmlns:a16="http://schemas.microsoft.com/office/drawing/2014/main" id="{5BA262BB-1679-3B0E-B136-7BAE747D820C}"/>
              </a:ext>
            </a:extLst>
          </p:cNvPr>
          <p:cNvSpPr txBox="1">
            <a:spLocks noChangeArrowheads="1"/>
          </p:cNvSpPr>
          <p:nvPr/>
        </p:nvSpPr>
        <p:spPr bwMode="auto">
          <a:xfrm>
            <a:off x="1117600" y="1350963"/>
            <a:ext cx="170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Before the limit</a:t>
            </a:r>
          </a:p>
        </p:txBody>
      </p:sp>
      <p:sp>
        <p:nvSpPr>
          <p:cNvPr id="318471" name="Text Box 6">
            <a:extLst>
              <a:ext uri="{FF2B5EF4-FFF2-40B4-BE49-F238E27FC236}">
                <a16:creationId xmlns:a16="http://schemas.microsoft.com/office/drawing/2014/main" id="{7FF0CE08-4D54-E7AF-B7D2-2E326819876B}"/>
              </a:ext>
            </a:extLst>
          </p:cNvPr>
          <p:cNvSpPr txBox="1">
            <a:spLocks noChangeArrowheads="1"/>
          </p:cNvSpPr>
          <p:nvPr/>
        </p:nvSpPr>
        <p:spPr bwMode="auto">
          <a:xfrm>
            <a:off x="3898900" y="2779713"/>
            <a:ext cx="1517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FF0000"/>
                </a:solidFill>
                <a:latin typeface="Arial" panose="020B0604020202020204" pitchFamily="34" charset="0"/>
                <a:cs typeface="Arial" panose="020B0604020202020204" pitchFamily="34" charset="0"/>
              </a:rPr>
              <a:t>After the limit</a:t>
            </a:r>
          </a:p>
        </p:txBody>
      </p:sp>
      <p:pic>
        <p:nvPicPr>
          <p:cNvPr id="318472" name="Picture 7">
            <a:extLst>
              <a:ext uri="{FF2B5EF4-FFF2-40B4-BE49-F238E27FC236}">
                <a16:creationId xmlns:a16="http://schemas.microsoft.com/office/drawing/2014/main" id="{3FB7031E-7369-5D79-8960-89FE5F578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75" y="804863"/>
            <a:ext cx="5351463" cy="4000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93064" name="Group 8">
            <a:extLst>
              <a:ext uri="{FF2B5EF4-FFF2-40B4-BE49-F238E27FC236}">
                <a16:creationId xmlns:a16="http://schemas.microsoft.com/office/drawing/2014/main" id="{046F3D83-6CD3-C3FA-3306-3BA4984FC92E}"/>
              </a:ext>
            </a:extLst>
          </p:cNvPr>
          <p:cNvGrpSpPr>
            <a:grpSpLocks/>
          </p:cNvGrpSpPr>
          <p:nvPr/>
        </p:nvGrpSpPr>
        <p:grpSpPr bwMode="auto">
          <a:xfrm>
            <a:off x="590550" y="1276350"/>
            <a:ext cx="8231188" cy="5448300"/>
            <a:chOff x="372" y="804"/>
            <a:chExt cx="5185" cy="3432"/>
          </a:xfrm>
        </p:grpSpPr>
        <p:grpSp>
          <p:nvGrpSpPr>
            <p:cNvPr id="318474" name="Group 9">
              <a:extLst>
                <a:ext uri="{FF2B5EF4-FFF2-40B4-BE49-F238E27FC236}">
                  <a16:creationId xmlns:a16="http://schemas.microsoft.com/office/drawing/2014/main" id="{3EA40C02-371B-258A-380C-A31DB319AD61}"/>
                </a:ext>
              </a:extLst>
            </p:cNvPr>
            <p:cNvGrpSpPr>
              <a:grpSpLocks noChangeAspect="1"/>
            </p:cNvGrpSpPr>
            <p:nvPr/>
          </p:nvGrpSpPr>
          <p:grpSpPr bwMode="auto">
            <a:xfrm>
              <a:off x="372" y="2797"/>
              <a:ext cx="4283" cy="1439"/>
              <a:chOff x="582" y="2785"/>
              <a:chExt cx="4283" cy="1439"/>
            </a:xfrm>
          </p:grpSpPr>
          <p:sp>
            <p:nvSpPr>
              <p:cNvPr id="318477" name="AutoShape 10">
                <a:extLst>
                  <a:ext uri="{FF2B5EF4-FFF2-40B4-BE49-F238E27FC236}">
                    <a16:creationId xmlns:a16="http://schemas.microsoft.com/office/drawing/2014/main" id="{03DA92DF-1D95-3586-2263-C8F43898DEF9}"/>
                  </a:ext>
                </a:extLst>
              </p:cNvPr>
              <p:cNvSpPr>
                <a:spLocks noChangeAspect="1" noChangeArrowheads="1" noTextEdit="1"/>
              </p:cNvSpPr>
              <p:nvPr/>
            </p:nvSpPr>
            <p:spPr bwMode="auto">
              <a:xfrm>
                <a:off x="582" y="2785"/>
                <a:ext cx="4283" cy="1439"/>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18478" name="Rectangle 11">
                <a:extLst>
                  <a:ext uri="{FF2B5EF4-FFF2-40B4-BE49-F238E27FC236}">
                    <a16:creationId xmlns:a16="http://schemas.microsoft.com/office/drawing/2014/main" id="{40DED811-1C42-90C2-3AF6-5A6CFB7C4B8B}"/>
                  </a:ext>
                </a:extLst>
              </p:cNvPr>
              <p:cNvSpPr>
                <a:spLocks noChangeArrowheads="1"/>
              </p:cNvSpPr>
              <p:nvPr/>
            </p:nvSpPr>
            <p:spPr bwMode="auto">
              <a:xfrm>
                <a:off x="1405" y="324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full-sibs</a:t>
                </a:r>
                <a:endParaRPr lang="fr-CA" altLang="en-US" sz="1800">
                  <a:latin typeface="Arial" panose="020B0604020202020204" pitchFamily="34" charset="0"/>
                  <a:cs typeface="Arial" panose="020B0604020202020204" pitchFamily="34" charset="0"/>
                </a:endParaRPr>
              </a:p>
            </p:txBody>
          </p:sp>
          <p:sp>
            <p:nvSpPr>
              <p:cNvPr id="318479" name="Rectangle 12">
                <a:extLst>
                  <a:ext uri="{FF2B5EF4-FFF2-40B4-BE49-F238E27FC236}">
                    <a16:creationId xmlns:a16="http://schemas.microsoft.com/office/drawing/2014/main" id="{7330CBD9-D715-CB15-D438-D65348C55DCE}"/>
                  </a:ext>
                </a:extLst>
              </p:cNvPr>
              <p:cNvSpPr>
                <a:spLocks noChangeArrowheads="1"/>
              </p:cNvSpPr>
              <p:nvPr/>
            </p:nvSpPr>
            <p:spPr bwMode="auto">
              <a:xfrm>
                <a:off x="2034" y="3157"/>
                <a:ext cx="75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double-first </a:t>
                </a:r>
                <a:endParaRPr lang="fr-CA" altLang="en-US" sz="1800">
                  <a:latin typeface="Arial" panose="020B0604020202020204" pitchFamily="34" charset="0"/>
                  <a:cs typeface="Arial" panose="020B0604020202020204" pitchFamily="34" charset="0"/>
                </a:endParaRPr>
              </a:p>
            </p:txBody>
          </p:sp>
          <p:sp>
            <p:nvSpPr>
              <p:cNvPr id="318480" name="Rectangle 13">
                <a:extLst>
                  <a:ext uri="{FF2B5EF4-FFF2-40B4-BE49-F238E27FC236}">
                    <a16:creationId xmlns:a16="http://schemas.microsoft.com/office/drawing/2014/main" id="{73C2865E-C558-4AE3-51B3-F6030C15F63E}"/>
                  </a:ext>
                </a:extLst>
              </p:cNvPr>
              <p:cNvSpPr>
                <a:spLocks noChangeArrowheads="1"/>
              </p:cNvSpPr>
              <p:nvPr/>
            </p:nvSpPr>
            <p:spPr bwMode="auto">
              <a:xfrm>
                <a:off x="2147" y="333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cousins</a:t>
                </a:r>
                <a:endParaRPr lang="fr-CA" altLang="en-US" sz="1800">
                  <a:latin typeface="Arial" panose="020B0604020202020204" pitchFamily="34" charset="0"/>
                  <a:cs typeface="Arial" panose="020B0604020202020204" pitchFamily="34" charset="0"/>
                </a:endParaRPr>
              </a:p>
            </p:txBody>
          </p:sp>
          <p:sp>
            <p:nvSpPr>
              <p:cNvPr id="318481" name="Rectangle 14">
                <a:extLst>
                  <a:ext uri="{FF2B5EF4-FFF2-40B4-BE49-F238E27FC236}">
                    <a16:creationId xmlns:a16="http://schemas.microsoft.com/office/drawing/2014/main" id="{188580E4-C2EA-D5D6-314A-CECBAB2D33FC}"/>
                  </a:ext>
                </a:extLst>
              </p:cNvPr>
              <p:cNvSpPr>
                <a:spLocks noChangeArrowheads="1"/>
              </p:cNvSpPr>
              <p:nvPr/>
            </p:nvSpPr>
            <p:spPr bwMode="auto">
              <a:xfrm>
                <a:off x="3013" y="3247"/>
                <a:ext cx="3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mice</a:t>
                </a:r>
                <a:endParaRPr lang="fr-CA" altLang="en-US" sz="1800">
                  <a:latin typeface="Arial" panose="020B0604020202020204" pitchFamily="34" charset="0"/>
                  <a:cs typeface="Arial" panose="020B0604020202020204" pitchFamily="34" charset="0"/>
                </a:endParaRPr>
              </a:p>
            </p:txBody>
          </p:sp>
          <p:sp>
            <p:nvSpPr>
              <p:cNvPr id="318482" name="Rectangle 15">
                <a:extLst>
                  <a:ext uri="{FF2B5EF4-FFF2-40B4-BE49-F238E27FC236}">
                    <a16:creationId xmlns:a16="http://schemas.microsoft.com/office/drawing/2014/main" id="{05CF02A7-BAF0-2251-4D98-F8F6A5779024}"/>
                  </a:ext>
                </a:extLst>
              </p:cNvPr>
              <p:cNvSpPr>
                <a:spLocks noChangeArrowheads="1"/>
              </p:cNvSpPr>
              <p:nvPr/>
            </p:nvSpPr>
            <p:spPr bwMode="auto">
              <a:xfrm>
                <a:off x="3454" y="324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full-sibs</a:t>
                </a:r>
                <a:endParaRPr lang="fr-CA" altLang="en-US" sz="1800">
                  <a:latin typeface="Arial" panose="020B0604020202020204" pitchFamily="34" charset="0"/>
                  <a:cs typeface="Arial" panose="020B0604020202020204" pitchFamily="34" charset="0"/>
                </a:endParaRPr>
              </a:p>
            </p:txBody>
          </p:sp>
          <p:sp>
            <p:nvSpPr>
              <p:cNvPr id="318483" name="Rectangle 16">
                <a:extLst>
                  <a:ext uri="{FF2B5EF4-FFF2-40B4-BE49-F238E27FC236}">
                    <a16:creationId xmlns:a16="http://schemas.microsoft.com/office/drawing/2014/main" id="{AACFBC18-8E35-B901-0894-A4DA4A91E93E}"/>
                  </a:ext>
                </a:extLst>
              </p:cNvPr>
              <p:cNvSpPr>
                <a:spLocks noChangeArrowheads="1"/>
              </p:cNvSpPr>
              <p:nvPr/>
            </p:nvSpPr>
            <p:spPr bwMode="auto">
              <a:xfrm>
                <a:off x="4084" y="3157"/>
                <a:ext cx="75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double-first </a:t>
                </a:r>
                <a:endParaRPr lang="fr-CA" altLang="en-US" sz="1800">
                  <a:latin typeface="Arial" panose="020B0604020202020204" pitchFamily="34" charset="0"/>
                  <a:cs typeface="Arial" panose="020B0604020202020204" pitchFamily="34" charset="0"/>
                </a:endParaRPr>
              </a:p>
            </p:txBody>
          </p:sp>
          <p:sp>
            <p:nvSpPr>
              <p:cNvPr id="318484" name="Rectangle 17">
                <a:extLst>
                  <a:ext uri="{FF2B5EF4-FFF2-40B4-BE49-F238E27FC236}">
                    <a16:creationId xmlns:a16="http://schemas.microsoft.com/office/drawing/2014/main" id="{6A8FB56A-3B71-EB00-CE49-08DE03F5B30B}"/>
                  </a:ext>
                </a:extLst>
              </p:cNvPr>
              <p:cNvSpPr>
                <a:spLocks noChangeArrowheads="1"/>
              </p:cNvSpPr>
              <p:nvPr/>
            </p:nvSpPr>
            <p:spPr bwMode="auto">
              <a:xfrm>
                <a:off x="4196" y="3337"/>
                <a:ext cx="4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cousins</a:t>
                </a:r>
                <a:endParaRPr lang="fr-CA" altLang="en-US" sz="1800">
                  <a:latin typeface="Arial" panose="020B0604020202020204" pitchFamily="34" charset="0"/>
                  <a:cs typeface="Arial" panose="020B0604020202020204" pitchFamily="34" charset="0"/>
                </a:endParaRPr>
              </a:p>
            </p:txBody>
          </p:sp>
          <p:sp>
            <p:nvSpPr>
              <p:cNvPr id="318485" name="Rectangle 18">
                <a:extLst>
                  <a:ext uri="{FF2B5EF4-FFF2-40B4-BE49-F238E27FC236}">
                    <a16:creationId xmlns:a16="http://schemas.microsoft.com/office/drawing/2014/main" id="{D66940EC-8A4E-B88D-5C1C-0B7FE628B8E6}"/>
                  </a:ext>
                </a:extLst>
              </p:cNvPr>
              <p:cNvSpPr>
                <a:spLocks noChangeArrowheads="1"/>
              </p:cNvSpPr>
              <p:nvPr/>
            </p:nvSpPr>
            <p:spPr bwMode="auto">
              <a:xfrm>
                <a:off x="704" y="3511"/>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3</a:t>
                </a:r>
                <a:endParaRPr lang="fr-CA" altLang="en-US" sz="1800">
                  <a:latin typeface="Arial" panose="020B0604020202020204" pitchFamily="34" charset="0"/>
                  <a:cs typeface="Arial" panose="020B0604020202020204" pitchFamily="34" charset="0"/>
                </a:endParaRPr>
              </a:p>
            </p:txBody>
          </p:sp>
          <p:sp>
            <p:nvSpPr>
              <p:cNvPr id="318486" name="Rectangle 19">
                <a:extLst>
                  <a:ext uri="{FF2B5EF4-FFF2-40B4-BE49-F238E27FC236}">
                    <a16:creationId xmlns:a16="http://schemas.microsoft.com/office/drawing/2014/main" id="{1D1CE2DA-4A4C-1EB2-3FDF-FEA95B5B6CD7}"/>
                  </a:ext>
                </a:extLst>
              </p:cNvPr>
              <p:cNvSpPr>
                <a:spLocks noChangeArrowheads="1"/>
              </p:cNvSpPr>
              <p:nvPr/>
            </p:nvSpPr>
            <p:spPr bwMode="auto">
              <a:xfrm>
                <a:off x="936" y="3511"/>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1,172</a:t>
                </a:r>
                <a:endParaRPr lang="fr-CA" altLang="en-US" sz="1800">
                  <a:latin typeface="Arial" panose="020B0604020202020204" pitchFamily="34" charset="0"/>
                  <a:cs typeface="Arial" panose="020B0604020202020204" pitchFamily="34" charset="0"/>
                </a:endParaRPr>
              </a:p>
            </p:txBody>
          </p:sp>
          <p:sp>
            <p:nvSpPr>
              <p:cNvPr id="318487" name="Rectangle 20">
                <a:extLst>
                  <a:ext uri="{FF2B5EF4-FFF2-40B4-BE49-F238E27FC236}">
                    <a16:creationId xmlns:a16="http://schemas.microsoft.com/office/drawing/2014/main" id="{4F71321E-57AD-6316-69A0-94FE6D252A15}"/>
                  </a:ext>
                </a:extLst>
              </p:cNvPr>
              <p:cNvSpPr>
                <a:spLocks noChangeArrowheads="1"/>
              </p:cNvSpPr>
              <p:nvPr/>
            </p:nvSpPr>
            <p:spPr bwMode="auto">
              <a:xfrm>
                <a:off x="1529" y="3511"/>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135</a:t>
                </a:r>
                <a:endParaRPr lang="fr-CA" altLang="en-US" sz="1800">
                  <a:latin typeface="Arial" panose="020B0604020202020204" pitchFamily="34" charset="0"/>
                  <a:cs typeface="Arial" panose="020B0604020202020204" pitchFamily="34" charset="0"/>
                </a:endParaRPr>
              </a:p>
            </p:txBody>
          </p:sp>
          <p:sp>
            <p:nvSpPr>
              <p:cNvPr id="318488" name="Rectangle 21">
                <a:extLst>
                  <a:ext uri="{FF2B5EF4-FFF2-40B4-BE49-F238E27FC236}">
                    <a16:creationId xmlns:a16="http://schemas.microsoft.com/office/drawing/2014/main" id="{224F03AD-A6A0-6D42-C512-68E93FCFFC88}"/>
                  </a:ext>
                </a:extLst>
              </p:cNvPr>
              <p:cNvSpPr>
                <a:spLocks noChangeArrowheads="1"/>
              </p:cNvSpPr>
              <p:nvPr/>
            </p:nvSpPr>
            <p:spPr bwMode="auto">
              <a:xfrm>
                <a:off x="2310" y="3511"/>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a:t>
                </a:r>
                <a:endParaRPr lang="fr-CA" altLang="en-US" sz="1800">
                  <a:latin typeface="Arial" panose="020B0604020202020204" pitchFamily="34" charset="0"/>
                  <a:cs typeface="Arial" panose="020B0604020202020204" pitchFamily="34" charset="0"/>
                </a:endParaRPr>
              </a:p>
            </p:txBody>
          </p:sp>
          <p:sp>
            <p:nvSpPr>
              <p:cNvPr id="318489" name="Rectangle 22">
                <a:extLst>
                  <a:ext uri="{FF2B5EF4-FFF2-40B4-BE49-F238E27FC236}">
                    <a16:creationId xmlns:a16="http://schemas.microsoft.com/office/drawing/2014/main" id="{A757F96A-66B3-0F64-9536-5B153C01B93A}"/>
                  </a:ext>
                </a:extLst>
              </p:cNvPr>
              <p:cNvSpPr>
                <a:spLocks noChangeArrowheads="1"/>
              </p:cNvSpPr>
              <p:nvPr/>
            </p:nvSpPr>
            <p:spPr bwMode="auto">
              <a:xfrm>
                <a:off x="2986" y="3511"/>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1,180</a:t>
                </a:r>
                <a:endParaRPr lang="fr-CA" altLang="en-US" sz="1800">
                  <a:latin typeface="Arial" panose="020B0604020202020204" pitchFamily="34" charset="0"/>
                  <a:cs typeface="Arial" panose="020B0604020202020204" pitchFamily="34" charset="0"/>
                </a:endParaRPr>
              </a:p>
            </p:txBody>
          </p:sp>
          <p:sp>
            <p:nvSpPr>
              <p:cNvPr id="318490" name="Rectangle 23">
                <a:extLst>
                  <a:ext uri="{FF2B5EF4-FFF2-40B4-BE49-F238E27FC236}">
                    <a16:creationId xmlns:a16="http://schemas.microsoft.com/office/drawing/2014/main" id="{D54CE286-9B9D-055D-F682-1A1193CD1062}"/>
                  </a:ext>
                </a:extLst>
              </p:cNvPr>
              <p:cNvSpPr>
                <a:spLocks noChangeArrowheads="1"/>
              </p:cNvSpPr>
              <p:nvPr/>
            </p:nvSpPr>
            <p:spPr bwMode="auto">
              <a:xfrm>
                <a:off x="3579" y="3511"/>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a:t>
                </a:r>
                <a:endParaRPr lang="fr-CA" altLang="en-US" sz="1800">
                  <a:latin typeface="Arial" panose="020B0604020202020204" pitchFamily="34" charset="0"/>
                  <a:cs typeface="Arial" panose="020B0604020202020204" pitchFamily="34" charset="0"/>
                </a:endParaRPr>
              </a:p>
            </p:txBody>
          </p:sp>
          <p:sp>
            <p:nvSpPr>
              <p:cNvPr id="318491" name="Rectangle 24">
                <a:extLst>
                  <a:ext uri="{FF2B5EF4-FFF2-40B4-BE49-F238E27FC236}">
                    <a16:creationId xmlns:a16="http://schemas.microsoft.com/office/drawing/2014/main" id="{F811E708-0591-86C7-DBD2-EF07BFE6A83D}"/>
                  </a:ext>
                </a:extLst>
              </p:cNvPr>
              <p:cNvSpPr>
                <a:spLocks noChangeArrowheads="1"/>
              </p:cNvSpPr>
              <p:nvPr/>
            </p:nvSpPr>
            <p:spPr bwMode="auto">
              <a:xfrm>
                <a:off x="4359" y="3511"/>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14</a:t>
                </a:r>
                <a:endParaRPr lang="fr-CA" altLang="en-US" sz="1800">
                  <a:latin typeface="Arial" panose="020B0604020202020204" pitchFamily="34" charset="0"/>
                  <a:cs typeface="Arial" panose="020B0604020202020204" pitchFamily="34" charset="0"/>
                </a:endParaRPr>
              </a:p>
            </p:txBody>
          </p:sp>
          <p:sp>
            <p:nvSpPr>
              <p:cNvPr id="318492" name="Rectangle 25">
                <a:extLst>
                  <a:ext uri="{FF2B5EF4-FFF2-40B4-BE49-F238E27FC236}">
                    <a16:creationId xmlns:a16="http://schemas.microsoft.com/office/drawing/2014/main" id="{A8583E31-DD1E-A702-C292-8A67C2CE5D34}"/>
                  </a:ext>
                </a:extLst>
              </p:cNvPr>
              <p:cNvSpPr>
                <a:spLocks noChangeArrowheads="1"/>
              </p:cNvSpPr>
              <p:nvPr/>
            </p:nvSpPr>
            <p:spPr bwMode="auto">
              <a:xfrm>
                <a:off x="704" y="369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6</a:t>
                </a:r>
                <a:endParaRPr lang="fr-CA" altLang="en-US" sz="1800">
                  <a:latin typeface="Arial" panose="020B0604020202020204" pitchFamily="34" charset="0"/>
                  <a:cs typeface="Arial" panose="020B0604020202020204" pitchFamily="34" charset="0"/>
                </a:endParaRPr>
              </a:p>
            </p:txBody>
          </p:sp>
          <p:sp>
            <p:nvSpPr>
              <p:cNvPr id="318493" name="Rectangle 26">
                <a:extLst>
                  <a:ext uri="{FF2B5EF4-FFF2-40B4-BE49-F238E27FC236}">
                    <a16:creationId xmlns:a16="http://schemas.microsoft.com/office/drawing/2014/main" id="{802AAB9B-AAE2-A00A-A044-9F0B1013326D}"/>
                  </a:ext>
                </a:extLst>
              </p:cNvPr>
              <p:cNvSpPr>
                <a:spLocks noChangeArrowheads="1"/>
              </p:cNvSpPr>
              <p:nvPr/>
            </p:nvSpPr>
            <p:spPr bwMode="auto">
              <a:xfrm>
                <a:off x="936" y="369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1,125</a:t>
                </a:r>
                <a:endParaRPr lang="fr-CA" altLang="en-US" sz="1800">
                  <a:latin typeface="Arial" panose="020B0604020202020204" pitchFamily="34" charset="0"/>
                  <a:cs typeface="Arial" panose="020B0604020202020204" pitchFamily="34" charset="0"/>
                </a:endParaRPr>
              </a:p>
            </p:txBody>
          </p:sp>
          <p:sp>
            <p:nvSpPr>
              <p:cNvPr id="318494" name="Rectangle 27">
                <a:extLst>
                  <a:ext uri="{FF2B5EF4-FFF2-40B4-BE49-F238E27FC236}">
                    <a16:creationId xmlns:a16="http://schemas.microsoft.com/office/drawing/2014/main" id="{CAC8A2DB-E0B8-24B0-DECD-EA6C85AD2DED}"/>
                  </a:ext>
                </a:extLst>
              </p:cNvPr>
              <p:cNvSpPr>
                <a:spLocks noChangeArrowheads="1"/>
              </p:cNvSpPr>
              <p:nvPr/>
            </p:nvSpPr>
            <p:spPr bwMode="auto">
              <a:xfrm>
                <a:off x="1529" y="369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132</a:t>
                </a:r>
                <a:endParaRPr lang="fr-CA" altLang="en-US" sz="1800">
                  <a:latin typeface="Arial" panose="020B0604020202020204" pitchFamily="34" charset="0"/>
                  <a:cs typeface="Arial" panose="020B0604020202020204" pitchFamily="34" charset="0"/>
                </a:endParaRPr>
              </a:p>
            </p:txBody>
          </p:sp>
          <p:sp>
            <p:nvSpPr>
              <p:cNvPr id="318495" name="Rectangle 28">
                <a:extLst>
                  <a:ext uri="{FF2B5EF4-FFF2-40B4-BE49-F238E27FC236}">
                    <a16:creationId xmlns:a16="http://schemas.microsoft.com/office/drawing/2014/main" id="{BACA257B-3DBD-DBE8-A1A5-99A1C54BE5FA}"/>
                  </a:ext>
                </a:extLst>
              </p:cNvPr>
              <p:cNvSpPr>
                <a:spLocks noChangeArrowheads="1"/>
              </p:cNvSpPr>
              <p:nvPr/>
            </p:nvSpPr>
            <p:spPr bwMode="auto">
              <a:xfrm>
                <a:off x="2350" y="369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6</a:t>
                </a:r>
                <a:endParaRPr lang="fr-CA" altLang="en-US" sz="1800">
                  <a:latin typeface="Arial" panose="020B0604020202020204" pitchFamily="34" charset="0"/>
                  <a:cs typeface="Arial" panose="020B0604020202020204" pitchFamily="34" charset="0"/>
                </a:endParaRPr>
              </a:p>
            </p:txBody>
          </p:sp>
          <p:sp>
            <p:nvSpPr>
              <p:cNvPr id="318496" name="Rectangle 29">
                <a:extLst>
                  <a:ext uri="{FF2B5EF4-FFF2-40B4-BE49-F238E27FC236}">
                    <a16:creationId xmlns:a16="http://schemas.microsoft.com/office/drawing/2014/main" id="{63E46735-8F18-1A01-4F6B-0C1B3CA4B568}"/>
                  </a:ext>
                </a:extLst>
              </p:cNvPr>
              <p:cNvSpPr>
                <a:spLocks noChangeArrowheads="1"/>
              </p:cNvSpPr>
              <p:nvPr/>
            </p:nvSpPr>
            <p:spPr bwMode="auto">
              <a:xfrm>
                <a:off x="2986" y="369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1,150</a:t>
                </a:r>
                <a:endParaRPr lang="fr-CA" altLang="en-US" sz="1800">
                  <a:latin typeface="Arial" panose="020B0604020202020204" pitchFamily="34" charset="0"/>
                  <a:cs typeface="Arial" panose="020B0604020202020204" pitchFamily="34" charset="0"/>
                </a:endParaRPr>
              </a:p>
            </p:txBody>
          </p:sp>
          <p:sp>
            <p:nvSpPr>
              <p:cNvPr id="318497" name="Rectangle 30">
                <a:extLst>
                  <a:ext uri="{FF2B5EF4-FFF2-40B4-BE49-F238E27FC236}">
                    <a16:creationId xmlns:a16="http://schemas.microsoft.com/office/drawing/2014/main" id="{68C2B935-893E-18B9-E891-EFB5F165D1D9}"/>
                  </a:ext>
                </a:extLst>
              </p:cNvPr>
              <p:cNvSpPr>
                <a:spLocks noChangeArrowheads="1"/>
              </p:cNvSpPr>
              <p:nvPr/>
            </p:nvSpPr>
            <p:spPr bwMode="auto">
              <a:xfrm>
                <a:off x="3579" y="369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124</a:t>
                </a:r>
                <a:endParaRPr lang="fr-CA" altLang="en-US" sz="1800">
                  <a:latin typeface="Arial" panose="020B0604020202020204" pitchFamily="34" charset="0"/>
                  <a:cs typeface="Arial" panose="020B0604020202020204" pitchFamily="34" charset="0"/>
                </a:endParaRPr>
              </a:p>
            </p:txBody>
          </p:sp>
          <p:sp>
            <p:nvSpPr>
              <p:cNvPr id="318498" name="Rectangle 31">
                <a:extLst>
                  <a:ext uri="{FF2B5EF4-FFF2-40B4-BE49-F238E27FC236}">
                    <a16:creationId xmlns:a16="http://schemas.microsoft.com/office/drawing/2014/main" id="{A698B916-3AD1-DDEC-1A0F-29EBC88711AF}"/>
                  </a:ext>
                </a:extLst>
              </p:cNvPr>
              <p:cNvSpPr>
                <a:spLocks noChangeArrowheads="1"/>
              </p:cNvSpPr>
              <p:nvPr/>
            </p:nvSpPr>
            <p:spPr bwMode="auto">
              <a:xfrm>
                <a:off x="4359" y="369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17</a:t>
                </a:r>
                <a:endParaRPr lang="fr-CA" altLang="en-US" sz="1800">
                  <a:latin typeface="Arial" panose="020B0604020202020204" pitchFamily="34" charset="0"/>
                  <a:cs typeface="Arial" panose="020B0604020202020204" pitchFamily="34" charset="0"/>
                </a:endParaRPr>
              </a:p>
            </p:txBody>
          </p:sp>
          <p:sp>
            <p:nvSpPr>
              <p:cNvPr id="318499" name="Rectangle 32">
                <a:extLst>
                  <a:ext uri="{FF2B5EF4-FFF2-40B4-BE49-F238E27FC236}">
                    <a16:creationId xmlns:a16="http://schemas.microsoft.com/office/drawing/2014/main" id="{2CB22AE6-3C7F-8AD8-16F9-F6FA3E45FC2C}"/>
                  </a:ext>
                </a:extLst>
              </p:cNvPr>
              <p:cNvSpPr>
                <a:spLocks noChangeArrowheads="1"/>
              </p:cNvSpPr>
              <p:nvPr/>
            </p:nvSpPr>
            <p:spPr bwMode="auto">
              <a:xfrm>
                <a:off x="704" y="3870"/>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7</a:t>
                </a:r>
                <a:endParaRPr lang="fr-CA" altLang="en-US" sz="1800">
                  <a:latin typeface="Arial" panose="020B0604020202020204" pitchFamily="34" charset="0"/>
                  <a:cs typeface="Arial" panose="020B0604020202020204" pitchFamily="34" charset="0"/>
                </a:endParaRPr>
              </a:p>
            </p:txBody>
          </p:sp>
          <p:sp>
            <p:nvSpPr>
              <p:cNvPr id="318500" name="Rectangle 33">
                <a:extLst>
                  <a:ext uri="{FF2B5EF4-FFF2-40B4-BE49-F238E27FC236}">
                    <a16:creationId xmlns:a16="http://schemas.microsoft.com/office/drawing/2014/main" id="{DFA4946E-82A4-DCF9-0BF5-503A2F3ED485}"/>
                  </a:ext>
                </a:extLst>
              </p:cNvPr>
              <p:cNvSpPr>
                <a:spLocks noChangeArrowheads="1"/>
              </p:cNvSpPr>
              <p:nvPr/>
            </p:nvSpPr>
            <p:spPr bwMode="auto">
              <a:xfrm>
                <a:off x="936" y="387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1,180</a:t>
                </a:r>
                <a:endParaRPr lang="fr-CA" altLang="en-US" sz="1800">
                  <a:latin typeface="Arial" panose="020B0604020202020204" pitchFamily="34" charset="0"/>
                  <a:cs typeface="Arial" panose="020B0604020202020204" pitchFamily="34" charset="0"/>
                </a:endParaRPr>
              </a:p>
            </p:txBody>
          </p:sp>
          <p:sp>
            <p:nvSpPr>
              <p:cNvPr id="318501" name="Rectangle 34">
                <a:extLst>
                  <a:ext uri="{FF2B5EF4-FFF2-40B4-BE49-F238E27FC236}">
                    <a16:creationId xmlns:a16="http://schemas.microsoft.com/office/drawing/2014/main" id="{F425C896-540A-E623-33B0-81DEA21163E1}"/>
                  </a:ext>
                </a:extLst>
              </p:cNvPr>
              <p:cNvSpPr>
                <a:spLocks noChangeArrowheads="1"/>
              </p:cNvSpPr>
              <p:nvPr/>
            </p:nvSpPr>
            <p:spPr bwMode="auto">
              <a:xfrm>
                <a:off x="1529" y="387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133</a:t>
                </a:r>
                <a:endParaRPr lang="fr-CA" altLang="en-US" sz="1800">
                  <a:latin typeface="Arial" panose="020B0604020202020204" pitchFamily="34" charset="0"/>
                  <a:cs typeface="Arial" panose="020B0604020202020204" pitchFamily="34" charset="0"/>
                </a:endParaRPr>
              </a:p>
            </p:txBody>
          </p:sp>
          <p:sp>
            <p:nvSpPr>
              <p:cNvPr id="318502" name="Rectangle 35">
                <a:extLst>
                  <a:ext uri="{FF2B5EF4-FFF2-40B4-BE49-F238E27FC236}">
                    <a16:creationId xmlns:a16="http://schemas.microsoft.com/office/drawing/2014/main" id="{B79FEADA-6F15-E586-8528-4138641625C2}"/>
                  </a:ext>
                </a:extLst>
              </p:cNvPr>
              <p:cNvSpPr>
                <a:spLocks noChangeArrowheads="1"/>
              </p:cNvSpPr>
              <p:nvPr/>
            </p:nvSpPr>
            <p:spPr bwMode="auto">
              <a:xfrm>
                <a:off x="2310" y="387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318503" name="Rectangle 36">
                <a:extLst>
                  <a:ext uri="{FF2B5EF4-FFF2-40B4-BE49-F238E27FC236}">
                    <a16:creationId xmlns:a16="http://schemas.microsoft.com/office/drawing/2014/main" id="{8368958B-0FF7-9990-A3E4-1BAFB490BA2C}"/>
                  </a:ext>
                </a:extLst>
              </p:cNvPr>
              <p:cNvSpPr>
                <a:spLocks noChangeArrowheads="1"/>
              </p:cNvSpPr>
              <p:nvPr/>
            </p:nvSpPr>
            <p:spPr bwMode="auto">
              <a:xfrm>
                <a:off x="2986" y="3870"/>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1,143</a:t>
                </a:r>
                <a:endParaRPr lang="fr-CA" altLang="en-US" sz="1800">
                  <a:latin typeface="Arial" panose="020B0604020202020204" pitchFamily="34" charset="0"/>
                  <a:cs typeface="Arial" panose="020B0604020202020204" pitchFamily="34" charset="0"/>
                </a:endParaRPr>
              </a:p>
            </p:txBody>
          </p:sp>
          <p:sp>
            <p:nvSpPr>
              <p:cNvPr id="318504" name="Rectangle 37">
                <a:extLst>
                  <a:ext uri="{FF2B5EF4-FFF2-40B4-BE49-F238E27FC236}">
                    <a16:creationId xmlns:a16="http://schemas.microsoft.com/office/drawing/2014/main" id="{534C8901-DEB7-E68B-4C69-8EB5655725B9}"/>
                  </a:ext>
                </a:extLst>
              </p:cNvPr>
              <p:cNvSpPr>
                <a:spLocks noChangeArrowheads="1"/>
              </p:cNvSpPr>
              <p:nvPr/>
            </p:nvSpPr>
            <p:spPr bwMode="auto">
              <a:xfrm>
                <a:off x="3579" y="3870"/>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118</a:t>
                </a:r>
                <a:endParaRPr lang="fr-CA" altLang="en-US" sz="1800">
                  <a:latin typeface="Arial" panose="020B0604020202020204" pitchFamily="34" charset="0"/>
                  <a:cs typeface="Arial" panose="020B0604020202020204" pitchFamily="34" charset="0"/>
                </a:endParaRPr>
              </a:p>
            </p:txBody>
          </p:sp>
          <p:sp>
            <p:nvSpPr>
              <p:cNvPr id="318505" name="Rectangle 38">
                <a:extLst>
                  <a:ext uri="{FF2B5EF4-FFF2-40B4-BE49-F238E27FC236}">
                    <a16:creationId xmlns:a16="http://schemas.microsoft.com/office/drawing/2014/main" id="{780B5EF3-EDD5-F990-9473-0F4B742DC21E}"/>
                  </a:ext>
                </a:extLst>
              </p:cNvPr>
              <p:cNvSpPr>
                <a:spLocks noChangeArrowheads="1"/>
              </p:cNvSpPr>
              <p:nvPr/>
            </p:nvSpPr>
            <p:spPr bwMode="auto">
              <a:xfrm>
                <a:off x="4359" y="3870"/>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11</a:t>
                </a:r>
                <a:endParaRPr lang="fr-CA" altLang="en-US" sz="1800">
                  <a:latin typeface="Arial" panose="020B0604020202020204" pitchFamily="34" charset="0"/>
                  <a:cs typeface="Arial" panose="020B0604020202020204" pitchFamily="34" charset="0"/>
                </a:endParaRPr>
              </a:p>
            </p:txBody>
          </p:sp>
          <p:sp>
            <p:nvSpPr>
              <p:cNvPr id="318506" name="Rectangle 39">
                <a:extLst>
                  <a:ext uri="{FF2B5EF4-FFF2-40B4-BE49-F238E27FC236}">
                    <a16:creationId xmlns:a16="http://schemas.microsoft.com/office/drawing/2014/main" id="{DC0FEDFF-72AF-2A1B-E6DF-3A35351606B5}"/>
                  </a:ext>
                </a:extLst>
              </p:cNvPr>
              <p:cNvSpPr>
                <a:spLocks noChangeArrowheads="1"/>
              </p:cNvSpPr>
              <p:nvPr/>
            </p:nvSpPr>
            <p:spPr bwMode="auto">
              <a:xfrm>
                <a:off x="704" y="4049"/>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8</a:t>
                </a:r>
                <a:endParaRPr lang="fr-CA" altLang="en-US" sz="1800">
                  <a:latin typeface="Arial" panose="020B0604020202020204" pitchFamily="34" charset="0"/>
                  <a:cs typeface="Arial" panose="020B0604020202020204" pitchFamily="34" charset="0"/>
                </a:endParaRPr>
              </a:p>
            </p:txBody>
          </p:sp>
          <p:sp>
            <p:nvSpPr>
              <p:cNvPr id="318507" name="Rectangle 40">
                <a:extLst>
                  <a:ext uri="{FF2B5EF4-FFF2-40B4-BE49-F238E27FC236}">
                    <a16:creationId xmlns:a16="http://schemas.microsoft.com/office/drawing/2014/main" id="{583352B1-CF5A-AE87-6946-47C23FD8E4C1}"/>
                  </a:ext>
                </a:extLst>
              </p:cNvPr>
              <p:cNvSpPr>
                <a:spLocks noChangeArrowheads="1"/>
              </p:cNvSpPr>
              <p:nvPr/>
            </p:nvSpPr>
            <p:spPr bwMode="auto">
              <a:xfrm>
                <a:off x="936" y="4049"/>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1,203</a:t>
                </a:r>
                <a:endParaRPr lang="fr-CA" altLang="en-US" sz="1800">
                  <a:latin typeface="Arial" panose="020B0604020202020204" pitchFamily="34" charset="0"/>
                  <a:cs typeface="Arial" panose="020B0604020202020204" pitchFamily="34" charset="0"/>
                </a:endParaRPr>
              </a:p>
            </p:txBody>
          </p:sp>
          <p:sp>
            <p:nvSpPr>
              <p:cNvPr id="318508" name="Rectangle 41">
                <a:extLst>
                  <a:ext uri="{FF2B5EF4-FFF2-40B4-BE49-F238E27FC236}">
                    <a16:creationId xmlns:a16="http://schemas.microsoft.com/office/drawing/2014/main" id="{76CA42F0-CDCA-44B8-7CAF-08466DA0FA97}"/>
                  </a:ext>
                </a:extLst>
              </p:cNvPr>
              <p:cNvSpPr>
                <a:spLocks noChangeArrowheads="1"/>
              </p:cNvSpPr>
              <p:nvPr/>
            </p:nvSpPr>
            <p:spPr bwMode="auto">
              <a:xfrm>
                <a:off x="1529" y="4049"/>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132</a:t>
                </a:r>
                <a:endParaRPr lang="fr-CA" altLang="en-US" sz="1800">
                  <a:latin typeface="Arial" panose="020B0604020202020204" pitchFamily="34" charset="0"/>
                  <a:cs typeface="Arial" panose="020B0604020202020204" pitchFamily="34" charset="0"/>
                </a:endParaRPr>
              </a:p>
            </p:txBody>
          </p:sp>
          <p:sp>
            <p:nvSpPr>
              <p:cNvPr id="318509" name="Rectangle 42">
                <a:extLst>
                  <a:ext uri="{FF2B5EF4-FFF2-40B4-BE49-F238E27FC236}">
                    <a16:creationId xmlns:a16="http://schemas.microsoft.com/office/drawing/2014/main" id="{16980DA8-7066-B519-A467-409C92AEC3AC}"/>
                  </a:ext>
                </a:extLst>
              </p:cNvPr>
              <p:cNvSpPr>
                <a:spLocks noChangeArrowheads="1"/>
              </p:cNvSpPr>
              <p:nvPr/>
            </p:nvSpPr>
            <p:spPr bwMode="auto">
              <a:xfrm>
                <a:off x="2350" y="4049"/>
                <a:ext cx="8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7</a:t>
                </a:r>
                <a:endParaRPr lang="fr-CA" altLang="en-US" sz="1800">
                  <a:latin typeface="Arial" panose="020B0604020202020204" pitchFamily="34" charset="0"/>
                  <a:cs typeface="Arial" panose="020B0604020202020204" pitchFamily="34" charset="0"/>
                </a:endParaRPr>
              </a:p>
            </p:txBody>
          </p:sp>
          <p:sp>
            <p:nvSpPr>
              <p:cNvPr id="318510" name="Rectangle 43">
                <a:extLst>
                  <a:ext uri="{FF2B5EF4-FFF2-40B4-BE49-F238E27FC236}">
                    <a16:creationId xmlns:a16="http://schemas.microsoft.com/office/drawing/2014/main" id="{2E6A1207-2944-3FDD-D6AD-BA54E48152D0}"/>
                  </a:ext>
                </a:extLst>
              </p:cNvPr>
              <p:cNvSpPr>
                <a:spLocks noChangeArrowheads="1"/>
              </p:cNvSpPr>
              <p:nvPr/>
            </p:nvSpPr>
            <p:spPr bwMode="auto">
              <a:xfrm>
                <a:off x="2986" y="4049"/>
                <a:ext cx="3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1,277</a:t>
                </a:r>
                <a:endParaRPr lang="fr-CA" altLang="en-US" sz="1800">
                  <a:latin typeface="Arial" panose="020B0604020202020204" pitchFamily="34" charset="0"/>
                  <a:cs typeface="Arial" panose="020B0604020202020204" pitchFamily="34" charset="0"/>
                </a:endParaRPr>
              </a:p>
            </p:txBody>
          </p:sp>
          <p:sp>
            <p:nvSpPr>
              <p:cNvPr id="318511" name="Rectangle 44">
                <a:extLst>
                  <a:ext uri="{FF2B5EF4-FFF2-40B4-BE49-F238E27FC236}">
                    <a16:creationId xmlns:a16="http://schemas.microsoft.com/office/drawing/2014/main" id="{E5D1C571-A8CE-6811-E16A-81C953F13365}"/>
                  </a:ext>
                </a:extLst>
              </p:cNvPr>
              <p:cNvSpPr>
                <a:spLocks noChangeArrowheads="1"/>
              </p:cNvSpPr>
              <p:nvPr/>
            </p:nvSpPr>
            <p:spPr bwMode="auto">
              <a:xfrm>
                <a:off x="3579" y="4049"/>
                <a:ext cx="24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122</a:t>
                </a:r>
                <a:endParaRPr lang="fr-CA" altLang="en-US" sz="1800">
                  <a:latin typeface="Arial" panose="020B0604020202020204" pitchFamily="34" charset="0"/>
                  <a:cs typeface="Arial" panose="020B0604020202020204" pitchFamily="34" charset="0"/>
                </a:endParaRPr>
              </a:p>
            </p:txBody>
          </p:sp>
          <p:sp>
            <p:nvSpPr>
              <p:cNvPr id="318512" name="Rectangle 45">
                <a:extLst>
                  <a:ext uri="{FF2B5EF4-FFF2-40B4-BE49-F238E27FC236}">
                    <a16:creationId xmlns:a16="http://schemas.microsoft.com/office/drawing/2014/main" id="{3368A95B-DDF9-4636-BF7C-C9F86373FB33}"/>
                  </a:ext>
                </a:extLst>
              </p:cNvPr>
              <p:cNvSpPr>
                <a:spLocks noChangeArrowheads="1"/>
              </p:cNvSpPr>
              <p:nvPr/>
            </p:nvSpPr>
            <p:spPr bwMode="auto">
              <a:xfrm>
                <a:off x="4359" y="4049"/>
                <a:ext cx="16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318513" name="Rectangle 46">
                <a:extLst>
                  <a:ext uri="{FF2B5EF4-FFF2-40B4-BE49-F238E27FC236}">
                    <a16:creationId xmlns:a16="http://schemas.microsoft.com/office/drawing/2014/main" id="{77B0DF4C-A180-2E1A-1B03-9656EF9C1C9E}"/>
                  </a:ext>
                </a:extLst>
              </p:cNvPr>
              <p:cNvSpPr>
                <a:spLocks noChangeArrowheads="1"/>
              </p:cNvSpPr>
              <p:nvPr/>
            </p:nvSpPr>
            <p:spPr bwMode="auto">
              <a:xfrm>
                <a:off x="1807" y="2976"/>
                <a:ext cx="53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Families</a:t>
                </a:r>
                <a:endParaRPr lang="fr-CA" altLang="en-US" sz="1800">
                  <a:latin typeface="Arial" panose="020B0604020202020204" pitchFamily="34" charset="0"/>
                  <a:cs typeface="Arial" panose="020B0604020202020204" pitchFamily="34" charset="0"/>
                </a:endParaRPr>
              </a:p>
            </p:txBody>
          </p:sp>
          <p:sp>
            <p:nvSpPr>
              <p:cNvPr id="318514" name="Rectangle 47">
                <a:extLst>
                  <a:ext uri="{FF2B5EF4-FFF2-40B4-BE49-F238E27FC236}">
                    <a16:creationId xmlns:a16="http://schemas.microsoft.com/office/drawing/2014/main" id="{F1686B59-8A6C-0497-1204-9323C25A123C}"/>
                  </a:ext>
                </a:extLst>
              </p:cNvPr>
              <p:cNvSpPr>
                <a:spLocks noChangeArrowheads="1"/>
              </p:cNvSpPr>
              <p:nvPr/>
            </p:nvSpPr>
            <p:spPr bwMode="auto">
              <a:xfrm>
                <a:off x="964" y="3153"/>
                <a:ext cx="3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mice</a:t>
                </a:r>
                <a:endParaRPr lang="fr-CA" altLang="en-US" sz="1800">
                  <a:latin typeface="Arial" panose="020B0604020202020204" pitchFamily="34" charset="0"/>
                  <a:cs typeface="Arial" panose="020B0604020202020204" pitchFamily="34" charset="0"/>
                </a:endParaRPr>
              </a:p>
            </p:txBody>
          </p:sp>
          <p:sp>
            <p:nvSpPr>
              <p:cNvPr id="318515" name="Rectangle 48">
                <a:extLst>
                  <a:ext uri="{FF2B5EF4-FFF2-40B4-BE49-F238E27FC236}">
                    <a16:creationId xmlns:a16="http://schemas.microsoft.com/office/drawing/2014/main" id="{727FB285-3B2A-2AAE-6372-540D216C380F}"/>
                  </a:ext>
                </a:extLst>
              </p:cNvPr>
              <p:cNvSpPr>
                <a:spLocks noChangeArrowheads="1"/>
              </p:cNvSpPr>
              <p:nvPr/>
            </p:nvSpPr>
            <p:spPr bwMode="auto">
              <a:xfrm>
                <a:off x="3856" y="2976"/>
                <a:ext cx="53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Families</a:t>
                </a:r>
                <a:endParaRPr lang="fr-CA" altLang="en-US" sz="1800">
                  <a:latin typeface="Arial" panose="020B0604020202020204" pitchFamily="34" charset="0"/>
                  <a:cs typeface="Arial" panose="020B0604020202020204" pitchFamily="34" charset="0"/>
                </a:endParaRPr>
              </a:p>
            </p:txBody>
          </p:sp>
          <p:sp>
            <p:nvSpPr>
              <p:cNvPr id="318516" name="Rectangle 49">
                <a:extLst>
                  <a:ext uri="{FF2B5EF4-FFF2-40B4-BE49-F238E27FC236}">
                    <a16:creationId xmlns:a16="http://schemas.microsoft.com/office/drawing/2014/main" id="{1DF28455-C493-CD12-CE60-E7DD691DD14A}"/>
                  </a:ext>
                </a:extLst>
              </p:cNvPr>
              <p:cNvSpPr>
                <a:spLocks noChangeArrowheads="1"/>
              </p:cNvSpPr>
              <p:nvPr/>
            </p:nvSpPr>
            <p:spPr bwMode="auto">
              <a:xfrm>
                <a:off x="609" y="3063"/>
                <a:ext cx="2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Line</a:t>
                </a:r>
                <a:endParaRPr lang="fr-CA" altLang="en-US" sz="1800">
                  <a:latin typeface="Arial" panose="020B0604020202020204" pitchFamily="34" charset="0"/>
                  <a:cs typeface="Arial" panose="020B0604020202020204" pitchFamily="34" charset="0"/>
                </a:endParaRPr>
              </a:p>
            </p:txBody>
          </p:sp>
          <p:sp>
            <p:nvSpPr>
              <p:cNvPr id="318517" name="Rectangle 50">
                <a:extLst>
                  <a:ext uri="{FF2B5EF4-FFF2-40B4-BE49-F238E27FC236}">
                    <a16:creationId xmlns:a16="http://schemas.microsoft.com/office/drawing/2014/main" id="{3A1B6D78-6A27-FFBB-01EF-160F91151106}"/>
                  </a:ext>
                </a:extLst>
              </p:cNvPr>
              <p:cNvSpPr>
                <a:spLocks noChangeArrowheads="1"/>
              </p:cNvSpPr>
              <p:nvPr/>
            </p:nvSpPr>
            <p:spPr bwMode="auto">
              <a:xfrm>
                <a:off x="1505" y="2797"/>
                <a:ext cx="7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18518" name="Rectangle 51">
                <a:extLst>
                  <a:ext uri="{FF2B5EF4-FFF2-40B4-BE49-F238E27FC236}">
                    <a16:creationId xmlns:a16="http://schemas.microsoft.com/office/drawing/2014/main" id="{48726169-372D-7C69-7993-0A05BD9BCBA4}"/>
                  </a:ext>
                </a:extLst>
              </p:cNvPr>
              <p:cNvSpPr>
                <a:spLocks noChangeArrowheads="1"/>
              </p:cNvSpPr>
              <p:nvPr/>
            </p:nvSpPr>
            <p:spPr bwMode="auto">
              <a:xfrm>
                <a:off x="3614" y="2797"/>
                <a:ext cx="58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18519" name="Line 52">
                <a:extLst>
                  <a:ext uri="{FF2B5EF4-FFF2-40B4-BE49-F238E27FC236}">
                    <a16:creationId xmlns:a16="http://schemas.microsoft.com/office/drawing/2014/main" id="{388D8C11-1464-D7E2-B117-B494E486F4EC}"/>
                  </a:ext>
                </a:extLst>
              </p:cNvPr>
              <p:cNvSpPr>
                <a:spLocks noChangeShapeType="1"/>
              </p:cNvSpPr>
              <p:nvPr/>
            </p:nvSpPr>
            <p:spPr bwMode="auto">
              <a:xfrm>
                <a:off x="895" y="2965"/>
                <a:ext cx="1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0" name="Rectangle 53">
                <a:extLst>
                  <a:ext uri="{FF2B5EF4-FFF2-40B4-BE49-F238E27FC236}">
                    <a16:creationId xmlns:a16="http://schemas.microsoft.com/office/drawing/2014/main" id="{C8CACB70-48FF-D396-1EF6-1F4FD97A20D0}"/>
                  </a:ext>
                </a:extLst>
              </p:cNvPr>
              <p:cNvSpPr>
                <a:spLocks noChangeArrowheads="1"/>
              </p:cNvSpPr>
              <p:nvPr/>
            </p:nvSpPr>
            <p:spPr bwMode="auto">
              <a:xfrm>
                <a:off x="895" y="2965"/>
                <a:ext cx="191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1" name="Line 54">
                <a:extLst>
                  <a:ext uri="{FF2B5EF4-FFF2-40B4-BE49-F238E27FC236}">
                    <a16:creationId xmlns:a16="http://schemas.microsoft.com/office/drawing/2014/main" id="{2F9BEE92-5E98-4BF8-DD79-7C06324E304D}"/>
                  </a:ext>
                </a:extLst>
              </p:cNvPr>
              <p:cNvSpPr>
                <a:spLocks noChangeShapeType="1"/>
              </p:cNvSpPr>
              <p:nvPr/>
            </p:nvSpPr>
            <p:spPr bwMode="auto">
              <a:xfrm>
                <a:off x="1330" y="3144"/>
                <a:ext cx="1483"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2" name="Rectangle 55">
                <a:extLst>
                  <a:ext uri="{FF2B5EF4-FFF2-40B4-BE49-F238E27FC236}">
                    <a16:creationId xmlns:a16="http://schemas.microsoft.com/office/drawing/2014/main" id="{7AFAEACE-6E23-4304-D7BE-10AFA59C17A1}"/>
                  </a:ext>
                </a:extLst>
              </p:cNvPr>
              <p:cNvSpPr>
                <a:spLocks noChangeArrowheads="1"/>
              </p:cNvSpPr>
              <p:nvPr/>
            </p:nvSpPr>
            <p:spPr bwMode="auto">
              <a:xfrm>
                <a:off x="1330" y="3144"/>
                <a:ext cx="1483"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3" name="Line 56">
                <a:extLst>
                  <a:ext uri="{FF2B5EF4-FFF2-40B4-BE49-F238E27FC236}">
                    <a16:creationId xmlns:a16="http://schemas.microsoft.com/office/drawing/2014/main" id="{BBAFA9DF-EC6C-9A87-B1D7-B109C0EA2AA3}"/>
                  </a:ext>
                </a:extLst>
              </p:cNvPr>
              <p:cNvSpPr>
                <a:spLocks noChangeShapeType="1"/>
              </p:cNvSpPr>
              <p:nvPr/>
            </p:nvSpPr>
            <p:spPr bwMode="auto">
              <a:xfrm>
                <a:off x="586" y="2785"/>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4" name="Rectangle 57">
                <a:extLst>
                  <a:ext uri="{FF2B5EF4-FFF2-40B4-BE49-F238E27FC236}">
                    <a16:creationId xmlns:a16="http://schemas.microsoft.com/office/drawing/2014/main" id="{4646A8B3-EBDD-5F3E-7071-57FC8DFA3815}"/>
                  </a:ext>
                </a:extLst>
              </p:cNvPr>
              <p:cNvSpPr>
                <a:spLocks noChangeArrowheads="1"/>
              </p:cNvSpPr>
              <p:nvPr/>
            </p:nvSpPr>
            <p:spPr bwMode="auto">
              <a:xfrm>
                <a:off x="586" y="2785"/>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5" name="Line 58">
                <a:extLst>
                  <a:ext uri="{FF2B5EF4-FFF2-40B4-BE49-F238E27FC236}">
                    <a16:creationId xmlns:a16="http://schemas.microsoft.com/office/drawing/2014/main" id="{4B8BC696-8E3F-1022-F50D-B268C3B58980}"/>
                  </a:ext>
                </a:extLst>
              </p:cNvPr>
              <p:cNvSpPr>
                <a:spLocks noChangeShapeType="1"/>
              </p:cNvSpPr>
              <p:nvPr/>
            </p:nvSpPr>
            <p:spPr bwMode="auto">
              <a:xfrm>
                <a:off x="2944" y="2965"/>
                <a:ext cx="19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6" name="Rectangle 59">
                <a:extLst>
                  <a:ext uri="{FF2B5EF4-FFF2-40B4-BE49-F238E27FC236}">
                    <a16:creationId xmlns:a16="http://schemas.microsoft.com/office/drawing/2014/main" id="{8E6E28BF-E3C3-C6E0-F501-19142DDC754D}"/>
                  </a:ext>
                </a:extLst>
              </p:cNvPr>
              <p:cNvSpPr>
                <a:spLocks noChangeArrowheads="1"/>
              </p:cNvSpPr>
              <p:nvPr/>
            </p:nvSpPr>
            <p:spPr bwMode="auto">
              <a:xfrm>
                <a:off x="2944" y="2965"/>
                <a:ext cx="1918"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7" name="Line 60">
                <a:extLst>
                  <a:ext uri="{FF2B5EF4-FFF2-40B4-BE49-F238E27FC236}">
                    <a16:creationId xmlns:a16="http://schemas.microsoft.com/office/drawing/2014/main" id="{07C67B08-B3F9-1EEA-4849-810F7831E76B}"/>
                  </a:ext>
                </a:extLst>
              </p:cNvPr>
              <p:cNvSpPr>
                <a:spLocks noChangeShapeType="1"/>
              </p:cNvSpPr>
              <p:nvPr/>
            </p:nvSpPr>
            <p:spPr bwMode="auto">
              <a:xfrm>
                <a:off x="3379" y="3144"/>
                <a:ext cx="1483"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28" name="Rectangle 61">
                <a:extLst>
                  <a:ext uri="{FF2B5EF4-FFF2-40B4-BE49-F238E27FC236}">
                    <a16:creationId xmlns:a16="http://schemas.microsoft.com/office/drawing/2014/main" id="{8DC6DC17-3206-4843-4E47-83739BF0F632}"/>
                  </a:ext>
                </a:extLst>
              </p:cNvPr>
              <p:cNvSpPr>
                <a:spLocks noChangeArrowheads="1"/>
              </p:cNvSpPr>
              <p:nvPr/>
            </p:nvSpPr>
            <p:spPr bwMode="auto">
              <a:xfrm>
                <a:off x="3379" y="3144"/>
                <a:ext cx="1483"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29" name="Line 62">
                <a:extLst>
                  <a:ext uri="{FF2B5EF4-FFF2-40B4-BE49-F238E27FC236}">
                    <a16:creationId xmlns:a16="http://schemas.microsoft.com/office/drawing/2014/main" id="{EE9AC0BF-2F65-BE3E-78DC-EC4639507D1B}"/>
                  </a:ext>
                </a:extLst>
              </p:cNvPr>
              <p:cNvSpPr>
                <a:spLocks noChangeShapeType="1"/>
              </p:cNvSpPr>
              <p:nvPr/>
            </p:nvSpPr>
            <p:spPr bwMode="auto">
              <a:xfrm>
                <a:off x="586" y="3498"/>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30" name="Rectangle 63">
                <a:extLst>
                  <a:ext uri="{FF2B5EF4-FFF2-40B4-BE49-F238E27FC236}">
                    <a16:creationId xmlns:a16="http://schemas.microsoft.com/office/drawing/2014/main" id="{C50D71DE-7629-066D-2C15-4777AACB4BE7}"/>
                  </a:ext>
                </a:extLst>
              </p:cNvPr>
              <p:cNvSpPr>
                <a:spLocks noChangeArrowheads="1"/>
              </p:cNvSpPr>
              <p:nvPr/>
            </p:nvSpPr>
            <p:spPr bwMode="auto">
              <a:xfrm>
                <a:off x="586" y="3498"/>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18531" name="Line 64">
                <a:extLst>
                  <a:ext uri="{FF2B5EF4-FFF2-40B4-BE49-F238E27FC236}">
                    <a16:creationId xmlns:a16="http://schemas.microsoft.com/office/drawing/2014/main" id="{AB929117-EC17-491D-58EA-95A734122A68}"/>
                  </a:ext>
                </a:extLst>
              </p:cNvPr>
              <p:cNvSpPr>
                <a:spLocks noChangeShapeType="1"/>
              </p:cNvSpPr>
              <p:nvPr/>
            </p:nvSpPr>
            <p:spPr bwMode="auto">
              <a:xfrm>
                <a:off x="586" y="4216"/>
                <a:ext cx="427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8532" name="Rectangle 65">
                <a:extLst>
                  <a:ext uri="{FF2B5EF4-FFF2-40B4-BE49-F238E27FC236}">
                    <a16:creationId xmlns:a16="http://schemas.microsoft.com/office/drawing/2014/main" id="{85C5F4FB-9C54-560A-0481-EC621CAC2F53}"/>
                  </a:ext>
                </a:extLst>
              </p:cNvPr>
              <p:cNvSpPr>
                <a:spLocks noChangeArrowheads="1"/>
              </p:cNvSpPr>
              <p:nvPr/>
            </p:nvSpPr>
            <p:spPr bwMode="auto">
              <a:xfrm>
                <a:off x="586" y="4216"/>
                <a:ext cx="4276"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18475" name="Text Box 66">
              <a:extLst>
                <a:ext uri="{FF2B5EF4-FFF2-40B4-BE49-F238E27FC236}">
                  <a16:creationId xmlns:a16="http://schemas.microsoft.com/office/drawing/2014/main" id="{7982EAC9-8BC5-F60D-CFF4-10C0D78416B5}"/>
                </a:ext>
              </a:extLst>
            </p:cNvPr>
            <p:cNvSpPr txBox="1">
              <a:spLocks noChangeArrowheads="1"/>
            </p:cNvSpPr>
            <p:nvPr/>
          </p:nvSpPr>
          <p:spPr bwMode="auto">
            <a:xfrm>
              <a:off x="3790" y="804"/>
              <a:ext cx="1767" cy="1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when two siblings of one family reproduce with two siblings of another family (share both sets of grandparents in common)</a:t>
              </a:r>
            </a:p>
            <a:p>
              <a:pPr>
                <a:spcBef>
                  <a:spcPct val="0"/>
                </a:spcBef>
                <a:buFontTx/>
                <a:buNone/>
              </a:pPr>
              <a:r>
                <a:rPr lang="fr-CA" altLang="en-US" sz="1800" b="1">
                  <a:solidFill>
                    <a:srgbClr val="FF0000"/>
                  </a:solidFill>
                  <a:latin typeface="Arial" panose="020B0604020202020204" pitchFamily="34" charset="0"/>
                  <a:cs typeface="Arial" panose="020B0604020202020204" pitchFamily="34" charset="0"/>
                </a:rPr>
                <a:t>Coefficient of relationship includes dominance</a:t>
              </a:r>
            </a:p>
          </p:txBody>
        </p:sp>
        <p:sp>
          <p:nvSpPr>
            <p:cNvPr id="318476" name="Freeform 67">
              <a:extLst>
                <a:ext uri="{FF2B5EF4-FFF2-40B4-BE49-F238E27FC236}">
                  <a16:creationId xmlns:a16="http://schemas.microsoft.com/office/drawing/2014/main" id="{596BA920-A6F1-4E13-3103-0A08F146DA89}"/>
                </a:ext>
              </a:extLst>
            </p:cNvPr>
            <p:cNvSpPr>
              <a:spLocks/>
            </p:cNvSpPr>
            <p:nvPr/>
          </p:nvSpPr>
          <p:spPr bwMode="auto">
            <a:xfrm rot="-318552">
              <a:off x="4608" y="2197"/>
              <a:ext cx="866" cy="1165"/>
            </a:xfrm>
            <a:custGeom>
              <a:avLst/>
              <a:gdLst>
                <a:gd name="T0" fmla="*/ 0 w 866"/>
                <a:gd name="T1" fmla="*/ 1 h 1795"/>
                <a:gd name="T2" fmla="*/ 784 w 866"/>
                <a:gd name="T3" fmla="*/ 1 h 1795"/>
                <a:gd name="T4" fmla="*/ 493 w 866"/>
                <a:gd name="T5" fmla="*/ 0 h 1795"/>
                <a:gd name="T6" fmla="*/ 0 60000 65536"/>
                <a:gd name="T7" fmla="*/ 0 60000 65536"/>
                <a:gd name="T8" fmla="*/ 0 60000 65536"/>
              </a:gdLst>
              <a:ahLst/>
              <a:cxnLst>
                <a:cxn ang="T6">
                  <a:pos x="T0" y="T1"/>
                </a:cxn>
                <a:cxn ang="T7">
                  <a:pos x="T2" y="T3"/>
                </a:cxn>
                <a:cxn ang="T8">
                  <a:pos x="T4" y="T5"/>
                </a:cxn>
              </a:cxnLst>
              <a:rect l="0" t="0" r="r" b="b"/>
              <a:pathLst>
                <a:path w="866" h="1795">
                  <a:moveTo>
                    <a:pt x="0" y="1722"/>
                  </a:moveTo>
                  <a:cubicBezTo>
                    <a:pt x="351" y="1758"/>
                    <a:pt x="702" y="1795"/>
                    <a:pt x="784" y="1508"/>
                  </a:cubicBezTo>
                  <a:cubicBezTo>
                    <a:pt x="866" y="1221"/>
                    <a:pt x="679" y="610"/>
                    <a:pt x="493" y="0"/>
                  </a:cubicBezTo>
                </a:path>
              </a:pathLst>
            </a:custGeom>
            <a:noFill/>
            <a:ln w="38100" cap="flat" cmpd="sng">
              <a:solidFill>
                <a:schemeClr val="tx1"/>
              </a:solidFill>
              <a:prstDash val="solid"/>
              <a:round/>
              <a:headEnd/>
              <a:tailEnd type="arrow"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93064"/>
                                        </p:tgtEl>
                                        <p:attrNameLst>
                                          <p:attrName>style.visibility</p:attrName>
                                        </p:attrNameLst>
                                      </p:cBhvr>
                                      <p:to>
                                        <p:strVal val="visible"/>
                                      </p:to>
                                    </p:set>
                                    <p:anim calcmode="lin" valueType="num">
                                      <p:cBhvr additive="base">
                                        <p:cTn id="7" dur="500" fill="hold"/>
                                        <p:tgtEl>
                                          <p:spTgt spid="2093064"/>
                                        </p:tgtEl>
                                        <p:attrNameLst>
                                          <p:attrName>ppt_x</p:attrName>
                                        </p:attrNameLst>
                                      </p:cBhvr>
                                      <p:tavLst>
                                        <p:tav tm="0">
                                          <p:val>
                                            <p:strVal val="#ppt_x"/>
                                          </p:val>
                                        </p:tav>
                                        <p:tav tm="100000">
                                          <p:val>
                                            <p:strVal val="#ppt_x"/>
                                          </p:val>
                                        </p:tav>
                                      </p:tavLst>
                                    </p:anim>
                                    <p:anim calcmode="lin" valueType="num">
                                      <p:cBhvr additive="base">
                                        <p:cTn id="8" dur="500" fill="hold"/>
                                        <p:tgtEl>
                                          <p:spTgt spid="20930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Slide Number Placeholder 3">
            <a:extLst>
              <a:ext uri="{FF2B5EF4-FFF2-40B4-BE49-F238E27FC236}">
                <a16:creationId xmlns:a16="http://schemas.microsoft.com/office/drawing/2014/main" id="{EE481A95-392B-7038-9782-A71751F4B42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F2A57D4-B4E5-42C5-9AE4-E570D527157F}" type="slidenum">
              <a:rPr lang="en-US" altLang="en-US" sz="1400"/>
              <a:pPr>
                <a:spcBef>
                  <a:spcPct val="0"/>
                </a:spcBef>
                <a:buFontTx/>
                <a:buNone/>
              </a:pPr>
              <a:t>173</a:t>
            </a:fld>
            <a:endParaRPr lang="en-US" altLang="en-US" sz="1400"/>
          </a:p>
        </p:txBody>
      </p:sp>
      <p:sp>
        <p:nvSpPr>
          <p:cNvPr id="320515" name="Line 2">
            <a:extLst>
              <a:ext uri="{FF2B5EF4-FFF2-40B4-BE49-F238E27FC236}">
                <a16:creationId xmlns:a16="http://schemas.microsoft.com/office/drawing/2014/main" id="{1FDAEC5B-40F1-5F84-9637-DEA99225A076}"/>
              </a:ext>
            </a:extLst>
          </p:cNvPr>
          <p:cNvSpPr>
            <a:spLocks noChangeShapeType="1"/>
          </p:cNvSpPr>
          <p:nvPr/>
        </p:nvSpPr>
        <p:spPr bwMode="auto">
          <a:xfrm>
            <a:off x="5268913" y="3738563"/>
            <a:ext cx="0" cy="178593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6" name="Rectangle 3">
            <a:extLst>
              <a:ext uri="{FF2B5EF4-FFF2-40B4-BE49-F238E27FC236}">
                <a16:creationId xmlns:a16="http://schemas.microsoft.com/office/drawing/2014/main" id="{098EED4F-187C-D393-8756-B6D53B629533}"/>
              </a:ext>
            </a:extLst>
          </p:cNvPr>
          <p:cNvSpPr>
            <a:spLocks noChangeArrowheads="1"/>
          </p:cNvSpPr>
          <p:nvPr/>
        </p:nvSpPr>
        <p:spPr bwMode="auto">
          <a:xfrm>
            <a:off x="977900"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3</a:t>
            </a:r>
            <a:endParaRPr lang="fr-CA" altLang="en-US" sz="3600" b="1">
              <a:latin typeface="Arial" panose="020B0604020202020204" pitchFamily="34" charset="0"/>
              <a:cs typeface="Arial" panose="020B0604020202020204" pitchFamily="34" charset="0"/>
            </a:endParaRPr>
          </a:p>
        </p:txBody>
      </p:sp>
      <p:sp>
        <p:nvSpPr>
          <p:cNvPr id="320517" name="Line 4">
            <a:extLst>
              <a:ext uri="{FF2B5EF4-FFF2-40B4-BE49-F238E27FC236}">
                <a16:creationId xmlns:a16="http://schemas.microsoft.com/office/drawing/2014/main" id="{6D18344F-F84C-5273-DE8A-629A856067AC}"/>
              </a:ext>
            </a:extLst>
          </p:cNvPr>
          <p:cNvSpPr>
            <a:spLocks noChangeShapeType="1"/>
          </p:cNvSpPr>
          <p:nvPr/>
        </p:nvSpPr>
        <p:spPr bwMode="auto">
          <a:xfrm>
            <a:off x="742950" y="551656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8" name="Line 5">
            <a:extLst>
              <a:ext uri="{FF2B5EF4-FFF2-40B4-BE49-F238E27FC236}">
                <a16:creationId xmlns:a16="http://schemas.microsoft.com/office/drawing/2014/main" id="{E9E8E66A-EAE8-F776-6962-5CC19D0EE20A}"/>
              </a:ext>
            </a:extLst>
          </p:cNvPr>
          <p:cNvSpPr>
            <a:spLocks noChangeShapeType="1"/>
          </p:cNvSpPr>
          <p:nvPr/>
        </p:nvSpPr>
        <p:spPr bwMode="auto">
          <a:xfrm flipV="1">
            <a:off x="8699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19" name="Line 6">
            <a:extLst>
              <a:ext uri="{FF2B5EF4-FFF2-40B4-BE49-F238E27FC236}">
                <a16:creationId xmlns:a16="http://schemas.microsoft.com/office/drawing/2014/main" id="{92A3FA7F-1E7D-CDBA-DAD8-6C0448446B34}"/>
              </a:ext>
            </a:extLst>
          </p:cNvPr>
          <p:cNvSpPr>
            <a:spLocks noChangeShapeType="1"/>
          </p:cNvSpPr>
          <p:nvPr/>
        </p:nvSpPr>
        <p:spPr bwMode="auto">
          <a:xfrm flipV="1">
            <a:off x="21526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0" name="Rectangle 7">
            <a:extLst>
              <a:ext uri="{FF2B5EF4-FFF2-40B4-BE49-F238E27FC236}">
                <a16:creationId xmlns:a16="http://schemas.microsoft.com/office/drawing/2014/main" id="{300071DB-F857-05EE-FDE5-00D4193ACB3E}"/>
              </a:ext>
            </a:extLst>
          </p:cNvPr>
          <p:cNvSpPr>
            <a:spLocks noChangeArrowheads="1"/>
          </p:cNvSpPr>
          <p:nvPr/>
        </p:nvSpPr>
        <p:spPr bwMode="auto">
          <a:xfrm>
            <a:off x="479425" y="5643563"/>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521" name="Rectangle 8">
            <a:extLst>
              <a:ext uri="{FF2B5EF4-FFF2-40B4-BE49-F238E27FC236}">
                <a16:creationId xmlns:a16="http://schemas.microsoft.com/office/drawing/2014/main" id="{5886D0CE-0413-3146-E9BF-4BBB097AF43D}"/>
              </a:ext>
            </a:extLst>
          </p:cNvPr>
          <p:cNvSpPr>
            <a:spLocks noChangeArrowheads="1"/>
          </p:cNvSpPr>
          <p:nvPr/>
        </p:nvSpPr>
        <p:spPr bwMode="auto">
          <a:xfrm>
            <a:off x="1825625" y="5643563"/>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522" name="Rectangle 9">
            <a:extLst>
              <a:ext uri="{FF2B5EF4-FFF2-40B4-BE49-F238E27FC236}">
                <a16:creationId xmlns:a16="http://schemas.microsoft.com/office/drawing/2014/main" id="{34DF2A6D-A729-C5C6-B4DD-9DE439D303F7}"/>
              </a:ext>
            </a:extLst>
          </p:cNvPr>
          <p:cNvSpPr>
            <a:spLocks noChangeArrowheads="1"/>
          </p:cNvSpPr>
          <p:nvPr/>
        </p:nvSpPr>
        <p:spPr bwMode="auto">
          <a:xfrm rot="-5400000">
            <a:off x="-846137" y="3375025"/>
            <a:ext cx="21193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800">
                <a:solidFill>
                  <a:srgbClr val="000000"/>
                </a:solidFill>
                <a:latin typeface="Arial" panose="020B0604020202020204" pitchFamily="34" charset="0"/>
                <a:cs typeface="Arial" panose="020B0604020202020204" pitchFamily="34" charset="0"/>
              </a:rPr>
              <a:t>Variance (se)</a:t>
            </a:r>
            <a:endParaRPr lang="fr-CA" altLang="en-US" sz="3600">
              <a:latin typeface="Arial" panose="020B0604020202020204" pitchFamily="34" charset="0"/>
              <a:cs typeface="Arial" panose="020B0604020202020204" pitchFamily="34" charset="0"/>
            </a:endParaRPr>
          </a:p>
        </p:txBody>
      </p:sp>
      <p:sp>
        <p:nvSpPr>
          <p:cNvPr id="320523" name="Line 10">
            <a:extLst>
              <a:ext uri="{FF2B5EF4-FFF2-40B4-BE49-F238E27FC236}">
                <a16:creationId xmlns:a16="http://schemas.microsoft.com/office/drawing/2014/main" id="{75BBC15B-58A4-B24C-7087-2AF13B75D49F}"/>
              </a:ext>
            </a:extLst>
          </p:cNvPr>
          <p:cNvSpPr>
            <a:spLocks noChangeShapeType="1"/>
          </p:cNvSpPr>
          <p:nvPr/>
        </p:nvSpPr>
        <p:spPr bwMode="auto">
          <a:xfrm flipV="1">
            <a:off x="742950"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4" name="Line 11">
            <a:extLst>
              <a:ext uri="{FF2B5EF4-FFF2-40B4-BE49-F238E27FC236}">
                <a16:creationId xmlns:a16="http://schemas.microsoft.com/office/drawing/2014/main" id="{04CBECD8-CEEE-7B4B-44D3-E5DA896D326B}"/>
              </a:ext>
            </a:extLst>
          </p:cNvPr>
          <p:cNvSpPr>
            <a:spLocks noChangeShapeType="1"/>
          </p:cNvSpPr>
          <p:nvPr/>
        </p:nvSpPr>
        <p:spPr bwMode="auto">
          <a:xfrm>
            <a:off x="688975" y="55165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5" name="Line 12">
            <a:extLst>
              <a:ext uri="{FF2B5EF4-FFF2-40B4-BE49-F238E27FC236}">
                <a16:creationId xmlns:a16="http://schemas.microsoft.com/office/drawing/2014/main" id="{C99491D4-884A-5645-C5C1-8A613E32050A}"/>
              </a:ext>
            </a:extLst>
          </p:cNvPr>
          <p:cNvSpPr>
            <a:spLocks noChangeShapeType="1"/>
          </p:cNvSpPr>
          <p:nvPr/>
        </p:nvSpPr>
        <p:spPr bwMode="auto">
          <a:xfrm>
            <a:off x="688975" y="46593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6" name="Line 13">
            <a:extLst>
              <a:ext uri="{FF2B5EF4-FFF2-40B4-BE49-F238E27FC236}">
                <a16:creationId xmlns:a16="http://schemas.microsoft.com/office/drawing/2014/main" id="{9A7D5096-7C8A-D39C-A375-7B33C2E8668A}"/>
              </a:ext>
            </a:extLst>
          </p:cNvPr>
          <p:cNvSpPr>
            <a:spLocks noChangeShapeType="1"/>
          </p:cNvSpPr>
          <p:nvPr/>
        </p:nvSpPr>
        <p:spPr bwMode="auto">
          <a:xfrm>
            <a:off x="688975" y="38036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7" name="Line 14">
            <a:extLst>
              <a:ext uri="{FF2B5EF4-FFF2-40B4-BE49-F238E27FC236}">
                <a16:creationId xmlns:a16="http://schemas.microsoft.com/office/drawing/2014/main" id="{EC770EF1-8FCF-7479-E8DB-15B64D9424E5}"/>
              </a:ext>
            </a:extLst>
          </p:cNvPr>
          <p:cNvSpPr>
            <a:spLocks noChangeShapeType="1"/>
          </p:cNvSpPr>
          <p:nvPr/>
        </p:nvSpPr>
        <p:spPr bwMode="auto">
          <a:xfrm>
            <a:off x="688975" y="29464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8" name="Line 15">
            <a:extLst>
              <a:ext uri="{FF2B5EF4-FFF2-40B4-BE49-F238E27FC236}">
                <a16:creationId xmlns:a16="http://schemas.microsoft.com/office/drawing/2014/main" id="{1D308E40-491F-288C-D2F0-2E23D191C5B5}"/>
              </a:ext>
            </a:extLst>
          </p:cNvPr>
          <p:cNvSpPr>
            <a:spLocks noChangeShapeType="1"/>
          </p:cNvSpPr>
          <p:nvPr/>
        </p:nvSpPr>
        <p:spPr bwMode="auto">
          <a:xfrm>
            <a:off x="688975" y="20907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29" name="Rectangle 16">
            <a:extLst>
              <a:ext uri="{FF2B5EF4-FFF2-40B4-BE49-F238E27FC236}">
                <a16:creationId xmlns:a16="http://schemas.microsoft.com/office/drawing/2014/main" id="{9E678310-C465-2C76-2AC5-853441C41C9D}"/>
              </a:ext>
            </a:extLst>
          </p:cNvPr>
          <p:cNvSpPr>
            <a:spLocks noChangeArrowheads="1"/>
          </p:cNvSpPr>
          <p:nvPr/>
        </p:nvSpPr>
        <p:spPr bwMode="auto">
          <a:xfrm>
            <a:off x="404813" y="54308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530" name="Rectangle 17">
            <a:extLst>
              <a:ext uri="{FF2B5EF4-FFF2-40B4-BE49-F238E27FC236}">
                <a16:creationId xmlns:a16="http://schemas.microsoft.com/office/drawing/2014/main" id="{DB1D44AA-80E4-A279-BFA4-ED49647B411B}"/>
              </a:ext>
            </a:extLst>
          </p:cNvPr>
          <p:cNvSpPr>
            <a:spLocks noChangeArrowheads="1"/>
          </p:cNvSpPr>
          <p:nvPr/>
        </p:nvSpPr>
        <p:spPr bwMode="auto">
          <a:xfrm>
            <a:off x="404813" y="45735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531" name="Rectangle 18">
            <a:extLst>
              <a:ext uri="{FF2B5EF4-FFF2-40B4-BE49-F238E27FC236}">
                <a16:creationId xmlns:a16="http://schemas.microsoft.com/office/drawing/2014/main" id="{DD55281C-2F8D-F64F-069E-3665C6480ABD}"/>
              </a:ext>
            </a:extLst>
          </p:cNvPr>
          <p:cNvSpPr>
            <a:spLocks noChangeArrowheads="1"/>
          </p:cNvSpPr>
          <p:nvPr/>
        </p:nvSpPr>
        <p:spPr bwMode="auto">
          <a:xfrm>
            <a:off x="404813" y="371792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532" name="Rectangle 19">
            <a:extLst>
              <a:ext uri="{FF2B5EF4-FFF2-40B4-BE49-F238E27FC236}">
                <a16:creationId xmlns:a16="http://schemas.microsoft.com/office/drawing/2014/main" id="{7364DD0C-BF0B-1658-33BC-029C18E32E7A}"/>
              </a:ext>
            </a:extLst>
          </p:cNvPr>
          <p:cNvSpPr>
            <a:spLocks noChangeArrowheads="1"/>
          </p:cNvSpPr>
          <p:nvPr/>
        </p:nvSpPr>
        <p:spPr bwMode="auto">
          <a:xfrm>
            <a:off x="404813" y="28606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533" name="Rectangle 20">
            <a:extLst>
              <a:ext uri="{FF2B5EF4-FFF2-40B4-BE49-F238E27FC236}">
                <a16:creationId xmlns:a16="http://schemas.microsoft.com/office/drawing/2014/main" id="{51257C17-6865-71EF-30D1-81C0B0890214}"/>
              </a:ext>
            </a:extLst>
          </p:cNvPr>
          <p:cNvSpPr>
            <a:spLocks noChangeArrowheads="1"/>
          </p:cNvSpPr>
          <p:nvPr/>
        </p:nvSpPr>
        <p:spPr bwMode="auto">
          <a:xfrm>
            <a:off x="404813" y="2005013"/>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534" name="Line 21">
            <a:extLst>
              <a:ext uri="{FF2B5EF4-FFF2-40B4-BE49-F238E27FC236}">
                <a16:creationId xmlns:a16="http://schemas.microsoft.com/office/drawing/2014/main" id="{A065889E-5A26-559D-FE84-F5B3DDB7286A}"/>
              </a:ext>
            </a:extLst>
          </p:cNvPr>
          <p:cNvSpPr>
            <a:spLocks noChangeShapeType="1"/>
          </p:cNvSpPr>
          <p:nvPr/>
        </p:nvSpPr>
        <p:spPr bwMode="auto">
          <a:xfrm>
            <a:off x="869950" y="5154613"/>
            <a:ext cx="1282700" cy="2698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5" name="Line 22">
            <a:extLst>
              <a:ext uri="{FF2B5EF4-FFF2-40B4-BE49-F238E27FC236}">
                <a16:creationId xmlns:a16="http://schemas.microsoft.com/office/drawing/2014/main" id="{2B865FAA-A66C-FBF1-6B82-CD0839744028}"/>
              </a:ext>
            </a:extLst>
          </p:cNvPr>
          <p:cNvSpPr>
            <a:spLocks noChangeShapeType="1"/>
          </p:cNvSpPr>
          <p:nvPr/>
        </p:nvSpPr>
        <p:spPr bwMode="auto">
          <a:xfrm>
            <a:off x="869950" y="5516563"/>
            <a:ext cx="1282700"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6" name="Line 23">
            <a:extLst>
              <a:ext uri="{FF2B5EF4-FFF2-40B4-BE49-F238E27FC236}">
                <a16:creationId xmlns:a16="http://schemas.microsoft.com/office/drawing/2014/main" id="{318819E1-E974-D778-F9EB-3C3E15D7E583}"/>
              </a:ext>
            </a:extLst>
          </p:cNvPr>
          <p:cNvSpPr>
            <a:spLocks noChangeShapeType="1"/>
          </p:cNvSpPr>
          <p:nvPr/>
        </p:nvSpPr>
        <p:spPr bwMode="auto">
          <a:xfrm>
            <a:off x="869950" y="2619375"/>
            <a:ext cx="1282700" cy="9906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7" name="Line 24">
            <a:extLst>
              <a:ext uri="{FF2B5EF4-FFF2-40B4-BE49-F238E27FC236}">
                <a16:creationId xmlns:a16="http://schemas.microsoft.com/office/drawing/2014/main" id="{61C03140-731B-D1CD-66E0-F8426996E5CF}"/>
              </a:ext>
            </a:extLst>
          </p:cNvPr>
          <p:cNvSpPr>
            <a:spLocks noChangeShapeType="1"/>
          </p:cNvSpPr>
          <p:nvPr/>
        </p:nvSpPr>
        <p:spPr bwMode="auto">
          <a:xfrm flipV="1">
            <a:off x="869950" y="495776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8" name="Line 25">
            <a:extLst>
              <a:ext uri="{FF2B5EF4-FFF2-40B4-BE49-F238E27FC236}">
                <a16:creationId xmlns:a16="http://schemas.microsoft.com/office/drawing/2014/main" id="{F4A1073B-CCF9-1CCD-3B10-DB6AC9C26A7D}"/>
              </a:ext>
            </a:extLst>
          </p:cNvPr>
          <p:cNvSpPr>
            <a:spLocks noChangeShapeType="1"/>
          </p:cNvSpPr>
          <p:nvPr/>
        </p:nvSpPr>
        <p:spPr bwMode="auto">
          <a:xfrm>
            <a:off x="815975" y="49577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39" name="Line 26">
            <a:extLst>
              <a:ext uri="{FF2B5EF4-FFF2-40B4-BE49-F238E27FC236}">
                <a16:creationId xmlns:a16="http://schemas.microsoft.com/office/drawing/2014/main" id="{60D6EE08-1C83-5D60-511C-928B575D59D7}"/>
              </a:ext>
            </a:extLst>
          </p:cNvPr>
          <p:cNvSpPr>
            <a:spLocks noChangeShapeType="1"/>
          </p:cNvSpPr>
          <p:nvPr/>
        </p:nvSpPr>
        <p:spPr bwMode="auto">
          <a:xfrm>
            <a:off x="869950" y="515461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0" name="Line 27">
            <a:extLst>
              <a:ext uri="{FF2B5EF4-FFF2-40B4-BE49-F238E27FC236}">
                <a16:creationId xmlns:a16="http://schemas.microsoft.com/office/drawing/2014/main" id="{8698A527-3FFD-DFDE-0C80-BA29F2E40F50}"/>
              </a:ext>
            </a:extLst>
          </p:cNvPr>
          <p:cNvSpPr>
            <a:spLocks noChangeShapeType="1"/>
          </p:cNvSpPr>
          <p:nvPr/>
        </p:nvSpPr>
        <p:spPr bwMode="auto">
          <a:xfrm>
            <a:off x="815975" y="53514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1" name="Oval 28">
            <a:extLst>
              <a:ext uri="{FF2B5EF4-FFF2-40B4-BE49-F238E27FC236}">
                <a16:creationId xmlns:a16="http://schemas.microsoft.com/office/drawing/2014/main" id="{06BAC30B-F3B5-9517-9D77-EC5C67A226D2}"/>
              </a:ext>
            </a:extLst>
          </p:cNvPr>
          <p:cNvSpPr>
            <a:spLocks noChangeArrowheads="1"/>
          </p:cNvSpPr>
          <p:nvPr/>
        </p:nvSpPr>
        <p:spPr bwMode="auto">
          <a:xfrm>
            <a:off x="828675" y="51133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42" name="Line 29">
            <a:extLst>
              <a:ext uri="{FF2B5EF4-FFF2-40B4-BE49-F238E27FC236}">
                <a16:creationId xmlns:a16="http://schemas.microsoft.com/office/drawing/2014/main" id="{B829A8A5-6332-1646-E1C1-C42EF93A369C}"/>
              </a:ext>
            </a:extLst>
          </p:cNvPr>
          <p:cNvSpPr>
            <a:spLocks noChangeShapeType="1"/>
          </p:cNvSpPr>
          <p:nvPr/>
        </p:nvSpPr>
        <p:spPr bwMode="auto">
          <a:xfrm flipV="1">
            <a:off x="2152650" y="5273675"/>
            <a:ext cx="0" cy="150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3" name="Line 30">
            <a:extLst>
              <a:ext uri="{FF2B5EF4-FFF2-40B4-BE49-F238E27FC236}">
                <a16:creationId xmlns:a16="http://schemas.microsoft.com/office/drawing/2014/main" id="{20E68204-9493-17EE-1FE1-782A9F8CE9DA}"/>
              </a:ext>
            </a:extLst>
          </p:cNvPr>
          <p:cNvSpPr>
            <a:spLocks noChangeShapeType="1"/>
          </p:cNvSpPr>
          <p:nvPr/>
        </p:nvSpPr>
        <p:spPr bwMode="auto">
          <a:xfrm>
            <a:off x="2097088" y="5273675"/>
            <a:ext cx="11112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4" name="Line 31">
            <a:extLst>
              <a:ext uri="{FF2B5EF4-FFF2-40B4-BE49-F238E27FC236}">
                <a16:creationId xmlns:a16="http://schemas.microsoft.com/office/drawing/2014/main" id="{DFABB73E-B20F-E501-5CA5-6C98D58DB585}"/>
              </a:ext>
            </a:extLst>
          </p:cNvPr>
          <p:cNvSpPr>
            <a:spLocks noChangeShapeType="1"/>
          </p:cNvSpPr>
          <p:nvPr/>
        </p:nvSpPr>
        <p:spPr bwMode="auto">
          <a:xfrm>
            <a:off x="2152650" y="5424488"/>
            <a:ext cx="0" cy="920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5" name="Oval 32">
            <a:extLst>
              <a:ext uri="{FF2B5EF4-FFF2-40B4-BE49-F238E27FC236}">
                <a16:creationId xmlns:a16="http://schemas.microsoft.com/office/drawing/2014/main" id="{F8E60998-48C6-C8DD-7BF6-3C64267C06EE}"/>
              </a:ext>
            </a:extLst>
          </p:cNvPr>
          <p:cNvSpPr>
            <a:spLocks noChangeArrowheads="1"/>
          </p:cNvSpPr>
          <p:nvPr/>
        </p:nvSpPr>
        <p:spPr bwMode="auto">
          <a:xfrm>
            <a:off x="2111375" y="5383213"/>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46" name="Line 33">
            <a:extLst>
              <a:ext uri="{FF2B5EF4-FFF2-40B4-BE49-F238E27FC236}">
                <a16:creationId xmlns:a16="http://schemas.microsoft.com/office/drawing/2014/main" id="{C2613BE4-B4D8-CAB8-608C-996CC107F05C}"/>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7" name="Line 34">
            <a:extLst>
              <a:ext uri="{FF2B5EF4-FFF2-40B4-BE49-F238E27FC236}">
                <a16:creationId xmlns:a16="http://schemas.microsoft.com/office/drawing/2014/main" id="{8E449351-BEED-2842-ED93-6013998825F5}"/>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48" name="Freeform 35">
            <a:extLst>
              <a:ext uri="{FF2B5EF4-FFF2-40B4-BE49-F238E27FC236}">
                <a16:creationId xmlns:a16="http://schemas.microsoft.com/office/drawing/2014/main" id="{A15A34C2-4E81-6B15-F586-85A22AF7E833}"/>
              </a:ext>
            </a:extLst>
          </p:cNvPr>
          <p:cNvSpPr>
            <a:spLocks/>
          </p:cNvSpPr>
          <p:nvPr/>
        </p:nvSpPr>
        <p:spPr bwMode="auto">
          <a:xfrm>
            <a:off x="823913"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49" name="Line 36">
            <a:extLst>
              <a:ext uri="{FF2B5EF4-FFF2-40B4-BE49-F238E27FC236}">
                <a16:creationId xmlns:a16="http://schemas.microsoft.com/office/drawing/2014/main" id="{D0AEB2C5-3725-09AC-4A85-AD98408590D1}"/>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0" name="Line 37">
            <a:extLst>
              <a:ext uri="{FF2B5EF4-FFF2-40B4-BE49-F238E27FC236}">
                <a16:creationId xmlns:a16="http://schemas.microsoft.com/office/drawing/2014/main" id="{E8E5A1AE-D127-D417-BA30-E426B896E7F4}"/>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1" name="Freeform 38">
            <a:extLst>
              <a:ext uri="{FF2B5EF4-FFF2-40B4-BE49-F238E27FC236}">
                <a16:creationId xmlns:a16="http://schemas.microsoft.com/office/drawing/2014/main" id="{5B11BD80-1A81-E029-E2B4-344CAE8CF025}"/>
              </a:ext>
            </a:extLst>
          </p:cNvPr>
          <p:cNvSpPr>
            <a:spLocks/>
          </p:cNvSpPr>
          <p:nvPr/>
        </p:nvSpPr>
        <p:spPr bwMode="auto">
          <a:xfrm>
            <a:off x="2105025" y="5489575"/>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52" name="Line 39">
            <a:extLst>
              <a:ext uri="{FF2B5EF4-FFF2-40B4-BE49-F238E27FC236}">
                <a16:creationId xmlns:a16="http://schemas.microsoft.com/office/drawing/2014/main" id="{05631A74-48A5-744A-0217-67439200ED1B}"/>
              </a:ext>
            </a:extLst>
          </p:cNvPr>
          <p:cNvSpPr>
            <a:spLocks noChangeShapeType="1"/>
          </p:cNvSpPr>
          <p:nvPr/>
        </p:nvSpPr>
        <p:spPr bwMode="auto">
          <a:xfrm flipV="1">
            <a:off x="869950" y="2379663"/>
            <a:ext cx="0" cy="23971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3" name="Line 40">
            <a:extLst>
              <a:ext uri="{FF2B5EF4-FFF2-40B4-BE49-F238E27FC236}">
                <a16:creationId xmlns:a16="http://schemas.microsoft.com/office/drawing/2014/main" id="{E7FE57A7-5A5D-FC5B-6F5A-C164877E5B8E}"/>
              </a:ext>
            </a:extLst>
          </p:cNvPr>
          <p:cNvSpPr>
            <a:spLocks noChangeShapeType="1"/>
          </p:cNvSpPr>
          <p:nvPr/>
        </p:nvSpPr>
        <p:spPr bwMode="auto">
          <a:xfrm>
            <a:off x="815975" y="23796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4" name="Line 41">
            <a:extLst>
              <a:ext uri="{FF2B5EF4-FFF2-40B4-BE49-F238E27FC236}">
                <a16:creationId xmlns:a16="http://schemas.microsoft.com/office/drawing/2014/main" id="{3EFC6D90-5D32-91E3-55D4-C1CF5863ED99}"/>
              </a:ext>
            </a:extLst>
          </p:cNvPr>
          <p:cNvSpPr>
            <a:spLocks noChangeShapeType="1"/>
          </p:cNvSpPr>
          <p:nvPr/>
        </p:nvSpPr>
        <p:spPr bwMode="auto">
          <a:xfrm>
            <a:off x="869950" y="2619375"/>
            <a:ext cx="0" cy="23812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5" name="Line 42">
            <a:extLst>
              <a:ext uri="{FF2B5EF4-FFF2-40B4-BE49-F238E27FC236}">
                <a16:creationId xmlns:a16="http://schemas.microsoft.com/office/drawing/2014/main" id="{1A66C005-8A54-A1C7-1466-03BE19AD50E3}"/>
              </a:ext>
            </a:extLst>
          </p:cNvPr>
          <p:cNvSpPr>
            <a:spLocks noChangeShapeType="1"/>
          </p:cNvSpPr>
          <p:nvPr/>
        </p:nvSpPr>
        <p:spPr bwMode="auto">
          <a:xfrm>
            <a:off x="815975" y="285750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6" name="Freeform 43">
            <a:extLst>
              <a:ext uri="{FF2B5EF4-FFF2-40B4-BE49-F238E27FC236}">
                <a16:creationId xmlns:a16="http://schemas.microsoft.com/office/drawing/2014/main" id="{A603238A-367C-2C37-5052-315770B808BF}"/>
              </a:ext>
            </a:extLst>
          </p:cNvPr>
          <p:cNvSpPr>
            <a:spLocks/>
          </p:cNvSpPr>
          <p:nvPr/>
        </p:nvSpPr>
        <p:spPr bwMode="auto">
          <a:xfrm>
            <a:off x="823913" y="2563813"/>
            <a:ext cx="93662" cy="80962"/>
          </a:xfrm>
          <a:custGeom>
            <a:avLst/>
            <a:gdLst>
              <a:gd name="T0" fmla="*/ 2147483646 w 59"/>
              <a:gd name="T1" fmla="*/ 0 h 51"/>
              <a:gd name="T2" fmla="*/ 0 w 59"/>
              <a:gd name="T3" fmla="*/ 2147483646 h 51"/>
              <a:gd name="T4" fmla="*/ 2147483646 w 59"/>
              <a:gd name="T5" fmla="*/ 2147483646 h 51"/>
              <a:gd name="T6" fmla="*/ 2147483646 w 59"/>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0"/>
                </a:moveTo>
                <a:lnTo>
                  <a:pt x="0" y="51"/>
                </a:lnTo>
                <a:lnTo>
                  <a:pt x="59"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557" name="Line 44">
            <a:extLst>
              <a:ext uri="{FF2B5EF4-FFF2-40B4-BE49-F238E27FC236}">
                <a16:creationId xmlns:a16="http://schemas.microsoft.com/office/drawing/2014/main" id="{60700153-C94A-FFF3-DE63-F160894C9EC5}"/>
              </a:ext>
            </a:extLst>
          </p:cNvPr>
          <p:cNvSpPr>
            <a:spLocks noChangeShapeType="1"/>
          </p:cNvSpPr>
          <p:nvPr/>
        </p:nvSpPr>
        <p:spPr bwMode="auto">
          <a:xfrm flipV="1">
            <a:off x="2152650" y="3311525"/>
            <a:ext cx="0" cy="2984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8" name="Line 45">
            <a:extLst>
              <a:ext uri="{FF2B5EF4-FFF2-40B4-BE49-F238E27FC236}">
                <a16:creationId xmlns:a16="http://schemas.microsoft.com/office/drawing/2014/main" id="{14E95D14-952B-FE44-CA40-2F1EBECD4C97}"/>
              </a:ext>
            </a:extLst>
          </p:cNvPr>
          <p:cNvSpPr>
            <a:spLocks noChangeShapeType="1"/>
          </p:cNvSpPr>
          <p:nvPr/>
        </p:nvSpPr>
        <p:spPr bwMode="auto">
          <a:xfrm>
            <a:off x="2097088" y="3311525"/>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59" name="Line 46">
            <a:extLst>
              <a:ext uri="{FF2B5EF4-FFF2-40B4-BE49-F238E27FC236}">
                <a16:creationId xmlns:a16="http://schemas.microsoft.com/office/drawing/2014/main" id="{ECB75A3C-7C11-5929-EA28-3F4120464FD8}"/>
              </a:ext>
            </a:extLst>
          </p:cNvPr>
          <p:cNvSpPr>
            <a:spLocks noChangeShapeType="1"/>
          </p:cNvSpPr>
          <p:nvPr/>
        </p:nvSpPr>
        <p:spPr bwMode="auto">
          <a:xfrm>
            <a:off x="2152650" y="3609975"/>
            <a:ext cx="0" cy="30003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0" name="Line 47">
            <a:extLst>
              <a:ext uri="{FF2B5EF4-FFF2-40B4-BE49-F238E27FC236}">
                <a16:creationId xmlns:a16="http://schemas.microsoft.com/office/drawing/2014/main" id="{73251A9A-D36F-6EA4-68E7-AD54B8037FB0}"/>
              </a:ext>
            </a:extLst>
          </p:cNvPr>
          <p:cNvSpPr>
            <a:spLocks noChangeShapeType="1"/>
          </p:cNvSpPr>
          <p:nvPr/>
        </p:nvSpPr>
        <p:spPr bwMode="auto">
          <a:xfrm>
            <a:off x="2097088" y="3910013"/>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1" name="Freeform 48">
            <a:extLst>
              <a:ext uri="{FF2B5EF4-FFF2-40B4-BE49-F238E27FC236}">
                <a16:creationId xmlns:a16="http://schemas.microsoft.com/office/drawing/2014/main" id="{2283E5CB-25CF-B678-85A4-0EB2437621D4}"/>
              </a:ext>
            </a:extLst>
          </p:cNvPr>
          <p:cNvSpPr>
            <a:spLocks/>
          </p:cNvSpPr>
          <p:nvPr/>
        </p:nvSpPr>
        <p:spPr bwMode="auto">
          <a:xfrm>
            <a:off x="2106613" y="3556000"/>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562" name="Rectangle 49">
            <a:extLst>
              <a:ext uri="{FF2B5EF4-FFF2-40B4-BE49-F238E27FC236}">
                <a16:creationId xmlns:a16="http://schemas.microsoft.com/office/drawing/2014/main" id="{973BF586-2A9B-180A-FA35-3D9A651470D7}"/>
              </a:ext>
            </a:extLst>
          </p:cNvPr>
          <p:cNvSpPr>
            <a:spLocks noChangeArrowheads="1"/>
          </p:cNvSpPr>
          <p:nvPr/>
        </p:nvSpPr>
        <p:spPr bwMode="auto">
          <a:xfrm>
            <a:off x="3160713"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6</a:t>
            </a:r>
            <a:endParaRPr lang="fr-CA" altLang="en-US" sz="3600" b="1">
              <a:latin typeface="Arial" panose="020B0604020202020204" pitchFamily="34" charset="0"/>
              <a:cs typeface="Arial" panose="020B0604020202020204" pitchFamily="34" charset="0"/>
            </a:endParaRPr>
          </a:p>
        </p:txBody>
      </p:sp>
      <p:sp>
        <p:nvSpPr>
          <p:cNvPr id="320563" name="Line 50">
            <a:extLst>
              <a:ext uri="{FF2B5EF4-FFF2-40B4-BE49-F238E27FC236}">
                <a16:creationId xmlns:a16="http://schemas.microsoft.com/office/drawing/2014/main" id="{CF666ABE-8F2F-D804-1008-1F1568CCCDB6}"/>
              </a:ext>
            </a:extLst>
          </p:cNvPr>
          <p:cNvSpPr>
            <a:spLocks noChangeShapeType="1"/>
          </p:cNvSpPr>
          <p:nvPr/>
        </p:nvSpPr>
        <p:spPr bwMode="auto">
          <a:xfrm>
            <a:off x="2925763" y="5516563"/>
            <a:ext cx="1536700"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4" name="Line 51">
            <a:extLst>
              <a:ext uri="{FF2B5EF4-FFF2-40B4-BE49-F238E27FC236}">
                <a16:creationId xmlns:a16="http://schemas.microsoft.com/office/drawing/2014/main" id="{FF0BD9D2-0A88-4519-1910-39596C849A09}"/>
              </a:ext>
            </a:extLst>
          </p:cNvPr>
          <p:cNvSpPr>
            <a:spLocks noChangeShapeType="1"/>
          </p:cNvSpPr>
          <p:nvPr/>
        </p:nvSpPr>
        <p:spPr bwMode="auto">
          <a:xfrm flipV="1">
            <a:off x="3052763"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5" name="Line 52">
            <a:extLst>
              <a:ext uri="{FF2B5EF4-FFF2-40B4-BE49-F238E27FC236}">
                <a16:creationId xmlns:a16="http://schemas.microsoft.com/office/drawing/2014/main" id="{3A6826E0-713D-5F0A-C064-5B6B80B208AF}"/>
              </a:ext>
            </a:extLst>
          </p:cNvPr>
          <p:cNvSpPr>
            <a:spLocks noChangeShapeType="1"/>
          </p:cNvSpPr>
          <p:nvPr/>
        </p:nvSpPr>
        <p:spPr bwMode="auto">
          <a:xfrm flipV="1">
            <a:off x="4333875"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6" name="Line 53">
            <a:extLst>
              <a:ext uri="{FF2B5EF4-FFF2-40B4-BE49-F238E27FC236}">
                <a16:creationId xmlns:a16="http://schemas.microsoft.com/office/drawing/2014/main" id="{4CA4C55D-4F3A-5730-5E4F-9F16ADF4AE05}"/>
              </a:ext>
            </a:extLst>
          </p:cNvPr>
          <p:cNvSpPr>
            <a:spLocks noChangeShapeType="1"/>
          </p:cNvSpPr>
          <p:nvPr/>
        </p:nvSpPr>
        <p:spPr bwMode="auto">
          <a:xfrm flipV="1">
            <a:off x="2925763"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7" name="Line 54">
            <a:extLst>
              <a:ext uri="{FF2B5EF4-FFF2-40B4-BE49-F238E27FC236}">
                <a16:creationId xmlns:a16="http://schemas.microsoft.com/office/drawing/2014/main" id="{EE0D0A4F-E6E5-CEA9-B6BD-8833D1F9AA20}"/>
              </a:ext>
            </a:extLst>
          </p:cNvPr>
          <p:cNvSpPr>
            <a:spLocks noChangeShapeType="1"/>
          </p:cNvSpPr>
          <p:nvPr/>
        </p:nvSpPr>
        <p:spPr bwMode="auto">
          <a:xfrm>
            <a:off x="2870200" y="551656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8" name="Line 55">
            <a:extLst>
              <a:ext uri="{FF2B5EF4-FFF2-40B4-BE49-F238E27FC236}">
                <a16:creationId xmlns:a16="http://schemas.microsoft.com/office/drawing/2014/main" id="{D559102F-FB86-3A43-7606-3F60AEF89117}"/>
              </a:ext>
            </a:extLst>
          </p:cNvPr>
          <p:cNvSpPr>
            <a:spLocks noChangeShapeType="1"/>
          </p:cNvSpPr>
          <p:nvPr/>
        </p:nvSpPr>
        <p:spPr bwMode="auto">
          <a:xfrm>
            <a:off x="2870200" y="465931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69" name="Line 56">
            <a:extLst>
              <a:ext uri="{FF2B5EF4-FFF2-40B4-BE49-F238E27FC236}">
                <a16:creationId xmlns:a16="http://schemas.microsoft.com/office/drawing/2014/main" id="{12EE5252-C2B7-A8F7-E8CE-1FD4BDEE3450}"/>
              </a:ext>
            </a:extLst>
          </p:cNvPr>
          <p:cNvSpPr>
            <a:spLocks noChangeShapeType="1"/>
          </p:cNvSpPr>
          <p:nvPr/>
        </p:nvSpPr>
        <p:spPr bwMode="auto">
          <a:xfrm>
            <a:off x="2870200" y="380365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0" name="Line 57">
            <a:extLst>
              <a:ext uri="{FF2B5EF4-FFF2-40B4-BE49-F238E27FC236}">
                <a16:creationId xmlns:a16="http://schemas.microsoft.com/office/drawing/2014/main" id="{2A595D97-B005-35D6-31D9-6197C54E6BA7}"/>
              </a:ext>
            </a:extLst>
          </p:cNvPr>
          <p:cNvSpPr>
            <a:spLocks noChangeShapeType="1"/>
          </p:cNvSpPr>
          <p:nvPr/>
        </p:nvSpPr>
        <p:spPr bwMode="auto">
          <a:xfrm>
            <a:off x="2870200" y="294640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1" name="Line 58">
            <a:extLst>
              <a:ext uri="{FF2B5EF4-FFF2-40B4-BE49-F238E27FC236}">
                <a16:creationId xmlns:a16="http://schemas.microsoft.com/office/drawing/2014/main" id="{2AF60F46-72EA-20A7-E639-E9C12C0C4C7F}"/>
              </a:ext>
            </a:extLst>
          </p:cNvPr>
          <p:cNvSpPr>
            <a:spLocks noChangeShapeType="1"/>
          </p:cNvSpPr>
          <p:nvPr/>
        </p:nvSpPr>
        <p:spPr bwMode="auto">
          <a:xfrm>
            <a:off x="2870200" y="2090738"/>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2" name="Rectangle 59">
            <a:extLst>
              <a:ext uri="{FF2B5EF4-FFF2-40B4-BE49-F238E27FC236}">
                <a16:creationId xmlns:a16="http://schemas.microsoft.com/office/drawing/2014/main" id="{8642E637-AF3A-EAC1-C961-DD4BF94A92AE}"/>
              </a:ext>
            </a:extLst>
          </p:cNvPr>
          <p:cNvSpPr>
            <a:spLocks noChangeArrowheads="1"/>
          </p:cNvSpPr>
          <p:nvPr/>
        </p:nvSpPr>
        <p:spPr bwMode="auto">
          <a:xfrm>
            <a:off x="2587625" y="543083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573" name="Rectangle 60">
            <a:extLst>
              <a:ext uri="{FF2B5EF4-FFF2-40B4-BE49-F238E27FC236}">
                <a16:creationId xmlns:a16="http://schemas.microsoft.com/office/drawing/2014/main" id="{CA8993BF-9BB3-EC94-21AC-7D784A3A266C}"/>
              </a:ext>
            </a:extLst>
          </p:cNvPr>
          <p:cNvSpPr>
            <a:spLocks noChangeArrowheads="1"/>
          </p:cNvSpPr>
          <p:nvPr/>
        </p:nvSpPr>
        <p:spPr bwMode="auto">
          <a:xfrm>
            <a:off x="2587625" y="457358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574" name="Rectangle 61">
            <a:extLst>
              <a:ext uri="{FF2B5EF4-FFF2-40B4-BE49-F238E27FC236}">
                <a16:creationId xmlns:a16="http://schemas.microsoft.com/office/drawing/2014/main" id="{9EC93B38-F5C6-0CA2-D484-BBA5118A4095}"/>
              </a:ext>
            </a:extLst>
          </p:cNvPr>
          <p:cNvSpPr>
            <a:spLocks noChangeArrowheads="1"/>
          </p:cNvSpPr>
          <p:nvPr/>
        </p:nvSpPr>
        <p:spPr bwMode="auto">
          <a:xfrm>
            <a:off x="2587625" y="37179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575" name="Rectangle 62">
            <a:extLst>
              <a:ext uri="{FF2B5EF4-FFF2-40B4-BE49-F238E27FC236}">
                <a16:creationId xmlns:a16="http://schemas.microsoft.com/office/drawing/2014/main" id="{6E4E23C1-F19D-510A-4968-9ADFC98F8688}"/>
              </a:ext>
            </a:extLst>
          </p:cNvPr>
          <p:cNvSpPr>
            <a:spLocks noChangeArrowheads="1"/>
          </p:cNvSpPr>
          <p:nvPr/>
        </p:nvSpPr>
        <p:spPr bwMode="auto">
          <a:xfrm>
            <a:off x="2587625" y="28606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576" name="Rectangle 63">
            <a:extLst>
              <a:ext uri="{FF2B5EF4-FFF2-40B4-BE49-F238E27FC236}">
                <a16:creationId xmlns:a16="http://schemas.microsoft.com/office/drawing/2014/main" id="{35F091EE-F738-BF43-F19B-574A5E651256}"/>
              </a:ext>
            </a:extLst>
          </p:cNvPr>
          <p:cNvSpPr>
            <a:spLocks noChangeArrowheads="1"/>
          </p:cNvSpPr>
          <p:nvPr/>
        </p:nvSpPr>
        <p:spPr bwMode="auto">
          <a:xfrm>
            <a:off x="2587625" y="20050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577" name="Line 64">
            <a:extLst>
              <a:ext uri="{FF2B5EF4-FFF2-40B4-BE49-F238E27FC236}">
                <a16:creationId xmlns:a16="http://schemas.microsoft.com/office/drawing/2014/main" id="{6A26F710-CAA7-F5D9-2A1C-C52A52579B61}"/>
              </a:ext>
            </a:extLst>
          </p:cNvPr>
          <p:cNvSpPr>
            <a:spLocks noChangeShapeType="1"/>
          </p:cNvSpPr>
          <p:nvPr/>
        </p:nvSpPr>
        <p:spPr bwMode="auto">
          <a:xfrm>
            <a:off x="3052763" y="5289550"/>
            <a:ext cx="1281112" cy="1127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8" name="Line 65">
            <a:extLst>
              <a:ext uri="{FF2B5EF4-FFF2-40B4-BE49-F238E27FC236}">
                <a16:creationId xmlns:a16="http://schemas.microsoft.com/office/drawing/2014/main" id="{191803EF-5FDC-4DA1-EE4B-DD6EEE1E0025}"/>
              </a:ext>
            </a:extLst>
          </p:cNvPr>
          <p:cNvSpPr>
            <a:spLocks noChangeShapeType="1"/>
          </p:cNvSpPr>
          <p:nvPr/>
        </p:nvSpPr>
        <p:spPr bwMode="auto">
          <a:xfrm>
            <a:off x="3052763" y="5516563"/>
            <a:ext cx="1281112"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79" name="Line 66">
            <a:extLst>
              <a:ext uri="{FF2B5EF4-FFF2-40B4-BE49-F238E27FC236}">
                <a16:creationId xmlns:a16="http://schemas.microsoft.com/office/drawing/2014/main" id="{C3E70E99-83AE-DC62-1DA0-7E932BACD61E}"/>
              </a:ext>
            </a:extLst>
          </p:cNvPr>
          <p:cNvSpPr>
            <a:spLocks noChangeShapeType="1"/>
          </p:cNvSpPr>
          <p:nvPr/>
        </p:nvSpPr>
        <p:spPr bwMode="auto">
          <a:xfrm>
            <a:off x="3052763" y="2887663"/>
            <a:ext cx="1281112" cy="79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0" name="Line 67">
            <a:extLst>
              <a:ext uri="{FF2B5EF4-FFF2-40B4-BE49-F238E27FC236}">
                <a16:creationId xmlns:a16="http://schemas.microsoft.com/office/drawing/2014/main" id="{B3B7211C-2106-8C0A-BAB8-55CBFD7FDE9E}"/>
              </a:ext>
            </a:extLst>
          </p:cNvPr>
          <p:cNvSpPr>
            <a:spLocks noChangeShapeType="1"/>
          </p:cNvSpPr>
          <p:nvPr/>
        </p:nvSpPr>
        <p:spPr bwMode="auto">
          <a:xfrm flipV="1">
            <a:off x="3052763" y="5127625"/>
            <a:ext cx="0" cy="161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1" name="Line 68">
            <a:extLst>
              <a:ext uri="{FF2B5EF4-FFF2-40B4-BE49-F238E27FC236}">
                <a16:creationId xmlns:a16="http://schemas.microsoft.com/office/drawing/2014/main" id="{B67A7296-D3AE-95E5-4587-CE003D0A1953}"/>
              </a:ext>
            </a:extLst>
          </p:cNvPr>
          <p:cNvSpPr>
            <a:spLocks noChangeShapeType="1"/>
          </p:cNvSpPr>
          <p:nvPr/>
        </p:nvSpPr>
        <p:spPr bwMode="auto">
          <a:xfrm>
            <a:off x="2998788" y="5127625"/>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2" name="Line 69">
            <a:extLst>
              <a:ext uri="{FF2B5EF4-FFF2-40B4-BE49-F238E27FC236}">
                <a16:creationId xmlns:a16="http://schemas.microsoft.com/office/drawing/2014/main" id="{C12001DB-9F5D-C30E-AD88-BB11F6CBAB7D}"/>
              </a:ext>
            </a:extLst>
          </p:cNvPr>
          <p:cNvSpPr>
            <a:spLocks noChangeShapeType="1"/>
          </p:cNvSpPr>
          <p:nvPr/>
        </p:nvSpPr>
        <p:spPr bwMode="auto">
          <a:xfrm>
            <a:off x="3052763" y="5289550"/>
            <a:ext cx="0" cy="1635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3" name="Line 70">
            <a:extLst>
              <a:ext uri="{FF2B5EF4-FFF2-40B4-BE49-F238E27FC236}">
                <a16:creationId xmlns:a16="http://schemas.microsoft.com/office/drawing/2014/main" id="{F4B65E8D-9892-42F0-B8D9-AB4A9A99D78E}"/>
              </a:ext>
            </a:extLst>
          </p:cNvPr>
          <p:cNvSpPr>
            <a:spLocks noChangeShapeType="1"/>
          </p:cNvSpPr>
          <p:nvPr/>
        </p:nvSpPr>
        <p:spPr bwMode="auto">
          <a:xfrm>
            <a:off x="2998788" y="54530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4" name="Oval 71">
            <a:extLst>
              <a:ext uri="{FF2B5EF4-FFF2-40B4-BE49-F238E27FC236}">
                <a16:creationId xmlns:a16="http://schemas.microsoft.com/office/drawing/2014/main" id="{54B79FCD-EE0F-2430-0EA5-6932C290D9A5}"/>
              </a:ext>
            </a:extLst>
          </p:cNvPr>
          <p:cNvSpPr>
            <a:spLocks noChangeArrowheads="1"/>
          </p:cNvSpPr>
          <p:nvPr/>
        </p:nvSpPr>
        <p:spPr bwMode="auto">
          <a:xfrm>
            <a:off x="3011488" y="5248275"/>
            <a:ext cx="80962"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585" name="Line 72">
            <a:extLst>
              <a:ext uri="{FF2B5EF4-FFF2-40B4-BE49-F238E27FC236}">
                <a16:creationId xmlns:a16="http://schemas.microsoft.com/office/drawing/2014/main" id="{1FEBFEC7-5137-FBED-C774-363D4273D54A}"/>
              </a:ext>
            </a:extLst>
          </p:cNvPr>
          <p:cNvSpPr>
            <a:spLocks noChangeShapeType="1"/>
          </p:cNvSpPr>
          <p:nvPr/>
        </p:nvSpPr>
        <p:spPr bwMode="auto">
          <a:xfrm flipV="1">
            <a:off x="4333875" y="5273675"/>
            <a:ext cx="0" cy="128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6" name="Line 73">
            <a:extLst>
              <a:ext uri="{FF2B5EF4-FFF2-40B4-BE49-F238E27FC236}">
                <a16:creationId xmlns:a16="http://schemas.microsoft.com/office/drawing/2014/main" id="{6AACD86F-89BF-F8CA-D5C3-DAB7869B6E24}"/>
              </a:ext>
            </a:extLst>
          </p:cNvPr>
          <p:cNvSpPr>
            <a:spLocks noChangeShapeType="1"/>
          </p:cNvSpPr>
          <p:nvPr/>
        </p:nvSpPr>
        <p:spPr bwMode="auto">
          <a:xfrm>
            <a:off x="4279900" y="527367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7" name="Line 74">
            <a:extLst>
              <a:ext uri="{FF2B5EF4-FFF2-40B4-BE49-F238E27FC236}">
                <a16:creationId xmlns:a16="http://schemas.microsoft.com/office/drawing/2014/main" id="{0C249B2D-41DA-C598-5AAE-BE439EC4FEA7}"/>
              </a:ext>
            </a:extLst>
          </p:cNvPr>
          <p:cNvSpPr>
            <a:spLocks noChangeShapeType="1"/>
          </p:cNvSpPr>
          <p:nvPr/>
        </p:nvSpPr>
        <p:spPr bwMode="auto">
          <a:xfrm>
            <a:off x="4333875" y="5402263"/>
            <a:ext cx="0" cy="1143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88" name="Oval 75">
            <a:extLst>
              <a:ext uri="{FF2B5EF4-FFF2-40B4-BE49-F238E27FC236}">
                <a16:creationId xmlns:a16="http://schemas.microsoft.com/office/drawing/2014/main" id="{E3AC30C6-F45E-1A5F-9295-02C811079D91}"/>
              </a:ext>
            </a:extLst>
          </p:cNvPr>
          <p:cNvSpPr>
            <a:spLocks noChangeArrowheads="1"/>
          </p:cNvSpPr>
          <p:nvPr/>
        </p:nvSpPr>
        <p:spPr bwMode="auto">
          <a:xfrm>
            <a:off x="4294188" y="5360988"/>
            <a:ext cx="79375"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589" name="Group 76">
            <a:extLst>
              <a:ext uri="{FF2B5EF4-FFF2-40B4-BE49-F238E27FC236}">
                <a16:creationId xmlns:a16="http://schemas.microsoft.com/office/drawing/2014/main" id="{281E5F38-E8BC-B40C-E049-CEE5295AC5BE}"/>
              </a:ext>
            </a:extLst>
          </p:cNvPr>
          <p:cNvGrpSpPr>
            <a:grpSpLocks/>
          </p:cNvGrpSpPr>
          <p:nvPr/>
        </p:nvGrpSpPr>
        <p:grpSpPr bwMode="auto">
          <a:xfrm>
            <a:off x="2998788" y="4179888"/>
            <a:ext cx="1390650" cy="1087437"/>
            <a:chOff x="1859" y="2633"/>
            <a:chExt cx="876" cy="685"/>
          </a:xfrm>
        </p:grpSpPr>
        <p:sp>
          <p:nvSpPr>
            <p:cNvPr id="320754" name="Line 77">
              <a:extLst>
                <a:ext uri="{FF2B5EF4-FFF2-40B4-BE49-F238E27FC236}">
                  <a16:creationId xmlns:a16="http://schemas.microsoft.com/office/drawing/2014/main" id="{CB71C464-79C9-6CD8-D733-025563402E61}"/>
                </a:ext>
              </a:extLst>
            </p:cNvPr>
            <p:cNvSpPr>
              <a:spLocks noChangeShapeType="1"/>
            </p:cNvSpPr>
            <p:nvPr/>
          </p:nvSpPr>
          <p:spPr bwMode="auto">
            <a:xfrm>
              <a:off x="1893" y="2905"/>
              <a:ext cx="807" cy="13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5" name="Line 78">
              <a:extLst>
                <a:ext uri="{FF2B5EF4-FFF2-40B4-BE49-F238E27FC236}">
                  <a16:creationId xmlns:a16="http://schemas.microsoft.com/office/drawing/2014/main" id="{42B0CE57-C33D-E0CB-3FA4-663D181C9F03}"/>
                </a:ext>
              </a:extLst>
            </p:cNvPr>
            <p:cNvSpPr>
              <a:spLocks noChangeShapeType="1"/>
            </p:cNvSpPr>
            <p:nvPr/>
          </p:nvSpPr>
          <p:spPr bwMode="auto">
            <a:xfrm flipV="1">
              <a:off x="1893" y="2633"/>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6" name="Line 79">
              <a:extLst>
                <a:ext uri="{FF2B5EF4-FFF2-40B4-BE49-F238E27FC236}">
                  <a16:creationId xmlns:a16="http://schemas.microsoft.com/office/drawing/2014/main" id="{4BFBE2CF-6AA3-61A9-EB9B-967AFCCF1F84}"/>
                </a:ext>
              </a:extLst>
            </p:cNvPr>
            <p:cNvSpPr>
              <a:spLocks noChangeShapeType="1"/>
            </p:cNvSpPr>
            <p:nvPr/>
          </p:nvSpPr>
          <p:spPr bwMode="auto">
            <a:xfrm>
              <a:off x="1859" y="26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7" name="Line 80">
              <a:extLst>
                <a:ext uri="{FF2B5EF4-FFF2-40B4-BE49-F238E27FC236}">
                  <a16:creationId xmlns:a16="http://schemas.microsoft.com/office/drawing/2014/main" id="{A7DBA71F-1DCE-4970-176A-9A771AC0238C}"/>
                </a:ext>
              </a:extLst>
            </p:cNvPr>
            <p:cNvSpPr>
              <a:spLocks noChangeShapeType="1"/>
            </p:cNvSpPr>
            <p:nvPr/>
          </p:nvSpPr>
          <p:spPr bwMode="auto">
            <a:xfrm>
              <a:off x="1893" y="2905"/>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8" name="Line 81">
              <a:extLst>
                <a:ext uri="{FF2B5EF4-FFF2-40B4-BE49-F238E27FC236}">
                  <a16:creationId xmlns:a16="http://schemas.microsoft.com/office/drawing/2014/main" id="{9728CDB0-16E8-B2EF-7A2D-489ECFD77405}"/>
                </a:ext>
              </a:extLst>
            </p:cNvPr>
            <p:cNvSpPr>
              <a:spLocks noChangeShapeType="1"/>
            </p:cNvSpPr>
            <p:nvPr/>
          </p:nvSpPr>
          <p:spPr bwMode="auto">
            <a:xfrm>
              <a:off x="1859" y="31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9" name="Oval 82">
              <a:extLst>
                <a:ext uri="{FF2B5EF4-FFF2-40B4-BE49-F238E27FC236}">
                  <a16:creationId xmlns:a16="http://schemas.microsoft.com/office/drawing/2014/main" id="{BCCC1686-B9D3-FE79-CBE6-2032F08F559B}"/>
                </a:ext>
              </a:extLst>
            </p:cNvPr>
            <p:cNvSpPr>
              <a:spLocks noChangeArrowheads="1"/>
            </p:cNvSpPr>
            <p:nvPr/>
          </p:nvSpPr>
          <p:spPr bwMode="auto">
            <a:xfrm>
              <a:off x="1867" y="2878"/>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60" name="Line 83">
              <a:extLst>
                <a:ext uri="{FF2B5EF4-FFF2-40B4-BE49-F238E27FC236}">
                  <a16:creationId xmlns:a16="http://schemas.microsoft.com/office/drawing/2014/main" id="{68C6D6F1-004D-8D8D-24DB-8B589F072F8F}"/>
                </a:ext>
              </a:extLst>
            </p:cNvPr>
            <p:cNvSpPr>
              <a:spLocks noChangeShapeType="1"/>
            </p:cNvSpPr>
            <p:nvPr/>
          </p:nvSpPr>
          <p:spPr bwMode="auto">
            <a:xfrm flipV="1">
              <a:off x="2700" y="2763"/>
              <a:ext cx="0" cy="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1" name="Line 84">
              <a:extLst>
                <a:ext uri="{FF2B5EF4-FFF2-40B4-BE49-F238E27FC236}">
                  <a16:creationId xmlns:a16="http://schemas.microsoft.com/office/drawing/2014/main" id="{5761F156-FD21-45B5-5ADB-163F3A3970A6}"/>
                </a:ext>
              </a:extLst>
            </p:cNvPr>
            <p:cNvSpPr>
              <a:spLocks noChangeShapeType="1"/>
            </p:cNvSpPr>
            <p:nvPr/>
          </p:nvSpPr>
          <p:spPr bwMode="auto">
            <a:xfrm>
              <a:off x="2666" y="276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2" name="Line 85">
              <a:extLst>
                <a:ext uri="{FF2B5EF4-FFF2-40B4-BE49-F238E27FC236}">
                  <a16:creationId xmlns:a16="http://schemas.microsoft.com/office/drawing/2014/main" id="{0D9995CE-345E-28E9-298E-72F66010686C}"/>
                </a:ext>
              </a:extLst>
            </p:cNvPr>
            <p:cNvSpPr>
              <a:spLocks noChangeShapeType="1"/>
            </p:cNvSpPr>
            <p:nvPr/>
          </p:nvSpPr>
          <p:spPr bwMode="auto">
            <a:xfrm>
              <a:off x="2700" y="3040"/>
              <a:ext cx="0" cy="27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3" name="Line 86">
              <a:extLst>
                <a:ext uri="{FF2B5EF4-FFF2-40B4-BE49-F238E27FC236}">
                  <a16:creationId xmlns:a16="http://schemas.microsoft.com/office/drawing/2014/main" id="{A67D58AE-A95A-9F97-91DD-F6B894F66DDB}"/>
                </a:ext>
              </a:extLst>
            </p:cNvPr>
            <p:cNvSpPr>
              <a:spLocks noChangeShapeType="1"/>
            </p:cNvSpPr>
            <p:nvPr/>
          </p:nvSpPr>
          <p:spPr bwMode="auto">
            <a:xfrm>
              <a:off x="2666" y="3318"/>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64" name="Oval 87">
              <a:extLst>
                <a:ext uri="{FF2B5EF4-FFF2-40B4-BE49-F238E27FC236}">
                  <a16:creationId xmlns:a16="http://schemas.microsoft.com/office/drawing/2014/main" id="{E0CC0027-2D6D-C021-9488-57C602AB8F65}"/>
                </a:ext>
              </a:extLst>
            </p:cNvPr>
            <p:cNvSpPr>
              <a:spLocks noChangeArrowheads="1"/>
            </p:cNvSpPr>
            <p:nvPr/>
          </p:nvSpPr>
          <p:spPr bwMode="auto">
            <a:xfrm>
              <a:off x="2675" y="3014"/>
              <a:ext cx="50"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20590" name="Line 88">
            <a:extLst>
              <a:ext uri="{FF2B5EF4-FFF2-40B4-BE49-F238E27FC236}">
                <a16:creationId xmlns:a16="http://schemas.microsoft.com/office/drawing/2014/main" id="{F85B91DB-91DA-67D4-E13C-88BAEC7EC307}"/>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1" name="Line 89">
            <a:extLst>
              <a:ext uri="{FF2B5EF4-FFF2-40B4-BE49-F238E27FC236}">
                <a16:creationId xmlns:a16="http://schemas.microsoft.com/office/drawing/2014/main" id="{BA1103CD-AFA7-136E-30A9-BEDE9270FC2B}"/>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2" name="Freeform 90">
            <a:extLst>
              <a:ext uri="{FF2B5EF4-FFF2-40B4-BE49-F238E27FC236}">
                <a16:creationId xmlns:a16="http://schemas.microsoft.com/office/drawing/2014/main" id="{D68E3095-AE93-5707-A072-7182D6BC2A19}"/>
              </a:ext>
            </a:extLst>
          </p:cNvPr>
          <p:cNvSpPr>
            <a:spLocks/>
          </p:cNvSpPr>
          <p:nvPr/>
        </p:nvSpPr>
        <p:spPr bwMode="auto">
          <a:xfrm>
            <a:off x="30051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93" name="Line 91">
            <a:extLst>
              <a:ext uri="{FF2B5EF4-FFF2-40B4-BE49-F238E27FC236}">
                <a16:creationId xmlns:a16="http://schemas.microsoft.com/office/drawing/2014/main" id="{BD99FC76-CCB4-E68E-3A61-509E3E223BCC}"/>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4" name="Line 92">
            <a:extLst>
              <a:ext uri="{FF2B5EF4-FFF2-40B4-BE49-F238E27FC236}">
                <a16:creationId xmlns:a16="http://schemas.microsoft.com/office/drawing/2014/main" id="{AF479AE4-E04B-DE45-8DC6-8F3091E23D7F}"/>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5" name="Freeform 93">
            <a:extLst>
              <a:ext uri="{FF2B5EF4-FFF2-40B4-BE49-F238E27FC236}">
                <a16:creationId xmlns:a16="http://schemas.microsoft.com/office/drawing/2014/main" id="{8371DEDB-5945-B873-3FB8-2B92B6818C2D}"/>
              </a:ext>
            </a:extLst>
          </p:cNvPr>
          <p:cNvSpPr>
            <a:spLocks/>
          </p:cNvSpPr>
          <p:nvPr/>
        </p:nvSpPr>
        <p:spPr bwMode="auto">
          <a:xfrm>
            <a:off x="42878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596" name="Line 94">
            <a:extLst>
              <a:ext uri="{FF2B5EF4-FFF2-40B4-BE49-F238E27FC236}">
                <a16:creationId xmlns:a16="http://schemas.microsoft.com/office/drawing/2014/main" id="{4EBE1A53-6302-DF48-9D59-EE12DE748952}"/>
              </a:ext>
            </a:extLst>
          </p:cNvPr>
          <p:cNvSpPr>
            <a:spLocks noChangeShapeType="1"/>
          </p:cNvSpPr>
          <p:nvPr/>
        </p:nvSpPr>
        <p:spPr bwMode="auto">
          <a:xfrm flipV="1">
            <a:off x="3052763" y="2644775"/>
            <a:ext cx="0" cy="2428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7" name="Line 95">
            <a:extLst>
              <a:ext uri="{FF2B5EF4-FFF2-40B4-BE49-F238E27FC236}">
                <a16:creationId xmlns:a16="http://schemas.microsoft.com/office/drawing/2014/main" id="{4C992FF5-5D99-AF00-9C79-2BB74CB00734}"/>
              </a:ext>
            </a:extLst>
          </p:cNvPr>
          <p:cNvSpPr>
            <a:spLocks noChangeShapeType="1"/>
          </p:cNvSpPr>
          <p:nvPr/>
        </p:nvSpPr>
        <p:spPr bwMode="auto">
          <a:xfrm>
            <a:off x="2998788" y="264477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8" name="Line 96">
            <a:extLst>
              <a:ext uri="{FF2B5EF4-FFF2-40B4-BE49-F238E27FC236}">
                <a16:creationId xmlns:a16="http://schemas.microsoft.com/office/drawing/2014/main" id="{D7F81448-7320-582C-BD1D-2A83CBE3B068}"/>
              </a:ext>
            </a:extLst>
          </p:cNvPr>
          <p:cNvSpPr>
            <a:spLocks noChangeShapeType="1"/>
          </p:cNvSpPr>
          <p:nvPr/>
        </p:nvSpPr>
        <p:spPr bwMode="auto">
          <a:xfrm>
            <a:off x="3052763" y="2887663"/>
            <a:ext cx="0" cy="24288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599" name="Line 97">
            <a:extLst>
              <a:ext uri="{FF2B5EF4-FFF2-40B4-BE49-F238E27FC236}">
                <a16:creationId xmlns:a16="http://schemas.microsoft.com/office/drawing/2014/main" id="{292EFB8B-E04E-CB6C-4542-E2E1DE707C16}"/>
              </a:ext>
            </a:extLst>
          </p:cNvPr>
          <p:cNvSpPr>
            <a:spLocks noChangeShapeType="1"/>
          </p:cNvSpPr>
          <p:nvPr/>
        </p:nvSpPr>
        <p:spPr bwMode="auto">
          <a:xfrm>
            <a:off x="2998788" y="31305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0" name="Freeform 98">
            <a:extLst>
              <a:ext uri="{FF2B5EF4-FFF2-40B4-BE49-F238E27FC236}">
                <a16:creationId xmlns:a16="http://schemas.microsoft.com/office/drawing/2014/main" id="{17CD030C-9C6B-D079-4414-1232F4DE63F2}"/>
              </a:ext>
            </a:extLst>
          </p:cNvPr>
          <p:cNvSpPr>
            <a:spLocks/>
          </p:cNvSpPr>
          <p:nvPr/>
        </p:nvSpPr>
        <p:spPr bwMode="auto">
          <a:xfrm>
            <a:off x="3006725" y="28336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01" name="Line 99">
            <a:extLst>
              <a:ext uri="{FF2B5EF4-FFF2-40B4-BE49-F238E27FC236}">
                <a16:creationId xmlns:a16="http://schemas.microsoft.com/office/drawing/2014/main" id="{ED36B205-F5E1-58EF-CBB7-CA3B7F33762F}"/>
              </a:ext>
            </a:extLst>
          </p:cNvPr>
          <p:cNvSpPr>
            <a:spLocks noChangeShapeType="1"/>
          </p:cNvSpPr>
          <p:nvPr/>
        </p:nvSpPr>
        <p:spPr bwMode="auto">
          <a:xfrm flipV="1">
            <a:off x="4333875" y="2774950"/>
            <a:ext cx="0" cy="1920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2" name="Line 100">
            <a:extLst>
              <a:ext uri="{FF2B5EF4-FFF2-40B4-BE49-F238E27FC236}">
                <a16:creationId xmlns:a16="http://schemas.microsoft.com/office/drawing/2014/main" id="{44DC0F1A-4E14-B43D-0DAA-52B1CB81786A}"/>
              </a:ext>
            </a:extLst>
          </p:cNvPr>
          <p:cNvSpPr>
            <a:spLocks noChangeShapeType="1"/>
          </p:cNvSpPr>
          <p:nvPr/>
        </p:nvSpPr>
        <p:spPr bwMode="auto">
          <a:xfrm>
            <a:off x="4279900" y="27749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3" name="Line 101">
            <a:extLst>
              <a:ext uri="{FF2B5EF4-FFF2-40B4-BE49-F238E27FC236}">
                <a16:creationId xmlns:a16="http://schemas.microsoft.com/office/drawing/2014/main" id="{7892F7F8-C134-FAA5-6354-A107E5FE9EDE}"/>
              </a:ext>
            </a:extLst>
          </p:cNvPr>
          <p:cNvSpPr>
            <a:spLocks noChangeShapeType="1"/>
          </p:cNvSpPr>
          <p:nvPr/>
        </p:nvSpPr>
        <p:spPr bwMode="auto">
          <a:xfrm>
            <a:off x="4333875" y="2967038"/>
            <a:ext cx="0" cy="1905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4" name="Line 102">
            <a:extLst>
              <a:ext uri="{FF2B5EF4-FFF2-40B4-BE49-F238E27FC236}">
                <a16:creationId xmlns:a16="http://schemas.microsoft.com/office/drawing/2014/main" id="{A7F2ED40-6A5E-1871-6767-0891ACAE6FA0}"/>
              </a:ext>
            </a:extLst>
          </p:cNvPr>
          <p:cNvSpPr>
            <a:spLocks noChangeShapeType="1"/>
          </p:cNvSpPr>
          <p:nvPr/>
        </p:nvSpPr>
        <p:spPr bwMode="auto">
          <a:xfrm>
            <a:off x="4279900" y="31575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5" name="Freeform 103">
            <a:extLst>
              <a:ext uri="{FF2B5EF4-FFF2-40B4-BE49-F238E27FC236}">
                <a16:creationId xmlns:a16="http://schemas.microsoft.com/office/drawing/2014/main" id="{91FAA051-FCEE-D1A5-4091-C59F3904B3A4}"/>
              </a:ext>
            </a:extLst>
          </p:cNvPr>
          <p:cNvSpPr>
            <a:spLocks/>
          </p:cNvSpPr>
          <p:nvPr/>
        </p:nvSpPr>
        <p:spPr bwMode="auto">
          <a:xfrm>
            <a:off x="4289425" y="291147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320606" name="Rectangle 104">
            <a:extLst>
              <a:ext uri="{FF2B5EF4-FFF2-40B4-BE49-F238E27FC236}">
                <a16:creationId xmlns:a16="http://schemas.microsoft.com/office/drawing/2014/main" id="{619CD02A-CDF5-8D73-ECA2-98977F9DE09C}"/>
              </a:ext>
            </a:extLst>
          </p:cNvPr>
          <p:cNvSpPr>
            <a:spLocks noChangeArrowheads="1"/>
          </p:cNvSpPr>
          <p:nvPr/>
        </p:nvSpPr>
        <p:spPr bwMode="auto">
          <a:xfrm>
            <a:off x="5376863" y="1816100"/>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7</a:t>
            </a:r>
            <a:endParaRPr lang="fr-CA" altLang="en-US" sz="3600" b="1">
              <a:latin typeface="Arial" panose="020B0604020202020204" pitchFamily="34" charset="0"/>
              <a:cs typeface="Arial" panose="020B0604020202020204" pitchFamily="34" charset="0"/>
            </a:endParaRPr>
          </a:p>
        </p:txBody>
      </p:sp>
      <p:sp>
        <p:nvSpPr>
          <p:cNvPr id="320607" name="Line 105">
            <a:extLst>
              <a:ext uri="{FF2B5EF4-FFF2-40B4-BE49-F238E27FC236}">
                <a16:creationId xmlns:a16="http://schemas.microsoft.com/office/drawing/2014/main" id="{E863FAF6-DC8F-5634-62F0-AF5D5ADE882E}"/>
              </a:ext>
            </a:extLst>
          </p:cNvPr>
          <p:cNvSpPr>
            <a:spLocks noChangeShapeType="1"/>
          </p:cNvSpPr>
          <p:nvPr/>
        </p:nvSpPr>
        <p:spPr bwMode="auto">
          <a:xfrm>
            <a:off x="5141913" y="5524500"/>
            <a:ext cx="153828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8" name="Line 106">
            <a:extLst>
              <a:ext uri="{FF2B5EF4-FFF2-40B4-BE49-F238E27FC236}">
                <a16:creationId xmlns:a16="http://schemas.microsoft.com/office/drawing/2014/main" id="{3B28CB32-F7C2-2F60-A632-A37998430CA3}"/>
              </a:ext>
            </a:extLst>
          </p:cNvPr>
          <p:cNvSpPr>
            <a:spLocks noChangeShapeType="1"/>
          </p:cNvSpPr>
          <p:nvPr/>
        </p:nvSpPr>
        <p:spPr bwMode="auto">
          <a:xfrm flipV="1">
            <a:off x="52689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09" name="Line 107">
            <a:extLst>
              <a:ext uri="{FF2B5EF4-FFF2-40B4-BE49-F238E27FC236}">
                <a16:creationId xmlns:a16="http://schemas.microsoft.com/office/drawing/2014/main" id="{7699B6C8-16DA-FBA1-7FDE-FD5A520202D6}"/>
              </a:ext>
            </a:extLst>
          </p:cNvPr>
          <p:cNvSpPr>
            <a:spLocks noChangeShapeType="1"/>
          </p:cNvSpPr>
          <p:nvPr/>
        </p:nvSpPr>
        <p:spPr bwMode="auto">
          <a:xfrm flipV="1">
            <a:off x="65516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0" name="Line 108">
            <a:extLst>
              <a:ext uri="{FF2B5EF4-FFF2-40B4-BE49-F238E27FC236}">
                <a16:creationId xmlns:a16="http://schemas.microsoft.com/office/drawing/2014/main" id="{7BCF4048-A23C-80DC-F170-B0D73C71422A}"/>
              </a:ext>
            </a:extLst>
          </p:cNvPr>
          <p:cNvSpPr>
            <a:spLocks noChangeShapeType="1"/>
          </p:cNvSpPr>
          <p:nvPr/>
        </p:nvSpPr>
        <p:spPr bwMode="auto">
          <a:xfrm flipV="1">
            <a:off x="5141913" y="1671638"/>
            <a:ext cx="0" cy="38528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1" name="Line 109">
            <a:extLst>
              <a:ext uri="{FF2B5EF4-FFF2-40B4-BE49-F238E27FC236}">
                <a16:creationId xmlns:a16="http://schemas.microsoft.com/office/drawing/2014/main" id="{5838925B-4964-9050-750C-470CC5D429E0}"/>
              </a:ext>
            </a:extLst>
          </p:cNvPr>
          <p:cNvSpPr>
            <a:spLocks noChangeShapeType="1"/>
          </p:cNvSpPr>
          <p:nvPr/>
        </p:nvSpPr>
        <p:spPr bwMode="auto">
          <a:xfrm>
            <a:off x="5087938" y="55245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2" name="Line 110">
            <a:extLst>
              <a:ext uri="{FF2B5EF4-FFF2-40B4-BE49-F238E27FC236}">
                <a16:creationId xmlns:a16="http://schemas.microsoft.com/office/drawing/2014/main" id="{FC093310-5F25-3A21-66E3-6C1C8D23E6F1}"/>
              </a:ext>
            </a:extLst>
          </p:cNvPr>
          <p:cNvSpPr>
            <a:spLocks noChangeShapeType="1"/>
          </p:cNvSpPr>
          <p:nvPr/>
        </p:nvSpPr>
        <p:spPr bwMode="auto">
          <a:xfrm>
            <a:off x="5087938" y="46672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3" name="Line 111">
            <a:extLst>
              <a:ext uri="{FF2B5EF4-FFF2-40B4-BE49-F238E27FC236}">
                <a16:creationId xmlns:a16="http://schemas.microsoft.com/office/drawing/2014/main" id="{E0B988F1-9BC6-DF8C-A9A7-9292DB8F95CC}"/>
              </a:ext>
            </a:extLst>
          </p:cNvPr>
          <p:cNvSpPr>
            <a:spLocks noChangeShapeType="1"/>
          </p:cNvSpPr>
          <p:nvPr/>
        </p:nvSpPr>
        <p:spPr bwMode="auto">
          <a:xfrm>
            <a:off x="5087938" y="381158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4" name="Line 112">
            <a:extLst>
              <a:ext uri="{FF2B5EF4-FFF2-40B4-BE49-F238E27FC236}">
                <a16:creationId xmlns:a16="http://schemas.microsoft.com/office/drawing/2014/main" id="{2533D8BA-F29E-2614-505D-AF63D9F6EFD5}"/>
              </a:ext>
            </a:extLst>
          </p:cNvPr>
          <p:cNvSpPr>
            <a:spLocks noChangeShapeType="1"/>
          </p:cNvSpPr>
          <p:nvPr/>
        </p:nvSpPr>
        <p:spPr bwMode="auto">
          <a:xfrm>
            <a:off x="5087938" y="29543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5" name="Line 113">
            <a:extLst>
              <a:ext uri="{FF2B5EF4-FFF2-40B4-BE49-F238E27FC236}">
                <a16:creationId xmlns:a16="http://schemas.microsoft.com/office/drawing/2014/main" id="{0C297EC6-45C3-DF66-0DBE-859D7B295209}"/>
              </a:ext>
            </a:extLst>
          </p:cNvPr>
          <p:cNvSpPr>
            <a:spLocks noChangeShapeType="1"/>
          </p:cNvSpPr>
          <p:nvPr/>
        </p:nvSpPr>
        <p:spPr bwMode="auto">
          <a:xfrm>
            <a:off x="5087938" y="2098675"/>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16" name="Rectangle 114">
            <a:extLst>
              <a:ext uri="{FF2B5EF4-FFF2-40B4-BE49-F238E27FC236}">
                <a16:creationId xmlns:a16="http://schemas.microsoft.com/office/drawing/2014/main" id="{52B562C1-D189-4B79-84BA-B35C07675022}"/>
              </a:ext>
            </a:extLst>
          </p:cNvPr>
          <p:cNvSpPr>
            <a:spLocks noChangeArrowheads="1"/>
          </p:cNvSpPr>
          <p:nvPr/>
        </p:nvSpPr>
        <p:spPr bwMode="auto">
          <a:xfrm>
            <a:off x="4803775" y="54387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617" name="Rectangle 115">
            <a:extLst>
              <a:ext uri="{FF2B5EF4-FFF2-40B4-BE49-F238E27FC236}">
                <a16:creationId xmlns:a16="http://schemas.microsoft.com/office/drawing/2014/main" id="{A3CCB531-73C9-CBA1-78BB-2B90D7523B64}"/>
              </a:ext>
            </a:extLst>
          </p:cNvPr>
          <p:cNvSpPr>
            <a:spLocks noChangeArrowheads="1"/>
          </p:cNvSpPr>
          <p:nvPr/>
        </p:nvSpPr>
        <p:spPr bwMode="auto">
          <a:xfrm>
            <a:off x="4803775" y="45815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618" name="Rectangle 116">
            <a:extLst>
              <a:ext uri="{FF2B5EF4-FFF2-40B4-BE49-F238E27FC236}">
                <a16:creationId xmlns:a16="http://schemas.microsoft.com/office/drawing/2014/main" id="{FF76FAB5-8B82-93C5-4062-82278AE025BD}"/>
              </a:ext>
            </a:extLst>
          </p:cNvPr>
          <p:cNvSpPr>
            <a:spLocks noChangeArrowheads="1"/>
          </p:cNvSpPr>
          <p:nvPr/>
        </p:nvSpPr>
        <p:spPr bwMode="auto">
          <a:xfrm>
            <a:off x="4803775" y="372586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619" name="Rectangle 117">
            <a:extLst>
              <a:ext uri="{FF2B5EF4-FFF2-40B4-BE49-F238E27FC236}">
                <a16:creationId xmlns:a16="http://schemas.microsoft.com/office/drawing/2014/main" id="{76055C46-B8E1-8A5D-6153-4C85034C46B4}"/>
              </a:ext>
            </a:extLst>
          </p:cNvPr>
          <p:cNvSpPr>
            <a:spLocks noChangeArrowheads="1"/>
          </p:cNvSpPr>
          <p:nvPr/>
        </p:nvSpPr>
        <p:spPr bwMode="auto">
          <a:xfrm>
            <a:off x="4803775" y="28686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620" name="Rectangle 118">
            <a:extLst>
              <a:ext uri="{FF2B5EF4-FFF2-40B4-BE49-F238E27FC236}">
                <a16:creationId xmlns:a16="http://schemas.microsoft.com/office/drawing/2014/main" id="{AA882171-81D0-A845-9A5C-091216C5EB8C}"/>
              </a:ext>
            </a:extLst>
          </p:cNvPr>
          <p:cNvSpPr>
            <a:spLocks noChangeArrowheads="1"/>
          </p:cNvSpPr>
          <p:nvPr/>
        </p:nvSpPr>
        <p:spPr bwMode="auto">
          <a:xfrm>
            <a:off x="4803775" y="2012950"/>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621" name="Line 119">
            <a:extLst>
              <a:ext uri="{FF2B5EF4-FFF2-40B4-BE49-F238E27FC236}">
                <a16:creationId xmlns:a16="http://schemas.microsoft.com/office/drawing/2014/main" id="{C1E705E0-EAC6-DE88-AAEC-662D4580DA69}"/>
              </a:ext>
            </a:extLst>
          </p:cNvPr>
          <p:cNvSpPr>
            <a:spLocks noChangeShapeType="1"/>
          </p:cNvSpPr>
          <p:nvPr/>
        </p:nvSpPr>
        <p:spPr bwMode="auto">
          <a:xfrm flipV="1">
            <a:off x="5268913" y="5022850"/>
            <a:ext cx="1282700" cy="3984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2" name="Line 120">
            <a:extLst>
              <a:ext uri="{FF2B5EF4-FFF2-40B4-BE49-F238E27FC236}">
                <a16:creationId xmlns:a16="http://schemas.microsoft.com/office/drawing/2014/main" id="{161865AF-D003-6D61-DC4B-1ADC0C0D2B12}"/>
              </a:ext>
            </a:extLst>
          </p:cNvPr>
          <p:cNvSpPr>
            <a:spLocks noChangeShapeType="1"/>
          </p:cNvSpPr>
          <p:nvPr/>
        </p:nvSpPr>
        <p:spPr bwMode="auto">
          <a:xfrm>
            <a:off x="5268913" y="3995738"/>
            <a:ext cx="1282700" cy="1527175"/>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3" name="Line 121">
            <a:extLst>
              <a:ext uri="{FF2B5EF4-FFF2-40B4-BE49-F238E27FC236}">
                <a16:creationId xmlns:a16="http://schemas.microsoft.com/office/drawing/2014/main" id="{17B416B9-00E5-1639-70B9-6CB011DEE716}"/>
              </a:ext>
            </a:extLst>
          </p:cNvPr>
          <p:cNvSpPr>
            <a:spLocks noChangeShapeType="1"/>
          </p:cNvSpPr>
          <p:nvPr/>
        </p:nvSpPr>
        <p:spPr bwMode="auto">
          <a:xfrm flipV="1">
            <a:off x="5268913" y="3151188"/>
            <a:ext cx="1282700" cy="587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4" name="Line 122">
            <a:extLst>
              <a:ext uri="{FF2B5EF4-FFF2-40B4-BE49-F238E27FC236}">
                <a16:creationId xmlns:a16="http://schemas.microsoft.com/office/drawing/2014/main" id="{EC3D9227-5A40-40EC-ED40-C5CAC3E8195D}"/>
              </a:ext>
            </a:extLst>
          </p:cNvPr>
          <p:cNvSpPr>
            <a:spLocks noChangeShapeType="1"/>
          </p:cNvSpPr>
          <p:nvPr/>
        </p:nvSpPr>
        <p:spPr bwMode="auto">
          <a:xfrm flipV="1">
            <a:off x="6551613" y="4808538"/>
            <a:ext cx="0" cy="21431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5" name="Line 123">
            <a:extLst>
              <a:ext uri="{FF2B5EF4-FFF2-40B4-BE49-F238E27FC236}">
                <a16:creationId xmlns:a16="http://schemas.microsoft.com/office/drawing/2014/main" id="{F2F71502-F0DB-0CA2-0373-8896FD6C6E1B}"/>
              </a:ext>
            </a:extLst>
          </p:cNvPr>
          <p:cNvSpPr>
            <a:spLocks noChangeShapeType="1"/>
          </p:cNvSpPr>
          <p:nvPr/>
        </p:nvSpPr>
        <p:spPr bwMode="auto">
          <a:xfrm>
            <a:off x="6497638" y="4808538"/>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6" name="Line 124">
            <a:extLst>
              <a:ext uri="{FF2B5EF4-FFF2-40B4-BE49-F238E27FC236}">
                <a16:creationId xmlns:a16="http://schemas.microsoft.com/office/drawing/2014/main" id="{5D7B1FAC-5C48-689B-3D37-AFD478D681F6}"/>
              </a:ext>
            </a:extLst>
          </p:cNvPr>
          <p:cNvSpPr>
            <a:spLocks noChangeShapeType="1"/>
          </p:cNvSpPr>
          <p:nvPr/>
        </p:nvSpPr>
        <p:spPr bwMode="auto">
          <a:xfrm>
            <a:off x="6551613" y="5022850"/>
            <a:ext cx="0" cy="2143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7" name="Line 125">
            <a:extLst>
              <a:ext uri="{FF2B5EF4-FFF2-40B4-BE49-F238E27FC236}">
                <a16:creationId xmlns:a16="http://schemas.microsoft.com/office/drawing/2014/main" id="{D064B385-18DE-F158-C6AF-A43561693ED1}"/>
              </a:ext>
            </a:extLst>
          </p:cNvPr>
          <p:cNvSpPr>
            <a:spLocks noChangeShapeType="1"/>
          </p:cNvSpPr>
          <p:nvPr/>
        </p:nvSpPr>
        <p:spPr bwMode="auto">
          <a:xfrm>
            <a:off x="6497638" y="52371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28" name="Oval 126">
            <a:extLst>
              <a:ext uri="{FF2B5EF4-FFF2-40B4-BE49-F238E27FC236}">
                <a16:creationId xmlns:a16="http://schemas.microsoft.com/office/drawing/2014/main" id="{55E12740-3C2A-1F83-C661-8DFBF86420C3}"/>
              </a:ext>
            </a:extLst>
          </p:cNvPr>
          <p:cNvSpPr>
            <a:spLocks noChangeArrowheads="1"/>
          </p:cNvSpPr>
          <p:nvPr/>
        </p:nvSpPr>
        <p:spPr bwMode="auto">
          <a:xfrm>
            <a:off x="6510338" y="4981575"/>
            <a:ext cx="82550"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29" name="Line 127">
            <a:extLst>
              <a:ext uri="{FF2B5EF4-FFF2-40B4-BE49-F238E27FC236}">
                <a16:creationId xmlns:a16="http://schemas.microsoft.com/office/drawing/2014/main" id="{89F28DD3-AD5E-2890-C196-B3C7576BD86E}"/>
              </a:ext>
            </a:extLst>
          </p:cNvPr>
          <p:cNvSpPr>
            <a:spLocks noChangeShapeType="1"/>
          </p:cNvSpPr>
          <p:nvPr/>
        </p:nvSpPr>
        <p:spPr bwMode="auto">
          <a:xfrm flipV="1">
            <a:off x="5268913" y="1671638"/>
            <a:ext cx="0" cy="232410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0" name="Line 128">
            <a:extLst>
              <a:ext uri="{FF2B5EF4-FFF2-40B4-BE49-F238E27FC236}">
                <a16:creationId xmlns:a16="http://schemas.microsoft.com/office/drawing/2014/main" id="{C3CBF95B-433B-AA10-C549-15188108A88A}"/>
              </a:ext>
            </a:extLst>
          </p:cNvPr>
          <p:cNvSpPr>
            <a:spLocks noChangeShapeType="1"/>
          </p:cNvSpPr>
          <p:nvPr/>
        </p:nvSpPr>
        <p:spPr bwMode="auto">
          <a:xfrm>
            <a:off x="5268913" y="3995738"/>
            <a:ext cx="0" cy="1528762"/>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1" name="Freeform 129">
            <a:extLst>
              <a:ext uri="{FF2B5EF4-FFF2-40B4-BE49-F238E27FC236}">
                <a16:creationId xmlns:a16="http://schemas.microsoft.com/office/drawing/2014/main" id="{F722CC0D-DE9A-FF85-699C-362C047A790F}"/>
              </a:ext>
            </a:extLst>
          </p:cNvPr>
          <p:cNvSpPr>
            <a:spLocks/>
          </p:cNvSpPr>
          <p:nvPr/>
        </p:nvSpPr>
        <p:spPr bwMode="auto">
          <a:xfrm>
            <a:off x="5222875" y="3968750"/>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632" name="Line 130">
            <a:extLst>
              <a:ext uri="{FF2B5EF4-FFF2-40B4-BE49-F238E27FC236}">
                <a16:creationId xmlns:a16="http://schemas.microsoft.com/office/drawing/2014/main" id="{BBBE5EFC-AC39-8604-160D-C872FF27D98D}"/>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3" name="Line 131">
            <a:extLst>
              <a:ext uri="{FF2B5EF4-FFF2-40B4-BE49-F238E27FC236}">
                <a16:creationId xmlns:a16="http://schemas.microsoft.com/office/drawing/2014/main" id="{5A07739A-FC90-F5A0-4ED2-78F9FC2D0869}"/>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4" name="Freeform 132">
            <a:extLst>
              <a:ext uri="{FF2B5EF4-FFF2-40B4-BE49-F238E27FC236}">
                <a16:creationId xmlns:a16="http://schemas.microsoft.com/office/drawing/2014/main" id="{730C2255-91FA-EE49-A322-FF146CA5C352}"/>
              </a:ext>
            </a:extLst>
          </p:cNvPr>
          <p:cNvSpPr>
            <a:spLocks/>
          </p:cNvSpPr>
          <p:nvPr/>
        </p:nvSpPr>
        <p:spPr bwMode="auto">
          <a:xfrm>
            <a:off x="6505575" y="5495925"/>
            <a:ext cx="92075" cy="82550"/>
          </a:xfrm>
          <a:custGeom>
            <a:avLst/>
            <a:gdLst>
              <a:gd name="T0" fmla="*/ 2147483646 w 58"/>
              <a:gd name="T1" fmla="*/ 2147483646 h 52"/>
              <a:gd name="T2" fmla="*/ 2147483646 w 58"/>
              <a:gd name="T3" fmla="*/ 0 h 52"/>
              <a:gd name="T4" fmla="*/ 0 w 58"/>
              <a:gd name="T5" fmla="*/ 0 h 52"/>
              <a:gd name="T6" fmla="*/ 2147483646 w 58"/>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2">
                <a:moveTo>
                  <a:pt x="29" y="52"/>
                </a:moveTo>
                <a:lnTo>
                  <a:pt x="58" y="0"/>
                </a:lnTo>
                <a:lnTo>
                  <a:pt x="0" y="0"/>
                </a:lnTo>
                <a:lnTo>
                  <a:pt x="29" y="52"/>
                </a:lnTo>
                <a:close/>
              </a:path>
            </a:pathLst>
          </a:custGeom>
          <a:solidFill>
            <a:srgbClr val="00FF00"/>
          </a:solidFill>
          <a:ln w="11113">
            <a:solidFill>
              <a:srgbClr val="00FF00"/>
            </a:solidFill>
            <a:prstDash val="solid"/>
            <a:round/>
            <a:headEnd/>
            <a:tailEnd/>
          </a:ln>
        </p:spPr>
        <p:txBody>
          <a:bodyPr/>
          <a:lstStyle/>
          <a:p>
            <a:endParaRPr lang="en-US"/>
          </a:p>
        </p:txBody>
      </p:sp>
      <p:sp>
        <p:nvSpPr>
          <p:cNvPr id="320635" name="Line 133">
            <a:extLst>
              <a:ext uri="{FF2B5EF4-FFF2-40B4-BE49-F238E27FC236}">
                <a16:creationId xmlns:a16="http://schemas.microsoft.com/office/drawing/2014/main" id="{A2C84983-DF45-F274-DB77-5D4E1304EFA5}"/>
              </a:ext>
            </a:extLst>
          </p:cNvPr>
          <p:cNvSpPr>
            <a:spLocks noChangeShapeType="1"/>
          </p:cNvSpPr>
          <p:nvPr/>
        </p:nvSpPr>
        <p:spPr bwMode="auto">
          <a:xfrm flipV="1">
            <a:off x="5268913" y="1674813"/>
            <a:ext cx="0" cy="20637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6" name="Line 134">
            <a:extLst>
              <a:ext uri="{FF2B5EF4-FFF2-40B4-BE49-F238E27FC236}">
                <a16:creationId xmlns:a16="http://schemas.microsoft.com/office/drawing/2014/main" id="{94A96BCE-20BE-5B26-649D-133850CB1004}"/>
              </a:ext>
            </a:extLst>
          </p:cNvPr>
          <p:cNvSpPr>
            <a:spLocks noChangeShapeType="1"/>
          </p:cNvSpPr>
          <p:nvPr/>
        </p:nvSpPr>
        <p:spPr bwMode="auto">
          <a:xfrm>
            <a:off x="5214938" y="1674813"/>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7" name="Freeform 135">
            <a:extLst>
              <a:ext uri="{FF2B5EF4-FFF2-40B4-BE49-F238E27FC236}">
                <a16:creationId xmlns:a16="http://schemas.microsoft.com/office/drawing/2014/main" id="{F1A8F634-12C3-AA36-D16D-870023E2E400}"/>
              </a:ext>
            </a:extLst>
          </p:cNvPr>
          <p:cNvSpPr>
            <a:spLocks/>
          </p:cNvSpPr>
          <p:nvPr/>
        </p:nvSpPr>
        <p:spPr bwMode="auto">
          <a:xfrm>
            <a:off x="5224463" y="3684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320638" name="Line 136">
            <a:extLst>
              <a:ext uri="{FF2B5EF4-FFF2-40B4-BE49-F238E27FC236}">
                <a16:creationId xmlns:a16="http://schemas.microsoft.com/office/drawing/2014/main" id="{CDCED9D6-5DDA-3D08-A6E4-E81FE41826D1}"/>
              </a:ext>
            </a:extLst>
          </p:cNvPr>
          <p:cNvSpPr>
            <a:spLocks noChangeShapeType="1"/>
          </p:cNvSpPr>
          <p:nvPr/>
        </p:nvSpPr>
        <p:spPr bwMode="auto">
          <a:xfrm flipV="1">
            <a:off x="6551613" y="2943225"/>
            <a:ext cx="0" cy="20796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39" name="Line 137">
            <a:extLst>
              <a:ext uri="{FF2B5EF4-FFF2-40B4-BE49-F238E27FC236}">
                <a16:creationId xmlns:a16="http://schemas.microsoft.com/office/drawing/2014/main" id="{7C3E7844-CB6B-399A-3098-6FFA3F0F722A}"/>
              </a:ext>
            </a:extLst>
          </p:cNvPr>
          <p:cNvSpPr>
            <a:spLocks noChangeShapeType="1"/>
          </p:cNvSpPr>
          <p:nvPr/>
        </p:nvSpPr>
        <p:spPr bwMode="auto">
          <a:xfrm>
            <a:off x="6497638" y="294322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0" name="Line 138">
            <a:extLst>
              <a:ext uri="{FF2B5EF4-FFF2-40B4-BE49-F238E27FC236}">
                <a16:creationId xmlns:a16="http://schemas.microsoft.com/office/drawing/2014/main" id="{35EA2475-7A3A-02B1-29CE-70E6504353B6}"/>
              </a:ext>
            </a:extLst>
          </p:cNvPr>
          <p:cNvSpPr>
            <a:spLocks noChangeShapeType="1"/>
          </p:cNvSpPr>
          <p:nvPr/>
        </p:nvSpPr>
        <p:spPr bwMode="auto">
          <a:xfrm>
            <a:off x="6551613" y="3151188"/>
            <a:ext cx="0" cy="2079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1" name="Line 139">
            <a:extLst>
              <a:ext uri="{FF2B5EF4-FFF2-40B4-BE49-F238E27FC236}">
                <a16:creationId xmlns:a16="http://schemas.microsoft.com/office/drawing/2014/main" id="{F7D4FB59-8B09-B38E-0C70-15316713CF4F}"/>
              </a:ext>
            </a:extLst>
          </p:cNvPr>
          <p:cNvSpPr>
            <a:spLocks noChangeShapeType="1"/>
          </p:cNvSpPr>
          <p:nvPr/>
        </p:nvSpPr>
        <p:spPr bwMode="auto">
          <a:xfrm>
            <a:off x="6497638" y="33591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2" name="Freeform 140">
            <a:extLst>
              <a:ext uri="{FF2B5EF4-FFF2-40B4-BE49-F238E27FC236}">
                <a16:creationId xmlns:a16="http://schemas.microsoft.com/office/drawing/2014/main" id="{9A18F6B7-594C-0BC0-69BD-466B4199D18A}"/>
              </a:ext>
            </a:extLst>
          </p:cNvPr>
          <p:cNvSpPr>
            <a:spLocks/>
          </p:cNvSpPr>
          <p:nvPr/>
        </p:nvSpPr>
        <p:spPr bwMode="auto">
          <a:xfrm>
            <a:off x="6505575" y="3097213"/>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43" name="Rectangle 141">
            <a:extLst>
              <a:ext uri="{FF2B5EF4-FFF2-40B4-BE49-F238E27FC236}">
                <a16:creationId xmlns:a16="http://schemas.microsoft.com/office/drawing/2014/main" id="{F6062771-5C5C-3EF5-77F6-8793F1552EDD}"/>
              </a:ext>
            </a:extLst>
          </p:cNvPr>
          <p:cNvSpPr>
            <a:spLocks noChangeArrowheads="1"/>
          </p:cNvSpPr>
          <p:nvPr/>
        </p:nvSpPr>
        <p:spPr bwMode="auto">
          <a:xfrm>
            <a:off x="7486650" y="1800225"/>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8</a:t>
            </a:r>
            <a:endParaRPr lang="fr-CA" altLang="en-US" sz="3600" b="1">
              <a:latin typeface="Arial" panose="020B0604020202020204" pitchFamily="34" charset="0"/>
              <a:cs typeface="Arial" panose="020B0604020202020204" pitchFamily="34" charset="0"/>
            </a:endParaRPr>
          </a:p>
        </p:txBody>
      </p:sp>
      <p:sp>
        <p:nvSpPr>
          <p:cNvPr id="320644" name="Line 142">
            <a:extLst>
              <a:ext uri="{FF2B5EF4-FFF2-40B4-BE49-F238E27FC236}">
                <a16:creationId xmlns:a16="http://schemas.microsoft.com/office/drawing/2014/main" id="{F00FD4AB-15C5-BCAD-1D24-722335DCA247}"/>
              </a:ext>
            </a:extLst>
          </p:cNvPr>
          <p:cNvSpPr>
            <a:spLocks noChangeShapeType="1"/>
          </p:cNvSpPr>
          <p:nvPr/>
        </p:nvSpPr>
        <p:spPr bwMode="auto">
          <a:xfrm>
            <a:off x="7251700" y="551021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5" name="Line 143">
            <a:extLst>
              <a:ext uri="{FF2B5EF4-FFF2-40B4-BE49-F238E27FC236}">
                <a16:creationId xmlns:a16="http://schemas.microsoft.com/office/drawing/2014/main" id="{A1BCAC42-2B48-A3BF-AF94-92F2F244EA93}"/>
              </a:ext>
            </a:extLst>
          </p:cNvPr>
          <p:cNvSpPr>
            <a:spLocks noChangeShapeType="1"/>
          </p:cNvSpPr>
          <p:nvPr/>
        </p:nvSpPr>
        <p:spPr bwMode="auto">
          <a:xfrm flipV="1">
            <a:off x="7380288"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6" name="Line 144">
            <a:extLst>
              <a:ext uri="{FF2B5EF4-FFF2-40B4-BE49-F238E27FC236}">
                <a16:creationId xmlns:a16="http://schemas.microsoft.com/office/drawing/2014/main" id="{0B3A4FEE-BD64-1A30-2F4C-56EFA7C370AD}"/>
              </a:ext>
            </a:extLst>
          </p:cNvPr>
          <p:cNvSpPr>
            <a:spLocks noChangeShapeType="1"/>
          </p:cNvSpPr>
          <p:nvPr/>
        </p:nvSpPr>
        <p:spPr bwMode="auto">
          <a:xfrm flipV="1">
            <a:off x="8661400"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7" name="Line 145">
            <a:extLst>
              <a:ext uri="{FF2B5EF4-FFF2-40B4-BE49-F238E27FC236}">
                <a16:creationId xmlns:a16="http://schemas.microsoft.com/office/drawing/2014/main" id="{5C7B106E-3D38-AB87-BEDC-A9C38AD39BB3}"/>
              </a:ext>
            </a:extLst>
          </p:cNvPr>
          <p:cNvSpPr>
            <a:spLocks noChangeShapeType="1"/>
          </p:cNvSpPr>
          <p:nvPr/>
        </p:nvSpPr>
        <p:spPr bwMode="auto">
          <a:xfrm flipV="1">
            <a:off x="7251700" y="1655763"/>
            <a:ext cx="0" cy="38544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8" name="Line 146">
            <a:extLst>
              <a:ext uri="{FF2B5EF4-FFF2-40B4-BE49-F238E27FC236}">
                <a16:creationId xmlns:a16="http://schemas.microsoft.com/office/drawing/2014/main" id="{99B78534-9535-8657-AD7D-B39D0A98BADB}"/>
              </a:ext>
            </a:extLst>
          </p:cNvPr>
          <p:cNvSpPr>
            <a:spLocks noChangeShapeType="1"/>
          </p:cNvSpPr>
          <p:nvPr/>
        </p:nvSpPr>
        <p:spPr bwMode="auto">
          <a:xfrm>
            <a:off x="7197725" y="55102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49" name="Line 147">
            <a:extLst>
              <a:ext uri="{FF2B5EF4-FFF2-40B4-BE49-F238E27FC236}">
                <a16:creationId xmlns:a16="http://schemas.microsoft.com/office/drawing/2014/main" id="{8DAC75AE-D7F6-8B6E-0059-99ACF443C78A}"/>
              </a:ext>
            </a:extLst>
          </p:cNvPr>
          <p:cNvSpPr>
            <a:spLocks noChangeShapeType="1"/>
          </p:cNvSpPr>
          <p:nvPr/>
        </p:nvSpPr>
        <p:spPr bwMode="auto">
          <a:xfrm>
            <a:off x="7197725" y="46529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0" name="Line 148">
            <a:extLst>
              <a:ext uri="{FF2B5EF4-FFF2-40B4-BE49-F238E27FC236}">
                <a16:creationId xmlns:a16="http://schemas.microsoft.com/office/drawing/2014/main" id="{6B44FA52-D4A5-E069-E7AD-8967C08D8E85}"/>
              </a:ext>
            </a:extLst>
          </p:cNvPr>
          <p:cNvSpPr>
            <a:spLocks noChangeShapeType="1"/>
          </p:cNvSpPr>
          <p:nvPr/>
        </p:nvSpPr>
        <p:spPr bwMode="auto">
          <a:xfrm>
            <a:off x="7197725" y="37973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1" name="Line 149">
            <a:extLst>
              <a:ext uri="{FF2B5EF4-FFF2-40B4-BE49-F238E27FC236}">
                <a16:creationId xmlns:a16="http://schemas.microsoft.com/office/drawing/2014/main" id="{DCC9FF40-8A78-763F-080F-070960F7AA6B}"/>
              </a:ext>
            </a:extLst>
          </p:cNvPr>
          <p:cNvSpPr>
            <a:spLocks noChangeShapeType="1"/>
          </p:cNvSpPr>
          <p:nvPr/>
        </p:nvSpPr>
        <p:spPr bwMode="auto">
          <a:xfrm>
            <a:off x="7197725" y="29400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2" name="Line 150">
            <a:extLst>
              <a:ext uri="{FF2B5EF4-FFF2-40B4-BE49-F238E27FC236}">
                <a16:creationId xmlns:a16="http://schemas.microsoft.com/office/drawing/2014/main" id="{02CE5398-EAFB-515B-4CDA-658DFEE86405}"/>
              </a:ext>
            </a:extLst>
          </p:cNvPr>
          <p:cNvSpPr>
            <a:spLocks noChangeShapeType="1"/>
          </p:cNvSpPr>
          <p:nvPr/>
        </p:nvSpPr>
        <p:spPr bwMode="auto">
          <a:xfrm>
            <a:off x="7197725" y="20828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3" name="Rectangle 151">
            <a:extLst>
              <a:ext uri="{FF2B5EF4-FFF2-40B4-BE49-F238E27FC236}">
                <a16:creationId xmlns:a16="http://schemas.microsoft.com/office/drawing/2014/main" id="{518984CD-58C3-FFF6-5B7B-7CFE8BC35683}"/>
              </a:ext>
            </a:extLst>
          </p:cNvPr>
          <p:cNvSpPr>
            <a:spLocks noChangeArrowheads="1"/>
          </p:cNvSpPr>
          <p:nvPr/>
        </p:nvSpPr>
        <p:spPr bwMode="auto">
          <a:xfrm>
            <a:off x="6913563" y="542290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320654" name="Rectangle 152">
            <a:extLst>
              <a:ext uri="{FF2B5EF4-FFF2-40B4-BE49-F238E27FC236}">
                <a16:creationId xmlns:a16="http://schemas.microsoft.com/office/drawing/2014/main" id="{2343D07B-FEBE-F42E-F681-752EF2BB1E54}"/>
              </a:ext>
            </a:extLst>
          </p:cNvPr>
          <p:cNvSpPr>
            <a:spLocks noChangeArrowheads="1"/>
          </p:cNvSpPr>
          <p:nvPr/>
        </p:nvSpPr>
        <p:spPr bwMode="auto">
          <a:xfrm>
            <a:off x="6913563" y="456565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320655" name="Rectangle 153">
            <a:extLst>
              <a:ext uri="{FF2B5EF4-FFF2-40B4-BE49-F238E27FC236}">
                <a16:creationId xmlns:a16="http://schemas.microsoft.com/office/drawing/2014/main" id="{332E02FA-32FA-DA80-99C3-1A94B99E5802}"/>
              </a:ext>
            </a:extLst>
          </p:cNvPr>
          <p:cNvSpPr>
            <a:spLocks noChangeArrowheads="1"/>
          </p:cNvSpPr>
          <p:nvPr/>
        </p:nvSpPr>
        <p:spPr bwMode="auto">
          <a:xfrm>
            <a:off x="6913563" y="37099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320656" name="Rectangle 154">
            <a:extLst>
              <a:ext uri="{FF2B5EF4-FFF2-40B4-BE49-F238E27FC236}">
                <a16:creationId xmlns:a16="http://schemas.microsoft.com/office/drawing/2014/main" id="{AEA1DA9B-033D-84EF-615E-C0E9BAF11A77}"/>
              </a:ext>
            </a:extLst>
          </p:cNvPr>
          <p:cNvSpPr>
            <a:spLocks noChangeArrowheads="1"/>
          </p:cNvSpPr>
          <p:nvPr/>
        </p:nvSpPr>
        <p:spPr bwMode="auto">
          <a:xfrm>
            <a:off x="6913563" y="28527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320657" name="Rectangle 155">
            <a:extLst>
              <a:ext uri="{FF2B5EF4-FFF2-40B4-BE49-F238E27FC236}">
                <a16:creationId xmlns:a16="http://schemas.microsoft.com/office/drawing/2014/main" id="{AA9959B6-C317-469D-68AA-87832FB76896}"/>
              </a:ext>
            </a:extLst>
          </p:cNvPr>
          <p:cNvSpPr>
            <a:spLocks noChangeArrowheads="1"/>
          </p:cNvSpPr>
          <p:nvPr/>
        </p:nvSpPr>
        <p:spPr bwMode="auto">
          <a:xfrm>
            <a:off x="6913563" y="19970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320658" name="Line 156">
            <a:extLst>
              <a:ext uri="{FF2B5EF4-FFF2-40B4-BE49-F238E27FC236}">
                <a16:creationId xmlns:a16="http://schemas.microsoft.com/office/drawing/2014/main" id="{02441DDB-2539-64CD-B13C-40DE37416DE9}"/>
              </a:ext>
            </a:extLst>
          </p:cNvPr>
          <p:cNvSpPr>
            <a:spLocks noChangeShapeType="1"/>
          </p:cNvSpPr>
          <p:nvPr/>
        </p:nvSpPr>
        <p:spPr bwMode="auto">
          <a:xfrm flipV="1">
            <a:off x="7380288" y="5046663"/>
            <a:ext cx="1281112" cy="4619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59" name="Line 157">
            <a:extLst>
              <a:ext uri="{FF2B5EF4-FFF2-40B4-BE49-F238E27FC236}">
                <a16:creationId xmlns:a16="http://schemas.microsoft.com/office/drawing/2014/main" id="{EA8E55A4-FD65-76F0-7028-73BDC22B9F06}"/>
              </a:ext>
            </a:extLst>
          </p:cNvPr>
          <p:cNvSpPr>
            <a:spLocks noChangeShapeType="1"/>
          </p:cNvSpPr>
          <p:nvPr/>
        </p:nvSpPr>
        <p:spPr bwMode="auto">
          <a:xfrm>
            <a:off x="7380288" y="4649788"/>
            <a:ext cx="1281112" cy="858837"/>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0" name="Line 158">
            <a:extLst>
              <a:ext uri="{FF2B5EF4-FFF2-40B4-BE49-F238E27FC236}">
                <a16:creationId xmlns:a16="http://schemas.microsoft.com/office/drawing/2014/main" id="{F1810979-37A6-BC21-79FB-47BCFA5EBE60}"/>
              </a:ext>
            </a:extLst>
          </p:cNvPr>
          <p:cNvSpPr>
            <a:spLocks noChangeShapeType="1"/>
          </p:cNvSpPr>
          <p:nvPr/>
        </p:nvSpPr>
        <p:spPr bwMode="auto">
          <a:xfrm flipV="1">
            <a:off x="7380288" y="2681288"/>
            <a:ext cx="1281112" cy="1682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1" name="Line 159">
            <a:extLst>
              <a:ext uri="{FF2B5EF4-FFF2-40B4-BE49-F238E27FC236}">
                <a16:creationId xmlns:a16="http://schemas.microsoft.com/office/drawing/2014/main" id="{BE82302C-DA12-539B-B2C2-E109322333EA}"/>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2" name="Line 160">
            <a:extLst>
              <a:ext uri="{FF2B5EF4-FFF2-40B4-BE49-F238E27FC236}">
                <a16:creationId xmlns:a16="http://schemas.microsoft.com/office/drawing/2014/main" id="{AACDF8A7-300F-425C-0FE2-C45DE67A02CE}"/>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3" name="Oval 161">
            <a:extLst>
              <a:ext uri="{FF2B5EF4-FFF2-40B4-BE49-F238E27FC236}">
                <a16:creationId xmlns:a16="http://schemas.microsoft.com/office/drawing/2014/main" id="{3AB9117E-3F5D-2B5D-2768-994D589E90C5}"/>
              </a:ext>
            </a:extLst>
          </p:cNvPr>
          <p:cNvSpPr>
            <a:spLocks noChangeArrowheads="1"/>
          </p:cNvSpPr>
          <p:nvPr/>
        </p:nvSpPr>
        <p:spPr bwMode="auto">
          <a:xfrm>
            <a:off x="7339013" y="5465763"/>
            <a:ext cx="80962"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64" name="Line 162">
            <a:extLst>
              <a:ext uri="{FF2B5EF4-FFF2-40B4-BE49-F238E27FC236}">
                <a16:creationId xmlns:a16="http://schemas.microsoft.com/office/drawing/2014/main" id="{19ED0126-A223-3D59-92DB-7C2605716F9D}"/>
              </a:ext>
            </a:extLst>
          </p:cNvPr>
          <p:cNvSpPr>
            <a:spLocks noChangeShapeType="1"/>
          </p:cNvSpPr>
          <p:nvPr/>
        </p:nvSpPr>
        <p:spPr bwMode="auto">
          <a:xfrm flipV="1">
            <a:off x="8661400" y="4813300"/>
            <a:ext cx="0" cy="2333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5" name="Line 163">
            <a:extLst>
              <a:ext uri="{FF2B5EF4-FFF2-40B4-BE49-F238E27FC236}">
                <a16:creationId xmlns:a16="http://schemas.microsoft.com/office/drawing/2014/main" id="{6B471069-FA8A-46D6-6423-5BC40BFA3D24}"/>
              </a:ext>
            </a:extLst>
          </p:cNvPr>
          <p:cNvSpPr>
            <a:spLocks noChangeShapeType="1"/>
          </p:cNvSpPr>
          <p:nvPr/>
        </p:nvSpPr>
        <p:spPr bwMode="auto">
          <a:xfrm>
            <a:off x="8607425" y="4813300"/>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6" name="Line 164">
            <a:extLst>
              <a:ext uri="{FF2B5EF4-FFF2-40B4-BE49-F238E27FC236}">
                <a16:creationId xmlns:a16="http://schemas.microsoft.com/office/drawing/2014/main" id="{216F4C8A-77F5-A246-F92A-E7D1E7E1E5A1}"/>
              </a:ext>
            </a:extLst>
          </p:cNvPr>
          <p:cNvSpPr>
            <a:spLocks noChangeShapeType="1"/>
          </p:cNvSpPr>
          <p:nvPr/>
        </p:nvSpPr>
        <p:spPr bwMode="auto">
          <a:xfrm>
            <a:off x="8661400" y="5046663"/>
            <a:ext cx="0" cy="2349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7" name="Line 165">
            <a:extLst>
              <a:ext uri="{FF2B5EF4-FFF2-40B4-BE49-F238E27FC236}">
                <a16:creationId xmlns:a16="http://schemas.microsoft.com/office/drawing/2014/main" id="{47D4C6D4-D2AB-757C-B522-40D083D70CD9}"/>
              </a:ext>
            </a:extLst>
          </p:cNvPr>
          <p:cNvSpPr>
            <a:spLocks noChangeShapeType="1"/>
          </p:cNvSpPr>
          <p:nvPr/>
        </p:nvSpPr>
        <p:spPr bwMode="auto">
          <a:xfrm>
            <a:off x="8607425" y="528161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68" name="Oval 166">
            <a:extLst>
              <a:ext uri="{FF2B5EF4-FFF2-40B4-BE49-F238E27FC236}">
                <a16:creationId xmlns:a16="http://schemas.microsoft.com/office/drawing/2014/main" id="{2961FA62-EFCA-3415-2A37-DB58D5FA77B0}"/>
              </a:ext>
            </a:extLst>
          </p:cNvPr>
          <p:cNvSpPr>
            <a:spLocks noChangeArrowheads="1"/>
          </p:cNvSpPr>
          <p:nvPr/>
        </p:nvSpPr>
        <p:spPr bwMode="auto">
          <a:xfrm>
            <a:off x="8620125" y="500538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669" name="Line 167">
            <a:extLst>
              <a:ext uri="{FF2B5EF4-FFF2-40B4-BE49-F238E27FC236}">
                <a16:creationId xmlns:a16="http://schemas.microsoft.com/office/drawing/2014/main" id="{44B806F6-CC92-0077-2D17-56EC6E5C8A40}"/>
              </a:ext>
            </a:extLst>
          </p:cNvPr>
          <p:cNvSpPr>
            <a:spLocks noChangeShapeType="1"/>
          </p:cNvSpPr>
          <p:nvPr/>
        </p:nvSpPr>
        <p:spPr bwMode="auto">
          <a:xfrm flipV="1">
            <a:off x="7380288" y="3959225"/>
            <a:ext cx="0" cy="690563"/>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0" name="Line 168">
            <a:extLst>
              <a:ext uri="{FF2B5EF4-FFF2-40B4-BE49-F238E27FC236}">
                <a16:creationId xmlns:a16="http://schemas.microsoft.com/office/drawing/2014/main" id="{6B2A8D84-347B-8B4A-902F-7FB285B8C487}"/>
              </a:ext>
            </a:extLst>
          </p:cNvPr>
          <p:cNvSpPr>
            <a:spLocks noChangeShapeType="1"/>
          </p:cNvSpPr>
          <p:nvPr/>
        </p:nvSpPr>
        <p:spPr bwMode="auto">
          <a:xfrm>
            <a:off x="7324725" y="39592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1" name="Line 169">
            <a:extLst>
              <a:ext uri="{FF2B5EF4-FFF2-40B4-BE49-F238E27FC236}">
                <a16:creationId xmlns:a16="http://schemas.microsoft.com/office/drawing/2014/main" id="{9F811151-DA09-4E40-BB33-7A9AA68E32DA}"/>
              </a:ext>
            </a:extLst>
          </p:cNvPr>
          <p:cNvSpPr>
            <a:spLocks noChangeShapeType="1"/>
          </p:cNvSpPr>
          <p:nvPr/>
        </p:nvSpPr>
        <p:spPr bwMode="auto">
          <a:xfrm>
            <a:off x="7380288" y="4649788"/>
            <a:ext cx="0" cy="69215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2" name="Line 170">
            <a:extLst>
              <a:ext uri="{FF2B5EF4-FFF2-40B4-BE49-F238E27FC236}">
                <a16:creationId xmlns:a16="http://schemas.microsoft.com/office/drawing/2014/main" id="{262EEC64-9192-6F30-19CF-C360BF90FBC5}"/>
              </a:ext>
            </a:extLst>
          </p:cNvPr>
          <p:cNvSpPr>
            <a:spLocks noChangeShapeType="1"/>
          </p:cNvSpPr>
          <p:nvPr/>
        </p:nvSpPr>
        <p:spPr bwMode="auto">
          <a:xfrm>
            <a:off x="7324725" y="5341938"/>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3" name="Freeform 171">
            <a:extLst>
              <a:ext uri="{FF2B5EF4-FFF2-40B4-BE49-F238E27FC236}">
                <a16:creationId xmlns:a16="http://schemas.microsoft.com/office/drawing/2014/main" id="{3A7E8771-FB55-126F-FA93-D3DD58B8B166}"/>
              </a:ext>
            </a:extLst>
          </p:cNvPr>
          <p:cNvSpPr>
            <a:spLocks/>
          </p:cNvSpPr>
          <p:nvPr/>
        </p:nvSpPr>
        <p:spPr bwMode="auto">
          <a:xfrm>
            <a:off x="7332663" y="4622800"/>
            <a:ext cx="93662" cy="82550"/>
          </a:xfrm>
          <a:custGeom>
            <a:avLst/>
            <a:gdLst>
              <a:gd name="T0" fmla="*/ 2147483646 w 59"/>
              <a:gd name="T1" fmla="*/ 2147483646 h 52"/>
              <a:gd name="T2" fmla="*/ 2147483646 w 59"/>
              <a:gd name="T3" fmla="*/ 0 h 52"/>
              <a:gd name="T4" fmla="*/ 0 w 59"/>
              <a:gd name="T5" fmla="*/ 0 h 52"/>
              <a:gd name="T6" fmla="*/ 2147483646 w 59"/>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sp>
        <p:nvSpPr>
          <p:cNvPr id="320674" name="Line 172">
            <a:extLst>
              <a:ext uri="{FF2B5EF4-FFF2-40B4-BE49-F238E27FC236}">
                <a16:creationId xmlns:a16="http://schemas.microsoft.com/office/drawing/2014/main" id="{09DD2230-0C42-1800-2F27-5AFF9CDE562C}"/>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5" name="Line 173">
            <a:extLst>
              <a:ext uri="{FF2B5EF4-FFF2-40B4-BE49-F238E27FC236}">
                <a16:creationId xmlns:a16="http://schemas.microsoft.com/office/drawing/2014/main" id="{1ABDDFCB-6707-2E5D-3456-47F1D36D5DCA}"/>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6" name="Freeform 174">
            <a:extLst>
              <a:ext uri="{FF2B5EF4-FFF2-40B4-BE49-F238E27FC236}">
                <a16:creationId xmlns:a16="http://schemas.microsoft.com/office/drawing/2014/main" id="{066DE676-02E7-B965-DD42-BB717FA6FB3E}"/>
              </a:ext>
            </a:extLst>
          </p:cNvPr>
          <p:cNvSpPr>
            <a:spLocks/>
          </p:cNvSpPr>
          <p:nvPr/>
        </p:nvSpPr>
        <p:spPr bwMode="auto">
          <a:xfrm>
            <a:off x="8615363" y="5481638"/>
            <a:ext cx="92075" cy="80962"/>
          </a:xfrm>
          <a:custGeom>
            <a:avLst/>
            <a:gdLst>
              <a:gd name="T0" fmla="*/ 2147483646 w 58"/>
              <a:gd name="T1" fmla="*/ 2147483646 h 51"/>
              <a:gd name="T2" fmla="*/ 2147483646 w 58"/>
              <a:gd name="T3" fmla="*/ 0 h 51"/>
              <a:gd name="T4" fmla="*/ 0 w 58"/>
              <a:gd name="T5" fmla="*/ 0 h 51"/>
              <a:gd name="T6" fmla="*/ 2147483646 w 58"/>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51"/>
                </a:moveTo>
                <a:lnTo>
                  <a:pt x="58"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320677" name="Line 175">
            <a:extLst>
              <a:ext uri="{FF2B5EF4-FFF2-40B4-BE49-F238E27FC236}">
                <a16:creationId xmlns:a16="http://schemas.microsoft.com/office/drawing/2014/main" id="{900D943B-EC90-4F8C-5323-ACF3C63E20D2}"/>
              </a:ext>
            </a:extLst>
          </p:cNvPr>
          <p:cNvSpPr>
            <a:spLocks noChangeShapeType="1"/>
          </p:cNvSpPr>
          <p:nvPr/>
        </p:nvSpPr>
        <p:spPr bwMode="auto">
          <a:xfrm flipV="1">
            <a:off x="7380288" y="2419350"/>
            <a:ext cx="0" cy="43021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8" name="Line 176">
            <a:extLst>
              <a:ext uri="{FF2B5EF4-FFF2-40B4-BE49-F238E27FC236}">
                <a16:creationId xmlns:a16="http://schemas.microsoft.com/office/drawing/2014/main" id="{84553EDE-4985-0BE7-EE10-59D6CBC3E5AF}"/>
              </a:ext>
            </a:extLst>
          </p:cNvPr>
          <p:cNvSpPr>
            <a:spLocks noChangeShapeType="1"/>
          </p:cNvSpPr>
          <p:nvPr/>
        </p:nvSpPr>
        <p:spPr bwMode="auto">
          <a:xfrm>
            <a:off x="7324725" y="24193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79" name="Line 177">
            <a:extLst>
              <a:ext uri="{FF2B5EF4-FFF2-40B4-BE49-F238E27FC236}">
                <a16:creationId xmlns:a16="http://schemas.microsoft.com/office/drawing/2014/main" id="{9A49B2ED-3625-3EA3-78B6-DF92843D44CC}"/>
              </a:ext>
            </a:extLst>
          </p:cNvPr>
          <p:cNvSpPr>
            <a:spLocks noChangeShapeType="1"/>
          </p:cNvSpPr>
          <p:nvPr/>
        </p:nvSpPr>
        <p:spPr bwMode="auto">
          <a:xfrm>
            <a:off x="7380288" y="2849563"/>
            <a:ext cx="0" cy="4318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0" name="Line 178">
            <a:extLst>
              <a:ext uri="{FF2B5EF4-FFF2-40B4-BE49-F238E27FC236}">
                <a16:creationId xmlns:a16="http://schemas.microsoft.com/office/drawing/2014/main" id="{EB5D1178-7A35-2F31-0092-445CA01A64B7}"/>
              </a:ext>
            </a:extLst>
          </p:cNvPr>
          <p:cNvSpPr>
            <a:spLocks noChangeShapeType="1"/>
          </p:cNvSpPr>
          <p:nvPr/>
        </p:nvSpPr>
        <p:spPr bwMode="auto">
          <a:xfrm>
            <a:off x="7324725" y="32813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1" name="Freeform 179">
            <a:extLst>
              <a:ext uri="{FF2B5EF4-FFF2-40B4-BE49-F238E27FC236}">
                <a16:creationId xmlns:a16="http://schemas.microsoft.com/office/drawing/2014/main" id="{BD578106-9C73-1F30-A198-4E920A687CA8}"/>
              </a:ext>
            </a:extLst>
          </p:cNvPr>
          <p:cNvSpPr>
            <a:spLocks/>
          </p:cNvSpPr>
          <p:nvPr/>
        </p:nvSpPr>
        <p:spPr bwMode="auto">
          <a:xfrm>
            <a:off x="7334250" y="2795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320682" name="Line 180">
            <a:extLst>
              <a:ext uri="{FF2B5EF4-FFF2-40B4-BE49-F238E27FC236}">
                <a16:creationId xmlns:a16="http://schemas.microsoft.com/office/drawing/2014/main" id="{0F517942-5AF0-EF6C-C353-9852D9FA9117}"/>
              </a:ext>
            </a:extLst>
          </p:cNvPr>
          <p:cNvSpPr>
            <a:spLocks noChangeShapeType="1"/>
          </p:cNvSpPr>
          <p:nvPr/>
        </p:nvSpPr>
        <p:spPr bwMode="auto">
          <a:xfrm flipV="1">
            <a:off x="8661400" y="2357438"/>
            <a:ext cx="0" cy="3238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3" name="Line 181">
            <a:extLst>
              <a:ext uri="{FF2B5EF4-FFF2-40B4-BE49-F238E27FC236}">
                <a16:creationId xmlns:a16="http://schemas.microsoft.com/office/drawing/2014/main" id="{0C6636E8-E2F8-A13C-38D0-079FF44A4912}"/>
              </a:ext>
            </a:extLst>
          </p:cNvPr>
          <p:cNvSpPr>
            <a:spLocks noChangeShapeType="1"/>
          </p:cNvSpPr>
          <p:nvPr/>
        </p:nvSpPr>
        <p:spPr bwMode="auto">
          <a:xfrm>
            <a:off x="8607425" y="23574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4" name="Line 182">
            <a:extLst>
              <a:ext uri="{FF2B5EF4-FFF2-40B4-BE49-F238E27FC236}">
                <a16:creationId xmlns:a16="http://schemas.microsoft.com/office/drawing/2014/main" id="{62C2957B-3C6C-A90E-24E9-B0C7DCED6DAB}"/>
              </a:ext>
            </a:extLst>
          </p:cNvPr>
          <p:cNvSpPr>
            <a:spLocks noChangeShapeType="1"/>
          </p:cNvSpPr>
          <p:nvPr/>
        </p:nvSpPr>
        <p:spPr bwMode="auto">
          <a:xfrm>
            <a:off x="8661400" y="2681288"/>
            <a:ext cx="0" cy="3222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5" name="Line 183">
            <a:extLst>
              <a:ext uri="{FF2B5EF4-FFF2-40B4-BE49-F238E27FC236}">
                <a16:creationId xmlns:a16="http://schemas.microsoft.com/office/drawing/2014/main" id="{93C918E2-2358-91BB-0827-ABD719DFE685}"/>
              </a:ext>
            </a:extLst>
          </p:cNvPr>
          <p:cNvSpPr>
            <a:spLocks noChangeShapeType="1"/>
          </p:cNvSpPr>
          <p:nvPr/>
        </p:nvSpPr>
        <p:spPr bwMode="auto">
          <a:xfrm>
            <a:off x="8607425" y="30035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686" name="Freeform 184">
            <a:extLst>
              <a:ext uri="{FF2B5EF4-FFF2-40B4-BE49-F238E27FC236}">
                <a16:creationId xmlns:a16="http://schemas.microsoft.com/office/drawing/2014/main" id="{F8A370C6-D631-5FB1-407A-AF9F4795F1D6}"/>
              </a:ext>
            </a:extLst>
          </p:cNvPr>
          <p:cNvSpPr>
            <a:spLocks/>
          </p:cNvSpPr>
          <p:nvPr/>
        </p:nvSpPr>
        <p:spPr bwMode="auto">
          <a:xfrm>
            <a:off x="8615363" y="262572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nvGrpSpPr>
          <p:cNvPr id="320687" name="Group 185">
            <a:extLst>
              <a:ext uri="{FF2B5EF4-FFF2-40B4-BE49-F238E27FC236}">
                <a16:creationId xmlns:a16="http://schemas.microsoft.com/office/drawing/2014/main" id="{439F1B0D-CBF8-C014-3A66-DEAE3CFEF79E}"/>
              </a:ext>
            </a:extLst>
          </p:cNvPr>
          <p:cNvGrpSpPr>
            <a:grpSpLocks/>
          </p:cNvGrpSpPr>
          <p:nvPr/>
        </p:nvGrpSpPr>
        <p:grpSpPr bwMode="auto">
          <a:xfrm>
            <a:off x="427038" y="909638"/>
            <a:ext cx="4275137" cy="365125"/>
            <a:chOff x="2488" y="113"/>
            <a:chExt cx="2693" cy="230"/>
          </a:xfrm>
        </p:grpSpPr>
        <p:sp>
          <p:nvSpPr>
            <p:cNvPr id="320751" name="Rectangle 186">
              <a:extLst>
                <a:ext uri="{FF2B5EF4-FFF2-40B4-BE49-F238E27FC236}">
                  <a16:creationId xmlns:a16="http://schemas.microsoft.com/office/drawing/2014/main" id="{A94E52E7-2CD1-48DA-3F6A-1F6B5050E89F}"/>
                </a:ext>
              </a:extLst>
            </p:cNvPr>
            <p:cNvSpPr>
              <a:spLocks noChangeArrowheads="1"/>
            </p:cNvSpPr>
            <p:nvPr/>
          </p:nvSpPr>
          <p:spPr bwMode="auto">
            <a:xfrm>
              <a:off x="2755" y="113"/>
              <a:ext cx="242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00"/>
                  </a:solidFill>
                  <a:latin typeface="Arial" panose="020B0604020202020204" pitchFamily="34" charset="0"/>
                  <a:cs typeface="Arial" panose="020B0604020202020204" pitchFamily="34" charset="0"/>
                </a:rPr>
                <a:t>V</a:t>
              </a:r>
              <a:r>
                <a:rPr lang="fr-CA" altLang="en-US" sz="2400" b="1" baseline="-25000">
                  <a:solidFill>
                    <a:srgbClr val="000000"/>
                  </a:solidFill>
                  <a:latin typeface="Arial" panose="020B0604020202020204" pitchFamily="34" charset="0"/>
                  <a:cs typeface="Arial" panose="020B0604020202020204" pitchFamily="34" charset="0"/>
                </a:rPr>
                <a:t>C </a:t>
              </a:r>
              <a:r>
                <a:rPr lang="fr-CA" altLang="en-US" sz="2400" b="1">
                  <a:solidFill>
                    <a:srgbClr val="000000"/>
                  </a:solidFill>
                  <a:latin typeface="Arial" panose="020B0604020202020204" pitchFamily="34" charset="0"/>
                  <a:cs typeface="Arial" panose="020B0604020202020204" pitchFamily="34" charset="0"/>
                </a:rPr>
                <a:t>= common environment</a:t>
              </a:r>
              <a:endParaRPr lang="fr-CA" altLang="en-US" sz="3600" b="1" baseline="-25000">
                <a:latin typeface="Arial" panose="020B0604020202020204" pitchFamily="34" charset="0"/>
                <a:cs typeface="Arial" panose="020B0604020202020204" pitchFamily="34" charset="0"/>
              </a:endParaRPr>
            </a:p>
          </p:txBody>
        </p:sp>
        <p:sp>
          <p:nvSpPr>
            <p:cNvPr id="320752" name="Line 187">
              <a:extLst>
                <a:ext uri="{FF2B5EF4-FFF2-40B4-BE49-F238E27FC236}">
                  <a16:creationId xmlns:a16="http://schemas.microsoft.com/office/drawing/2014/main" id="{C5001B37-7759-BE0E-C2F9-EFEB0A627EA1}"/>
                </a:ext>
              </a:extLst>
            </p:cNvPr>
            <p:cNvSpPr>
              <a:spLocks noChangeShapeType="1"/>
            </p:cNvSpPr>
            <p:nvPr/>
          </p:nvSpPr>
          <p:spPr bwMode="auto">
            <a:xfrm>
              <a:off x="2488" y="201"/>
              <a:ext cx="214"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3" name="Oval 188">
              <a:extLst>
                <a:ext uri="{FF2B5EF4-FFF2-40B4-BE49-F238E27FC236}">
                  <a16:creationId xmlns:a16="http://schemas.microsoft.com/office/drawing/2014/main" id="{EDD3F734-2135-3E33-78E0-487D0B98017B}"/>
                </a:ext>
              </a:extLst>
            </p:cNvPr>
            <p:cNvSpPr>
              <a:spLocks noChangeArrowheads="1"/>
            </p:cNvSpPr>
            <p:nvPr/>
          </p:nvSpPr>
          <p:spPr bwMode="auto">
            <a:xfrm>
              <a:off x="2569" y="175"/>
              <a:ext cx="52" cy="51"/>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320688" name="Group 189">
            <a:extLst>
              <a:ext uri="{FF2B5EF4-FFF2-40B4-BE49-F238E27FC236}">
                <a16:creationId xmlns:a16="http://schemas.microsoft.com/office/drawing/2014/main" id="{2A37DEA6-CBFC-CD76-0D1F-9648BE83B328}"/>
              </a:ext>
            </a:extLst>
          </p:cNvPr>
          <p:cNvGrpSpPr>
            <a:grpSpLocks/>
          </p:cNvGrpSpPr>
          <p:nvPr/>
        </p:nvGrpSpPr>
        <p:grpSpPr bwMode="auto">
          <a:xfrm>
            <a:off x="4959350" y="917575"/>
            <a:ext cx="3421063" cy="365125"/>
            <a:chOff x="2488" y="336"/>
            <a:chExt cx="2155" cy="230"/>
          </a:xfrm>
        </p:grpSpPr>
        <p:sp>
          <p:nvSpPr>
            <p:cNvPr id="320748" name="Rectangle 190">
              <a:extLst>
                <a:ext uri="{FF2B5EF4-FFF2-40B4-BE49-F238E27FC236}">
                  <a16:creationId xmlns:a16="http://schemas.microsoft.com/office/drawing/2014/main" id="{45DB8993-5EB0-1D09-AD39-F3B67C00DBE0}"/>
                </a:ext>
              </a:extLst>
            </p:cNvPr>
            <p:cNvSpPr>
              <a:spLocks noChangeArrowheads="1"/>
            </p:cNvSpPr>
            <p:nvPr/>
          </p:nvSpPr>
          <p:spPr bwMode="auto">
            <a:xfrm>
              <a:off x="2755" y="336"/>
              <a:ext cx="18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FF0000"/>
                  </a:solidFill>
                  <a:latin typeface="Arial" panose="020B0604020202020204" pitchFamily="34" charset="0"/>
                  <a:cs typeface="Arial" panose="020B0604020202020204" pitchFamily="34" charset="0"/>
                </a:rPr>
                <a:t>V</a:t>
              </a:r>
              <a:r>
                <a:rPr lang="fr-CA" altLang="en-US" sz="2400" b="1" baseline="-25000">
                  <a:solidFill>
                    <a:srgbClr val="FF0000"/>
                  </a:solidFill>
                  <a:latin typeface="Arial" panose="020B0604020202020204" pitchFamily="34" charset="0"/>
                  <a:cs typeface="Arial" panose="020B0604020202020204" pitchFamily="34" charset="0"/>
                </a:rPr>
                <a:t>A</a:t>
              </a:r>
              <a:r>
                <a:rPr lang="fr-CA" altLang="en-US" sz="2400" b="1">
                  <a:solidFill>
                    <a:srgbClr val="FF0000"/>
                  </a:solidFill>
                  <a:latin typeface="Arial" panose="020B0604020202020204" pitchFamily="34" charset="0"/>
                  <a:cs typeface="Arial" panose="020B0604020202020204" pitchFamily="34" charset="0"/>
                </a:rPr>
                <a:t> = additive genetic</a:t>
              </a:r>
            </a:p>
          </p:txBody>
        </p:sp>
        <p:sp>
          <p:nvSpPr>
            <p:cNvPr id="320749" name="Line 191">
              <a:extLst>
                <a:ext uri="{FF2B5EF4-FFF2-40B4-BE49-F238E27FC236}">
                  <a16:creationId xmlns:a16="http://schemas.microsoft.com/office/drawing/2014/main" id="{D2A1CF57-F4B2-1C46-6FDC-C117101EF5C9}"/>
                </a:ext>
              </a:extLst>
            </p:cNvPr>
            <p:cNvSpPr>
              <a:spLocks noChangeShapeType="1"/>
            </p:cNvSpPr>
            <p:nvPr/>
          </p:nvSpPr>
          <p:spPr bwMode="auto">
            <a:xfrm>
              <a:off x="2488" y="420"/>
              <a:ext cx="214" cy="0"/>
            </a:xfrm>
            <a:prstGeom prst="line">
              <a:avLst/>
            </a:prstGeom>
            <a:noFill/>
            <a:ln w="11113">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50" name="Oval 192">
              <a:extLst>
                <a:ext uri="{FF2B5EF4-FFF2-40B4-BE49-F238E27FC236}">
                  <a16:creationId xmlns:a16="http://schemas.microsoft.com/office/drawing/2014/main" id="{1D8865EB-61A0-D497-153D-DA91EE940776}"/>
                </a:ext>
              </a:extLst>
            </p:cNvPr>
            <p:cNvSpPr>
              <a:spLocks noChangeArrowheads="1"/>
            </p:cNvSpPr>
            <p:nvPr/>
          </p:nvSpPr>
          <p:spPr bwMode="auto">
            <a:xfrm>
              <a:off x="2569" y="393"/>
              <a:ext cx="52" cy="52"/>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320689" name="Group 193">
            <a:extLst>
              <a:ext uri="{FF2B5EF4-FFF2-40B4-BE49-F238E27FC236}">
                <a16:creationId xmlns:a16="http://schemas.microsoft.com/office/drawing/2014/main" id="{DCA0903D-0C15-C2ED-4A42-77E7A6C448BD}"/>
              </a:ext>
            </a:extLst>
          </p:cNvPr>
          <p:cNvGrpSpPr>
            <a:grpSpLocks/>
          </p:cNvGrpSpPr>
          <p:nvPr/>
        </p:nvGrpSpPr>
        <p:grpSpPr bwMode="auto">
          <a:xfrm>
            <a:off x="425450" y="1306513"/>
            <a:ext cx="2895600" cy="365125"/>
            <a:chOff x="2488" y="525"/>
            <a:chExt cx="1824" cy="230"/>
          </a:xfrm>
        </p:grpSpPr>
        <p:sp>
          <p:nvSpPr>
            <p:cNvPr id="320745" name="Rectangle 194">
              <a:extLst>
                <a:ext uri="{FF2B5EF4-FFF2-40B4-BE49-F238E27FC236}">
                  <a16:creationId xmlns:a16="http://schemas.microsoft.com/office/drawing/2014/main" id="{595A6F12-A084-594C-F5FC-62EB9EE51902}"/>
                </a:ext>
              </a:extLst>
            </p:cNvPr>
            <p:cNvSpPr>
              <a:spLocks noChangeArrowheads="1"/>
            </p:cNvSpPr>
            <p:nvPr/>
          </p:nvSpPr>
          <p:spPr bwMode="auto">
            <a:xfrm>
              <a:off x="2755" y="525"/>
              <a:ext cx="155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33CC33"/>
                  </a:solidFill>
                  <a:latin typeface="Arial" panose="020B0604020202020204" pitchFamily="34" charset="0"/>
                  <a:cs typeface="Arial" panose="020B0604020202020204" pitchFamily="34" charset="0"/>
                </a:rPr>
                <a:t>V</a:t>
              </a:r>
              <a:r>
                <a:rPr lang="fr-CA" altLang="en-US" sz="2400" b="1" baseline="-25000">
                  <a:solidFill>
                    <a:srgbClr val="33CC33"/>
                  </a:solidFill>
                  <a:latin typeface="Arial" panose="020B0604020202020204" pitchFamily="34" charset="0"/>
                  <a:cs typeface="Arial" panose="020B0604020202020204" pitchFamily="34" charset="0"/>
                </a:rPr>
                <a:t>D</a:t>
              </a:r>
              <a:r>
                <a:rPr lang="fr-CA" altLang="en-US" sz="2400" b="1">
                  <a:solidFill>
                    <a:srgbClr val="33CC33"/>
                  </a:solidFill>
                  <a:latin typeface="Arial" panose="020B0604020202020204" pitchFamily="34" charset="0"/>
                  <a:cs typeface="Arial" panose="020B0604020202020204" pitchFamily="34" charset="0"/>
                </a:rPr>
                <a:t> = dominance  </a:t>
              </a:r>
            </a:p>
          </p:txBody>
        </p:sp>
        <p:sp>
          <p:nvSpPr>
            <p:cNvPr id="320746" name="Line 195">
              <a:extLst>
                <a:ext uri="{FF2B5EF4-FFF2-40B4-BE49-F238E27FC236}">
                  <a16:creationId xmlns:a16="http://schemas.microsoft.com/office/drawing/2014/main" id="{7855119D-DDF5-1DE2-5FEA-8584B346798A}"/>
                </a:ext>
              </a:extLst>
            </p:cNvPr>
            <p:cNvSpPr>
              <a:spLocks noChangeShapeType="1"/>
            </p:cNvSpPr>
            <p:nvPr/>
          </p:nvSpPr>
          <p:spPr bwMode="auto">
            <a:xfrm>
              <a:off x="2488" y="578"/>
              <a:ext cx="214"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7" name="Freeform 196">
              <a:extLst>
                <a:ext uri="{FF2B5EF4-FFF2-40B4-BE49-F238E27FC236}">
                  <a16:creationId xmlns:a16="http://schemas.microsoft.com/office/drawing/2014/main" id="{93F1177D-E0D6-F652-A3F4-83F7B8A5B3F9}"/>
                </a:ext>
              </a:extLst>
            </p:cNvPr>
            <p:cNvSpPr>
              <a:spLocks/>
            </p:cNvSpPr>
            <p:nvPr/>
          </p:nvSpPr>
          <p:spPr bwMode="auto">
            <a:xfrm>
              <a:off x="2565" y="561"/>
              <a:ext cx="59" cy="52"/>
            </a:xfrm>
            <a:custGeom>
              <a:avLst/>
              <a:gdLst>
                <a:gd name="T0" fmla="*/ 30 w 59"/>
                <a:gd name="T1" fmla="*/ 52 h 52"/>
                <a:gd name="T2" fmla="*/ 59 w 59"/>
                <a:gd name="T3" fmla="*/ 0 h 52"/>
                <a:gd name="T4" fmla="*/ 0 w 59"/>
                <a:gd name="T5" fmla="*/ 0 h 52"/>
                <a:gd name="T6" fmla="*/ 30 w 59"/>
                <a:gd name="T7" fmla="*/ 52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grpSp>
      <p:grpSp>
        <p:nvGrpSpPr>
          <p:cNvPr id="320690" name="Group 197">
            <a:extLst>
              <a:ext uri="{FF2B5EF4-FFF2-40B4-BE49-F238E27FC236}">
                <a16:creationId xmlns:a16="http://schemas.microsoft.com/office/drawing/2014/main" id="{EFD3F99B-1008-9BDA-BBF1-DA87F19F2BDA}"/>
              </a:ext>
            </a:extLst>
          </p:cNvPr>
          <p:cNvGrpSpPr>
            <a:grpSpLocks/>
          </p:cNvGrpSpPr>
          <p:nvPr/>
        </p:nvGrpSpPr>
        <p:grpSpPr bwMode="auto">
          <a:xfrm>
            <a:off x="4983163" y="1298575"/>
            <a:ext cx="2287587" cy="365125"/>
            <a:chOff x="2488" y="708"/>
            <a:chExt cx="1441" cy="230"/>
          </a:xfrm>
        </p:grpSpPr>
        <p:sp>
          <p:nvSpPr>
            <p:cNvPr id="320742" name="Rectangle 198">
              <a:extLst>
                <a:ext uri="{FF2B5EF4-FFF2-40B4-BE49-F238E27FC236}">
                  <a16:creationId xmlns:a16="http://schemas.microsoft.com/office/drawing/2014/main" id="{D18D4FCF-2CC6-6B1E-2DA8-CE7F0ED58E35}"/>
                </a:ext>
              </a:extLst>
            </p:cNvPr>
            <p:cNvSpPr>
              <a:spLocks noChangeArrowheads="1"/>
            </p:cNvSpPr>
            <p:nvPr/>
          </p:nvSpPr>
          <p:spPr bwMode="auto">
            <a:xfrm>
              <a:off x="2755" y="708"/>
              <a:ext cx="1174" cy="230"/>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FF"/>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FF"/>
                  </a:solidFill>
                  <a:latin typeface="Arial" panose="020B0604020202020204" pitchFamily="34" charset="0"/>
                  <a:cs typeface="Arial" panose="020B0604020202020204" pitchFamily="34" charset="0"/>
                </a:rPr>
                <a:t>V</a:t>
              </a:r>
              <a:r>
                <a:rPr lang="fr-CA" altLang="en-US" sz="2400" b="1" baseline="-25000">
                  <a:solidFill>
                    <a:srgbClr val="0000FF"/>
                  </a:solidFill>
                  <a:latin typeface="Arial" panose="020B0604020202020204" pitchFamily="34" charset="0"/>
                  <a:cs typeface="Arial" panose="020B0604020202020204" pitchFamily="34" charset="0"/>
                </a:rPr>
                <a:t>R</a:t>
              </a:r>
              <a:r>
                <a:rPr lang="fr-CA" altLang="en-US" sz="2400" b="1">
                  <a:solidFill>
                    <a:srgbClr val="0000FF"/>
                  </a:solidFill>
                  <a:latin typeface="Arial" panose="020B0604020202020204" pitchFamily="34" charset="0"/>
                  <a:cs typeface="Arial" panose="020B0604020202020204" pitchFamily="34" charset="0"/>
                </a:rPr>
                <a:t> = residual</a:t>
              </a:r>
            </a:p>
          </p:txBody>
        </p:sp>
        <p:sp>
          <p:nvSpPr>
            <p:cNvPr id="320743" name="Line 199">
              <a:extLst>
                <a:ext uri="{FF2B5EF4-FFF2-40B4-BE49-F238E27FC236}">
                  <a16:creationId xmlns:a16="http://schemas.microsoft.com/office/drawing/2014/main" id="{6D2A97F4-F690-FBBA-F1B9-674C972C7FD8}"/>
                </a:ext>
              </a:extLst>
            </p:cNvPr>
            <p:cNvSpPr>
              <a:spLocks noChangeShapeType="1"/>
            </p:cNvSpPr>
            <p:nvPr/>
          </p:nvSpPr>
          <p:spPr bwMode="auto">
            <a:xfrm>
              <a:off x="2488" y="802"/>
              <a:ext cx="214"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4" name="Freeform 200">
              <a:extLst>
                <a:ext uri="{FF2B5EF4-FFF2-40B4-BE49-F238E27FC236}">
                  <a16:creationId xmlns:a16="http://schemas.microsoft.com/office/drawing/2014/main" id="{F9A68F07-19B1-8883-24F3-B1377091E30E}"/>
                </a:ext>
              </a:extLst>
            </p:cNvPr>
            <p:cNvSpPr>
              <a:spLocks/>
            </p:cNvSpPr>
            <p:nvPr/>
          </p:nvSpPr>
          <p:spPr bwMode="auto">
            <a:xfrm>
              <a:off x="2566" y="768"/>
              <a:ext cx="58" cy="50"/>
            </a:xfrm>
            <a:custGeom>
              <a:avLst/>
              <a:gdLst>
                <a:gd name="T0" fmla="*/ 29 w 58"/>
                <a:gd name="T1" fmla="*/ 0 h 50"/>
                <a:gd name="T2" fmla="*/ 0 w 58"/>
                <a:gd name="T3" fmla="*/ 50 h 50"/>
                <a:gd name="T4" fmla="*/ 58 w 58"/>
                <a:gd name="T5" fmla="*/ 50 h 50"/>
                <a:gd name="T6" fmla="*/ 29 w 58"/>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0">
                  <a:moveTo>
                    <a:pt x="29" y="0"/>
                  </a:moveTo>
                  <a:lnTo>
                    <a:pt x="0" y="50"/>
                  </a:lnTo>
                  <a:lnTo>
                    <a:pt x="58" y="50"/>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grpSp>
        <p:nvGrpSpPr>
          <p:cNvPr id="320691" name="Group 201">
            <a:extLst>
              <a:ext uri="{FF2B5EF4-FFF2-40B4-BE49-F238E27FC236}">
                <a16:creationId xmlns:a16="http://schemas.microsoft.com/office/drawing/2014/main" id="{7AC3A200-8C8D-D54F-2ED4-F5DF94DA8678}"/>
              </a:ext>
            </a:extLst>
          </p:cNvPr>
          <p:cNvGrpSpPr>
            <a:grpSpLocks/>
          </p:cNvGrpSpPr>
          <p:nvPr/>
        </p:nvGrpSpPr>
        <p:grpSpPr bwMode="auto">
          <a:xfrm>
            <a:off x="815975" y="2335213"/>
            <a:ext cx="1392238" cy="3181350"/>
            <a:chOff x="514" y="1471"/>
            <a:chExt cx="877" cy="2004"/>
          </a:xfrm>
        </p:grpSpPr>
        <p:sp>
          <p:nvSpPr>
            <p:cNvPr id="320731" name="Oval 202">
              <a:extLst>
                <a:ext uri="{FF2B5EF4-FFF2-40B4-BE49-F238E27FC236}">
                  <a16:creationId xmlns:a16="http://schemas.microsoft.com/office/drawing/2014/main" id="{F5A81860-5DEA-FFC0-77CD-C37868575C98}"/>
                </a:ext>
              </a:extLst>
            </p:cNvPr>
            <p:cNvSpPr>
              <a:spLocks noChangeArrowheads="1"/>
            </p:cNvSpPr>
            <p:nvPr/>
          </p:nvSpPr>
          <p:spPr bwMode="auto">
            <a:xfrm>
              <a:off x="522" y="3212"/>
              <a:ext cx="51" cy="51"/>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732" name="Group 203">
              <a:extLst>
                <a:ext uri="{FF2B5EF4-FFF2-40B4-BE49-F238E27FC236}">
                  <a16:creationId xmlns:a16="http://schemas.microsoft.com/office/drawing/2014/main" id="{BA1A53A6-839F-EE11-C4B0-F45D846AB972}"/>
                </a:ext>
              </a:extLst>
            </p:cNvPr>
            <p:cNvGrpSpPr>
              <a:grpSpLocks/>
            </p:cNvGrpSpPr>
            <p:nvPr/>
          </p:nvGrpSpPr>
          <p:grpSpPr bwMode="auto">
            <a:xfrm>
              <a:off x="514" y="1471"/>
              <a:ext cx="877" cy="2004"/>
              <a:chOff x="436" y="1471"/>
              <a:chExt cx="877" cy="2004"/>
            </a:xfrm>
          </p:grpSpPr>
          <p:sp>
            <p:nvSpPr>
              <p:cNvPr id="320733" name="Line 204">
                <a:extLst>
                  <a:ext uri="{FF2B5EF4-FFF2-40B4-BE49-F238E27FC236}">
                    <a16:creationId xmlns:a16="http://schemas.microsoft.com/office/drawing/2014/main" id="{6C7E9906-DCEF-5D26-1905-E5614510A413}"/>
                  </a:ext>
                </a:extLst>
              </p:cNvPr>
              <p:cNvSpPr>
                <a:spLocks noChangeShapeType="1"/>
              </p:cNvSpPr>
              <p:nvPr/>
            </p:nvSpPr>
            <p:spPr bwMode="auto">
              <a:xfrm flipV="1">
                <a:off x="470" y="1963"/>
                <a:ext cx="808" cy="12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4" name="Line 205">
                <a:extLst>
                  <a:ext uri="{FF2B5EF4-FFF2-40B4-BE49-F238E27FC236}">
                    <a16:creationId xmlns:a16="http://schemas.microsoft.com/office/drawing/2014/main" id="{01ADE372-5CED-DE5B-0B2B-CD10C93B5628}"/>
                  </a:ext>
                </a:extLst>
              </p:cNvPr>
              <p:cNvSpPr>
                <a:spLocks noChangeShapeType="1"/>
              </p:cNvSpPr>
              <p:nvPr/>
            </p:nvSpPr>
            <p:spPr bwMode="auto">
              <a:xfrm flipV="1">
                <a:off x="470" y="2977"/>
                <a:ext cx="0" cy="2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5" name="Line 206">
                <a:extLst>
                  <a:ext uri="{FF2B5EF4-FFF2-40B4-BE49-F238E27FC236}">
                    <a16:creationId xmlns:a16="http://schemas.microsoft.com/office/drawing/2014/main" id="{BC1E21B6-291D-E257-FF17-70E52336A01B}"/>
                  </a:ext>
                </a:extLst>
              </p:cNvPr>
              <p:cNvSpPr>
                <a:spLocks noChangeShapeType="1"/>
              </p:cNvSpPr>
              <p:nvPr/>
            </p:nvSpPr>
            <p:spPr bwMode="auto">
              <a:xfrm>
                <a:off x="436" y="29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6" name="Line 207">
                <a:extLst>
                  <a:ext uri="{FF2B5EF4-FFF2-40B4-BE49-F238E27FC236}">
                    <a16:creationId xmlns:a16="http://schemas.microsoft.com/office/drawing/2014/main" id="{8A14A9F6-1E5F-B3AE-C311-7E3514395293}"/>
                  </a:ext>
                </a:extLst>
              </p:cNvPr>
              <p:cNvSpPr>
                <a:spLocks noChangeShapeType="1"/>
              </p:cNvSpPr>
              <p:nvPr/>
            </p:nvSpPr>
            <p:spPr bwMode="auto">
              <a:xfrm>
                <a:off x="470" y="3238"/>
                <a:ext cx="0" cy="23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7" name="Line 208">
                <a:extLst>
                  <a:ext uri="{FF2B5EF4-FFF2-40B4-BE49-F238E27FC236}">
                    <a16:creationId xmlns:a16="http://schemas.microsoft.com/office/drawing/2014/main" id="{C4DF4C3B-8B54-9E64-A965-FB209DC6F9B6}"/>
                  </a:ext>
                </a:extLst>
              </p:cNvPr>
              <p:cNvSpPr>
                <a:spLocks noChangeShapeType="1"/>
              </p:cNvSpPr>
              <p:nvPr/>
            </p:nvSpPr>
            <p:spPr bwMode="auto">
              <a:xfrm flipV="1">
                <a:off x="1278" y="1471"/>
                <a:ext cx="0" cy="4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8" name="Line 209">
                <a:extLst>
                  <a:ext uri="{FF2B5EF4-FFF2-40B4-BE49-F238E27FC236}">
                    <a16:creationId xmlns:a16="http://schemas.microsoft.com/office/drawing/2014/main" id="{D7AA7FA4-4175-D9C8-2FB6-56869E41F5FF}"/>
                  </a:ext>
                </a:extLst>
              </p:cNvPr>
              <p:cNvSpPr>
                <a:spLocks noChangeShapeType="1"/>
              </p:cNvSpPr>
              <p:nvPr/>
            </p:nvSpPr>
            <p:spPr bwMode="auto">
              <a:xfrm>
                <a:off x="1243" y="1471"/>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39" name="Line 210">
                <a:extLst>
                  <a:ext uri="{FF2B5EF4-FFF2-40B4-BE49-F238E27FC236}">
                    <a16:creationId xmlns:a16="http://schemas.microsoft.com/office/drawing/2014/main" id="{B4B9CE2C-36F0-0A60-A6B0-C962679CE66B}"/>
                  </a:ext>
                </a:extLst>
              </p:cNvPr>
              <p:cNvSpPr>
                <a:spLocks noChangeShapeType="1"/>
              </p:cNvSpPr>
              <p:nvPr/>
            </p:nvSpPr>
            <p:spPr bwMode="auto">
              <a:xfrm>
                <a:off x="1243" y="2453"/>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40" name="Oval 211">
                <a:extLst>
                  <a:ext uri="{FF2B5EF4-FFF2-40B4-BE49-F238E27FC236}">
                    <a16:creationId xmlns:a16="http://schemas.microsoft.com/office/drawing/2014/main" id="{50324E38-1433-62E6-7A8E-3C7D44BD09F6}"/>
                  </a:ext>
                </a:extLst>
              </p:cNvPr>
              <p:cNvSpPr>
                <a:spLocks noChangeArrowheads="1"/>
              </p:cNvSpPr>
              <p:nvPr/>
            </p:nvSpPr>
            <p:spPr bwMode="auto">
              <a:xfrm>
                <a:off x="1252" y="1936"/>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41" name="Line 212">
                <a:extLst>
                  <a:ext uri="{FF2B5EF4-FFF2-40B4-BE49-F238E27FC236}">
                    <a16:creationId xmlns:a16="http://schemas.microsoft.com/office/drawing/2014/main" id="{173A3740-C957-0AEE-279B-8E15BE8C11BC}"/>
                  </a:ext>
                </a:extLst>
              </p:cNvPr>
              <p:cNvSpPr>
                <a:spLocks noChangeShapeType="1"/>
              </p:cNvSpPr>
              <p:nvPr/>
            </p:nvSpPr>
            <p:spPr bwMode="auto">
              <a:xfrm>
                <a:off x="1278" y="1963"/>
                <a:ext cx="0" cy="49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20692" name="Rectangle 213">
            <a:extLst>
              <a:ext uri="{FF2B5EF4-FFF2-40B4-BE49-F238E27FC236}">
                <a16:creationId xmlns:a16="http://schemas.microsoft.com/office/drawing/2014/main" id="{55E1BDC3-FC53-F39B-7BCF-2F3B24B46F8D}"/>
              </a:ext>
            </a:extLst>
          </p:cNvPr>
          <p:cNvSpPr>
            <a:spLocks noChangeArrowheads="1"/>
          </p:cNvSpPr>
          <p:nvPr/>
        </p:nvSpPr>
        <p:spPr bwMode="auto">
          <a:xfrm>
            <a:off x="198438" y="-95250"/>
            <a:ext cx="9144000" cy="935038"/>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Declining heritability not a general explanation</a:t>
            </a:r>
            <a:endParaRPr lang="fr-CA" altLang="en-US" sz="3000" b="1" i="1">
              <a:solidFill>
                <a:srgbClr val="0000FF"/>
              </a:solidFill>
              <a:latin typeface="Arial" panose="020B0604020202020204" pitchFamily="34" charset="0"/>
            </a:endParaRPr>
          </a:p>
        </p:txBody>
      </p:sp>
      <p:sp>
        <p:nvSpPr>
          <p:cNvPr id="320693" name="Rectangle 214">
            <a:extLst>
              <a:ext uri="{FF2B5EF4-FFF2-40B4-BE49-F238E27FC236}">
                <a16:creationId xmlns:a16="http://schemas.microsoft.com/office/drawing/2014/main" id="{E208B463-1D78-76A7-F79F-750FA7192905}"/>
              </a:ext>
            </a:extLst>
          </p:cNvPr>
          <p:cNvSpPr>
            <a:spLocks noChangeArrowheads="1"/>
          </p:cNvSpPr>
          <p:nvPr/>
        </p:nvSpPr>
        <p:spPr bwMode="auto">
          <a:xfrm>
            <a:off x="2722563"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4" name="Rectangle 215">
            <a:extLst>
              <a:ext uri="{FF2B5EF4-FFF2-40B4-BE49-F238E27FC236}">
                <a16:creationId xmlns:a16="http://schemas.microsoft.com/office/drawing/2014/main" id="{EBFBDC6E-09B2-F79E-B9C4-FC01E96253BD}"/>
              </a:ext>
            </a:extLst>
          </p:cNvPr>
          <p:cNvSpPr>
            <a:spLocks noChangeArrowheads="1"/>
          </p:cNvSpPr>
          <p:nvPr/>
        </p:nvSpPr>
        <p:spPr bwMode="auto">
          <a:xfrm>
            <a:off x="4068763"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5" name="Rectangle 216">
            <a:extLst>
              <a:ext uri="{FF2B5EF4-FFF2-40B4-BE49-F238E27FC236}">
                <a16:creationId xmlns:a16="http://schemas.microsoft.com/office/drawing/2014/main" id="{346A742B-987F-9A56-FCCA-8317FF7FBDF0}"/>
              </a:ext>
            </a:extLst>
          </p:cNvPr>
          <p:cNvSpPr>
            <a:spLocks noChangeArrowheads="1"/>
          </p:cNvSpPr>
          <p:nvPr/>
        </p:nvSpPr>
        <p:spPr bwMode="auto">
          <a:xfrm>
            <a:off x="4802188"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6" name="Rectangle 217">
            <a:extLst>
              <a:ext uri="{FF2B5EF4-FFF2-40B4-BE49-F238E27FC236}">
                <a16:creationId xmlns:a16="http://schemas.microsoft.com/office/drawing/2014/main" id="{20B71530-2DBB-4393-9DCF-54DCF0A4D29B}"/>
              </a:ext>
            </a:extLst>
          </p:cNvPr>
          <p:cNvSpPr>
            <a:spLocks noChangeArrowheads="1"/>
          </p:cNvSpPr>
          <p:nvPr/>
        </p:nvSpPr>
        <p:spPr bwMode="auto">
          <a:xfrm>
            <a:off x="6148388"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7" name="Rectangle 218">
            <a:extLst>
              <a:ext uri="{FF2B5EF4-FFF2-40B4-BE49-F238E27FC236}">
                <a16:creationId xmlns:a16="http://schemas.microsoft.com/office/drawing/2014/main" id="{F4120667-6AFB-BEB5-75A1-B73713BCD9FC}"/>
              </a:ext>
            </a:extLst>
          </p:cNvPr>
          <p:cNvSpPr>
            <a:spLocks noChangeArrowheads="1"/>
          </p:cNvSpPr>
          <p:nvPr/>
        </p:nvSpPr>
        <p:spPr bwMode="auto">
          <a:xfrm>
            <a:off x="7064375" y="5646738"/>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320698" name="Rectangle 219">
            <a:extLst>
              <a:ext uri="{FF2B5EF4-FFF2-40B4-BE49-F238E27FC236}">
                <a16:creationId xmlns:a16="http://schemas.microsoft.com/office/drawing/2014/main" id="{15D04F2E-1135-F32D-376A-910FA88CEB0F}"/>
              </a:ext>
            </a:extLst>
          </p:cNvPr>
          <p:cNvSpPr>
            <a:spLocks noChangeArrowheads="1"/>
          </p:cNvSpPr>
          <p:nvPr/>
        </p:nvSpPr>
        <p:spPr bwMode="auto">
          <a:xfrm>
            <a:off x="8410575" y="5646738"/>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320699" name="Line 220">
            <a:extLst>
              <a:ext uri="{FF2B5EF4-FFF2-40B4-BE49-F238E27FC236}">
                <a16:creationId xmlns:a16="http://schemas.microsoft.com/office/drawing/2014/main" id="{7A480EEB-977A-3451-F121-B8492003BD2C}"/>
              </a:ext>
            </a:extLst>
          </p:cNvPr>
          <p:cNvSpPr>
            <a:spLocks noChangeShapeType="1"/>
          </p:cNvSpPr>
          <p:nvPr/>
        </p:nvSpPr>
        <p:spPr bwMode="auto">
          <a:xfrm flipV="1">
            <a:off x="5268913" y="4697413"/>
            <a:ext cx="0" cy="7239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0" name="Line 221">
            <a:extLst>
              <a:ext uri="{FF2B5EF4-FFF2-40B4-BE49-F238E27FC236}">
                <a16:creationId xmlns:a16="http://schemas.microsoft.com/office/drawing/2014/main" id="{5296AE4A-E46F-2973-45F2-9139A6C3D96D}"/>
              </a:ext>
            </a:extLst>
          </p:cNvPr>
          <p:cNvSpPr>
            <a:spLocks noChangeShapeType="1"/>
          </p:cNvSpPr>
          <p:nvPr/>
        </p:nvSpPr>
        <p:spPr bwMode="auto">
          <a:xfrm>
            <a:off x="5214938" y="469741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1" name="Line 222">
            <a:extLst>
              <a:ext uri="{FF2B5EF4-FFF2-40B4-BE49-F238E27FC236}">
                <a16:creationId xmlns:a16="http://schemas.microsoft.com/office/drawing/2014/main" id="{115C7C47-B8FC-FAC9-0807-1C94E648FCA4}"/>
              </a:ext>
            </a:extLst>
          </p:cNvPr>
          <p:cNvSpPr>
            <a:spLocks noChangeShapeType="1"/>
          </p:cNvSpPr>
          <p:nvPr/>
        </p:nvSpPr>
        <p:spPr bwMode="auto">
          <a:xfrm>
            <a:off x="5268913" y="5421313"/>
            <a:ext cx="0" cy="1031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02" name="Oval 223">
            <a:extLst>
              <a:ext uri="{FF2B5EF4-FFF2-40B4-BE49-F238E27FC236}">
                <a16:creationId xmlns:a16="http://schemas.microsoft.com/office/drawing/2014/main" id="{785794A5-3EFA-792A-8D80-6F2E24C20828}"/>
              </a:ext>
            </a:extLst>
          </p:cNvPr>
          <p:cNvSpPr>
            <a:spLocks noChangeArrowheads="1"/>
          </p:cNvSpPr>
          <p:nvPr/>
        </p:nvSpPr>
        <p:spPr bwMode="auto">
          <a:xfrm>
            <a:off x="5229225" y="53800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320703" name="Group 224">
            <a:extLst>
              <a:ext uri="{FF2B5EF4-FFF2-40B4-BE49-F238E27FC236}">
                <a16:creationId xmlns:a16="http://schemas.microsoft.com/office/drawing/2014/main" id="{4E720061-C4B3-4C75-BC71-D1175AA878BE}"/>
              </a:ext>
            </a:extLst>
          </p:cNvPr>
          <p:cNvGrpSpPr>
            <a:grpSpLocks/>
          </p:cNvGrpSpPr>
          <p:nvPr/>
        </p:nvGrpSpPr>
        <p:grpSpPr bwMode="auto">
          <a:xfrm>
            <a:off x="5214938" y="4656138"/>
            <a:ext cx="1392237" cy="868362"/>
            <a:chOff x="3285" y="2933"/>
            <a:chExt cx="877" cy="547"/>
          </a:xfrm>
        </p:grpSpPr>
        <p:sp>
          <p:nvSpPr>
            <p:cNvPr id="320721" name="Line 225">
              <a:extLst>
                <a:ext uri="{FF2B5EF4-FFF2-40B4-BE49-F238E27FC236}">
                  <a16:creationId xmlns:a16="http://schemas.microsoft.com/office/drawing/2014/main" id="{475A78B1-44C0-C88C-65F4-0ACCF0D6F784}"/>
                </a:ext>
              </a:extLst>
            </p:cNvPr>
            <p:cNvSpPr>
              <a:spLocks noChangeShapeType="1"/>
            </p:cNvSpPr>
            <p:nvPr/>
          </p:nvSpPr>
          <p:spPr bwMode="auto">
            <a:xfrm>
              <a:off x="4127" y="3419"/>
              <a:ext cx="0" cy="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0722" name="Group 226">
              <a:extLst>
                <a:ext uri="{FF2B5EF4-FFF2-40B4-BE49-F238E27FC236}">
                  <a16:creationId xmlns:a16="http://schemas.microsoft.com/office/drawing/2014/main" id="{33ADD4A2-EA78-651B-1034-C91186FF56AB}"/>
                </a:ext>
              </a:extLst>
            </p:cNvPr>
            <p:cNvGrpSpPr>
              <a:grpSpLocks/>
            </p:cNvGrpSpPr>
            <p:nvPr/>
          </p:nvGrpSpPr>
          <p:grpSpPr bwMode="auto">
            <a:xfrm>
              <a:off x="3285" y="2933"/>
              <a:ext cx="877" cy="547"/>
              <a:chOff x="3285" y="2933"/>
              <a:chExt cx="877" cy="547"/>
            </a:xfrm>
          </p:grpSpPr>
          <p:sp>
            <p:nvSpPr>
              <p:cNvPr id="320723" name="Line 227">
                <a:extLst>
                  <a:ext uri="{FF2B5EF4-FFF2-40B4-BE49-F238E27FC236}">
                    <a16:creationId xmlns:a16="http://schemas.microsoft.com/office/drawing/2014/main" id="{DED7BA89-00D0-6011-34B6-2CE9CEEF2636}"/>
                  </a:ext>
                </a:extLst>
              </p:cNvPr>
              <p:cNvSpPr>
                <a:spLocks noChangeShapeType="1"/>
              </p:cNvSpPr>
              <p:nvPr/>
            </p:nvSpPr>
            <p:spPr bwMode="auto">
              <a:xfrm>
                <a:off x="3319" y="3225"/>
                <a:ext cx="808" cy="19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4" name="Line 228">
                <a:extLst>
                  <a:ext uri="{FF2B5EF4-FFF2-40B4-BE49-F238E27FC236}">
                    <a16:creationId xmlns:a16="http://schemas.microsoft.com/office/drawing/2014/main" id="{5B197EF2-1A88-25F4-4D08-E5655947F6BC}"/>
                  </a:ext>
                </a:extLst>
              </p:cNvPr>
              <p:cNvSpPr>
                <a:spLocks noChangeShapeType="1"/>
              </p:cNvSpPr>
              <p:nvPr/>
            </p:nvSpPr>
            <p:spPr bwMode="auto">
              <a:xfrm flipV="1">
                <a:off x="4127" y="3083"/>
                <a:ext cx="0" cy="3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5" name="Line 229">
                <a:extLst>
                  <a:ext uri="{FF2B5EF4-FFF2-40B4-BE49-F238E27FC236}">
                    <a16:creationId xmlns:a16="http://schemas.microsoft.com/office/drawing/2014/main" id="{49783CDB-BF9E-88C7-561A-85DB4CB77EAE}"/>
                  </a:ext>
                </a:extLst>
              </p:cNvPr>
              <p:cNvSpPr>
                <a:spLocks noChangeShapeType="1"/>
              </p:cNvSpPr>
              <p:nvPr/>
            </p:nvSpPr>
            <p:spPr bwMode="auto">
              <a:xfrm>
                <a:off x="4093" y="308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6" name="Oval 230">
                <a:extLst>
                  <a:ext uri="{FF2B5EF4-FFF2-40B4-BE49-F238E27FC236}">
                    <a16:creationId xmlns:a16="http://schemas.microsoft.com/office/drawing/2014/main" id="{74D8D048-DAF4-5A88-06D8-799EABB540B5}"/>
                  </a:ext>
                </a:extLst>
              </p:cNvPr>
              <p:cNvSpPr>
                <a:spLocks noChangeArrowheads="1"/>
              </p:cNvSpPr>
              <p:nvPr/>
            </p:nvSpPr>
            <p:spPr bwMode="auto">
              <a:xfrm>
                <a:off x="4101" y="3392"/>
                <a:ext cx="52"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27" name="Line 231">
                <a:extLst>
                  <a:ext uri="{FF2B5EF4-FFF2-40B4-BE49-F238E27FC236}">
                    <a16:creationId xmlns:a16="http://schemas.microsoft.com/office/drawing/2014/main" id="{34510C56-E95E-5B5E-A018-CD658593AEA7}"/>
                  </a:ext>
                </a:extLst>
              </p:cNvPr>
              <p:cNvSpPr>
                <a:spLocks noChangeShapeType="1"/>
              </p:cNvSpPr>
              <p:nvPr/>
            </p:nvSpPr>
            <p:spPr bwMode="auto">
              <a:xfrm flipV="1">
                <a:off x="3319" y="2933"/>
                <a:ext cx="0" cy="2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8" name="Line 232">
                <a:extLst>
                  <a:ext uri="{FF2B5EF4-FFF2-40B4-BE49-F238E27FC236}">
                    <a16:creationId xmlns:a16="http://schemas.microsoft.com/office/drawing/2014/main" id="{38D1DA50-6E11-92F8-0B5B-3A6D9731DC31}"/>
                  </a:ext>
                </a:extLst>
              </p:cNvPr>
              <p:cNvSpPr>
                <a:spLocks noChangeShapeType="1"/>
              </p:cNvSpPr>
              <p:nvPr/>
            </p:nvSpPr>
            <p:spPr bwMode="auto">
              <a:xfrm>
                <a:off x="3319" y="3225"/>
                <a:ext cx="0" cy="2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9" name="Oval 233">
                <a:extLst>
                  <a:ext uri="{FF2B5EF4-FFF2-40B4-BE49-F238E27FC236}">
                    <a16:creationId xmlns:a16="http://schemas.microsoft.com/office/drawing/2014/main" id="{E0014473-8E73-B22C-7594-800A27B25EE6}"/>
                  </a:ext>
                </a:extLst>
              </p:cNvPr>
              <p:cNvSpPr>
                <a:spLocks noChangeArrowheads="1"/>
              </p:cNvSpPr>
              <p:nvPr/>
            </p:nvSpPr>
            <p:spPr bwMode="auto">
              <a:xfrm>
                <a:off x="3294" y="3199"/>
                <a:ext cx="51"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30" name="Line 234">
                <a:extLst>
                  <a:ext uri="{FF2B5EF4-FFF2-40B4-BE49-F238E27FC236}">
                    <a16:creationId xmlns:a16="http://schemas.microsoft.com/office/drawing/2014/main" id="{75A9F00B-E071-0AF4-239A-F3CEFBA8433D}"/>
                  </a:ext>
                </a:extLst>
              </p:cNvPr>
              <p:cNvSpPr>
                <a:spLocks noChangeShapeType="1"/>
              </p:cNvSpPr>
              <p:nvPr/>
            </p:nvSpPr>
            <p:spPr bwMode="auto">
              <a:xfrm>
                <a:off x="3285" y="29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20704" name="Group 235">
            <a:extLst>
              <a:ext uri="{FF2B5EF4-FFF2-40B4-BE49-F238E27FC236}">
                <a16:creationId xmlns:a16="http://schemas.microsoft.com/office/drawing/2014/main" id="{FCFFFB3D-D560-2BE7-DFA4-7ED4801F61B7}"/>
              </a:ext>
            </a:extLst>
          </p:cNvPr>
          <p:cNvGrpSpPr>
            <a:grpSpLocks/>
          </p:cNvGrpSpPr>
          <p:nvPr/>
        </p:nvGrpSpPr>
        <p:grpSpPr bwMode="auto">
          <a:xfrm>
            <a:off x="7324725" y="3230563"/>
            <a:ext cx="1392238" cy="2279650"/>
            <a:chOff x="4650" y="2035"/>
            <a:chExt cx="877" cy="1436"/>
          </a:xfrm>
        </p:grpSpPr>
        <p:sp>
          <p:nvSpPr>
            <p:cNvPr id="320711" name="Line 236">
              <a:extLst>
                <a:ext uri="{FF2B5EF4-FFF2-40B4-BE49-F238E27FC236}">
                  <a16:creationId xmlns:a16="http://schemas.microsoft.com/office/drawing/2014/main" id="{946E3DDB-84C9-C425-075F-831DB2EBC703}"/>
                </a:ext>
              </a:extLst>
            </p:cNvPr>
            <p:cNvSpPr>
              <a:spLocks noChangeShapeType="1"/>
            </p:cNvSpPr>
            <p:nvPr/>
          </p:nvSpPr>
          <p:spPr bwMode="auto">
            <a:xfrm flipV="1">
              <a:off x="4685" y="2590"/>
              <a:ext cx="807" cy="6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2" name="Line 237">
              <a:extLst>
                <a:ext uri="{FF2B5EF4-FFF2-40B4-BE49-F238E27FC236}">
                  <a16:creationId xmlns:a16="http://schemas.microsoft.com/office/drawing/2014/main" id="{0803DFF6-755F-7B01-880C-39BEE5F3E4AB}"/>
                </a:ext>
              </a:extLst>
            </p:cNvPr>
            <p:cNvSpPr>
              <a:spLocks noChangeShapeType="1"/>
            </p:cNvSpPr>
            <p:nvPr/>
          </p:nvSpPr>
          <p:spPr bwMode="auto">
            <a:xfrm>
              <a:off x="4650" y="3020"/>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3" name="Line 238">
              <a:extLst>
                <a:ext uri="{FF2B5EF4-FFF2-40B4-BE49-F238E27FC236}">
                  <a16:creationId xmlns:a16="http://schemas.microsoft.com/office/drawing/2014/main" id="{BF7AD2A7-07AF-B264-0B2A-B65157515A6E}"/>
                </a:ext>
              </a:extLst>
            </p:cNvPr>
            <p:cNvSpPr>
              <a:spLocks noChangeShapeType="1"/>
            </p:cNvSpPr>
            <p:nvPr/>
          </p:nvSpPr>
          <p:spPr bwMode="auto">
            <a:xfrm flipV="1">
              <a:off x="5492" y="2035"/>
              <a:ext cx="0" cy="5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4" name="Line 239">
              <a:extLst>
                <a:ext uri="{FF2B5EF4-FFF2-40B4-BE49-F238E27FC236}">
                  <a16:creationId xmlns:a16="http://schemas.microsoft.com/office/drawing/2014/main" id="{CC43A62D-8958-CA38-091A-549F3A7F8FC9}"/>
                </a:ext>
              </a:extLst>
            </p:cNvPr>
            <p:cNvSpPr>
              <a:spLocks noChangeShapeType="1"/>
            </p:cNvSpPr>
            <p:nvPr/>
          </p:nvSpPr>
          <p:spPr bwMode="auto">
            <a:xfrm>
              <a:off x="5458" y="2035"/>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5" name="Line 240">
              <a:extLst>
                <a:ext uri="{FF2B5EF4-FFF2-40B4-BE49-F238E27FC236}">
                  <a16:creationId xmlns:a16="http://schemas.microsoft.com/office/drawing/2014/main" id="{69C8F0F8-CD72-3006-CAB8-AEC5EB4B1144}"/>
                </a:ext>
              </a:extLst>
            </p:cNvPr>
            <p:cNvSpPr>
              <a:spLocks noChangeShapeType="1"/>
            </p:cNvSpPr>
            <p:nvPr/>
          </p:nvSpPr>
          <p:spPr bwMode="auto">
            <a:xfrm>
              <a:off x="5492" y="2590"/>
              <a:ext cx="0" cy="55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6" name="Line 241">
              <a:extLst>
                <a:ext uri="{FF2B5EF4-FFF2-40B4-BE49-F238E27FC236}">
                  <a16:creationId xmlns:a16="http://schemas.microsoft.com/office/drawing/2014/main" id="{7F573BD1-1D1C-FA89-558C-06C51D2CF4A7}"/>
                </a:ext>
              </a:extLst>
            </p:cNvPr>
            <p:cNvSpPr>
              <a:spLocks noChangeShapeType="1"/>
            </p:cNvSpPr>
            <p:nvPr/>
          </p:nvSpPr>
          <p:spPr bwMode="auto">
            <a:xfrm>
              <a:off x="5458" y="314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7" name="Oval 242">
              <a:extLst>
                <a:ext uri="{FF2B5EF4-FFF2-40B4-BE49-F238E27FC236}">
                  <a16:creationId xmlns:a16="http://schemas.microsoft.com/office/drawing/2014/main" id="{FD1824CB-C191-2ECA-5AFE-DAD14225AC2B}"/>
                </a:ext>
              </a:extLst>
            </p:cNvPr>
            <p:cNvSpPr>
              <a:spLocks noChangeArrowheads="1"/>
            </p:cNvSpPr>
            <p:nvPr/>
          </p:nvSpPr>
          <p:spPr bwMode="auto">
            <a:xfrm>
              <a:off x="5466" y="2563"/>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20718" name="Line 243">
              <a:extLst>
                <a:ext uri="{FF2B5EF4-FFF2-40B4-BE49-F238E27FC236}">
                  <a16:creationId xmlns:a16="http://schemas.microsoft.com/office/drawing/2014/main" id="{D283A14E-D5B2-04D8-DFE9-D280F45C7D2E}"/>
                </a:ext>
              </a:extLst>
            </p:cNvPr>
            <p:cNvSpPr>
              <a:spLocks noChangeShapeType="1"/>
            </p:cNvSpPr>
            <p:nvPr/>
          </p:nvSpPr>
          <p:spPr bwMode="auto">
            <a:xfrm flipV="1">
              <a:off x="4685" y="3020"/>
              <a:ext cx="0" cy="25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19" name="Line 244">
              <a:extLst>
                <a:ext uri="{FF2B5EF4-FFF2-40B4-BE49-F238E27FC236}">
                  <a16:creationId xmlns:a16="http://schemas.microsoft.com/office/drawing/2014/main" id="{593BB3E2-2B56-84F3-C900-9D95BF642BE9}"/>
                </a:ext>
              </a:extLst>
            </p:cNvPr>
            <p:cNvSpPr>
              <a:spLocks noChangeShapeType="1"/>
            </p:cNvSpPr>
            <p:nvPr/>
          </p:nvSpPr>
          <p:spPr bwMode="auto">
            <a:xfrm>
              <a:off x="4685" y="3271"/>
              <a:ext cx="0" cy="20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720" name="Oval 245">
              <a:extLst>
                <a:ext uri="{FF2B5EF4-FFF2-40B4-BE49-F238E27FC236}">
                  <a16:creationId xmlns:a16="http://schemas.microsoft.com/office/drawing/2014/main" id="{0B5F3C0A-3735-F950-5F5E-4B223A4AAF0B}"/>
                </a:ext>
              </a:extLst>
            </p:cNvPr>
            <p:cNvSpPr>
              <a:spLocks noChangeArrowheads="1"/>
            </p:cNvSpPr>
            <p:nvPr/>
          </p:nvSpPr>
          <p:spPr bwMode="auto">
            <a:xfrm>
              <a:off x="4659" y="3244"/>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320705" name="Text Box 246">
            <a:extLst>
              <a:ext uri="{FF2B5EF4-FFF2-40B4-BE49-F238E27FC236}">
                <a16:creationId xmlns:a16="http://schemas.microsoft.com/office/drawing/2014/main" id="{FAE94BE4-CBDB-8720-97BA-4830DC46875D}"/>
              </a:ext>
            </a:extLst>
          </p:cNvPr>
          <p:cNvSpPr txBox="1">
            <a:spLocks noChangeArrowheads="1"/>
          </p:cNvSpPr>
          <p:nvPr/>
        </p:nvSpPr>
        <p:spPr bwMode="auto">
          <a:xfrm>
            <a:off x="1620838" y="3832225"/>
            <a:ext cx="1168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0.004</a:t>
            </a:r>
          </a:p>
        </p:txBody>
      </p:sp>
      <p:sp>
        <p:nvSpPr>
          <p:cNvPr id="320706" name="Text Box 247">
            <a:extLst>
              <a:ext uri="{FF2B5EF4-FFF2-40B4-BE49-F238E27FC236}">
                <a16:creationId xmlns:a16="http://schemas.microsoft.com/office/drawing/2014/main" id="{ED47BAB6-A9EB-D7E9-7BC4-8FAE13A513A4}"/>
              </a:ext>
            </a:extLst>
          </p:cNvPr>
          <p:cNvSpPr txBox="1">
            <a:spLocks noChangeArrowheads="1"/>
          </p:cNvSpPr>
          <p:nvPr/>
        </p:nvSpPr>
        <p:spPr bwMode="auto">
          <a:xfrm>
            <a:off x="3806825" y="408940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0.06</a:t>
            </a:r>
          </a:p>
        </p:txBody>
      </p:sp>
      <p:sp>
        <p:nvSpPr>
          <p:cNvPr id="320707" name="Text Box 248">
            <a:extLst>
              <a:ext uri="{FF2B5EF4-FFF2-40B4-BE49-F238E27FC236}">
                <a16:creationId xmlns:a16="http://schemas.microsoft.com/office/drawing/2014/main" id="{46241EA4-A496-68BC-C14D-EE4275DE73B2}"/>
              </a:ext>
            </a:extLst>
          </p:cNvPr>
          <p:cNvSpPr txBox="1">
            <a:spLocks noChangeArrowheads="1"/>
          </p:cNvSpPr>
          <p:nvPr/>
        </p:nvSpPr>
        <p:spPr bwMode="auto">
          <a:xfrm>
            <a:off x="5932488" y="450215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0.44</a:t>
            </a:r>
          </a:p>
        </p:txBody>
      </p:sp>
      <p:sp>
        <p:nvSpPr>
          <p:cNvPr id="320708" name="Text Box 249">
            <a:extLst>
              <a:ext uri="{FF2B5EF4-FFF2-40B4-BE49-F238E27FC236}">
                <a16:creationId xmlns:a16="http://schemas.microsoft.com/office/drawing/2014/main" id="{0BBCA920-C0E9-02AB-611D-499F20D2471A}"/>
              </a:ext>
            </a:extLst>
          </p:cNvPr>
          <p:cNvSpPr txBox="1">
            <a:spLocks noChangeArrowheads="1"/>
          </p:cNvSpPr>
          <p:nvPr/>
        </p:nvSpPr>
        <p:spPr bwMode="auto">
          <a:xfrm>
            <a:off x="7413625" y="3803650"/>
            <a:ext cx="1298575"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0.05</a:t>
            </a:r>
          </a:p>
        </p:txBody>
      </p:sp>
      <p:sp>
        <p:nvSpPr>
          <p:cNvPr id="320709" name="Text Box 250">
            <a:extLst>
              <a:ext uri="{FF2B5EF4-FFF2-40B4-BE49-F238E27FC236}">
                <a16:creationId xmlns:a16="http://schemas.microsoft.com/office/drawing/2014/main" id="{4B46F893-8885-47A5-AC5C-A31DF4CEC7F4}"/>
              </a:ext>
            </a:extLst>
          </p:cNvPr>
          <p:cNvSpPr txBox="1">
            <a:spLocks noChangeArrowheads="1"/>
          </p:cNvSpPr>
          <p:nvPr/>
        </p:nvSpPr>
        <p:spPr bwMode="auto">
          <a:xfrm>
            <a:off x="0" y="5945188"/>
            <a:ext cx="8923338" cy="641350"/>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600" i="1">
                <a:cs typeface="Arial" panose="020B0604020202020204" pitchFamily="34" charset="0"/>
              </a:rPr>
              <a:t>h</a:t>
            </a:r>
            <a:r>
              <a:rPr lang="fr-CA" altLang="en-US" sz="3600" baseline="30000">
                <a:cs typeface="Arial" panose="020B0604020202020204" pitchFamily="34" charset="0"/>
              </a:rPr>
              <a:t>2</a:t>
            </a:r>
            <a:r>
              <a:rPr lang="fr-CA" altLang="en-US" sz="2000">
                <a:latin typeface="Arial" panose="020B0604020202020204" pitchFamily="34" charset="0"/>
                <a:cs typeface="Arial" panose="020B0604020202020204" pitchFamily="34" charset="0"/>
              </a:rPr>
              <a:t>= 0.10         0.55        0.24          0.21        0.11         0.03       0.08         0.30</a:t>
            </a:r>
          </a:p>
        </p:txBody>
      </p:sp>
      <p:sp>
        <p:nvSpPr>
          <p:cNvPr id="320710" name="Oval 251">
            <a:extLst>
              <a:ext uri="{FF2B5EF4-FFF2-40B4-BE49-F238E27FC236}">
                <a16:creationId xmlns:a16="http://schemas.microsoft.com/office/drawing/2014/main" id="{E22B843D-97FC-FB52-EDB2-0ADBD1389AB5}"/>
              </a:ext>
            </a:extLst>
          </p:cNvPr>
          <p:cNvSpPr>
            <a:spLocks noChangeArrowheads="1"/>
          </p:cNvSpPr>
          <p:nvPr/>
        </p:nvSpPr>
        <p:spPr bwMode="auto">
          <a:xfrm>
            <a:off x="5991225" y="3687763"/>
            <a:ext cx="952500" cy="3040062"/>
          </a:xfrm>
          <a:prstGeom prst="ellipse">
            <a:avLst/>
          </a:prstGeom>
          <a:noFill/>
          <a:ln w="28575" algn="ctr">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Slide Number Placeholder 4">
            <a:extLst>
              <a:ext uri="{FF2B5EF4-FFF2-40B4-BE49-F238E27FC236}">
                <a16:creationId xmlns:a16="http://schemas.microsoft.com/office/drawing/2014/main" id="{840A2F0B-F385-999D-EAC0-F2867640C04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1491D5B-D15C-42F5-9E28-0E90BA069BC8}" type="slidenum">
              <a:rPr lang="en-US" altLang="en-US" sz="1400"/>
              <a:pPr>
                <a:spcBef>
                  <a:spcPct val="0"/>
                </a:spcBef>
                <a:buFontTx/>
                <a:buNone/>
              </a:pPr>
              <a:t>174</a:t>
            </a:fld>
            <a:endParaRPr lang="en-US" altLang="en-US" sz="1400"/>
          </a:p>
        </p:txBody>
      </p:sp>
      <p:sp>
        <p:nvSpPr>
          <p:cNvPr id="321539" name="Rectangle 2">
            <a:extLst>
              <a:ext uri="{FF2B5EF4-FFF2-40B4-BE49-F238E27FC236}">
                <a16:creationId xmlns:a16="http://schemas.microsoft.com/office/drawing/2014/main" id="{D774CF93-41B7-927C-C5F8-CBA373B4AB6C}"/>
              </a:ext>
            </a:extLst>
          </p:cNvPr>
          <p:cNvSpPr>
            <a:spLocks noGrp="1" noChangeArrowheads="1"/>
          </p:cNvSpPr>
          <p:nvPr>
            <p:ph type="title"/>
          </p:nvPr>
        </p:nvSpPr>
        <p:spPr>
          <a:xfrm>
            <a:off x="0" y="0"/>
            <a:ext cx="9144000" cy="1196975"/>
          </a:xfrm>
          <a:solidFill>
            <a:srgbClr val="FFCC00"/>
          </a:solidFill>
          <a:ln>
            <a:solidFill>
              <a:srgbClr val="0000FF"/>
            </a:solidFill>
            <a:miter lim="800000"/>
            <a:headEnd/>
            <a:tailEnd/>
          </a:ln>
        </p:spPr>
        <p:txBody>
          <a:bodyPr/>
          <a:lstStyle/>
          <a:p>
            <a:r>
              <a:rPr lang="fr-CA" altLang="en-US" sz="4000" b="1">
                <a:latin typeface="Arial" panose="020B0604020202020204" pitchFamily="34" charset="0"/>
              </a:rPr>
              <a:t>Conclusions</a:t>
            </a:r>
            <a:br>
              <a:rPr lang="fr-CA" altLang="en-US" sz="4000" b="1">
                <a:latin typeface="Arial" panose="020B0604020202020204" pitchFamily="34" charset="0"/>
              </a:rPr>
            </a:br>
            <a:r>
              <a:rPr lang="fr-CA" altLang="en-US" sz="3100" b="1" i="1">
                <a:solidFill>
                  <a:srgbClr val="0000FF"/>
                </a:solidFill>
                <a:latin typeface="Arial" panose="020B0604020202020204" pitchFamily="34" charset="0"/>
              </a:rPr>
              <a:t>Why a Selection Limit?</a:t>
            </a:r>
          </a:p>
        </p:txBody>
      </p:sp>
      <p:sp>
        <p:nvSpPr>
          <p:cNvPr id="321540" name="Rectangle 3">
            <a:extLst>
              <a:ext uri="{FF2B5EF4-FFF2-40B4-BE49-F238E27FC236}">
                <a16:creationId xmlns:a16="http://schemas.microsoft.com/office/drawing/2014/main" id="{70F433E5-9C7D-FDCC-4AA0-55CE0AEE30AC}"/>
              </a:ext>
            </a:extLst>
          </p:cNvPr>
          <p:cNvSpPr>
            <a:spLocks noChangeArrowheads="1"/>
          </p:cNvSpPr>
          <p:nvPr/>
        </p:nvSpPr>
        <p:spPr bwMode="auto">
          <a:xfrm>
            <a:off x="269875" y="1268413"/>
            <a:ext cx="8589963" cy="1965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n-US" altLang="en-US" sz="3000">
                <a:latin typeface="Arial" panose="020B0604020202020204" pitchFamily="34" charset="0"/>
              </a:rPr>
              <a:t>Counterposing natural selection…</a:t>
            </a:r>
            <a:r>
              <a:rPr lang="en-US" altLang="en-US" sz="3000" b="1">
                <a:latin typeface="Arial" panose="020B0604020202020204" pitchFamily="34" charset="0"/>
              </a:rPr>
              <a:t>NO</a:t>
            </a:r>
          </a:p>
          <a:p>
            <a:r>
              <a:rPr lang="en-US" altLang="en-US" sz="3000">
                <a:latin typeface="Arial" panose="020B0604020202020204" pitchFamily="34" charset="0"/>
              </a:rPr>
              <a:t>Reduction in selection differential…</a:t>
            </a:r>
            <a:r>
              <a:rPr lang="en-US" altLang="en-US" sz="3000" b="1">
                <a:latin typeface="Arial" panose="020B0604020202020204" pitchFamily="34" charset="0"/>
              </a:rPr>
              <a:t>NO</a:t>
            </a:r>
            <a:endParaRPr lang="en-US" altLang="en-US" sz="3000">
              <a:latin typeface="Arial" panose="020B0604020202020204" pitchFamily="34" charset="0"/>
            </a:endParaRPr>
          </a:p>
          <a:p>
            <a:r>
              <a:rPr lang="en-US" altLang="en-US" sz="3000">
                <a:latin typeface="Arial" panose="020B0604020202020204" pitchFamily="34" charset="0"/>
              </a:rPr>
              <a:t>Reduction in narrow-sense heritability…</a:t>
            </a:r>
            <a:r>
              <a:rPr lang="en-US" altLang="en-US" sz="3000" b="1">
                <a:latin typeface="Arial" panose="020B0604020202020204" pitchFamily="34" charset="0"/>
              </a:rPr>
              <a:t>NO</a:t>
            </a:r>
          </a:p>
          <a:p>
            <a:pPr lvl="1">
              <a:lnSpc>
                <a:spcPct val="60000"/>
              </a:lnSpc>
            </a:pPr>
            <a:r>
              <a:rPr lang="en-US" altLang="en-US" sz="1800">
                <a:latin typeface="Arial" panose="020B0604020202020204" pitchFamily="34" charset="0"/>
              </a:rPr>
              <a:t>(except maybe for one line)</a:t>
            </a:r>
            <a:r>
              <a:rPr lang="en-US" altLang="en-US" sz="2600">
                <a:latin typeface="Arial" panose="020B0604020202020204" pitchFamily="34" charset="0"/>
              </a:rPr>
              <a:t> </a:t>
            </a:r>
            <a:endParaRPr lang="en-US" altLang="en-US" sz="2600" b="1">
              <a:latin typeface="Arial" panose="020B0604020202020204" pitchFamily="34" charset="0"/>
            </a:endParaRPr>
          </a:p>
        </p:txBody>
      </p:sp>
      <p:sp>
        <p:nvSpPr>
          <p:cNvPr id="2095108" name="Rectangle 4">
            <a:extLst>
              <a:ext uri="{FF2B5EF4-FFF2-40B4-BE49-F238E27FC236}">
                <a16:creationId xmlns:a16="http://schemas.microsoft.com/office/drawing/2014/main" id="{5315AF1A-93D5-B058-4586-BF81633212D1}"/>
              </a:ext>
            </a:extLst>
          </p:cNvPr>
          <p:cNvSpPr>
            <a:spLocks noChangeArrowheads="1"/>
          </p:cNvSpPr>
          <p:nvPr/>
        </p:nvSpPr>
        <p:spPr bwMode="auto">
          <a:xfrm>
            <a:off x="0" y="3362325"/>
            <a:ext cx="9144000" cy="1246188"/>
          </a:xfrm>
          <a:prstGeom prst="rect">
            <a:avLst/>
          </a:prstGeom>
          <a:solidFill>
            <a:srgbClr val="FFCC00"/>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CA" altLang="en-US" sz="3400" b="1">
                <a:latin typeface="Arial" panose="020B0604020202020204" pitchFamily="34" charset="0"/>
              </a:rPr>
              <a:t>Some Other Possible E</a:t>
            </a:r>
            <a:r>
              <a:rPr lang="en-US" altLang="en-US" sz="3400" b="1">
                <a:latin typeface="Arial" panose="020B0604020202020204" pitchFamily="34" charset="0"/>
              </a:rPr>
              <a:t>xplanations</a:t>
            </a:r>
            <a:br>
              <a:rPr lang="en-US" altLang="en-US" sz="3400" b="1">
                <a:latin typeface="Arial" panose="020B0604020202020204" pitchFamily="34" charset="0"/>
              </a:rPr>
            </a:br>
            <a:r>
              <a:rPr lang="en-US" altLang="en-US" sz="3400" b="1">
                <a:latin typeface="Arial" panose="020B0604020202020204" pitchFamily="34" charset="0"/>
              </a:rPr>
              <a:t>for the Selection Limit</a:t>
            </a:r>
            <a:endParaRPr lang="fr-CA" altLang="en-US" sz="3400" b="1">
              <a:latin typeface="Arial" panose="020B0604020202020204" pitchFamily="34" charset="0"/>
            </a:endParaRPr>
          </a:p>
        </p:txBody>
      </p:sp>
      <p:sp>
        <p:nvSpPr>
          <p:cNvPr id="2095109" name="Rectangle 5">
            <a:extLst>
              <a:ext uri="{FF2B5EF4-FFF2-40B4-BE49-F238E27FC236}">
                <a16:creationId xmlns:a16="http://schemas.microsoft.com/office/drawing/2014/main" id="{A573C2F8-8A1E-FA63-32B5-208349E1FDD4}"/>
              </a:ext>
            </a:extLst>
          </p:cNvPr>
          <p:cNvSpPr>
            <a:spLocks noChangeArrowheads="1"/>
          </p:cNvSpPr>
          <p:nvPr/>
        </p:nvSpPr>
        <p:spPr bwMode="auto">
          <a:xfrm>
            <a:off x="250825" y="4699000"/>
            <a:ext cx="8589963" cy="164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r>
              <a:rPr lang="en-US" altLang="en-US" sz="3000">
                <a:latin typeface="Arial" panose="020B0604020202020204" pitchFamily="34" charset="0"/>
              </a:rPr>
              <a:t>Genetic correlations with other traits</a:t>
            </a:r>
          </a:p>
          <a:p>
            <a:r>
              <a:rPr lang="en-US" altLang="en-US" sz="3000">
                <a:latin typeface="Arial" panose="020B0604020202020204" pitchFamily="34" charset="0"/>
              </a:rPr>
              <a:t>Overdominance</a:t>
            </a:r>
          </a:p>
          <a:p>
            <a:r>
              <a:rPr lang="en-US" altLang="en-US" sz="3000">
                <a:latin typeface="Arial" panose="020B0604020202020204" pitchFamily="34" charset="0"/>
              </a:rPr>
              <a:t>Epistasis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510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95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5108" grpId="0" animBg="1"/>
      <p:bldP spid="2095109"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Number Placeholder 3">
            <a:extLst>
              <a:ext uri="{FF2B5EF4-FFF2-40B4-BE49-F238E27FC236}">
                <a16:creationId xmlns:a16="http://schemas.microsoft.com/office/drawing/2014/main" id="{A818EF8B-DE8A-BA2E-A759-0AF1EF44EB0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F6CDCE8-CD90-4A48-B22D-F610F3544879}" type="slidenum">
              <a:rPr lang="en-US" altLang="en-US" sz="1400"/>
              <a:pPr>
                <a:spcBef>
                  <a:spcPct val="0"/>
                </a:spcBef>
                <a:buFontTx/>
                <a:buNone/>
              </a:pPr>
              <a:t>175</a:t>
            </a:fld>
            <a:endParaRPr lang="en-US" altLang="en-US" sz="1400"/>
          </a:p>
        </p:txBody>
      </p:sp>
      <p:sp>
        <p:nvSpPr>
          <p:cNvPr id="2099202" name="Text Box 2">
            <a:extLst>
              <a:ext uri="{FF2B5EF4-FFF2-40B4-BE49-F238E27FC236}">
                <a16:creationId xmlns:a16="http://schemas.microsoft.com/office/drawing/2014/main" id="{22EA2A57-C4A1-8569-0934-D0F358B1D0A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323588" name="Line 3">
            <a:extLst>
              <a:ext uri="{FF2B5EF4-FFF2-40B4-BE49-F238E27FC236}">
                <a16:creationId xmlns:a16="http://schemas.microsoft.com/office/drawing/2014/main" id="{CD938A36-803F-50F2-A4C2-F4B3056AD9E5}"/>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323589" name="Group 4">
            <a:extLst>
              <a:ext uri="{FF2B5EF4-FFF2-40B4-BE49-F238E27FC236}">
                <a16:creationId xmlns:a16="http://schemas.microsoft.com/office/drawing/2014/main" id="{103187F9-B6CD-C1EA-8055-EFA2C128BA8E}"/>
              </a:ext>
            </a:extLst>
          </p:cNvPr>
          <p:cNvGrpSpPr>
            <a:grpSpLocks/>
          </p:cNvGrpSpPr>
          <p:nvPr/>
        </p:nvGrpSpPr>
        <p:grpSpPr bwMode="auto">
          <a:xfrm>
            <a:off x="533400" y="992188"/>
            <a:ext cx="7100888" cy="5386387"/>
            <a:chOff x="567" y="625"/>
            <a:chExt cx="4473" cy="3393"/>
          </a:xfrm>
        </p:grpSpPr>
        <p:grpSp>
          <p:nvGrpSpPr>
            <p:cNvPr id="323591" name="Group 12">
              <a:extLst>
                <a:ext uri="{FF2B5EF4-FFF2-40B4-BE49-F238E27FC236}">
                  <a16:creationId xmlns:a16="http://schemas.microsoft.com/office/drawing/2014/main" id="{73D52126-3843-384F-7CE4-836D14304895}"/>
                </a:ext>
              </a:extLst>
            </p:cNvPr>
            <p:cNvGrpSpPr>
              <a:grpSpLocks/>
            </p:cNvGrpSpPr>
            <p:nvPr/>
          </p:nvGrpSpPr>
          <p:grpSpPr bwMode="auto">
            <a:xfrm>
              <a:off x="606" y="1052"/>
              <a:ext cx="4312" cy="2966"/>
              <a:chOff x="335727" y="1965579"/>
              <a:chExt cx="6544056" cy="4575280"/>
            </a:xfrm>
          </p:grpSpPr>
          <p:graphicFrame>
            <p:nvGraphicFramePr>
              <p:cNvPr id="3" name="Chart 2">
                <a:extLst>
                  <a:ext uri="{FF2B5EF4-FFF2-40B4-BE49-F238E27FC236}">
                    <a16:creationId xmlns:a16="http://schemas.microsoft.com/office/drawing/2014/main" id="{0F0F3353-61CF-3C01-35E7-C345E5125238}"/>
                  </a:ext>
                </a:extLst>
              </p:cNvPr>
              <p:cNvGraphicFramePr/>
              <p:nvPr/>
            </p:nvGraphicFramePr>
            <p:xfrm>
              <a:off x="796925" y="1971675"/>
              <a:ext cx="6076950" cy="4210050"/>
            </p:xfrm>
            <a:graphic>
              <a:graphicData uri="http://schemas.openxmlformats.org/drawingml/2006/chart">
                <c:chart xmlns:c="http://schemas.openxmlformats.org/drawingml/2006/chart" xmlns:r="http://schemas.openxmlformats.org/officeDocument/2006/relationships" r:id="rId2"/>
              </a:graphicData>
            </a:graphic>
          </p:graphicFrame>
          <p:sp>
            <p:nvSpPr>
              <p:cNvPr id="323599" name="TextBox 3">
                <a:extLst>
                  <a:ext uri="{FF2B5EF4-FFF2-40B4-BE49-F238E27FC236}">
                    <a16:creationId xmlns:a16="http://schemas.microsoft.com/office/drawing/2014/main" id="{18168B05-8DE9-8CAC-5DBB-B9B779D3D6A3}"/>
                  </a:ext>
                </a:extLst>
              </p:cNvPr>
              <p:cNvSpPr txBox="1">
                <a:spLocks noChangeArrowheads="1"/>
              </p:cNvSpPr>
              <p:nvPr/>
            </p:nvSpPr>
            <p:spPr bwMode="auto">
              <a:xfrm rot="-5400000">
                <a:off x="-889882" y="3709493"/>
                <a:ext cx="2830627" cy="379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latin typeface="Calibri" panose="020F0502020204030204" pitchFamily="34" charset="0"/>
                    <a:cs typeface="Arial" panose="020B0604020202020204" pitchFamily="34" charset="0"/>
                  </a:rPr>
                  <a:t>Speed (m / min) </a:t>
                </a:r>
              </a:p>
            </p:txBody>
          </p:sp>
          <p:sp>
            <p:nvSpPr>
              <p:cNvPr id="323600" name="TextBox 4">
                <a:extLst>
                  <a:ext uri="{FF2B5EF4-FFF2-40B4-BE49-F238E27FC236}">
                    <a16:creationId xmlns:a16="http://schemas.microsoft.com/office/drawing/2014/main" id="{43AA5F39-C4C6-64C3-8C5D-7EAB2D486BFC}"/>
                  </a:ext>
                </a:extLst>
              </p:cNvPr>
              <p:cNvSpPr txBox="1">
                <a:spLocks noChangeArrowheads="1"/>
              </p:cNvSpPr>
              <p:nvPr/>
            </p:nvSpPr>
            <p:spPr bwMode="auto">
              <a:xfrm>
                <a:off x="1795731" y="6184518"/>
                <a:ext cx="3876145" cy="356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a:latin typeface="Calibri" panose="020F0502020204030204" pitchFamily="34" charset="0"/>
                    <a:cs typeface="Arial" panose="020B0604020202020204" pitchFamily="34" charset="0"/>
                  </a:rPr>
                  <a:t>Time (min / day) </a:t>
                </a:r>
              </a:p>
            </p:txBody>
          </p:sp>
        </p:grpSp>
        <p:sp>
          <p:nvSpPr>
            <p:cNvPr id="323592" name="Text Box 9">
              <a:extLst>
                <a:ext uri="{FF2B5EF4-FFF2-40B4-BE49-F238E27FC236}">
                  <a16:creationId xmlns:a16="http://schemas.microsoft.com/office/drawing/2014/main" id="{FFEB7A77-28D7-BE08-CA5C-23CAA6228D29}"/>
                </a:ext>
              </a:extLst>
            </p:cNvPr>
            <p:cNvSpPr txBox="1">
              <a:spLocks noChangeArrowheads="1"/>
            </p:cNvSpPr>
            <p:nvPr/>
          </p:nvSpPr>
          <p:spPr bwMode="auto">
            <a:xfrm>
              <a:off x="1447" y="625"/>
              <a:ext cx="29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latin typeface="Arial" panose="020B0604020202020204" pitchFamily="34" charset="0"/>
                </a:rPr>
                <a:t>782 mice in the G4 population</a:t>
              </a:r>
              <a:endParaRPr lang="en-US" altLang="en-US" sz="2400">
                <a:latin typeface="Arial" panose="020B0604020202020204" pitchFamily="34" charset="0"/>
              </a:endParaRPr>
            </a:p>
          </p:txBody>
        </p:sp>
        <p:sp>
          <p:nvSpPr>
            <p:cNvPr id="323593" name="TextBox 5">
              <a:extLst>
                <a:ext uri="{FF2B5EF4-FFF2-40B4-BE49-F238E27FC236}">
                  <a16:creationId xmlns:a16="http://schemas.microsoft.com/office/drawing/2014/main" id="{4CE0DBDF-D5AC-3376-64D2-2071F729598F}"/>
                </a:ext>
              </a:extLst>
            </p:cNvPr>
            <p:cNvSpPr txBox="1">
              <a:spLocks noChangeArrowheads="1"/>
            </p:cNvSpPr>
            <p:nvPr/>
          </p:nvSpPr>
          <p:spPr bwMode="auto">
            <a:xfrm>
              <a:off x="1878" y="3711"/>
              <a:ext cx="2167"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latin typeface="Arial" panose="020B0604020202020204" pitchFamily="34" charset="0"/>
                  <a:cs typeface="Arial" panose="020B0604020202020204" pitchFamily="34" charset="0"/>
                </a:rPr>
                <a:t>Duration (min/day)</a:t>
              </a:r>
            </a:p>
          </p:txBody>
        </p:sp>
        <p:sp>
          <p:nvSpPr>
            <p:cNvPr id="323594" name="TextBox 5">
              <a:extLst>
                <a:ext uri="{FF2B5EF4-FFF2-40B4-BE49-F238E27FC236}">
                  <a16:creationId xmlns:a16="http://schemas.microsoft.com/office/drawing/2014/main" id="{291D8222-B28B-2492-EF6B-4E4B1BA64316}"/>
                </a:ext>
              </a:extLst>
            </p:cNvPr>
            <p:cNvSpPr txBox="1">
              <a:spLocks noChangeArrowheads="1"/>
            </p:cNvSpPr>
            <p:nvPr/>
          </p:nvSpPr>
          <p:spPr bwMode="auto">
            <a:xfrm rot="-5400000">
              <a:off x="-271" y="2118"/>
              <a:ext cx="1963"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Mean Speed (m/min)</a:t>
              </a:r>
            </a:p>
          </p:txBody>
        </p:sp>
        <p:sp>
          <p:nvSpPr>
            <p:cNvPr id="323595" name="TextBox 10">
              <a:extLst>
                <a:ext uri="{FF2B5EF4-FFF2-40B4-BE49-F238E27FC236}">
                  <a16:creationId xmlns:a16="http://schemas.microsoft.com/office/drawing/2014/main" id="{02D222FA-6A97-760D-D7D3-C77EF0427262}"/>
                </a:ext>
              </a:extLst>
            </p:cNvPr>
            <p:cNvSpPr txBox="1">
              <a:spLocks noChangeArrowheads="1"/>
            </p:cNvSpPr>
            <p:nvPr/>
          </p:nvSpPr>
          <p:spPr bwMode="auto">
            <a:xfrm>
              <a:off x="1236" y="921"/>
              <a:ext cx="98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~3 hours</a:t>
              </a:r>
            </a:p>
          </p:txBody>
        </p:sp>
        <p:sp>
          <p:nvSpPr>
            <p:cNvPr id="323596" name="TextBox 11">
              <a:extLst>
                <a:ext uri="{FF2B5EF4-FFF2-40B4-BE49-F238E27FC236}">
                  <a16:creationId xmlns:a16="http://schemas.microsoft.com/office/drawing/2014/main" id="{6A4B2F91-4213-3229-7C1F-BE0F5B2757F6}"/>
                </a:ext>
              </a:extLst>
            </p:cNvPr>
            <p:cNvSpPr txBox="1">
              <a:spLocks noChangeArrowheads="1"/>
            </p:cNvSpPr>
            <p:nvPr/>
          </p:nvSpPr>
          <p:spPr bwMode="auto">
            <a:xfrm>
              <a:off x="4009" y="921"/>
              <a:ext cx="103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FF"/>
                  </a:solidFill>
                  <a:latin typeface="Arial" panose="020B0604020202020204" pitchFamily="34" charset="0"/>
                </a:rPr>
                <a:t>~15 hours</a:t>
              </a:r>
            </a:p>
          </p:txBody>
        </p:sp>
        <p:sp>
          <p:nvSpPr>
            <p:cNvPr id="323597" name="Line 66">
              <a:extLst>
                <a:ext uri="{FF2B5EF4-FFF2-40B4-BE49-F238E27FC236}">
                  <a16:creationId xmlns:a16="http://schemas.microsoft.com/office/drawing/2014/main" id="{BDB4D9B1-D95C-2432-2038-6B075142B1B1}"/>
                </a:ext>
              </a:extLst>
            </p:cNvPr>
            <p:cNvSpPr>
              <a:spLocks noChangeShapeType="1"/>
            </p:cNvSpPr>
            <p:nvPr/>
          </p:nvSpPr>
          <p:spPr bwMode="auto">
            <a:xfrm>
              <a:off x="2144" y="1067"/>
              <a:ext cx="1844" cy="1"/>
            </a:xfrm>
            <a:prstGeom prst="line">
              <a:avLst/>
            </a:prstGeom>
            <a:noFill/>
            <a:ln w="38100" cap="rnd">
              <a:solidFill>
                <a:srgbClr val="0000FF"/>
              </a:solidFill>
              <a:prstDash val="sysDot"/>
              <a:round/>
              <a:headEnd/>
              <a:tailEnd type="triangle" w="lg" len="lg"/>
            </a:ln>
            <a:extLst>
              <a:ext uri="{909E8E84-426E-40DD-AFC4-6F175D3DCCD1}">
                <a14:hiddenFill xmlns:a14="http://schemas.microsoft.com/office/drawing/2010/main">
                  <a:noFill/>
                </a14:hiddenFill>
              </a:ext>
            </a:extLst>
          </p:spPr>
          <p:txBody>
            <a:bodyPr/>
            <a:lstStyle/>
            <a:p>
              <a:endParaRPr lang="en-US"/>
            </a:p>
          </p:txBody>
        </p:sp>
      </p:grpSp>
      <p:sp>
        <p:nvSpPr>
          <p:cNvPr id="323590" name="Text Box 15">
            <a:extLst>
              <a:ext uri="{FF2B5EF4-FFF2-40B4-BE49-F238E27FC236}">
                <a16:creationId xmlns:a16="http://schemas.microsoft.com/office/drawing/2014/main" id="{5B01D9DF-6763-FEC8-AEB1-57CD29283129}"/>
              </a:ext>
            </a:extLst>
          </p:cNvPr>
          <p:cNvSpPr txBox="1">
            <a:spLocks noChangeArrowheads="1"/>
          </p:cNvSpPr>
          <p:nvPr/>
        </p:nvSpPr>
        <p:spPr bwMode="auto">
          <a:xfrm>
            <a:off x="7143750" y="2857500"/>
            <a:ext cx="19050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5000"/>
              </a:spcAft>
              <a:buSzPct val="130000"/>
              <a:buFontTx/>
              <a:buNone/>
            </a:pPr>
            <a:r>
              <a:rPr lang="en-US" altLang="en-US" sz="2400" b="1">
                <a:solidFill>
                  <a:srgbClr val="0000FF"/>
                </a:solidFill>
                <a:latin typeface="Arial" panose="020B0604020202020204" pitchFamily="34" charset="0"/>
              </a:rPr>
              <a:t>Partial</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Correlation</a:t>
            </a:r>
            <a:br>
              <a:rPr lang="en-US" altLang="en-US" sz="2400" b="1">
                <a:solidFill>
                  <a:srgbClr val="0000FF"/>
                </a:solidFill>
                <a:latin typeface="Arial" panose="020B0604020202020204" pitchFamily="34" charset="0"/>
              </a:rPr>
            </a:br>
            <a:r>
              <a:rPr lang="en-US" altLang="en-US" sz="2400" b="1">
                <a:solidFill>
                  <a:srgbClr val="0000FF"/>
                </a:solidFill>
                <a:latin typeface="Arial" panose="020B0604020202020204" pitchFamily="34" charset="0"/>
              </a:rPr>
              <a:t>= 0.222</a:t>
            </a:r>
            <a:endParaRPr lang="en-US" altLang="en-US" sz="2400">
              <a:solidFill>
                <a:srgbClr val="0000FF"/>
              </a:solidFill>
              <a:latin typeface="Arial" panose="020B0604020202020204" pitchFamily="34" charset="0"/>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Slide Number Placeholder 5">
            <a:extLst>
              <a:ext uri="{FF2B5EF4-FFF2-40B4-BE49-F238E27FC236}">
                <a16:creationId xmlns:a16="http://schemas.microsoft.com/office/drawing/2014/main" id="{C4C17C38-CB30-BDB7-5E77-7F6F3575EE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E0D61B0-63BA-4A1F-A1BE-FB0083970194}" type="slidenum">
              <a:rPr lang="en-US" altLang="en-US" sz="1400"/>
              <a:pPr>
                <a:spcBef>
                  <a:spcPct val="0"/>
                </a:spcBef>
                <a:buFontTx/>
                <a:buNone/>
              </a:pPr>
              <a:t>176</a:t>
            </a:fld>
            <a:endParaRPr lang="en-US" altLang="en-US" sz="1400"/>
          </a:p>
        </p:txBody>
      </p:sp>
      <p:sp>
        <p:nvSpPr>
          <p:cNvPr id="324611" name="Rectangle 2">
            <a:extLst>
              <a:ext uri="{FF2B5EF4-FFF2-40B4-BE49-F238E27FC236}">
                <a16:creationId xmlns:a16="http://schemas.microsoft.com/office/drawing/2014/main" id="{A82AC56D-CF0B-7EB2-3772-CB05F6F60751}"/>
              </a:ext>
            </a:extLst>
          </p:cNvPr>
          <p:cNvSpPr>
            <a:spLocks noGrp="1" noChangeArrowheads="1"/>
          </p:cNvSpPr>
          <p:nvPr>
            <p:ph type="body" idx="1"/>
          </p:nvPr>
        </p:nvSpPr>
        <p:spPr>
          <a:xfrm>
            <a:off x="109538" y="1039813"/>
            <a:ext cx="9001125" cy="4687887"/>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Duration</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Only one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Explains 4.3%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Mean Speed</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Two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 5.3%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a:p>
            <a:pPr lvl="1">
              <a:spcBef>
                <a:spcPct val="0"/>
              </a:spcBef>
              <a:spcAft>
                <a:spcPct val="20000"/>
              </a:spcAft>
              <a:buSzPct val="130000"/>
              <a:buFont typeface="Arial" panose="020B0604020202020204" pitchFamily="34" charset="0"/>
              <a:buChar char="●"/>
            </a:pPr>
            <a:endParaRPr lang="en-US" altLang="en-US" sz="2400" b="1">
              <a:latin typeface="Arial" panose="020B0604020202020204" pitchFamily="34" charset="0"/>
            </a:endParaRPr>
          </a:p>
        </p:txBody>
      </p:sp>
      <p:sp>
        <p:nvSpPr>
          <p:cNvPr id="324612" name="Line 3">
            <a:extLst>
              <a:ext uri="{FF2B5EF4-FFF2-40B4-BE49-F238E27FC236}">
                <a16:creationId xmlns:a16="http://schemas.microsoft.com/office/drawing/2014/main" id="{F8EE9A3C-8068-B508-7AE6-40950E25E20F}"/>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0228" name="Text Box 4">
            <a:extLst>
              <a:ext uri="{FF2B5EF4-FFF2-40B4-BE49-F238E27FC236}">
                <a16:creationId xmlns:a16="http://schemas.microsoft.com/office/drawing/2014/main" id="{C31AC465-E2F9-37D5-5534-CFA981A8D38A}"/>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Slide Number Placeholder 5">
            <a:extLst>
              <a:ext uri="{FF2B5EF4-FFF2-40B4-BE49-F238E27FC236}">
                <a16:creationId xmlns:a16="http://schemas.microsoft.com/office/drawing/2014/main" id="{65F2AEDF-ADC1-45F0-11A2-47F9BFA465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744DA87-2B5F-48F2-84CE-7B2F51DF2F60}" type="slidenum">
              <a:rPr lang="en-US" altLang="en-US" sz="1400"/>
              <a:pPr>
                <a:spcBef>
                  <a:spcPct val="0"/>
                </a:spcBef>
                <a:buFontTx/>
                <a:buNone/>
              </a:pPr>
              <a:t>177</a:t>
            </a:fld>
            <a:endParaRPr lang="en-US" altLang="en-US" sz="1400"/>
          </a:p>
        </p:txBody>
      </p:sp>
      <p:sp>
        <p:nvSpPr>
          <p:cNvPr id="326659" name="Rectangle 2">
            <a:extLst>
              <a:ext uri="{FF2B5EF4-FFF2-40B4-BE49-F238E27FC236}">
                <a16:creationId xmlns:a16="http://schemas.microsoft.com/office/drawing/2014/main" id="{CF891F49-F232-3B9C-F38F-3F657AF5AE67}"/>
              </a:ext>
            </a:extLst>
          </p:cNvPr>
          <p:cNvSpPr>
            <a:spLocks noGrp="1" noChangeArrowheads="1"/>
          </p:cNvSpPr>
          <p:nvPr>
            <p:ph type="body" idx="1"/>
          </p:nvPr>
        </p:nvSpPr>
        <p:spPr>
          <a:xfrm>
            <a:off x="109538" y="1039813"/>
            <a:ext cx="9001125" cy="2422525"/>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Mean of Days 5 + 6</a:t>
            </a:r>
          </a:p>
          <a:p>
            <a:pPr>
              <a:spcBef>
                <a:spcPct val="0"/>
              </a:spcBef>
              <a:spcAft>
                <a:spcPct val="20000"/>
              </a:spcAft>
              <a:buSzPct val="130000"/>
              <a:buFont typeface="Arial" panose="020B0604020202020204" pitchFamily="34" charset="0"/>
              <a:buChar char="●"/>
            </a:pPr>
            <a:r>
              <a:rPr lang="en-US" altLang="en-US" sz="2800" b="1">
                <a:latin typeface="Arial" panose="020B0604020202020204" pitchFamily="34" charset="0"/>
              </a:rPr>
              <a:t>Maximum Speed </a:t>
            </a:r>
            <a:r>
              <a:rPr lang="en-US" altLang="en-US" sz="2800">
                <a:latin typeface="Arial" panose="020B0604020202020204" pitchFamily="34" charset="0"/>
              </a:rPr>
              <a:t>(the most physiological trait?)</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Three significant or suggestive QTL</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Explain 7.7% of variance</a:t>
            </a:r>
          </a:p>
          <a:p>
            <a:pPr lvl="1">
              <a:spcBef>
                <a:spcPct val="0"/>
              </a:spcBef>
              <a:spcAft>
                <a:spcPct val="20000"/>
              </a:spcAft>
              <a:buSzPct val="130000"/>
              <a:buFont typeface="Arial" panose="020B0604020202020204" pitchFamily="34" charset="0"/>
              <a:buChar char="●"/>
            </a:pPr>
            <a:r>
              <a:rPr lang="en-US" altLang="en-US" sz="2400" b="1">
                <a:latin typeface="Arial" panose="020B0604020202020204" pitchFamily="34" charset="0"/>
              </a:rPr>
              <a:t>Some additional QTL for Days 1-3 of wheel running</a:t>
            </a:r>
          </a:p>
        </p:txBody>
      </p:sp>
      <p:sp>
        <p:nvSpPr>
          <p:cNvPr id="326660" name="Line 3">
            <a:extLst>
              <a:ext uri="{FF2B5EF4-FFF2-40B4-BE49-F238E27FC236}">
                <a16:creationId xmlns:a16="http://schemas.microsoft.com/office/drawing/2014/main" id="{D77D545C-5443-685D-AA7F-4831BD1EA80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2276" name="Text Box 4">
            <a:extLst>
              <a:ext uri="{FF2B5EF4-FFF2-40B4-BE49-F238E27FC236}">
                <a16:creationId xmlns:a16="http://schemas.microsoft.com/office/drawing/2014/main" id="{38D624BD-3D44-6D07-6EAD-6ADA5512AC07}"/>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pic>
        <p:nvPicPr>
          <p:cNvPr id="2102277" name="Picture 5" descr="Half-Full-0308-lg">
            <a:extLst>
              <a:ext uri="{FF2B5EF4-FFF2-40B4-BE49-F238E27FC236}">
                <a16:creationId xmlns:a16="http://schemas.microsoft.com/office/drawing/2014/main" id="{5CAA491B-0C33-B46F-BC46-E8CEDBD062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94063" y="3506788"/>
            <a:ext cx="22860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02277"/>
                                        </p:tgtEl>
                                        <p:attrNameLst>
                                          <p:attrName>style.visibility</p:attrName>
                                        </p:attrNameLst>
                                      </p:cBhvr>
                                      <p:to>
                                        <p:strVal val="visible"/>
                                      </p:to>
                                    </p:set>
                                    <p:anim calcmode="lin" valueType="num">
                                      <p:cBhvr additive="base">
                                        <p:cTn id="7" dur="500" fill="hold"/>
                                        <p:tgtEl>
                                          <p:spTgt spid="2102277"/>
                                        </p:tgtEl>
                                        <p:attrNameLst>
                                          <p:attrName>ppt_x</p:attrName>
                                        </p:attrNameLst>
                                      </p:cBhvr>
                                      <p:tavLst>
                                        <p:tav tm="0">
                                          <p:val>
                                            <p:strVal val="#ppt_x"/>
                                          </p:val>
                                        </p:tav>
                                        <p:tav tm="100000">
                                          <p:val>
                                            <p:strVal val="#ppt_x"/>
                                          </p:val>
                                        </p:tav>
                                      </p:tavLst>
                                    </p:anim>
                                    <p:anim calcmode="lin" valueType="num">
                                      <p:cBhvr additive="base">
                                        <p:cTn id="8" dur="500" fill="hold"/>
                                        <p:tgtEl>
                                          <p:spTgt spid="21022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Slide Number Placeholder 5">
            <a:extLst>
              <a:ext uri="{FF2B5EF4-FFF2-40B4-BE49-F238E27FC236}">
                <a16:creationId xmlns:a16="http://schemas.microsoft.com/office/drawing/2014/main" id="{C4DAD746-ED2F-6CEA-7888-EE2EFD1F7BA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4B11293-8BC0-47B0-AD8B-B9CFD271C0EC}" type="slidenum">
              <a:rPr lang="en-US" altLang="en-US" sz="1400"/>
              <a:pPr>
                <a:spcBef>
                  <a:spcPct val="0"/>
                </a:spcBef>
                <a:buFontTx/>
                <a:buNone/>
              </a:pPr>
              <a:t>178</a:t>
            </a:fld>
            <a:endParaRPr lang="en-US" altLang="en-US" sz="1400"/>
          </a:p>
        </p:txBody>
      </p:sp>
      <p:sp>
        <p:nvSpPr>
          <p:cNvPr id="328707" name="Rectangle 2">
            <a:extLst>
              <a:ext uri="{FF2B5EF4-FFF2-40B4-BE49-F238E27FC236}">
                <a16:creationId xmlns:a16="http://schemas.microsoft.com/office/drawing/2014/main" id="{B68037CC-CCD2-4C7C-6CB1-99485B768445}"/>
              </a:ext>
            </a:extLst>
          </p:cNvPr>
          <p:cNvSpPr>
            <a:spLocks noGrp="1" noChangeArrowheads="1"/>
          </p:cNvSpPr>
          <p:nvPr>
            <p:ph type="body" idx="1"/>
          </p:nvPr>
        </p:nvSpPr>
        <p:spPr>
          <a:xfrm>
            <a:off x="109538" y="1006475"/>
            <a:ext cx="9001125" cy="4843463"/>
          </a:xfrm>
          <a:noFill/>
        </p:spPr>
        <p:txBody>
          <a:bodyPr>
            <a:spAutoFit/>
          </a:bodyPr>
          <a:lstStyle/>
          <a:p>
            <a:pPr>
              <a:spcBef>
                <a:spcPct val="0"/>
              </a:spcBef>
              <a:spcAft>
                <a:spcPct val="10000"/>
              </a:spcAft>
              <a:buSzPct val="130000"/>
              <a:buFont typeface="Arial" panose="020B0604020202020204" pitchFamily="34" charset="0"/>
              <a:buChar char="●"/>
            </a:pPr>
            <a:r>
              <a:rPr lang="en-US" altLang="en-US" sz="2800" b="1">
                <a:latin typeface="Arial" panose="020B0604020202020204" pitchFamily="34" charset="0"/>
              </a:rPr>
              <a:t>Wheel-running Distance, Duration,</a:t>
            </a:r>
            <a:br>
              <a:rPr lang="en-US" altLang="en-US" sz="2800" b="1">
                <a:latin typeface="Arial" panose="020B0604020202020204" pitchFamily="34" charset="0"/>
              </a:rPr>
            </a:br>
            <a:r>
              <a:rPr lang="en-US" altLang="en-US" sz="2800" b="1">
                <a:latin typeface="Arial" panose="020B0604020202020204" pitchFamily="34" charset="0"/>
              </a:rPr>
              <a:t>Average Speed, Maximum Speed</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Day 1, 2, 3, 4, 5, 6</a:t>
            </a:r>
            <a:endParaRPr lang="en-US" altLang="en-US" sz="2400" b="1">
              <a:solidFill>
                <a:srgbClr val="FF0000"/>
              </a:solidFill>
              <a:latin typeface="Arial" panose="020B0604020202020204" pitchFamily="34" charset="0"/>
            </a:endParaRP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Mean of Days 5 + 6 (Distance = the selection criterion)</a:t>
            </a:r>
          </a:p>
          <a:p>
            <a:pPr lvl="1">
              <a:spcBef>
                <a:spcPct val="0"/>
              </a:spcBef>
              <a:spcAft>
                <a:spcPct val="10000"/>
              </a:spcAft>
              <a:buSzPct val="130000"/>
              <a:buFont typeface="Arial" panose="020B0604020202020204" pitchFamily="34" charset="0"/>
              <a:buChar char="●"/>
            </a:pPr>
            <a:r>
              <a:rPr lang="en-US" altLang="en-US" sz="2400" b="1">
                <a:latin typeface="Arial" panose="020B0604020202020204" pitchFamily="34" charset="0"/>
              </a:rPr>
              <a:t>Slope for Days 1-6</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Intercept for Days 1-6</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39 significant, 18 suggestive QTL</a:t>
            </a:r>
          </a:p>
          <a:p>
            <a:pPr>
              <a:spcBef>
                <a:spcPct val="35000"/>
              </a:spcBef>
              <a:spcAft>
                <a:spcPct val="35000"/>
              </a:spcAft>
              <a:buSzPct val="130000"/>
              <a:buFontTx/>
              <a:buNone/>
            </a:pPr>
            <a:r>
              <a:rPr lang="en-US" altLang="en-US" sz="2800" b="1">
                <a:solidFill>
                  <a:srgbClr val="FF0000"/>
                </a:solidFill>
                <a:latin typeface="Arial" panose="020B0604020202020204" pitchFamily="34" charset="0"/>
              </a:rPr>
              <a:t>  Some different QTL on different days;</a:t>
            </a:r>
          </a:p>
          <a:p>
            <a:pPr>
              <a:spcBef>
                <a:spcPct val="0"/>
              </a:spcBef>
              <a:spcAft>
                <a:spcPct val="35000"/>
              </a:spcAft>
              <a:buSzPct val="130000"/>
              <a:buFontTx/>
              <a:buNone/>
            </a:pPr>
            <a:r>
              <a:rPr lang="en-US" altLang="en-US" sz="2800" b="1">
                <a:solidFill>
                  <a:srgbClr val="FF0000"/>
                </a:solidFill>
                <a:latin typeface="Arial" panose="020B0604020202020204" pitchFamily="34" charset="0"/>
              </a:rPr>
              <a:t>  Several QTL for trajectory of wheel running:</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  3 for duration explain 13.4% of variance</a:t>
            </a:r>
          </a:p>
        </p:txBody>
      </p:sp>
      <p:sp>
        <p:nvSpPr>
          <p:cNvPr id="328708" name="Line 3">
            <a:extLst>
              <a:ext uri="{FF2B5EF4-FFF2-40B4-BE49-F238E27FC236}">
                <a16:creationId xmlns:a16="http://schemas.microsoft.com/office/drawing/2014/main" id="{2F950C25-E257-7485-4054-8937F6C4D4F9}"/>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4324" name="Text Box 4">
            <a:extLst>
              <a:ext uri="{FF2B5EF4-FFF2-40B4-BE49-F238E27FC236}">
                <a16:creationId xmlns:a16="http://schemas.microsoft.com/office/drawing/2014/main" id="{9240D2CA-6A2F-CA8B-1136-A106641ED3E5}"/>
              </a:ext>
            </a:extLst>
          </p:cNvPr>
          <p:cNvSpPr txBox="1">
            <a:spLocks noChangeArrowheads="1"/>
          </p:cNvSpPr>
          <p:nvPr/>
        </p:nvSpPr>
        <p:spPr bwMode="auto">
          <a:xfrm>
            <a:off x="2217738" y="76200"/>
            <a:ext cx="4486275"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QTL Results</a:t>
            </a:r>
          </a:p>
        </p:txBody>
      </p:sp>
      <p:sp>
        <p:nvSpPr>
          <p:cNvPr id="328710" name="Rectangle 5">
            <a:extLst>
              <a:ext uri="{FF2B5EF4-FFF2-40B4-BE49-F238E27FC236}">
                <a16:creationId xmlns:a16="http://schemas.microsoft.com/office/drawing/2014/main" id="{96ACB708-91A3-7594-4179-45F19416D0B4}"/>
              </a:ext>
            </a:extLst>
          </p:cNvPr>
          <p:cNvSpPr>
            <a:spLocks noChangeArrowheads="1"/>
          </p:cNvSpPr>
          <p:nvPr/>
        </p:nvSpPr>
        <p:spPr bwMode="auto">
          <a:xfrm>
            <a:off x="465138" y="1052513"/>
            <a:ext cx="8364537" cy="3071812"/>
          </a:xfrm>
          <a:prstGeom prst="rect">
            <a:avLst/>
          </a:prstGeom>
          <a:noFill/>
          <a:ln w="28575">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Slide Number Placeholder 3">
            <a:extLst>
              <a:ext uri="{FF2B5EF4-FFF2-40B4-BE49-F238E27FC236}">
                <a16:creationId xmlns:a16="http://schemas.microsoft.com/office/drawing/2014/main" id="{E33C3172-8077-5478-C972-4C20996409E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55FC4D6-AD5F-406C-99D2-A68669780D2A}" type="slidenum">
              <a:rPr lang="en-US" altLang="en-US" sz="1400"/>
              <a:pPr>
                <a:spcBef>
                  <a:spcPct val="0"/>
                </a:spcBef>
                <a:buFontTx/>
                <a:buNone/>
              </a:pPr>
              <a:t>179</a:t>
            </a:fld>
            <a:endParaRPr lang="en-US" altLang="en-US" sz="1400"/>
          </a:p>
        </p:txBody>
      </p:sp>
      <p:pic>
        <p:nvPicPr>
          <p:cNvPr id="330755" name="Picture 2">
            <a:extLst>
              <a:ext uri="{FF2B5EF4-FFF2-40B4-BE49-F238E27FC236}">
                <a16:creationId xmlns:a16="http://schemas.microsoft.com/office/drawing/2014/main" id="{2EAE2397-729E-A45D-B354-F97BC48518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7500" y="0"/>
            <a:ext cx="4916488"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0756" name="Picture 3">
            <a:extLst>
              <a:ext uri="{FF2B5EF4-FFF2-40B4-BE49-F238E27FC236}">
                <a16:creationId xmlns:a16="http://schemas.microsoft.com/office/drawing/2014/main" id="{520D06F1-D336-4754-F226-11D48F0425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51475" y="220663"/>
            <a:ext cx="3565525" cy="6407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3">
            <a:extLst>
              <a:ext uri="{FF2B5EF4-FFF2-40B4-BE49-F238E27FC236}">
                <a16:creationId xmlns:a16="http://schemas.microsoft.com/office/drawing/2014/main" id="{78A95A48-4992-FAD7-C31A-6D7D9443C1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15B4ACA-96DB-4F2F-BD66-217562D3FB9E}" type="slidenum">
              <a:rPr lang="en-US" altLang="en-US" sz="1400"/>
              <a:pPr>
                <a:spcBef>
                  <a:spcPct val="0"/>
                </a:spcBef>
                <a:buFontTx/>
                <a:buNone/>
              </a:pPr>
              <a:t>18</a:t>
            </a:fld>
            <a:endParaRPr lang="en-US" altLang="en-US" sz="1400"/>
          </a:p>
        </p:txBody>
      </p:sp>
      <p:sp>
        <p:nvSpPr>
          <p:cNvPr id="63491" name="Rectangle 2">
            <a:extLst>
              <a:ext uri="{FF2B5EF4-FFF2-40B4-BE49-F238E27FC236}">
                <a16:creationId xmlns:a16="http://schemas.microsoft.com/office/drawing/2014/main" id="{CF271339-58EE-C4A8-2D0B-722790099BCA}"/>
              </a:ext>
            </a:extLst>
          </p:cNvPr>
          <p:cNvSpPr>
            <a:spLocks noChangeArrowheads="1"/>
          </p:cNvSpPr>
          <p:nvPr/>
        </p:nvSpPr>
        <p:spPr bwMode="auto">
          <a:xfrm>
            <a:off x="6977063" y="6643688"/>
            <a:ext cx="2166937"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800">
                <a:latin typeface="Arial" panose="020B0604020202020204" pitchFamily="34" charset="0"/>
              </a:rPr>
              <a:t>HCA_sensors_and_computer_2_shrunk.jpg</a:t>
            </a:r>
          </a:p>
        </p:txBody>
      </p:sp>
      <p:pic>
        <p:nvPicPr>
          <p:cNvPr id="63492" name="Picture 3" descr="HCA_sensors_and_computer_2_shrunk">
            <a:extLst>
              <a:ext uri="{FF2B5EF4-FFF2-40B4-BE49-F238E27FC236}">
                <a16:creationId xmlns:a16="http://schemas.microsoft.com/office/drawing/2014/main" id="{C787169F-F83E-1C34-7A7A-B3D934A730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371475"/>
            <a:ext cx="9732963" cy="648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0996" name="Text Box 4">
            <a:extLst>
              <a:ext uri="{FF2B5EF4-FFF2-40B4-BE49-F238E27FC236}">
                <a16:creationId xmlns:a16="http://schemas.microsoft.com/office/drawing/2014/main" id="{D0915363-0F5C-9167-458A-B626A271FEB7}"/>
              </a:ext>
            </a:extLst>
          </p:cNvPr>
          <p:cNvSpPr txBox="1">
            <a:spLocks noChangeArrowheads="1"/>
          </p:cNvSpPr>
          <p:nvPr/>
        </p:nvSpPr>
        <p:spPr bwMode="auto">
          <a:xfrm>
            <a:off x="-61913" y="-15875"/>
            <a:ext cx="9623426" cy="7254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30000"/>
              </a:lnSpc>
              <a:spcBef>
                <a:spcPct val="30000"/>
              </a:spcBef>
              <a:spcAft>
                <a:spcPct val="50000"/>
              </a:spcAft>
              <a:defRPr/>
            </a:pPr>
            <a:r>
              <a:rPr lang="en-US" altLang="en-US" sz="3200" b="1" dirty="0">
                <a:effectLst>
                  <a:outerShdw blurRad="38100" dist="38100" dir="2700000" algn="tl">
                    <a:srgbClr val="C0C0C0"/>
                  </a:outerShdw>
                </a:effectLst>
                <a:latin typeface="Arial" panose="020B0604020202020204" pitchFamily="34" charset="0"/>
              </a:rPr>
              <a:t>        What about activity in ordinary cages?</a:t>
            </a: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Number Placeholder 3">
            <a:extLst>
              <a:ext uri="{FF2B5EF4-FFF2-40B4-BE49-F238E27FC236}">
                <a16:creationId xmlns:a16="http://schemas.microsoft.com/office/drawing/2014/main" id="{1E67AFF5-D1F0-92FE-DF9A-84899633E5C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2E5A3FF-3457-4EDF-A6CE-4123542CAA44}" type="slidenum">
              <a:rPr lang="en-US" altLang="en-US" sz="1400"/>
              <a:pPr>
                <a:spcBef>
                  <a:spcPct val="0"/>
                </a:spcBef>
                <a:buFontTx/>
                <a:buNone/>
              </a:pPr>
              <a:t>180</a:t>
            </a:fld>
            <a:endParaRPr lang="en-US" altLang="en-US" sz="1400"/>
          </a:p>
        </p:txBody>
      </p:sp>
      <p:pic>
        <p:nvPicPr>
          <p:cNvPr id="331779" name="Picture 2" descr="Bones_Whole_Skeleton_1">
            <a:extLst>
              <a:ext uri="{FF2B5EF4-FFF2-40B4-BE49-F238E27FC236}">
                <a16:creationId xmlns:a16="http://schemas.microsoft.com/office/drawing/2014/main" id="{E3669BD7-6A9F-6F45-79E7-6DE7D767C3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Slide Number Placeholder 3">
            <a:extLst>
              <a:ext uri="{FF2B5EF4-FFF2-40B4-BE49-F238E27FC236}">
                <a16:creationId xmlns:a16="http://schemas.microsoft.com/office/drawing/2014/main" id="{7121957B-4E30-3C51-DFD9-9D166E350DF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79C348-D04F-4436-8FEC-DD595C8DFAC9}" type="slidenum">
              <a:rPr lang="en-US" altLang="en-US" sz="1400"/>
              <a:pPr>
                <a:spcBef>
                  <a:spcPct val="0"/>
                </a:spcBef>
                <a:buFontTx/>
                <a:buNone/>
              </a:pPr>
              <a:t>181</a:t>
            </a:fld>
            <a:endParaRPr lang="en-US" altLang="en-US" sz="1400"/>
          </a:p>
        </p:txBody>
      </p:sp>
      <p:sp>
        <p:nvSpPr>
          <p:cNvPr id="333827" name="Text Box 2">
            <a:extLst>
              <a:ext uri="{FF2B5EF4-FFF2-40B4-BE49-F238E27FC236}">
                <a16:creationId xmlns:a16="http://schemas.microsoft.com/office/drawing/2014/main" id="{866FFC99-3640-020F-5D34-AB6ED5BD8B14}"/>
              </a:ext>
            </a:extLst>
          </p:cNvPr>
          <p:cNvSpPr txBox="1">
            <a:spLocks noChangeArrowheads="1"/>
          </p:cNvSpPr>
          <p:nvPr/>
        </p:nvSpPr>
        <p:spPr bwMode="auto">
          <a:xfrm>
            <a:off x="457200" y="307975"/>
            <a:ext cx="8458200" cy="342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0000FF"/>
                </a:solidFill>
                <a:latin typeface="Arial" panose="020B0604020202020204" pitchFamily="34" charset="0"/>
              </a:rPr>
              <a:t>No difference in hindlimb length or</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metatrarsal/</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femur ratio,</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but ...</a:t>
            </a:r>
            <a:endParaRPr lang="en-US" altLang="en-US" sz="4600" b="1">
              <a:solidFill>
                <a:srgbClr val="FF0000"/>
              </a:solidFill>
              <a:latin typeface="Arial" panose="020B0604020202020204" pitchFamily="34" charset="0"/>
            </a:endParaRPr>
          </a:p>
        </p:txBody>
      </p:sp>
      <p:pic>
        <p:nvPicPr>
          <p:cNvPr id="333828" name="Picture 3" descr="MTF_Hildebrand1982_Q70">
            <a:extLst>
              <a:ext uri="{FF2B5EF4-FFF2-40B4-BE49-F238E27FC236}">
                <a16:creationId xmlns:a16="http://schemas.microsoft.com/office/drawing/2014/main" id="{E7C9238F-7990-311E-FC09-CC206A77E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990600"/>
            <a:ext cx="4321175" cy="55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29" name="Text Box 4">
            <a:extLst>
              <a:ext uri="{FF2B5EF4-FFF2-40B4-BE49-F238E27FC236}">
                <a16:creationId xmlns:a16="http://schemas.microsoft.com/office/drawing/2014/main" id="{ABC945C2-3BDE-BBF8-3945-EB4AC8E9A88B}"/>
              </a:ext>
            </a:extLst>
          </p:cNvPr>
          <p:cNvSpPr txBox="1">
            <a:spLocks noChangeArrowheads="1"/>
          </p:cNvSpPr>
          <p:nvPr/>
        </p:nvSpPr>
        <p:spPr bwMode="auto">
          <a:xfrm>
            <a:off x="4572000" y="5853113"/>
            <a:ext cx="4114800" cy="1004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a:p>
            <a:pPr>
              <a:spcBef>
                <a:spcPct val="50000"/>
              </a:spcBef>
              <a:buFontTx/>
              <a:buNone/>
            </a:pPr>
            <a:r>
              <a:rPr lang="en-US" altLang="en-US" sz="2400"/>
              <a:t>  </a:t>
            </a:r>
          </a:p>
        </p:txBody>
      </p:sp>
      <p:sp>
        <p:nvSpPr>
          <p:cNvPr id="333830" name="Text Box 5">
            <a:extLst>
              <a:ext uri="{FF2B5EF4-FFF2-40B4-BE49-F238E27FC236}">
                <a16:creationId xmlns:a16="http://schemas.microsoft.com/office/drawing/2014/main" id="{615F49E4-AFE3-52BF-3E71-965145F6A9B2}"/>
              </a:ext>
            </a:extLst>
          </p:cNvPr>
          <p:cNvSpPr txBox="1">
            <a:spLocks noChangeArrowheads="1"/>
          </p:cNvSpPr>
          <p:nvPr/>
        </p:nvSpPr>
        <p:spPr bwMode="auto">
          <a:xfrm>
            <a:off x="457200" y="4460875"/>
            <a:ext cx="8534400" cy="209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FF0000"/>
                </a:solidFill>
                <a:latin typeface="Arial" panose="020B0604020202020204" pitchFamily="34" charset="0"/>
              </a:rPr>
              <a:t>mice from</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selected lines have</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more symmetrical hindlimbs</a:t>
            </a:r>
          </a:p>
        </p:txBody>
      </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Slide Number Placeholder 3">
            <a:extLst>
              <a:ext uri="{FF2B5EF4-FFF2-40B4-BE49-F238E27FC236}">
                <a16:creationId xmlns:a16="http://schemas.microsoft.com/office/drawing/2014/main" id="{633B070B-CE8D-F263-02A8-548BAF381C2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C312504-4ECC-4F08-AFB0-94AF6DAFBBD5}" type="slidenum">
              <a:rPr lang="en-US" altLang="en-US" sz="1400"/>
              <a:pPr>
                <a:spcBef>
                  <a:spcPct val="0"/>
                </a:spcBef>
                <a:buFontTx/>
                <a:buNone/>
              </a:pPr>
              <a:t>182</a:t>
            </a:fld>
            <a:endParaRPr lang="en-US" altLang="en-US" sz="1400"/>
          </a:p>
        </p:txBody>
      </p:sp>
      <p:pic>
        <p:nvPicPr>
          <p:cNvPr id="335875" name="Picture 2" descr="12LEGDIF">
            <a:extLst>
              <a:ext uri="{FF2B5EF4-FFF2-40B4-BE49-F238E27FC236}">
                <a16:creationId xmlns:a16="http://schemas.microsoft.com/office/drawing/2014/main" id="{5E138173-21A8-7125-75CA-234AFB9BBA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228600"/>
            <a:ext cx="8458200" cy="634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6" name="Text Box 3">
            <a:extLst>
              <a:ext uri="{FF2B5EF4-FFF2-40B4-BE49-F238E27FC236}">
                <a16:creationId xmlns:a16="http://schemas.microsoft.com/office/drawing/2014/main" id="{B5B45D6A-4537-10EF-741A-79FEEAD025DA}"/>
              </a:ext>
            </a:extLst>
          </p:cNvPr>
          <p:cNvSpPr txBox="1">
            <a:spLocks noChangeArrowheads="1"/>
          </p:cNvSpPr>
          <p:nvPr/>
        </p:nvSpPr>
        <p:spPr bwMode="auto">
          <a:xfrm>
            <a:off x="0" y="63246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Tree>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Slide Number Placeholder 3">
            <a:extLst>
              <a:ext uri="{FF2B5EF4-FFF2-40B4-BE49-F238E27FC236}">
                <a16:creationId xmlns:a16="http://schemas.microsoft.com/office/drawing/2014/main" id="{F3414461-8036-14C8-CF6A-2DBD947B969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5D6B48B-461E-47CE-98E3-7F393AAAAC0D}" type="slidenum">
              <a:rPr lang="en-US" altLang="en-US" sz="1400"/>
              <a:pPr>
                <a:spcBef>
                  <a:spcPct val="0"/>
                </a:spcBef>
                <a:buFontTx/>
                <a:buNone/>
              </a:pPr>
              <a:t>183</a:t>
            </a:fld>
            <a:endParaRPr lang="en-US" altLang="en-US" sz="1400"/>
          </a:p>
        </p:txBody>
      </p:sp>
      <p:sp>
        <p:nvSpPr>
          <p:cNvPr id="2191362" name="Text Box 2">
            <a:extLst>
              <a:ext uri="{FF2B5EF4-FFF2-40B4-BE49-F238E27FC236}">
                <a16:creationId xmlns:a16="http://schemas.microsoft.com/office/drawing/2014/main" id="{B8549923-6463-6ECA-8DF9-6C862AF6DC80}"/>
              </a:ext>
            </a:extLst>
          </p:cNvPr>
          <p:cNvSpPr txBox="1">
            <a:spLocks noChangeArrowheads="1"/>
          </p:cNvSpPr>
          <p:nvPr/>
        </p:nvSpPr>
        <p:spPr bwMode="auto">
          <a:xfrm>
            <a:off x="381000" y="381000"/>
            <a:ext cx="8839200" cy="326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4200" b="1">
                <a:solidFill>
                  <a:srgbClr val="0000FF"/>
                </a:solidFill>
                <a:effectLst>
                  <a:outerShdw blurRad="38100" dist="38100" dir="2700000" algn="tl">
                    <a:srgbClr val="C0C0C0"/>
                  </a:outerShdw>
                </a:effectLst>
                <a:latin typeface="Arial" panose="020B0604020202020204" pitchFamily="34" charset="0"/>
              </a:rPr>
              <a:t>Insulin-</a:t>
            </a:r>
            <a:r>
              <a:rPr lang="en-US" altLang="en-US" sz="1000" b="1">
                <a:solidFill>
                  <a:srgbClr val="0000FF"/>
                </a:solidFill>
                <a:effectLst>
                  <a:outerShdw blurRad="38100" dist="38100" dir="2700000" algn="tl">
                    <a:srgbClr val="C0C0C0"/>
                  </a:outerShdw>
                </a:effectLst>
                <a:latin typeface="Arial" panose="020B0604020202020204" pitchFamily="34" charset="0"/>
              </a:rPr>
              <a:t> </a:t>
            </a:r>
            <a:r>
              <a:rPr lang="en-US" altLang="en-US" sz="4200" b="1">
                <a:solidFill>
                  <a:srgbClr val="0000FF"/>
                </a:solidFill>
                <a:effectLst>
                  <a:outerShdw blurRad="38100" dist="38100" dir="2700000" algn="tl">
                    <a:srgbClr val="C0C0C0"/>
                  </a:outerShdw>
                </a:effectLst>
                <a:latin typeface="Arial" panose="020B0604020202020204" pitchFamily="34" charset="0"/>
              </a:rPr>
              <a:t>stimulated Glucose Uptake of Isolated Muscles:</a:t>
            </a:r>
          </a:p>
          <a:p>
            <a:pPr>
              <a:lnSpc>
                <a:spcPct val="95000"/>
              </a:lnSpc>
              <a:spcBef>
                <a:spcPct val="20000"/>
              </a:spcBef>
              <a:defRPr/>
            </a:pPr>
            <a:r>
              <a:rPr lang="en-US" altLang="en-US" sz="4200" b="1">
                <a:solidFill>
                  <a:srgbClr val="FF0000"/>
                </a:solidFill>
                <a:effectLst>
                  <a:outerShdw blurRad="38100" dist="38100" dir="2700000" algn="tl">
                    <a:srgbClr val="C0C0C0"/>
                  </a:outerShdw>
                </a:effectLst>
                <a:latin typeface="Arial" panose="020B0604020202020204" pitchFamily="34" charset="0"/>
              </a:rPr>
              <a:t>  Higher in Selected Lines for</a:t>
            </a:r>
            <a:br>
              <a:rPr lang="en-US" altLang="en-US" sz="4200" b="1">
                <a:solidFill>
                  <a:srgbClr val="FF0000"/>
                </a:solidFill>
                <a:effectLst>
                  <a:outerShdw blurRad="38100" dist="38100" dir="2700000" algn="tl">
                    <a:srgbClr val="C0C0C0"/>
                  </a:outerShdw>
                </a:effectLst>
                <a:latin typeface="Arial" panose="020B0604020202020204" pitchFamily="34" charset="0"/>
              </a:rPr>
            </a:br>
            <a:r>
              <a:rPr lang="en-US" altLang="en-US" sz="4200" b="1">
                <a:solidFill>
                  <a:srgbClr val="FF0000"/>
                </a:solidFill>
                <a:effectLst>
                  <a:outerShdw blurRad="38100" dist="38100" dir="2700000" algn="tl">
                    <a:srgbClr val="C0C0C0"/>
                  </a:outerShdw>
                </a:effectLst>
                <a:latin typeface="Arial" panose="020B0604020202020204" pitchFamily="34" charset="0"/>
              </a:rPr>
              <a:t>  </a:t>
            </a:r>
            <a:r>
              <a:rPr lang="en-US" altLang="en-US" sz="4200" b="1">
                <a:solidFill>
                  <a:srgbClr val="FF0000"/>
                </a:solidFill>
                <a:latin typeface="Arial" panose="020B0604020202020204" pitchFamily="34" charset="0"/>
              </a:rPr>
              <a:t>extensor digitorum longus,</a:t>
            </a:r>
            <a:br>
              <a:rPr lang="en-US" altLang="en-US" sz="4200" b="1">
                <a:solidFill>
                  <a:srgbClr val="FF0000"/>
                </a:solidFill>
                <a:latin typeface="Arial" panose="020B0604020202020204" pitchFamily="34" charset="0"/>
              </a:rPr>
            </a:br>
            <a:r>
              <a:rPr lang="en-US" altLang="en-US" sz="4200" b="1">
                <a:solidFill>
                  <a:srgbClr val="FF0000"/>
                </a:solidFill>
                <a:latin typeface="Arial" panose="020B0604020202020204" pitchFamily="34" charset="0"/>
              </a:rPr>
              <a:t>  but not soleus or epitrochlearis</a:t>
            </a:r>
            <a:endParaRPr lang="en-US" altLang="en-US" sz="4200" b="1">
              <a:latin typeface="Arial" panose="020B0604020202020204" pitchFamily="34" charset="0"/>
            </a:endParaRPr>
          </a:p>
        </p:txBody>
      </p:sp>
      <p:pic>
        <p:nvPicPr>
          <p:cNvPr id="337924" name="Picture 3" descr="Muscle_spiralnotebook">
            <a:extLst>
              <a:ext uri="{FF2B5EF4-FFF2-40B4-BE49-F238E27FC236}">
                <a16:creationId xmlns:a16="http://schemas.microsoft.com/office/drawing/2014/main" id="{FD1F241A-3B05-1514-82EC-94F82F00B9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4038600"/>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25" name="Text Box 4">
            <a:extLst>
              <a:ext uri="{FF2B5EF4-FFF2-40B4-BE49-F238E27FC236}">
                <a16:creationId xmlns:a16="http://schemas.microsoft.com/office/drawing/2014/main" id="{7F86582C-8AE2-413B-AC3A-11CDD988A929}"/>
              </a:ext>
            </a:extLst>
          </p:cNvPr>
          <p:cNvSpPr txBox="1">
            <a:spLocks noChangeArrowheads="1"/>
          </p:cNvSpPr>
          <p:nvPr/>
        </p:nvSpPr>
        <p:spPr bwMode="auto">
          <a:xfrm>
            <a:off x="381000" y="4233863"/>
            <a:ext cx="54864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b="1">
                <a:solidFill>
                  <a:srgbClr val="0000FF"/>
                </a:solidFill>
                <a:latin typeface="Arial" panose="020B0604020202020204" pitchFamily="34" charset="0"/>
              </a:rPr>
              <a:t>Gen. 17 Males: </a:t>
            </a:r>
            <a:r>
              <a:rPr lang="en-US" altLang="en-US" sz="1800" b="1">
                <a:latin typeface="Arial" panose="020B0604020202020204" pitchFamily="34" charset="0"/>
              </a:rPr>
              <a:t> Dumke, C. L., J. S. Rhodes, T. Garland, Jr., E. Maslowski, J. G. Swallow, A. C. Wetter, and G. D. Cartee.  2001. Genetic selection of mice for high voluntary wheel-running: effect on skeletal muscle glucose uptake. </a:t>
            </a:r>
            <a:r>
              <a:rPr lang="en-US" altLang="en-US" sz="1800" b="1" i="1">
                <a:latin typeface="Arial" panose="020B0604020202020204" pitchFamily="34" charset="0"/>
              </a:rPr>
              <a:t>J. Applied Physiology</a:t>
            </a:r>
            <a:r>
              <a:rPr lang="en-US" altLang="en-US" sz="1800" b="1">
                <a:latin typeface="Arial" panose="020B0604020202020204" pitchFamily="34" charset="0"/>
              </a:rPr>
              <a:t> 91:1289-1297.</a:t>
            </a:r>
          </a:p>
        </p:txBody>
      </p:sp>
    </p:spTree>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Slide Number Placeholder 3">
            <a:extLst>
              <a:ext uri="{FF2B5EF4-FFF2-40B4-BE49-F238E27FC236}">
                <a16:creationId xmlns:a16="http://schemas.microsoft.com/office/drawing/2014/main" id="{1ACFD0AD-13BD-9B78-9D83-968CE926DA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702E94A-8808-4B79-9E7B-53EB4C84CFB0}" type="slidenum">
              <a:rPr lang="en-US" altLang="en-US" sz="1400"/>
              <a:pPr>
                <a:spcBef>
                  <a:spcPct val="0"/>
                </a:spcBef>
                <a:buFontTx/>
                <a:buNone/>
              </a:pPr>
              <a:t>184</a:t>
            </a:fld>
            <a:endParaRPr lang="en-US" altLang="en-US" sz="1400"/>
          </a:p>
        </p:txBody>
      </p:sp>
      <p:sp>
        <p:nvSpPr>
          <p:cNvPr id="339971" name="Text Box 2">
            <a:extLst>
              <a:ext uri="{FF2B5EF4-FFF2-40B4-BE49-F238E27FC236}">
                <a16:creationId xmlns:a16="http://schemas.microsoft.com/office/drawing/2014/main" id="{BE6627B3-10FF-D84D-3279-C946A73DC658}"/>
              </a:ext>
            </a:extLst>
          </p:cNvPr>
          <p:cNvSpPr txBox="1">
            <a:spLocks noChangeArrowheads="1"/>
          </p:cNvSpPr>
          <p:nvPr/>
        </p:nvSpPr>
        <p:spPr bwMode="auto">
          <a:xfrm>
            <a:off x="838200" y="457200"/>
            <a:ext cx="7696200" cy="557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6000" b="1">
                <a:solidFill>
                  <a:srgbClr val="FF0000"/>
                </a:solidFill>
                <a:latin typeface="Arial" panose="020B0604020202020204" pitchFamily="34" charset="0"/>
              </a:rPr>
              <a:t>Hypothesis:</a:t>
            </a:r>
            <a:endParaRPr lang="en-US" altLang="en-US" sz="5000" b="1">
              <a:latin typeface="Arial" panose="020B0604020202020204" pitchFamily="34" charset="0"/>
            </a:endParaRPr>
          </a:p>
          <a:p>
            <a:pPr>
              <a:spcBef>
                <a:spcPct val="50000"/>
              </a:spcBef>
              <a:spcAft>
                <a:spcPct val="50000"/>
              </a:spcAft>
              <a:buFontTx/>
              <a:buNone/>
            </a:pPr>
            <a:r>
              <a:rPr lang="en-US" altLang="en-US" sz="5000" b="1">
                <a:latin typeface="Arial" panose="020B0604020202020204" pitchFamily="34" charset="0"/>
              </a:rPr>
              <a:t>All selected lines will adopt the same "solution" to the selective "problem."</a:t>
            </a:r>
          </a:p>
          <a:p>
            <a:pPr>
              <a:spcBef>
                <a:spcPct val="0"/>
              </a:spcBef>
              <a:buFontTx/>
              <a:buNone/>
            </a:pPr>
            <a:r>
              <a:rPr lang="en-US" altLang="en-US" sz="5000" b="1">
                <a:latin typeface="Arial" panose="020B0604020202020204" pitchFamily="34" charset="0"/>
              </a:rPr>
              <a:t>		    (optimality idea)</a:t>
            </a:r>
            <a:endParaRPr lang="en-US" altLang="en-US" sz="2400">
              <a:latin typeface="Arial" panose="020B0604020202020204" pitchFamily="34" charset="0"/>
            </a:endParaRPr>
          </a:p>
        </p:txBody>
      </p:sp>
    </p:spTree>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Slide Number Placeholder 3">
            <a:extLst>
              <a:ext uri="{FF2B5EF4-FFF2-40B4-BE49-F238E27FC236}">
                <a16:creationId xmlns:a16="http://schemas.microsoft.com/office/drawing/2014/main" id="{312208F4-D6E4-8B22-D7BF-8CEED09D4B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8B8E825-5CFC-409E-9FED-5BFE26E30696}" type="slidenum">
              <a:rPr lang="en-US" altLang="en-US" sz="1400"/>
              <a:pPr>
                <a:spcBef>
                  <a:spcPct val="0"/>
                </a:spcBef>
                <a:buFontTx/>
                <a:buNone/>
              </a:pPr>
              <a:t>185</a:t>
            </a:fld>
            <a:endParaRPr lang="en-US" altLang="en-US" sz="1400"/>
          </a:p>
        </p:txBody>
      </p:sp>
      <p:sp>
        <p:nvSpPr>
          <p:cNvPr id="342019" name="Text Box 2">
            <a:extLst>
              <a:ext uri="{FF2B5EF4-FFF2-40B4-BE49-F238E27FC236}">
                <a16:creationId xmlns:a16="http://schemas.microsoft.com/office/drawing/2014/main" id="{EF0152B3-0A11-DD1B-0537-39301B80117E}"/>
              </a:ext>
            </a:extLst>
          </p:cNvPr>
          <p:cNvSpPr txBox="1">
            <a:spLocks noChangeArrowheads="1"/>
          </p:cNvSpPr>
          <p:nvPr/>
        </p:nvSpPr>
        <p:spPr bwMode="auto">
          <a:xfrm>
            <a:off x="381000" y="381000"/>
            <a:ext cx="8763000" cy="252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200" b="1">
                <a:solidFill>
                  <a:srgbClr val="FF0000"/>
                </a:solidFill>
                <a:latin typeface="Arial" panose="020B0604020202020204" pitchFamily="34" charset="0"/>
              </a:rPr>
              <a:t>Reject:</a:t>
            </a:r>
            <a:r>
              <a:rPr lang="en-US" altLang="en-US" sz="4200" b="1">
                <a:latin typeface="Arial" panose="020B0604020202020204" pitchFamily="34" charset="0"/>
              </a:rPr>
              <a:t>  replicate lines differ</a:t>
            </a:r>
            <a:br>
              <a:rPr lang="en-US" altLang="en-US" sz="4200" b="1">
                <a:latin typeface="Arial" panose="020B0604020202020204" pitchFamily="34" charset="0"/>
              </a:rPr>
            </a:br>
            <a:r>
              <a:rPr lang="en-US" altLang="en-US" sz="4200" b="1">
                <a:latin typeface="Arial" panose="020B0604020202020204" pitchFamily="34" charset="0"/>
              </a:rPr>
              <a:t>	significantly for many traits,</a:t>
            </a:r>
            <a:br>
              <a:rPr lang="en-US" altLang="en-US" sz="4200" b="1">
                <a:latin typeface="Arial" panose="020B0604020202020204" pitchFamily="34" charset="0"/>
              </a:rPr>
            </a:br>
            <a:r>
              <a:rPr lang="en-US" altLang="en-US" sz="4200" b="1">
                <a:latin typeface="Arial" panose="020B0604020202020204" pitchFamily="34" charset="0"/>
              </a:rPr>
              <a:t>	including wheel running</a:t>
            </a:r>
            <a:br>
              <a:rPr lang="en-US" altLang="en-US" sz="4200" b="1">
                <a:latin typeface="Arial" panose="020B0604020202020204" pitchFamily="34" charset="0"/>
              </a:rPr>
            </a:br>
            <a:r>
              <a:rPr lang="en-US" altLang="en-US" sz="4200" b="1">
                <a:latin typeface="Arial" panose="020B0604020202020204" pitchFamily="34" charset="0"/>
              </a:rPr>
              <a:t>	and its components.</a:t>
            </a:r>
          </a:p>
        </p:txBody>
      </p:sp>
      <p:sp>
        <p:nvSpPr>
          <p:cNvPr id="2195459" name="Text Box 3">
            <a:extLst>
              <a:ext uri="{FF2B5EF4-FFF2-40B4-BE49-F238E27FC236}">
                <a16:creationId xmlns:a16="http://schemas.microsoft.com/office/drawing/2014/main" id="{BF4416E8-8A9A-97B4-F9F7-EEC81374CF74}"/>
              </a:ext>
            </a:extLst>
          </p:cNvPr>
          <p:cNvSpPr txBox="1">
            <a:spLocks noChangeArrowheads="1"/>
          </p:cNvSpPr>
          <p:nvPr/>
        </p:nvSpPr>
        <p:spPr bwMode="auto">
          <a:xfrm>
            <a:off x="381000" y="3040063"/>
            <a:ext cx="8763000" cy="313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40000"/>
              </a:spcBef>
              <a:buFontTx/>
              <a:buNone/>
            </a:pPr>
            <a:r>
              <a:rPr lang="en-US" altLang="en-US" sz="4200" b="1">
                <a:solidFill>
                  <a:srgbClr val="0000FF"/>
                </a:solidFill>
                <a:latin typeface="Arial" panose="020B0604020202020204" pitchFamily="34" charset="0"/>
              </a:rPr>
              <a:t>Line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ferences may be from:</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founder effects,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subsequent genetic drift,</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unique mutations,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ferent adaptive responses.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95459"/>
                                        </p:tgtEl>
                                        <p:attrNameLst>
                                          <p:attrName>style.visibility</p:attrName>
                                        </p:attrNameLst>
                                      </p:cBhvr>
                                      <p:to>
                                        <p:strVal val="visible"/>
                                      </p:to>
                                    </p:set>
                                    <p:animEffect transition="in" filter="dissolve">
                                      <p:cBhvr>
                                        <p:cTn id="7" dur="500"/>
                                        <p:tgtEl>
                                          <p:spTgt spid="2195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459"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Slide Number Placeholder 3">
            <a:extLst>
              <a:ext uri="{FF2B5EF4-FFF2-40B4-BE49-F238E27FC236}">
                <a16:creationId xmlns:a16="http://schemas.microsoft.com/office/drawing/2014/main" id="{B0F27E66-0E19-E1FA-DA13-5F3C054A21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B137AE6-5FB9-4477-B5D8-E02A81764F16}" type="slidenum">
              <a:rPr lang="en-US" altLang="en-US" sz="1400"/>
              <a:pPr>
                <a:spcBef>
                  <a:spcPct val="0"/>
                </a:spcBef>
                <a:buFontTx/>
                <a:buNone/>
              </a:pPr>
              <a:t>186</a:t>
            </a:fld>
            <a:endParaRPr lang="en-US" altLang="en-US" sz="1400"/>
          </a:p>
        </p:txBody>
      </p:sp>
      <p:sp>
        <p:nvSpPr>
          <p:cNvPr id="344067" name="Line 2">
            <a:extLst>
              <a:ext uri="{FF2B5EF4-FFF2-40B4-BE49-F238E27FC236}">
                <a16:creationId xmlns:a16="http://schemas.microsoft.com/office/drawing/2014/main" id="{936C3F8A-EC9E-7430-2C1F-799B672AA45C}"/>
              </a:ext>
            </a:extLst>
          </p:cNvPr>
          <p:cNvSpPr>
            <a:spLocks noChangeShapeType="1"/>
          </p:cNvSpPr>
          <p:nvPr/>
        </p:nvSpPr>
        <p:spPr bwMode="auto">
          <a:xfrm>
            <a:off x="228600" y="868363"/>
            <a:ext cx="8683625" cy="0"/>
          </a:xfrm>
          <a:prstGeom prst="line">
            <a:avLst/>
          </a:prstGeom>
          <a:noFill/>
          <a:ln w="508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8948" name="Text Box 4">
            <a:extLst>
              <a:ext uri="{FF2B5EF4-FFF2-40B4-BE49-F238E27FC236}">
                <a16:creationId xmlns:a16="http://schemas.microsoft.com/office/drawing/2014/main" id="{77C1F5AE-8D41-44AD-15EB-EC187FB46660}"/>
              </a:ext>
            </a:extLst>
          </p:cNvPr>
          <p:cNvSpPr txBox="1">
            <a:spLocks noChangeArrowheads="1"/>
          </p:cNvSpPr>
          <p:nvPr/>
        </p:nvSpPr>
        <p:spPr bwMode="auto">
          <a:xfrm>
            <a:off x="4800600" y="1066800"/>
            <a:ext cx="4038600" cy="3954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organisms work?</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can we use "model organisms" to elucidate basic physiological principles?</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Where is the line between "normal" individual variation and pathology?</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we promote health and cure disease?</a:t>
            </a:r>
          </a:p>
        </p:txBody>
      </p:sp>
      <p:sp>
        <p:nvSpPr>
          <p:cNvPr id="2258949" name="Text Box 5">
            <a:extLst>
              <a:ext uri="{FF2B5EF4-FFF2-40B4-BE49-F238E27FC236}">
                <a16:creationId xmlns:a16="http://schemas.microsoft.com/office/drawing/2014/main" id="{488F2FD0-50CC-E1C1-A027-56F0B8191112}"/>
              </a:ext>
            </a:extLst>
          </p:cNvPr>
          <p:cNvSpPr txBox="1">
            <a:spLocks noChangeArrowheads="1"/>
          </p:cNvSpPr>
          <p:nvPr/>
        </p:nvSpPr>
        <p:spPr bwMode="auto">
          <a:xfrm>
            <a:off x="304800" y="1066800"/>
            <a:ext cx="4343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 populations change over time?</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can we use "model organisms" to elucidate basic genetic and evolutionary principles?</a:t>
            </a:r>
          </a:p>
          <a:p>
            <a:pPr>
              <a:lnSpc>
                <a:spcPct val="95000"/>
              </a:lnSpc>
              <a:spcBef>
                <a:spcPct val="50000"/>
              </a:spcBef>
              <a:defRPr/>
            </a:pPr>
            <a:r>
              <a:rPr lang="en-US" altLang="en-US" sz="23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Relatively how important are natural selection, sexual selection, and random genetic drift in shaping biological diversity?</a:t>
            </a:r>
          </a:p>
        </p:txBody>
      </p:sp>
      <p:sp>
        <p:nvSpPr>
          <p:cNvPr id="2258950" name="Text Box 6">
            <a:extLst>
              <a:ext uri="{FF2B5EF4-FFF2-40B4-BE49-F238E27FC236}">
                <a16:creationId xmlns:a16="http://schemas.microsoft.com/office/drawing/2014/main" id="{C7AF676D-AB0B-DFC0-6945-1D9BC072975E}"/>
              </a:ext>
            </a:extLst>
          </p:cNvPr>
          <p:cNvSpPr txBox="1">
            <a:spLocks noChangeArrowheads="1"/>
          </p:cNvSpPr>
          <p:nvPr/>
        </p:nvSpPr>
        <p:spPr bwMode="auto">
          <a:xfrm>
            <a:off x="1447800" y="5334000"/>
            <a:ext cx="6324600" cy="90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Bef>
                <a:spcPct val="50000"/>
              </a:spcBef>
              <a:defRPr/>
            </a:pPr>
            <a:r>
              <a:rPr lang="en-US" altLang="en-US" sz="2800" b="1">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Arial" panose="020B0604020202020204" pitchFamily="34" charset="0"/>
              </a:rPr>
              <a:t>How does the way organisms work influence the way they evolve?</a:t>
            </a:r>
          </a:p>
        </p:txBody>
      </p:sp>
      <p:sp>
        <p:nvSpPr>
          <p:cNvPr id="2258951" name="Text Box 7">
            <a:extLst>
              <a:ext uri="{FF2B5EF4-FFF2-40B4-BE49-F238E27FC236}">
                <a16:creationId xmlns:a16="http://schemas.microsoft.com/office/drawing/2014/main" id="{D7BC7F92-C871-18C2-E079-963FC62B22BC}"/>
              </a:ext>
            </a:extLst>
          </p:cNvPr>
          <p:cNvSpPr txBox="1">
            <a:spLocks noChangeArrowheads="1"/>
          </p:cNvSpPr>
          <p:nvPr/>
        </p:nvSpPr>
        <p:spPr bwMode="auto">
          <a:xfrm>
            <a:off x="87313" y="6562725"/>
            <a:ext cx="27924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000">
                <a:solidFill>
                  <a:schemeClr val="bg1"/>
                </a:solidFill>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rPr>
              <a:t>Copyright by Theodore Garland, Jr. May 2007</a:t>
            </a:r>
          </a:p>
        </p:txBody>
      </p:sp>
      <p:sp>
        <p:nvSpPr>
          <p:cNvPr id="344072" name="Text Box 8">
            <a:extLst>
              <a:ext uri="{FF2B5EF4-FFF2-40B4-BE49-F238E27FC236}">
                <a16:creationId xmlns:a16="http://schemas.microsoft.com/office/drawing/2014/main" id="{1F6ADF41-A641-4B63-AE0B-826DD4134B88}"/>
              </a:ext>
            </a:extLst>
          </p:cNvPr>
          <p:cNvSpPr txBox="1">
            <a:spLocks noChangeArrowheads="1"/>
          </p:cNvSpPr>
          <p:nvPr/>
        </p:nvSpPr>
        <p:spPr bwMode="auto">
          <a:xfrm>
            <a:off x="1660525" y="1676400"/>
            <a:ext cx="5495925" cy="3532188"/>
          </a:xfrm>
          <a:prstGeom prst="rect">
            <a:avLst/>
          </a:prstGeom>
          <a:solidFill>
            <a:srgbClr val="EAEAEA"/>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We want to understand the pathways and processes of past, present, and future evolutionary change, not just how the modern-day endpoints function or interact ecologically.</a:t>
            </a:r>
          </a:p>
        </p:txBody>
      </p:sp>
      <p:sp>
        <p:nvSpPr>
          <p:cNvPr id="2258953" name="Text Box 9">
            <a:extLst>
              <a:ext uri="{FF2B5EF4-FFF2-40B4-BE49-F238E27FC236}">
                <a16:creationId xmlns:a16="http://schemas.microsoft.com/office/drawing/2014/main" id="{E8B8B838-F0D0-E9EF-B232-EADC286A14FD}"/>
              </a:ext>
            </a:extLst>
          </p:cNvPr>
          <p:cNvSpPr txBox="1">
            <a:spLocks noChangeArrowheads="1"/>
          </p:cNvSpPr>
          <p:nvPr/>
        </p:nvSpPr>
        <p:spPr bwMode="auto">
          <a:xfrm>
            <a:off x="1085850" y="76200"/>
            <a:ext cx="6934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spcAft>
                <a:spcPct val="10000"/>
              </a:spcAft>
              <a:defRPr/>
            </a:pPr>
            <a:r>
              <a:rPr lang="en-US" altLang="en-US" sz="4400" b="1">
                <a:solidFill>
                  <a:srgbClr val="0000FF"/>
                </a:solidFill>
                <a:effectLst>
                  <a:outerShdw blurRad="38100" dist="38100" dir="2700000" algn="tl">
                    <a:srgbClr val="C0C0C0"/>
                  </a:outerShdw>
                </a:effectLst>
                <a:latin typeface="Arial" panose="020B0604020202020204" pitchFamily="34" charset="0"/>
              </a:rPr>
              <a:t>Evolutionary</a:t>
            </a:r>
            <a:r>
              <a:rPr lang="en-US" altLang="en-US" sz="4400" b="1">
                <a:effectLst>
                  <a:outerShdw blurRad="38100" dist="38100" dir="2700000" algn="tl">
                    <a:srgbClr val="C0C0C0"/>
                  </a:outerShdw>
                </a:effectLst>
                <a:latin typeface="Arial" panose="020B0604020202020204" pitchFamily="34" charset="0"/>
              </a:rPr>
              <a:t> </a:t>
            </a:r>
            <a:r>
              <a:rPr lang="en-US" altLang="en-US" sz="4400" b="1">
                <a:solidFill>
                  <a:srgbClr val="FF0000"/>
                </a:solidFill>
                <a:effectLst>
                  <a:outerShdw blurRad="38100" dist="38100" dir="2700000" algn="tl">
                    <a:srgbClr val="C0C0C0"/>
                  </a:outerShdw>
                </a:effectLst>
                <a:latin typeface="Arial" panose="020B0604020202020204" pitchFamily="34" charset="0"/>
              </a:rPr>
              <a:t>Physiology</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Slide Number Placeholder 3">
            <a:extLst>
              <a:ext uri="{FF2B5EF4-FFF2-40B4-BE49-F238E27FC236}">
                <a16:creationId xmlns:a16="http://schemas.microsoft.com/office/drawing/2014/main" id="{A7DC9637-929B-136A-252C-EA327DB4B27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4E31A1D-A699-411E-9E4E-F92767ECF21F}" type="slidenum">
              <a:rPr lang="en-US" altLang="en-US" sz="1400"/>
              <a:pPr>
                <a:spcBef>
                  <a:spcPct val="0"/>
                </a:spcBef>
                <a:buFontTx/>
                <a:buNone/>
              </a:pPr>
              <a:t>187</a:t>
            </a:fld>
            <a:endParaRPr lang="en-US" altLang="en-US" sz="1400"/>
          </a:p>
        </p:txBody>
      </p:sp>
      <p:pic>
        <p:nvPicPr>
          <p:cNvPr id="346115" name="Picture 2" descr="Darwin4">
            <a:extLst>
              <a:ext uri="{FF2B5EF4-FFF2-40B4-BE49-F238E27FC236}">
                <a16:creationId xmlns:a16="http://schemas.microsoft.com/office/drawing/2014/main" id="{B8DD3F89-7BA9-FF81-AE9F-13D47AF436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46763" y="2498725"/>
            <a:ext cx="3297237" cy="435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116" name="Rectangle 3">
            <a:extLst>
              <a:ext uri="{FF2B5EF4-FFF2-40B4-BE49-F238E27FC236}">
                <a16:creationId xmlns:a16="http://schemas.microsoft.com/office/drawing/2014/main" id="{802E10FC-F1B8-DF19-168D-CAB9353F6126}"/>
              </a:ext>
            </a:extLst>
          </p:cNvPr>
          <p:cNvSpPr>
            <a:spLocks noChangeArrowheads="1"/>
          </p:cNvSpPr>
          <p:nvPr/>
        </p:nvSpPr>
        <p:spPr bwMode="auto">
          <a:xfrm rot="1265516">
            <a:off x="4940300" y="1820863"/>
            <a:ext cx="1622425" cy="35877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137092" name="Text Box 4">
            <a:extLst>
              <a:ext uri="{FF2B5EF4-FFF2-40B4-BE49-F238E27FC236}">
                <a16:creationId xmlns:a16="http://schemas.microsoft.com/office/drawing/2014/main" id="{B6B72DAC-2443-1E3E-724F-23DD49696DB1}"/>
              </a:ext>
            </a:extLst>
          </p:cNvPr>
          <p:cNvSpPr txBox="1">
            <a:spLocks noChangeArrowheads="1"/>
          </p:cNvSpPr>
          <p:nvPr/>
        </p:nvSpPr>
        <p:spPr bwMode="auto">
          <a:xfrm>
            <a:off x="319088" y="182563"/>
            <a:ext cx="8593137" cy="648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r>
              <a:rPr lang="en-US" altLang="en-US" sz="3200" b="1" i="1">
                <a:effectLst>
                  <a:outerShdw blurRad="38100" dist="38100" dir="2700000" algn="tl">
                    <a:srgbClr val="C0C0C0"/>
                  </a:outerShdw>
                </a:effectLst>
                <a:latin typeface="Arial" panose="020B0604020202020204" pitchFamily="34" charset="0"/>
              </a:rPr>
              <a:t>This can be viewed as a </a:t>
            </a:r>
            <a:r>
              <a:rPr lang="en-US" altLang="en-US" sz="3200" b="1" i="1">
                <a:solidFill>
                  <a:srgbClr val="FF0000"/>
                </a:solidFill>
                <a:effectLst>
                  <a:outerShdw blurRad="38100" dist="38100" dir="2700000" algn="tl">
                    <a:srgbClr val="C0C0C0"/>
                  </a:outerShdw>
                </a:effectLst>
                <a:latin typeface="Arial" panose="020B0604020202020204" pitchFamily="34" charset="0"/>
              </a:rPr>
              <a:t>modern</a:t>
            </a:r>
            <a:r>
              <a:rPr lang="en-US" altLang="en-US" sz="3200" b="1" i="1">
                <a:effectLst>
                  <a:outerShdw blurRad="38100" dist="38100" dir="2700000" algn="tl">
                    <a:srgbClr val="C0C0C0"/>
                  </a:outerShdw>
                </a:effectLst>
                <a:latin typeface="Arial" panose="020B0604020202020204" pitchFamily="34" charset="0"/>
              </a:rPr>
              <a:t> </a:t>
            </a:r>
            <a:r>
              <a:rPr lang="en-US" altLang="en-US" sz="3200" b="1" i="1">
                <a:solidFill>
                  <a:srgbClr val="0000FF"/>
                </a:solidFill>
                <a:effectLst>
                  <a:outerShdw blurRad="38100" dist="38100" dir="2700000" algn="tl">
                    <a:srgbClr val="C0C0C0"/>
                  </a:outerShdw>
                </a:effectLst>
                <a:latin typeface="Arial" panose="020B0604020202020204" pitchFamily="34" charset="0"/>
              </a:rPr>
              <a:t>version</a:t>
            </a:r>
            <a:r>
              <a:rPr lang="en-US" altLang="en-US" sz="3200" b="1" i="1">
                <a:effectLst>
                  <a:outerShdw blurRad="38100" dist="38100" dir="2700000" algn="tl">
                    <a:srgbClr val="C0C0C0"/>
                  </a:outerShdw>
                </a:effectLst>
                <a:latin typeface="Arial" panose="020B0604020202020204" pitchFamily="34" charset="0"/>
              </a:rPr>
              <a:t> of:</a:t>
            </a:r>
          </a:p>
          <a:p>
            <a:pPr>
              <a:defRPr/>
            </a:pPr>
            <a:endParaRPr lang="en-US" altLang="en-US" sz="3200" b="1" i="1">
              <a:effectLst>
                <a:outerShdw blurRad="38100" dist="38100" dir="2700000" algn="tl">
                  <a:srgbClr val="C0C0C0"/>
                </a:outerShdw>
              </a:effectLst>
              <a:latin typeface="Arial" panose="020B0604020202020204" pitchFamily="34" charset="0"/>
            </a:endParaRPr>
          </a:p>
          <a:p>
            <a:pPr>
              <a:defRPr/>
            </a:pPr>
            <a:r>
              <a:rPr lang="en-US" altLang="en-US" sz="3000" b="1">
                <a:latin typeface="Arial" panose="020B0604020202020204" pitchFamily="34" charset="0"/>
              </a:rPr>
              <a:t>"The whole organism is so tied together that when slight variations in one par</a:t>
            </a:r>
            <a:r>
              <a:rPr lang="en-US" altLang="en-US" sz="600" b="1">
                <a:latin typeface="Arial" panose="020B0604020202020204" pitchFamily="34" charset="0"/>
              </a:rPr>
              <a:t> </a:t>
            </a:r>
            <a:r>
              <a:rPr lang="en-US" altLang="en-US" sz="3000" b="1">
                <a:latin typeface="Arial" panose="020B0604020202020204" pitchFamily="34" charset="0"/>
              </a:rPr>
              <a:t>t occur, and are accumulated through natural selection, other par</a:t>
            </a:r>
            <a:r>
              <a:rPr lang="en-US" altLang="en-US" sz="600" b="1">
                <a:latin typeface="Arial" panose="020B0604020202020204" pitchFamily="34" charset="0"/>
              </a:rPr>
              <a:t> </a:t>
            </a:r>
            <a:r>
              <a:rPr lang="en-US" altLang="en-US" sz="3000" b="1">
                <a:latin typeface="Arial" panose="020B0604020202020204" pitchFamily="34" charset="0"/>
              </a:rPr>
              <a:t>ts become modified."</a:t>
            </a:r>
          </a:p>
          <a:p>
            <a:pPr>
              <a:defRPr/>
            </a:pPr>
            <a:endParaRPr lang="en-US" altLang="en-US" sz="3000" b="1">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endParaRPr lang="en-US" altLang="en-US" sz="3000">
              <a:latin typeface="Arial" panose="020B0604020202020204" pitchFamily="34" charset="0"/>
            </a:endParaRPr>
          </a:p>
          <a:p>
            <a:pPr>
              <a:defRPr/>
            </a:pPr>
            <a:br>
              <a:rPr lang="en-US" altLang="en-US" sz="2600">
                <a:latin typeface="Arial" panose="020B0604020202020204" pitchFamily="34" charset="0"/>
              </a:rPr>
            </a:br>
            <a:r>
              <a:rPr lang="en-US" altLang="en-US" sz="2600">
                <a:latin typeface="Arial" panose="020B0604020202020204" pitchFamily="34" charset="0"/>
              </a:rPr>
              <a:t>Charles Dar</a:t>
            </a:r>
            <a:r>
              <a:rPr lang="en-US" altLang="en-US" sz="400">
                <a:latin typeface="Arial" panose="020B0604020202020204" pitchFamily="34" charset="0"/>
              </a:rPr>
              <a:t> </a:t>
            </a:r>
            <a:r>
              <a:rPr lang="en-US" altLang="en-US" sz="2600">
                <a:latin typeface="Arial" panose="020B0604020202020204" pitchFamily="34" charset="0"/>
              </a:rPr>
              <a:t>win (1859)</a:t>
            </a:r>
            <a:br>
              <a:rPr lang="en-US" altLang="en-US" sz="2600">
                <a:latin typeface="Arial" panose="020B0604020202020204" pitchFamily="34" charset="0"/>
              </a:rPr>
            </a:br>
            <a:r>
              <a:rPr lang="en-US" altLang="en-US" sz="2600">
                <a:latin typeface="Arial" panose="020B0604020202020204" pitchFamily="34" charset="0"/>
              </a:rPr>
              <a:t>   </a:t>
            </a:r>
            <a:r>
              <a:rPr lang="en-US" altLang="en-US" sz="2600" i="1">
                <a:latin typeface="Arial" panose="020B0604020202020204" pitchFamily="34" charset="0"/>
              </a:rPr>
              <a:t>The Origin of Species</a:t>
            </a:r>
            <a:endParaRPr lang="en-US" altLang="en-US" sz="2600">
              <a:latin typeface="Arial" panose="020B0604020202020204" pitchFamily="34" charset="0"/>
            </a:endParaRPr>
          </a:p>
        </p:txBody>
      </p:sp>
      <p:sp>
        <p:nvSpPr>
          <p:cNvPr id="2137093" name="Text Box 5">
            <a:extLst>
              <a:ext uri="{FF2B5EF4-FFF2-40B4-BE49-F238E27FC236}">
                <a16:creationId xmlns:a16="http://schemas.microsoft.com/office/drawing/2014/main" id="{5BDCD37C-DE72-99DC-EB53-49232B90EE2C}"/>
              </a:ext>
            </a:extLst>
          </p:cNvPr>
          <p:cNvSpPr txBox="1">
            <a:spLocks noChangeArrowheads="1"/>
          </p:cNvSpPr>
          <p:nvPr/>
        </p:nvSpPr>
        <p:spPr bwMode="auto">
          <a:xfrm>
            <a:off x="319088" y="3322638"/>
            <a:ext cx="65151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000" b="1">
                <a:solidFill>
                  <a:srgbClr val="006600"/>
                </a:solidFill>
                <a:effectLst>
                  <a:outerShdw blurRad="38100" dist="38100" dir="2700000" algn="tl">
                    <a:srgbClr val="C0C0C0"/>
                  </a:outerShdw>
                </a:effectLst>
                <a:latin typeface="Arial" panose="020B0604020202020204" pitchFamily="34" charset="0"/>
              </a:rPr>
              <a:t>"This is a very important subject,</a:t>
            </a:r>
            <a:br>
              <a:rPr lang="en-US" altLang="en-US" sz="3000" b="1">
                <a:solidFill>
                  <a:srgbClr val="006600"/>
                </a:solidFill>
                <a:effectLst>
                  <a:outerShdw blurRad="38100" dist="38100" dir="2700000" algn="tl">
                    <a:srgbClr val="C0C0C0"/>
                  </a:outerShdw>
                </a:effectLst>
                <a:latin typeface="Arial" panose="020B0604020202020204" pitchFamily="34" charset="0"/>
              </a:rPr>
            </a:br>
            <a:r>
              <a:rPr lang="en-US" altLang="en-US" sz="3000" b="1">
                <a:solidFill>
                  <a:srgbClr val="006600"/>
                </a:solidFill>
                <a:effectLst>
                  <a:outerShdw blurRad="38100" dist="38100" dir="2700000" algn="tl">
                    <a:srgbClr val="C0C0C0"/>
                  </a:outerShdw>
                </a:effectLst>
                <a:latin typeface="Arial" panose="020B0604020202020204" pitchFamily="34" charset="0"/>
              </a:rPr>
              <a:t>most imper</a:t>
            </a:r>
            <a:r>
              <a:rPr lang="en-US" altLang="en-US" sz="600" b="1">
                <a:solidFill>
                  <a:srgbClr val="006600"/>
                </a:solidFill>
                <a:effectLst>
                  <a:outerShdw blurRad="38100" dist="38100" dir="2700000" algn="tl">
                    <a:srgbClr val="C0C0C0"/>
                  </a:outerShdw>
                </a:effectLst>
                <a:latin typeface="Arial" panose="020B0604020202020204" pitchFamily="34" charset="0"/>
              </a:rPr>
              <a:t> </a:t>
            </a:r>
            <a:r>
              <a:rPr lang="en-US" altLang="en-US" sz="3000" b="1">
                <a:solidFill>
                  <a:srgbClr val="006600"/>
                </a:solidFill>
                <a:effectLst>
                  <a:outerShdw blurRad="38100" dist="38100" dir="2700000" algn="tl">
                    <a:srgbClr val="C0C0C0"/>
                  </a:outerShdw>
                </a:effectLst>
                <a:latin typeface="Arial" panose="020B0604020202020204" pitchFamily="34" charset="0"/>
              </a:rPr>
              <a:t>fectly understood."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37093"/>
                                        </p:tgtEl>
                                        <p:attrNameLst>
                                          <p:attrName>style.visibility</p:attrName>
                                        </p:attrNameLst>
                                      </p:cBhvr>
                                      <p:to>
                                        <p:strVal val="visible"/>
                                      </p:to>
                                    </p:set>
                                    <p:anim calcmode="lin" valueType="num">
                                      <p:cBhvr additive="base">
                                        <p:cTn id="7" dur="500" fill="hold"/>
                                        <p:tgtEl>
                                          <p:spTgt spid="2137093"/>
                                        </p:tgtEl>
                                        <p:attrNameLst>
                                          <p:attrName>ppt_x</p:attrName>
                                        </p:attrNameLst>
                                      </p:cBhvr>
                                      <p:tavLst>
                                        <p:tav tm="0">
                                          <p:val>
                                            <p:strVal val="0-#ppt_w/2"/>
                                          </p:val>
                                        </p:tav>
                                        <p:tav tm="100000">
                                          <p:val>
                                            <p:strVal val="#ppt_x"/>
                                          </p:val>
                                        </p:tav>
                                      </p:tavLst>
                                    </p:anim>
                                    <p:anim calcmode="lin" valueType="num">
                                      <p:cBhvr additive="base">
                                        <p:cTn id="8" dur="500" fill="hold"/>
                                        <p:tgtEl>
                                          <p:spTgt spid="213709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7093"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Slide Number Placeholder 3">
            <a:extLst>
              <a:ext uri="{FF2B5EF4-FFF2-40B4-BE49-F238E27FC236}">
                <a16:creationId xmlns:a16="http://schemas.microsoft.com/office/drawing/2014/main" id="{5BCEF70A-8DD4-7DD7-53F7-0DEF7058E6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CB7437E-6DBD-40D6-B8AD-1CA3359809D4}" type="slidenum">
              <a:rPr lang="en-US" altLang="en-US" sz="1400"/>
              <a:pPr>
                <a:spcBef>
                  <a:spcPct val="0"/>
                </a:spcBef>
                <a:buFontTx/>
                <a:buNone/>
              </a:pPr>
              <a:t>188</a:t>
            </a:fld>
            <a:endParaRPr lang="en-US" altLang="en-US" sz="1400"/>
          </a:p>
        </p:txBody>
      </p:sp>
      <p:grpSp>
        <p:nvGrpSpPr>
          <p:cNvPr id="348163" name="Group 2">
            <a:extLst>
              <a:ext uri="{FF2B5EF4-FFF2-40B4-BE49-F238E27FC236}">
                <a16:creationId xmlns:a16="http://schemas.microsoft.com/office/drawing/2014/main" id="{FE9F7474-6AF9-DDA6-B523-53A737FE74F2}"/>
              </a:ext>
            </a:extLst>
          </p:cNvPr>
          <p:cNvGrpSpPr>
            <a:grpSpLocks/>
          </p:cNvGrpSpPr>
          <p:nvPr/>
        </p:nvGrpSpPr>
        <p:grpSpPr bwMode="auto">
          <a:xfrm>
            <a:off x="533400" y="1600200"/>
            <a:ext cx="4586288" cy="4876800"/>
            <a:chOff x="336" y="1008"/>
            <a:chExt cx="2889" cy="3072"/>
          </a:xfrm>
        </p:grpSpPr>
        <p:sp>
          <p:nvSpPr>
            <p:cNvPr id="1978371" name="AutoShape 3">
              <a:extLst>
                <a:ext uri="{FF2B5EF4-FFF2-40B4-BE49-F238E27FC236}">
                  <a16:creationId xmlns:a16="http://schemas.microsoft.com/office/drawing/2014/main" id="{AC59D60F-0AFD-6F88-756E-FBD15BBE71A1}"/>
                </a:ext>
              </a:extLst>
            </p:cNvPr>
            <p:cNvSpPr>
              <a:spLocks noChangeArrowheads="1"/>
            </p:cNvSpPr>
            <p:nvPr/>
          </p:nvSpPr>
          <p:spPr bwMode="auto">
            <a:xfrm>
              <a:off x="432" y="3648"/>
              <a:ext cx="816" cy="432"/>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48167" name="AutoShape 4">
              <a:extLst>
                <a:ext uri="{FF2B5EF4-FFF2-40B4-BE49-F238E27FC236}">
                  <a16:creationId xmlns:a16="http://schemas.microsoft.com/office/drawing/2014/main" id="{19FC9606-5DD1-DEB5-577B-C607C7C0E7C0}"/>
                </a:ext>
              </a:extLst>
            </p:cNvPr>
            <p:cNvSpPr>
              <a:spLocks noChangeArrowheads="1"/>
            </p:cNvSpPr>
            <p:nvPr/>
          </p:nvSpPr>
          <p:spPr bwMode="auto">
            <a:xfrm>
              <a:off x="1056" y="3360"/>
              <a:ext cx="1680" cy="432"/>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48168" name="AutoShape 5">
              <a:extLst>
                <a:ext uri="{FF2B5EF4-FFF2-40B4-BE49-F238E27FC236}">
                  <a16:creationId xmlns:a16="http://schemas.microsoft.com/office/drawing/2014/main" id="{101674E9-4D6E-CA53-910E-8CBD392B8148}"/>
                </a:ext>
              </a:extLst>
            </p:cNvPr>
            <p:cNvSpPr>
              <a:spLocks noChangeArrowheads="1"/>
            </p:cNvSpPr>
            <p:nvPr/>
          </p:nvSpPr>
          <p:spPr bwMode="auto">
            <a:xfrm>
              <a:off x="336" y="3024"/>
              <a:ext cx="1392" cy="432"/>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48169" name="AutoShape 6">
              <a:extLst>
                <a:ext uri="{FF2B5EF4-FFF2-40B4-BE49-F238E27FC236}">
                  <a16:creationId xmlns:a16="http://schemas.microsoft.com/office/drawing/2014/main" id="{F988A24E-A424-EBEF-9929-8ACF96174FE1}"/>
                </a:ext>
              </a:extLst>
            </p:cNvPr>
            <p:cNvSpPr>
              <a:spLocks noChangeArrowheads="1"/>
            </p:cNvSpPr>
            <p:nvPr/>
          </p:nvSpPr>
          <p:spPr bwMode="auto">
            <a:xfrm>
              <a:off x="1584" y="2736"/>
              <a:ext cx="816" cy="432"/>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48170" name="AutoShape 7">
              <a:extLst>
                <a:ext uri="{FF2B5EF4-FFF2-40B4-BE49-F238E27FC236}">
                  <a16:creationId xmlns:a16="http://schemas.microsoft.com/office/drawing/2014/main" id="{DF08FC18-A04F-5A10-8741-6EC61562BA3E}"/>
                </a:ext>
              </a:extLst>
            </p:cNvPr>
            <p:cNvSpPr>
              <a:spLocks noChangeArrowheads="1"/>
            </p:cNvSpPr>
            <p:nvPr/>
          </p:nvSpPr>
          <p:spPr bwMode="auto">
            <a:xfrm>
              <a:off x="672" y="2400"/>
              <a:ext cx="1104" cy="432"/>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48171" name="AutoShape 8">
              <a:extLst>
                <a:ext uri="{FF2B5EF4-FFF2-40B4-BE49-F238E27FC236}">
                  <a16:creationId xmlns:a16="http://schemas.microsoft.com/office/drawing/2014/main" id="{F33DE2A7-4A32-C0DE-BA9C-C9414B89F568}"/>
                </a:ext>
              </a:extLst>
            </p:cNvPr>
            <p:cNvSpPr>
              <a:spLocks noChangeArrowheads="1"/>
            </p:cNvSpPr>
            <p:nvPr/>
          </p:nvSpPr>
          <p:spPr bwMode="auto">
            <a:xfrm>
              <a:off x="1584" y="2112"/>
              <a:ext cx="1104" cy="432"/>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48172" name="AutoShape 9">
              <a:extLst>
                <a:ext uri="{FF2B5EF4-FFF2-40B4-BE49-F238E27FC236}">
                  <a16:creationId xmlns:a16="http://schemas.microsoft.com/office/drawing/2014/main" id="{EC0D6A9B-A3C4-1390-E0BF-7EC58E417C33}"/>
                </a:ext>
              </a:extLst>
            </p:cNvPr>
            <p:cNvSpPr>
              <a:spLocks noChangeArrowheads="1"/>
            </p:cNvSpPr>
            <p:nvPr/>
          </p:nvSpPr>
          <p:spPr bwMode="auto">
            <a:xfrm>
              <a:off x="480" y="1632"/>
              <a:ext cx="1296" cy="576"/>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48173" name="AutoShape 10">
              <a:extLst>
                <a:ext uri="{FF2B5EF4-FFF2-40B4-BE49-F238E27FC236}">
                  <a16:creationId xmlns:a16="http://schemas.microsoft.com/office/drawing/2014/main" id="{E21DC41A-7AF0-746D-A8AC-6B93D7BAEF4E}"/>
                </a:ext>
              </a:extLst>
            </p:cNvPr>
            <p:cNvSpPr>
              <a:spLocks noChangeArrowheads="1"/>
            </p:cNvSpPr>
            <p:nvPr/>
          </p:nvSpPr>
          <p:spPr bwMode="auto">
            <a:xfrm>
              <a:off x="1584" y="1344"/>
              <a:ext cx="1641" cy="576"/>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48174" name="AutoShape 11">
              <a:extLst>
                <a:ext uri="{FF2B5EF4-FFF2-40B4-BE49-F238E27FC236}">
                  <a16:creationId xmlns:a16="http://schemas.microsoft.com/office/drawing/2014/main" id="{0E857A61-74AB-59D5-85B8-4D8AB8ABBB5C}"/>
                </a:ext>
              </a:extLst>
            </p:cNvPr>
            <p:cNvSpPr>
              <a:spLocks noChangeArrowheads="1"/>
            </p:cNvSpPr>
            <p:nvPr/>
          </p:nvSpPr>
          <p:spPr bwMode="auto">
            <a:xfrm>
              <a:off x="473" y="1008"/>
              <a:ext cx="1255" cy="432"/>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grpSp>
      <p:sp>
        <p:nvSpPr>
          <p:cNvPr id="1978380" name="AutoShape 12">
            <a:extLst>
              <a:ext uri="{FF2B5EF4-FFF2-40B4-BE49-F238E27FC236}">
                <a16:creationId xmlns:a16="http://schemas.microsoft.com/office/drawing/2014/main" id="{65F0F8AF-D4BD-C48C-56A1-423C411D17F9}"/>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1978381" name="Text Box 13">
            <a:extLst>
              <a:ext uri="{FF2B5EF4-FFF2-40B4-BE49-F238E27FC236}">
                <a16:creationId xmlns:a16="http://schemas.microsoft.com/office/drawing/2014/main" id="{3DF70689-FFBF-96FC-2160-679DCCF80FB1}"/>
              </a:ext>
            </a:extLst>
          </p:cNvPr>
          <p:cNvSpPr txBox="1">
            <a:spLocks noChangeArrowheads="1"/>
          </p:cNvSpPr>
          <p:nvPr/>
        </p:nvSpPr>
        <p:spPr bwMode="auto">
          <a:xfrm>
            <a:off x="5519738" y="3062288"/>
            <a:ext cx="3276600" cy="21717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400" b="1">
                <a:latin typeface="Arial" panose="020B0604020202020204" pitchFamily="34" charset="0"/>
              </a:rPr>
              <a:t>Organisms are </a:t>
            </a:r>
            <a:r>
              <a:rPr lang="en-US" altLang="en-US" sz="3400" b="1">
                <a:effectLst>
                  <a:outerShdw blurRad="38100" dist="38100" dir="2700000" algn="tl">
                    <a:srgbClr val="FFFFFF"/>
                  </a:outerShdw>
                </a:effectLst>
                <a:latin typeface="Arial" panose="020B0604020202020204" pitchFamily="34" charset="0"/>
              </a:rPr>
              <a:t>complex and hierarchical</a:t>
            </a:r>
            <a:r>
              <a:rPr lang="en-US" altLang="en-US" sz="3400" b="1">
                <a:latin typeface="Arial" panose="020B0604020202020204" pitchFamily="34" charset="0"/>
              </a:rPr>
              <a:t> entities.</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Slide Number Placeholder 3">
            <a:extLst>
              <a:ext uri="{FF2B5EF4-FFF2-40B4-BE49-F238E27FC236}">
                <a16:creationId xmlns:a16="http://schemas.microsoft.com/office/drawing/2014/main" id="{883B2798-259D-F58E-2A1F-DA91B3F7393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2B85EB1-0F5B-47F2-B6BF-EE317674658E}" type="slidenum">
              <a:rPr lang="en-US" altLang="en-US" sz="1400"/>
              <a:pPr>
                <a:spcBef>
                  <a:spcPct val="0"/>
                </a:spcBef>
                <a:buFontTx/>
                <a:buNone/>
              </a:pPr>
              <a:t>189</a:t>
            </a:fld>
            <a:endParaRPr lang="en-US" altLang="en-US" sz="1400"/>
          </a:p>
        </p:txBody>
      </p:sp>
      <p:sp>
        <p:nvSpPr>
          <p:cNvPr id="1974274" name="AutoShape 2">
            <a:extLst>
              <a:ext uri="{FF2B5EF4-FFF2-40B4-BE49-F238E27FC236}">
                <a16:creationId xmlns:a16="http://schemas.microsoft.com/office/drawing/2014/main" id="{22F30856-EF2E-D289-A106-CF0EEAE06C18}"/>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0212" name="AutoShape 3">
            <a:extLst>
              <a:ext uri="{FF2B5EF4-FFF2-40B4-BE49-F238E27FC236}">
                <a16:creationId xmlns:a16="http://schemas.microsoft.com/office/drawing/2014/main" id="{94FA9AAB-1326-E745-A902-0D96696A84C5}"/>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0213" name="AutoShape 4">
            <a:extLst>
              <a:ext uri="{FF2B5EF4-FFF2-40B4-BE49-F238E27FC236}">
                <a16:creationId xmlns:a16="http://schemas.microsoft.com/office/drawing/2014/main" id="{4800F546-D771-F757-8164-90107C764836}"/>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0214" name="AutoShape 5">
            <a:extLst>
              <a:ext uri="{FF2B5EF4-FFF2-40B4-BE49-F238E27FC236}">
                <a16:creationId xmlns:a16="http://schemas.microsoft.com/office/drawing/2014/main" id="{FF724748-C6B7-5A5A-EC1A-E4B990773CAF}"/>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0215" name="AutoShape 6">
            <a:extLst>
              <a:ext uri="{FF2B5EF4-FFF2-40B4-BE49-F238E27FC236}">
                <a16:creationId xmlns:a16="http://schemas.microsoft.com/office/drawing/2014/main" id="{18D28187-922F-EE85-CD6B-186412F88C8B}"/>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0216" name="AutoShape 7">
            <a:extLst>
              <a:ext uri="{FF2B5EF4-FFF2-40B4-BE49-F238E27FC236}">
                <a16:creationId xmlns:a16="http://schemas.microsoft.com/office/drawing/2014/main" id="{693C8898-5DFC-B1AB-B1E4-28691E8E8DBE}"/>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0217" name="AutoShape 8">
            <a:extLst>
              <a:ext uri="{FF2B5EF4-FFF2-40B4-BE49-F238E27FC236}">
                <a16:creationId xmlns:a16="http://schemas.microsoft.com/office/drawing/2014/main" id="{09BBA976-E6FB-BE51-DC48-2F39AF4AFB7F}"/>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0218" name="AutoShape 9">
            <a:extLst>
              <a:ext uri="{FF2B5EF4-FFF2-40B4-BE49-F238E27FC236}">
                <a16:creationId xmlns:a16="http://schemas.microsoft.com/office/drawing/2014/main" id="{F14AA1D5-87CD-EC06-FEE4-B4664A14BA4E}"/>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0219" name="AutoShape 10">
            <a:extLst>
              <a:ext uri="{FF2B5EF4-FFF2-40B4-BE49-F238E27FC236}">
                <a16:creationId xmlns:a16="http://schemas.microsoft.com/office/drawing/2014/main" id="{1C0BA20C-674F-F9D6-ED0D-EEA653D6217A}"/>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74283" name="AutoShape 11">
            <a:extLst>
              <a:ext uri="{FF2B5EF4-FFF2-40B4-BE49-F238E27FC236}">
                <a16:creationId xmlns:a16="http://schemas.microsoft.com/office/drawing/2014/main" id="{C9AEE971-ED4A-D809-E9B1-AC1B261DD6BC}"/>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1974284" name="Text Box 12">
            <a:extLst>
              <a:ext uri="{FF2B5EF4-FFF2-40B4-BE49-F238E27FC236}">
                <a16:creationId xmlns:a16="http://schemas.microsoft.com/office/drawing/2014/main" id="{C741674B-EF50-576C-61DF-98EF5D79FEB6}"/>
              </a:ext>
            </a:extLst>
          </p:cNvPr>
          <p:cNvSpPr txBox="1">
            <a:spLocks noChangeArrowheads="1"/>
          </p:cNvSpPr>
          <p:nvPr/>
        </p:nvSpPr>
        <p:spPr bwMode="auto">
          <a:xfrm>
            <a:off x="5410200" y="1905000"/>
            <a:ext cx="3352800" cy="43243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bIns="137160">
            <a:spAutoFit/>
          </a:bodyPr>
          <a:lstStyle/>
          <a:p>
            <a:pPr>
              <a:spcBef>
                <a:spcPct val="50000"/>
              </a:spcBef>
              <a:defRPr/>
            </a:pPr>
            <a:r>
              <a:rPr lang="en-US" altLang="en-US" sz="3500" b="1" u="sng">
                <a:latin typeface="Arial" panose="020B0604020202020204" pitchFamily="34" charset="0"/>
              </a:rPr>
              <a:t>Selection</a:t>
            </a:r>
            <a:r>
              <a:rPr lang="en-US" altLang="en-US" sz="3500" b="1">
                <a:latin typeface="Arial" panose="020B0604020202020204" pitchFamily="34" charset="0"/>
              </a:rPr>
              <a:t> =</a:t>
            </a:r>
          </a:p>
          <a:p>
            <a:pPr>
              <a:lnSpc>
                <a:spcPct val="95000"/>
              </a:lnSpc>
              <a:spcBef>
                <a:spcPct val="10000"/>
              </a:spcBef>
              <a:defRPr/>
            </a:pPr>
            <a:r>
              <a:rPr lang="en-US" altLang="en-US" sz="3500" b="1">
                <a:latin typeface="Arial" panose="020B0604020202020204" pitchFamily="34" charset="0"/>
              </a:rPr>
              <a:t>a correlation between </a:t>
            </a:r>
            <a:r>
              <a:rPr lang="en-US" altLang="en-US" sz="3500" b="1">
                <a:solidFill>
                  <a:schemeClr val="bg1"/>
                </a:solidFill>
                <a:effectLst>
                  <a:outerShdw blurRad="38100" dist="38100" dir="2700000" algn="tl">
                    <a:srgbClr val="000000"/>
                  </a:outerShdw>
                </a:effectLst>
                <a:latin typeface="Arial" panose="020B0604020202020204" pitchFamily="34" charset="0"/>
              </a:rPr>
              <a:t>fitness</a:t>
            </a:r>
            <a:r>
              <a:rPr lang="en-US" altLang="en-US" sz="3500" b="1">
                <a:latin typeface="Arial" panose="020B0604020202020204" pitchFamily="34" charset="0"/>
              </a:rPr>
              <a:t> and one or more traits at lower levels of organization.</a:t>
            </a:r>
          </a:p>
        </p:txBody>
      </p:sp>
      <p:sp>
        <p:nvSpPr>
          <p:cNvPr id="350222" name="AutoShape 13">
            <a:extLst>
              <a:ext uri="{FF2B5EF4-FFF2-40B4-BE49-F238E27FC236}">
                <a16:creationId xmlns:a16="http://schemas.microsoft.com/office/drawing/2014/main" id="{17053A2B-0F53-773A-BA7C-7F54A51093DF}"/>
              </a:ext>
            </a:extLst>
          </p:cNvPr>
          <p:cNvSpPr>
            <a:spLocks noChangeArrowheads="1"/>
          </p:cNvSpPr>
          <p:nvPr/>
        </p:nvSpPr>
        <p:spPr bwMode="auto">
          <a:xfrm rot="6600000">
            <a:off x="2347119" y="1966119"/>
            <a:ext cx="2925762" cy="304800"/>
          </a:xfrm>
          <a:prstGeom prst="leftRightArrow">
            <a:avLst>
              <a:gd name="adj1" fmla="val 50000"/>
              <a:gd name="adj2" fmla="val 191979"/>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0223" name="AutoShape 14">
            <a:extLst>
              <a:ext uri="{FF2B5EF4-FFF2-40B4-BE49-F238E27FC236}">
                <a16:creationId xmlns:a16="http://schemas.microsoft.com/office/drawing/2014/main" id="{7215DE74-F7F6-E5A0-E969-B3E081D20792}"/>
              </a:ext>
            </a:extLst>
          </p:cNvPr>
          <p:cNvSpPr>
            <a:spLocks noChangeArrowheads="1"/>
          </p:cNvSpPr>
          <p:nvPr/>
        </p:nvSpPr>
        <p:spPr bwMode="auto">
          <a:xfrm rot="6600000">
            <a:off x="46037" y="2713038"/>
            <a:ext cx="4479925" cy="304800"/>
          </a:xfrm>
          <a:prstGeom prst="leftRightArrow">
            <a:avLst>
              <a:gd name="adj1" fmla="val 50000"/>
              <a:gd name="adj2" fmla="val 293958"/>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Number Placeholder 3">
            <a:extLst>
              <a:ext uri="{FF2B5EF4-FFF2-40B4-BE49-F238E27FC236}">
                <a16:creationId xmlns:a16="http://schemas.microsoft.com/office/drawing/2014/main" id="{E7B12C62-0921-2472-4483-000602F23E0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90619CB-C36A-4E92-AF5F-E6CBD85DA91F}" type="slidenum">
              <a:rPr lang="en-US" altLang="en-US" sz="1400"/>
              <a:pPr>
                <a:spcBef>
                  <a:spcPct val="0"/>
                </a:spcBef>
                <a:buFontTx/>
                <a:buNone/>
              </a:pPr>
              <a:t>19</a:t>
            </a:fld>
            <a:endParaRPr lang="en-US" altLang="en-US" sz="1400"/>
          </a:p>
        </p:txBody>
      </p:sp>
      <p:sp>
        <p:nvSpPr>
          <p:cNvPr id="65539" name="Text Box 2">
            <a:extLst>
              <a:ext uri="{FF2B5EF4-FFF2-40B4-BE49-F238E27FC236}">
                <a16:creationId xmlns:a16="http://schemas.microsoft.com/office/drawing/2014/main" id="{2FBB4955-5C3E-F540-F9F7-66A1A4761F29}"/>
              </a:ext>
            </a:extLst>
          </p:cNvPr>
          <p:cNvSpPr txBox="1">
            <a:spLocks noChangeArrowheads="1"/>
          </p:cNvSpPr>
          <p:nvPr/>
        </p:nvSpPr>
        <p:spPr bwMode="auto">
          <a:xfrm>
            <a:off x="-25400" y="6550025"/>
            <a:ext cx="1909763"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latin typeface="Arial" panose="020B0604020202020204" pitchFamily="34" charset="0"/>
              </a:rPr>
              <a:t>g44_circadian_hca.xls</a:t>
            </a:r>
          </a:p>
        </p:txBody>
      </p:sp>
      <p:graphicFrame>
        <p:nvGraphicFramePr>
          <p:cNvPr id="65540" name="Object 3">
            <a:extLst>
              <a:ext uri="{FF2B5EF4-FFF2-40B4-BE49-F238E27FC236}">
                <a16:creationId xmlns:a16="http://schemas.microsoft.com/office/drawing/2014/main" id="{3AB26D4A-5E14-B7B5-657F-3E2993A07ACB}"/>
              </a:ext>
            </a:extLst>
          </p:cNvPr>
          <p:cNvGraphicFramePr>
            <a:graphicFrameLocks noChangeAspect="1"/>
          </p:cNvGraphicFramePr>
          <p:nvPr/>
        </p:nvGraphicFramePr>
        <p:xfrm>
          <a:off x="790575" y="3033713"/>
          <a:ext cx="8255000" cy="3656012"/>
        </p:xfrm>
        <a:graphic>
          <a:graphicData uri="http://schemas.openxmlformats.org/presentationml/2006/ole">
            <mc:AlternateContent xmlns:mc="http://schemas.openxmlformats.org/markup-compatibility/2006">
              <mc:Choice xmlns:v="urn:schemas-microsoft-com:vml" Requires="v">
                <p:oleObj spid="_x0000_s65604" name="Chart" r:id="rId4" imgW="7077027" imgH="3133606" progId="Excel.Chart.8">
                  <p:embed/>
                </p:oleObj>
              </mc:Choice>
              <mc:Fallback>
                <p:oleObj name="Chart" r:id="rId4" imgW="7077027" imgH="3133606"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0575" y="3033713"/>
                        <a:ext cx="8255000" cy="3656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5541" name="Object 4">
            <a:extLst>
              <a:ext uri="{FF2B5EF4-FFF2-40B4-BE49-F238E27FC236}">
                <a16:creationId xmlns:a16="http://schemas.microsoft.com/office/drawing/2014/main" id="{015E70E9-8980-CEFA-BD6E-413FB821CA01}"/>
              </a:ext>
            </a:extLst>
          </p:cNvPr>
          <p:cNvGraphicFramePr>
            <a:graphicFrameLocks noChangeAspect="1"/>
          </p:cNvGraphicFramePr>
          <p:nvPr/>
        </p:nvGraphicFramePr>
        <p:xfrm>
          <a:off x="779463" y="279400"/>
          <a:ext cx="8255000" cy="3656013"/>
        </p:xfrm>
        <a:graphic>
          <a:graphicData uri="http://schemas.openxmlformats.org/presentationml/2006/ole">
            <mc:AlternateContent xmlns:mc="http://schemas.openxmlformats.org/markup-compatibility/2006">
              <mc:Choice xmlns:v="urn:schemas-microsoft-com:vml" Requires="v">
                <p:oleObj spid="_x0000_s65605" name="Chart" r:id="rId6" imgW="7077027" imgH="3133606" progId="Excel.Chart.8">
                  <p:embed/>
                </p:oleObj>
              </mc:Choice>
              <mc:Fallback>
                <p:oleObj name="Chart" r:id="rId6" imgW="7077027" imgH="3133606" progId="Excel.Chart.8">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9463" y="279400"/>
                        <a:ext cx="8255000" cy="3656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42" name="Text Box 5">
            <a:extLst>
              <a:ext uri="{FF2B5EF4-FFF2-40B4-BE49-F238E27FC236}">
                <a16:creationId xmlns:a16="http://schemas.microsoft.com/office/drawing/2014/main" id="{563F5194-8881-8D36-834E-4262B8B3257E}"/>
              </a:ext>
            </a:extLst>
          </p:cNvPr>
          <p:cNvSpPr txBox="1">
            <a:spLocks noChangeArrowheads="1"/>
          </p:cNvSpPr>
          <p:nvPr/>
        </p:nvSpPr>
        <p:spPr bwMode="auto">
          <a:xfrm>
            <a:off x="315913" y="-131763"/>
            <a:ext cx="8705850" cy="74930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35000"/>
              </a:lnSpc>
              <a:spcBef>
                <a:spcPct val="50000"/>
              </a:spcBef>
              <a:buFontTx/>
              <a:buNone/>
            </a:pPr>
            <a:r>
              <a:rPr lang="en-US" altLang="en-US" b="1">
                <a:solidFill>
                  <a:srgbClr val="FF0000"/>
                </a:solidFill>
                <a:latin typeface="Arial" panose="020B0604020202020204" pitchFamily="34" charset="0"/>
              </a:rPr>
              <a:t>S</a:t>
            </a:r>
            <a:r>
              <a:rPr lang="en-US" altLang="en-US" b="1">
                <a:latin typeface="Arial" panose="020B0604020202020204" pitchFamily="34" charset="0"/>
              </a:rPr>
              <a:t> &amp; </a:t>
            </a:r>
            <a:r>
              <a:rPr lang="en-US" altLang="en-US" b="1">
                <a:solidFill>
                  <a:srgbClr val="0000FF"/>
                </a:solidFill>
                <a:latin typeface="Arial" panose="020B0604020202020204" pitchFamily="34" charset="0"/>
              </a:rPr>
              <a:t>C</a:t>
            </a:r>
            <a:r>
              <a:rPr lang="en-US" altLang="en-US" b="1">
                <a:latin typeface="Arial" panose="020B0604020202020204" pitchFamily="34" charset="0"/>
              </a:rPr>
              <a:t> Lines </a:t>
            </a:r>
            <a:r>
              <a:rPr lang="en-US" altLang="en-US" sz="2800" b="1">
                <a:latin typeface="Arial" panose="020B0604020202020204" pitchFamily="34" charset="0"/>
              </a:rPr>
              <a:t>Also Differ in Regular Cage Activity</a:t>
            </a:r>
          </a:p>
        </p:txBody>
      </p:sp>
      <p:sp>
        <p:nvSpPr>
          <p:cNvPr id="65543" name="Text Box 6">
            <a:extLst>
              <a:ext uri="{FF2B5EF4-FFF2-40B4-BE49-F238E27FC236}">
                <a16:creationId xmlns:a16="http://schemas.microsoft.com/office/drawing/2014/main" id="{473F938D-B966-16C1-3202-3C39B637E195}"/>
              </a:ext>
            </a:extLst>
          </p:cNvPr>
          <p:cNvSpPr txBox="1">
            <a:spLocks noChangeArrowheads="1"/>
          </p:cNvSpPr>
          <p:nvPr/>
        </p:nvSpPr>
        <p:spPr bwMode="auto">
          <a:xfrm rot="-5400000">
            <a:off x="-1225550" y="3136900"/>
            <a:ext cx="4318000" cy="488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latin typeface="Arial" panose="020B0604020202020204" pitchFamily="34" charset="0"/>
              </a:rPr>
              <a:t>Activity (normalized units)</a:t>
            </a:r>
          </a:p>
        </p:txBody>
      </p:sp>
      <p:sp>
        <p:nvSpPr>
          <p:cNvPr id="65544" name="Line 7">
            <a:extLst>
              <a:ext uri="{FF2B5EF4-FFF2-40B4-BE49-F238E27FC236}">
                <a16:creationId xmlns:a16="http://schemas.microsoft.com/office/drawing/2014/main" id="{DC23A413-6017-50F3-6801-182244C640F4}"/>
              </a:ext>
            </a:extLst>
          </p:cNvPr>
          <p:cNvSpPr>
            <a:spLocks noChangeShapeType="1"/>
          </p:cNvSpPr>
          <p:nvPr/>
        </p:nvSpPr>
        <p:spPr bwMode="auto">
          <a:xfrm>
            <a:off x="3463925" y="793750"/>
            <a:ext cx="34925" cy="50276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5" name="Line 8">
            <a:extLst>
              <a:ext uri="{FF2B5EF4-FFF2-40B4-BE49-F238E27FC236}">
                <a16:creationId xmlns:a16="http://schemas.microsoft.com/office/drawing/2014/main" id="{F9A27D2B-AC13-68CF-3C2E-E8274F2B3A98}"/>
              </a:ext>
            </a:extLst>
          </p:cNvPr>
          <p:cNvSpPr>
            <a:spLocks noChangeShapeType="1"/>
          </p:cNvSpPr>
          <p:nvPr/>
        </p:nvSpPr>
        <p:spPr bwMode="auto">
          <a:xfrm>
            <a:off x="6724650" y="793750"/>
            <a:ext cx="34925" cy="50276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6" name="Text Box 10">
            <a:extLst>
              <a:ext uri="{FF2B5EF4-FFF2-40B4-BE49-F238E27FC236}">
                <a16:creationId xmlns:a16="http://schemas.microsoft.com/office/drawing/2014/main" id="{955860F7-7145-EE28-6681-8A3CEA019B96}"/>
              </a:ext>
            </a:extLst>
          </p:cNvPr>
          <p:cNvSpPr txBox="1">
            <a:spLocks noChangeArrowheads="1"/>
          </p:cNvSpPr>
          <p:nvPr/>
        </p:nvSpPr>
        <p:spPr bwMode="auto">
          <a:xfrm>
            <a:off x="3852863" y="6246813"/>
            <a:ext cx="2200275"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Time (hours)</a:t>
            </a:r>
          </a:p>
        </p:txBody>
      </p:sp>
      <p:sp>
        <p:nvSpPr>
          <p:cNvPr id="65547" name="Rectangle 11">
            <a:extLst>
              <a:ext uri="{FF2B5EF4-FFF2-40B4-BE49-F238E27FC236}">
                <a16:creationId xmlns:a16="http://schemas.microsoft.com/office/drawing/2014/main" id="{F38015A4-AFC2-0D09-5873-4B912CD5817C}"/>
              </a:ext>
            </a:extLst>
          </p:cNvPr>
          <p:cNvSpPr>
            <a:spLocks noChangeArrowheads="1"/>
          </p:cNvSpPr>
          <p:nvPr/>
        </p:nvSpPr>
        <p:spPr bwMode="auto">
          <a:xfrm>
            <a:off x="4318000" y="3530600"/>
            <a:ext cx="1168400" cy="2317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65548" name="Rectangle 12">
            <a:extLst>
              <a:ext uri="{FF2B5EF4-FFF2-40B4-BE49-F238E27FC236}">
                <a16:creationId xmlns:a16="http://schemas.microsoft.com/office/drawing/2014/main" id="{8B449769-76FA-E759-714B-1FA325174432}"/>
              </a:ext>
            </a:extLst>
          </p:cNvPr>
          <p:cNvSpPr>
            <a:spLocks noChangeArrowheads="1"/>
          </p:cNvSpPr>
          <p:nvPr/>
        </p:nvSpPr>
        <p:spPr bwMode="auto">
          <a:xfrm>
            <a:off x="7883525" y="1703388"/>
            <a:ext cx="1133475" cy="6492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65549" name="Rectangle 13">
            <a:extLst>
              <a:ext uri="{FF2B5EF4-FFF2-40B4-BE49-F238E27FC236}">
                <a16:creationId xmlns:a16="http://schemas.microsoft.com/office/drawing/2014/main" id="{BB84B401-3643-0826-2684-FE3704C974E4}"/>
              </a:ext>
            </a:extLst>
          </p:cNvPr>
          <p:cNvSpPr>
            <a:spLocks noChangeArrowheads="1"/>
          </p:cNvSpPr>
          <p:nvPr/>
        </p:nvSpPr>
        <p:spPr bwMode="auto">
          <a:xfrm>
            <a:off x="7916863" y="4446588"/>
            <a:ext cx="1133475" cy="6492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65550" name="Line 15">
            <a:extLst>
              <a:ext uri="{FF2B5EF4-FFF2-40B4-BE49-F238E27FC236}">
                <a16:creationId xmlns:a16="http://schemas.microsoft.com/office/drawing/2014/main" id="{21BA10D1-23ED-C91B-2EFB-1330BAEB23B2}"/>
              </a:ext>
            </a:extLst>
          </p:cNvPr>
          <p:cNvSpPr>
            <a:spLocks noChangeShapeType="1"/>
          </p:cNvSpPr>
          <p:nvPr/>
        </p:nvSpPr>
        <p:spPr bwMode="auto">
          <a:xfrm flipH="1">
            <a:off x="3487738" y="846138"/>
            <a:ext cx="879475" cy="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551" name="Group 16">
            <a:extLst>
              <a:ext uri="{FF2B5EF4-FFF2-40B4-BE49-F238E27FC236}">
                <a16:creationId xmlns:a16="http://schemas.microsoft.com/office/drawing/2014/main" id="{CFB2162D-659F-99EF-B977-6A6A0D59AAB0}"/>
              </a:ext>
            </a:extLst>
          </p:cNvPr>
          <p:cNvGrpSpPr>
            <a:grpSpLocks noChangeAspect="1"/>
          </p:cNvGrpSpPr>
          <p:nvPr/>
        </p:nvGrpSpPr>
        <p:grpSpPr bwMode="auto">
          <a:xfrm>
            <a:off x="2070100" y="3929063"/>
            <a:ext cx="822325" cy="822325"/>
            <a:chOff x="960" y="1287"/>
            <a:chExt cx="729" cy="729"/>
          </a:xfrm>
        </p:grpSpPr>
        <p:sp>
          <p:nvSpPr>
            <p:cNvPr id="65560" name="Oval 17">
              <a:extLst>
                <a:ext uri="{FF2B5EF4-FFF2-40B4-BE49-F238E27FC236}">
                  <a16:creationId xmlns:a16="http://schemas.microsoft.com/office/drawing/2014/main" id="{D50A1DA0-64C8-94D1-D854-46D7FD139E06}"/>
                </a:ext>
              </a:extLst>
            </p:cNvPr>
            <p:cNvSpPr>
              <a:spLocks noChangeAspect="1" noChangeArrowheads="1"/>
            </p:cNvSpPr>
            <p:nvPr/>
          </p:nvSpPr>
          <p:spPr bwMode="auto">
            <a:xfrm>
              <a:off x="960" y="1555"/>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65561" name="Line 18">
              <a:extLst>
                <a:ext uri="{FF2B5EF4-FFF2-40B4-BE49-F238E27FC236}">
                  <a16:creationId xmlns:a16="http://schemas.microsoft.com/office/drawing/2014/main" id="{F9B422BB-B572-B9E5-B3AB-8EDE1FD7EEBB}"/>
                </a:ext>
              </a:extLst>
            </p:cNvPr>
            <p:cNvSpPr>
              <a:spLocks noChangeAspect="1" noChangeShapeType="1"/>
            </p:cNvSpPr>
            <p:nvPr/>
          </p:nvSpPr>
          <p:spPr bwMode="auto">
            <a:xfrm flipH="1">
              <a:off x="1344" y="1287"/>
              <a:ext cx="345" cy="345"/>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62" name="Line 19">
              <a:extLst>
                <a:ext uri="{FF2B5EF4-FFF2-40B4-BE49-F238E27FC236}">
                  <a16:creationId xmlns:a16="http://schemas.microsoft.com/office/drawing/2014/main" id="{7260AF56-970E-C796-805B-E6747CE318C0}"/>
                </a:ext>
              </a:extLst>
            </p:cNvPr>
            <p:cNvSpPr>
              <a:spLocks noChangeAspect="1" noChangeShapeType="1"/>
            </p:cNvSpPr>
            <p:nvPr/>
          </p:nvSpPr>
          <p:spPr bwMode="auto">
            <a:xfrm flipH="1">
              <a:off x="1387" y="1295"/>
              <a:ext cx="288"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63" name="Line 20">
              <a:extLst>
                <a:ext uri="{FF2B5EF4-FFF2-40B4-BE49-F238E27FC236}">
                  <a16:creationId xmlns:a16="http://schemas.microsoft.com/office/drawing/2014/main" id="{6D3A7CC1-05D5-48AC-C721-504318E84FD9}"/>
                </a:ext>
              </a:extLst>
            </p:cNvPr>
            <p:cNvSpPr>
              <a:spLocks noChangeAspect="1" noChangeShapeType="1"/>
            </p:cNvSpPr>
            <p:nvPr/>
          </p:nvSpPr>
          <p:spPr bwMode="auto">
            <a:xfrm>
              <a:off x="1681" y="1307"/>
              <a:ext cx="0" cy="288"/>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65552" name="Group 21">
            <a:extLst>
              <a:ext uri="{FF2B5EF4-FFF2-40B4-BE49-F238E27FC236}">
                <a16:creationId xmlns:a16="http://schemas.microsoft.com/office/drawing/2014/main" id="{660B069E-69F5-3A4F-CD66-951B11AB5696}"/>
              </a:ext>
            </a:extLst>
          </p:cNvPr>
          <p:cNvGrpSpPr>
            <a:grpSpLocks noChangeAspect="1"/>
          </p:cNvGrpSpPr>
          <p:nvPr/>
        </p:nvGrpSpPr>
        <p:grpSpPr bwMode="auto">
          <a:xfrm>
            <a:off x="2203450" y="1058863"/>
            <a:ext cx="493713" cy="1008062"/>
            <a:chOff x="960" y="1104"/>
            <a:chExt cx="461" cy="941"/>
          </a:xfrm>
        </p:grpSpPr>
        <p:sp>
          <p:nvSpPr>
            <p:cNvPr id="65557" name="Oval 22">
              <a:extLst>
                <a:ext uri="{FF2B5EF4-FFF2-40B4-BE49-F238E27FC236}">
                  <a16:creationId xmlns:a16="http://schemas.microsoft.com/office/drawing/2014/main" id="{25CF3928-F579-DDD9-6B8F-3C84456FD7D0}"/>
                </a:ext>
              </a:extLst>
            </p:cNvPr>
            <p:cNvSpPr>
              <a:spLocks noChangeAspect="1" noChangeArrowheads="1"/>
            </p:cNvSpPr>
            <p:nvPr/>
          </p:nvSpPr>
          <p:spPr bwMode="auto">
            <a:xfrm>
              <a:off x="960" y="1104"/>
              <a:ext cx="461" cy="461"/>
            </a:xfrm>
            <a:prstGeom prst="ellipse">
              <a:avLst/>
            </a:prstGeom>
            <a:solidFill>
              <a:schemeClr val="bg1"/>
            </a:solidFill>
            <a:ln w="762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solidFill>
                  <a:srgbClr val="CC0066"/>
                </a:solidFill>
              </a:endParaRPr>
            </a:p>
          </p:txBody>
        </p:sp>
        <p:sp>
          <p:nvSpPr>
            <p:cNvPr id="65558" name="Line 23">
              <a:extLst>
                <a:ext uri="{FF2B5EF4-FFF2-40B4-BE49-F238E27FC236}">
                  <a16:creationId xmlns:a16="http://schemas.microsoft.com/office/drawing/2014/main" id="{A6A54509-F1FB-41BA-0286-7C310193C24A}"/>
                </a:ext>
              </a:extLst>
            </p:cNvPr>
            <p:cNvSpPr>
              <a:spLocks noChangeAspect="1" noChangeShapeType="1"/>
            </p:cNvSpPr>
            <p:nvPr/>
          </p:nvSpPr>
          <p:spPr bwMode="auto">
            <a:xfrm>
              <a:off x="1186" y="1584"/>
              <a:ext cx="0" cy="461"/>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5559" name="Line 24">
              <a:extLst>
                <a:ext uri="{FF2B5EF4-FFF2-40B4-BE49-F238E27FC236}">
                  <a16:creationId xmlns:a16="http://schemas.microsoft.com/office/drawing/2014/main" id="{7F68AB21-1C98-1155-9B63-0880AC63B207}"/>
                </a:ext>
              </a:extLst>
            </p:cNvPr>
            <p:cNvSpPr>
              <a:spLocks noChangeAspect="1" noChangeShapeType="1"/>
            </p:cNvSpPr>
            <p:nvPr/>
          </p:nvSpPr>
          <p:spPr bwMode="auto">
            <a:xfrm>
              <a:off x="978" y="1842"/>
              <a:ext cx="432" cy="0"/>
            </a:xfrm>
            <a:prstGeom prst="line">
              <a:avLst/>
            </a:prstGeom>
            <a:noFill/>
            <a:ln w="76200">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65553" name="Text Box 25">
            <a:extLst>
              <a:ext uri="{FF2B5EF4-FFF2-40B4-BE49-F238E27FC236}">
                <a16:creationId xmlns:a16="http://schemas.microsoft.com/office/drawing/2014/main" id="{38E05BD2-1266-A8A1-5404-20B812961251}"/>
              </a:ext>
            </a:extLst>
          </p:cNvPr>
          <p:cNvSpPr txBox="1">
            <a:spLocks noChangeArrowheads="1"/>
          </p:cNvSpPr>
          <p:nvPr/>
        </p:nvSpPr>
        <p:spPr bwMode="auto">
          <a:xfrm>
            <a:off x="6904038" y="6553200"/>
            <a:ext cx="22399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Malisch et al., 2008, 2009</a:t>
            </a:r>
            <a:endParaRPr lang="en-US" altLang="en-US" sz="1400" i="1">
              <a:latin typeface="Arial" panose="020B0604020202020204" pitchFamily="34" charset="0"/>
            </a:endParaRPr>
          </a:p>
        </p:txBody>
      </p:sp>
      <p:sp>
        <p:nvSpPr>
          <p:cNvPr id="1623066" name="Text Box 26">
            <a:extLst>
              <a:ext uri="{FF2B5EF4-FFF2-40B4-BE49-F238E27FC236}">
                <a16:creationId xmlns:a16="http://schemas.microsoft.com/office/drawing/2014/main" id="{2ACEB715-E732-A03A-9762-8E685FF03B6F}"/>
              </a:ext>
            </a:extLst>
          </p:cNvPr>
          <p:cNvSpPr txBox="1">
            <a:spLocks noChangeArrowheads="1"/>
          </p:cNvSpPr>
          <p:nvPr/>
        </p:nvSpPr>
        <p:spPr bwMode="auto">
          <a:xfrm>
            <a:off x="1811338" y="1866900"/>
            <a:ext cx="6091237" cy="2674938"/>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p>
            <a:pPr>
              <a:spcBef>
                <a:spcPct val="50000"/>
              </a:spcBef>
              <a:defRPr/>
            </a:pPr>
            <a:r>
              <a:rPr lang="en-US" altLang="en-US" sz="2800" b="1" dirty="0">
                <a:latin typeface="Arial" panose="020B0604020202020204" pitchFamily="34" charset="0"/>
              </a:rPr>
              <a:t>Difference largely goes away when they have wheel access.</a:t>
            </a:r>
          </a:p>
          <a:p>
            <a:pPr>
              <a:spcBef>
                <a:spcPct val="50000"/>
              </a:spcBef>
              <a:defRPr/>
            </a:pPr>
            <a:r>
              <a:rPr lang="en-US" altLang="en-US" sz="2800" b="1" dirty="0">
                <a:solidFill>
                  <a:srgbClr val="FF0000"/>
                </a:solidFill>
                <a:effectLst>
                  <a:outerShdw blurRad="38100" dist="38100" dir="2700000" algn="tl">
                    <a:srgbClr val="000000"/>
                  </a:outerShdw>
                </a:effectLst>
                <a:latin typeface="Arial" panose="020B0604020202020204" pitchFamily="34" charset="0"/>
              </a:rPr>
              <a:t>Voluntary exercise is not the same thing as general physical activity.</a:t>
            </a:r>
          </a:p>
          <a:p>
            <a:pPr algn="ctr">
              <a:spcBef>
                <a:spcPct val="50000"/>
              </a:spcBef>
              <a:defRPr/>
            </a:pPr>
            <a:r>
              <a:rPr lang="en-US" altLang="en-US" sz="2800" b="1" dirty="0">
                <a:effectLst>
                  <a:outerShdw blurRad="38100" dist="38100" dir="2700000" algn="tl">
                    <a:srgbClr val="FFFFFF"/>
                  </a:outerShdw>
                </a:effectLst>
                <a:latin typeface="Arial" panose="020B0604020202020204" pitchFamily="34" charset="0"/>
              </a:rPr>
              <a:t>(or as open-field behavior)</a:t>
            </a:r>
          </a:p>
        </p:txBody>
      </p:sp>
      <p:sp>
        <p:nvSpPr>
          <p:cNvPr id="65555" name="Text Box 9">
            <a:extLst>
              <a:ext uri="{FF2B5EF4-FFF2-40B4-BE49-F238E27FC236}">
                <a16:creationId xmlns:a16="http://schemas.microsoft.com/office/drawing/2014/main" id="{D2C83A56-268D-C758-9D15-6D02424DD056}"/>
              </a:ext>
            </a:extLst>
          </p:cNvPr>
          <p:cNvSpPr txBox="1">
            <a:spLocks noChangeArrowheads="1"/>
          </p:cNvSpPr>
          <p:nvPr/>
        </p:nvSpPr>
        <p:spPr bwMode="auto">
          <a:xfrm>
            <a:off x="4344988" y="593725"/>
            <a:ext cx="1679575" cy="4270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Lights Off</a:t>
            </a:r>
          </a:p>
        </p:txBody>
      </p:sp>
      <p:sp>
        <p:nvSpPr>
          <p:cNvPr id="65556" name="Line 14">
            <a:extLst>
              <a:ext uri="{FF2B5EF4-FFF2-40B4-BE49-F238E27FC236}">
                <a16:creationId xmlns:a16="http://schemas.microsoft.com/office/drawing/2014/main" id="{E8FC0CAC-3CD7-482D-5B42-BB1A736520D8}"/>
              </a:ext>
            </a:extLst>
          </p:cNvPr>
          <p:cNvSpPr>
            <a:spLocks noChangeShapeType="1"/>
          </p:cNvSpPr>
          <p:nvPr/>
        </p:nvSpPr>
        <p:spPr bwMode="auto">
          <a:xfrm>
            <a:off x="5827713" y="833438"/>
            <a:ext cx="879475" cy="0"/>
          </a:xfrm>
          <a:prstGeom prst="line">
            <a:avLst/>
          </a:prstGeom>
          <a:noFill/>
          <a:ln w="3810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230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3066"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Slide Number Placeholder 3">
            <a:extLst>
              <a:ext uri="{FF2B5EF4-FFF2-40B4-BE49-F238E27FC236}">
                <a16:creationId xmlns:a16="http://schemas.microsoft.com/office/drawing/2014/main" id="{A8AF5DF5-6886-07C7-D9E3-D9E81CD43F5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3AF5E9-5D7B-4D4B-BB9F-12C715F7A367}" type="slidenum">
              <a:rPr lang="en-US" altLang="en-US" sz="1400"/>
              <a:pPr>
                <a:spcBef>
                  <a:spcPct val="0"/>
                </a:spcBef>
                <a:buFontTx/>
                <a:buNone/>
              </a:pPr>
              <a:t>190</a:t>
            </a:fld>
            <a:endParaRPr lang="en-US" altLang="en-US" sz="1400"/>
          </a:p>
        </p:txBody>
      </p:sp>
      <p:sp>
        <p:nvSpPr>
          <p:cNvPr id="352259" name="AutoShape 2">
            <a:extLst>
              <a:ext uri="{FF2B5EF4-FFF2-40B4-BE49-F238E27FC236}">
                <a16:creationId xmlns:a16="http://schemas.microsoft.com/office/drawing/2014/main" id="{906A0459-F03C-655C-0CCF-918EC25372D4}"/>
              </a:ext>
            </a:extLst>
          </p:cNvPr>
          <p:cNvSpPr>
            <a:spLocks noChangeArrowheads="1"/>
          </p:cNvSpPr>
          <p:nvPr/>
        </p:nvSpPr>
        <p:spPr bwMode="auto">
          <a:xfrm>
            <a:off x="657225" y="1489075"/>
            <a:ext cx="2193925" cy="9144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76323" name="AutoShape 3">
            <a:extLst>
              <a:ext uri="{FF2B5EF4-FFF2-40B4-BE49-F238E27FC236}">
                <a16:creationId xmlns:a16="http://schemas.microsoft.com/office/drawing/2014/main" id="{E83EA219-BAF0-3572-A1AD-56E57A860AF2}"/>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2261" name="AutoShape 4">
            <a:extLst>
              <a:ext uri="{FF2B5EF4-FFF2-40B4-BE49-F238E27FC236}">
                <a16:creationId xmlns:a16="http://schemas.microsoft.com/office/drawing/2014/main" id="{2EF4A9A6-55F7-A543-11AB-0C4D4D44F647}"/>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2262" name="AutoShape 5">
            <a:extLst>
              <a:ext uri="{FF2B5EF4-FFF2-40B4-BE49-F238E27FC236}">
                <a16:creationId xmlns:a16="http://schemas.microsoft.com/office/drawing/2014/main" id="{144D8257-6654-A58E-C5CE-6983CA227672}"/>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2263" name="AutoShape 6">
            <a:extLst>
              <a:ext uri="{FF2B5EF4-FFF2-40B4-BE49-F238E27FC236}">
                <a16:creationId xmlns:a16="http://schemas.microsoft.com/office/drawing/2014/main" id="{16A59061-1C4F-13C9-1503-3DE87A72DA1C}"/>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2264" name="AutoShape 7">
            <a:extLst>
              <a:ext uri="{FF2B5EF4-FFF2-40B4-BE49-F238E27FC236}">
                <a16:creationId xmlns:a16="http://schemas.microsoft.com/office/drawing/2014/main" id="{E0B1BDFA-29A3-2E2B-56CE-56ED3BDC639D}"/>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2265" name="AutoShape 8">
            <a:extLst>
              <a:ext uri="{FF2B5EF4-FFF2-40B4-BE49-F238E27FC236}">
                <a16:creationId xmlns:a16="http://schemas.microsoft.com/office/drawing/2014/main" id="{AC4B4287-F256-0956-8F8D-F286482D8CBA}"/>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2266" name="AutoShape 9">
            <a:extLst>
              <a:ext uri="{FF2B5EF4-FFF2-40B4-BE49-F238E27FC236}">
                <a16:creationId xmlns:a16="http://schemas.microsoft.com/office/drawing/2014/main" id="{5256B9DA-2E5B-2DD2-D97E-3D0F29ECC399}"/>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2267" name="AutoShape 10">
            <a:extLst>
              <a:ext uri="{FF2B5EF4-FFF2-40B4-BE49-F238E27FC236}">
                <a16:creationId xmlns:a16="http://schemas.microsoft.com/office/drawing/2014/main" id="{86E0185B-2122-9881-2583-83D35131AB61}"/>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2268" name="AutoShape 11">
            <a:extLst>
              <a:ext uri="{FF2B5EF4-FFF2-40B4-BE49-F238E27FC236}">
                <a16:creationId xmlns:a16="http://schemas.microsoft.com/office/drawing/2014/main" id="{EDBA8866-B617-0565-B9E3-59DED08279AB}"/>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76332" name="Text Box 12">
            <a:extLst>
              <a:ext uri="{FF2B5EF4-FFF2-40B4-BE49-F238E27FC236}">
                <a16:creationId xmlns:a16="http://schemas.microsoft.com/office/drawing/2014/main" id="{5FD688ED-4C08-13FD-7CB2-B5C16830D962}"/>
              </a:ext>
            </a:extLst>
          </p:cNvPr>
          <p:cNvSpPr txBox="1">
            <a:spLocks noChangeArrowheads="1"/>
          </p:cNvSpPr>
          <p:nvPr/>
        </p:nvSpPr>
        <p:spPr bwMode="auto">
          <a:xfrm>
            <a:off x="5648325" y="2641600"/>
            <a:ext cx="3028950" cy="276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latin typeface="Arial" panose="020B0604020202020204" pitchFamily="34" charset="0"/>
              </a:rPr>
              <a:t>In nature, selection typically acts most directly on </a:t>
            </a:r>
            <a:r>
              <a:rPr lang="en-US" altLang="en-US" sz="3500" b="1">
                <a:solidFill>
                  <a:schemeClr val="bg1"/>
                </a:solidFill>
                <a:effectLst>
                  <a:outerShdw blurRad="38100" dist="38100" dir="2700000" algn="tl">
                    <a:srgbClr val="000000"/>
                  </a:outerShdw>
                </a:effectLst>
                <a:latin typeface="Arial" panose="020B0604020202020204" pitchFamily="34" charset="0"/>
              </a:rPr>
              <a:t>behavior</a:t>
            </a:r>
            <a:r>
              <a:rPr lang="en-US" altLang="en-US" sz="3500" b="1">
                <a:latin typeface="Arial" panose="020B0604020202020204" pitchFamily="34" charset="0"/>
              </a:rPr>
              <a:t>.</a:t>
            </a:r>
          </a:p>
        </p:txBody>
      </p:sp>
      <p:sp>
        <p:nvSpPr>
          <p:cNvPr id="1976333" name="AutoShape 13">
            <a:extLst>
              <a:ext uri="{FF2B5EF4-FFF2-40B4-BE49-F238E27FC236}">
                <a16:creationId xmlns:a16="http://schemas.microsoft.com/office/drawing/2014/main" id="{81ADE5E2-213D-93AA-58F5-31AEA2F63C44}"/>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
        <p:nvSpPr>
          <p:cNvPr id="352271" name="AutoShape 14">
            <a:extLst>
              <a:ext uri="{FF2B5EF4-FFF2-40B4-BE49-F238E27FC236}">
                <a16:creationId xmlns:a16="http://schemas.microsoft.com/office/drawing/2014/main" id="{0C7BA709-F150-BBDC-88A5-C382A9AD1500}"/>
              </a:ext>
            </a:extLst>
          </p:cNvPr>
          <p:cNvSpPr>
            <a:spLocks noChangeArrowheads="1"/>
          </p:cNvSpPr>
          <p:nvPr/>
        </p:nvSpPr>
        <p:spPr bwMode="auto">
          <a:xfrm rot="8400000" flipH="1">
            <a:off x="2630488" y="984250"/>
            <a:ext cx="1219200" cy="365125"/>
          </a:xfrm>
          <a:prstGeom prst="leftRightArrow">
            <a:avLst>
              <a:gd name="adj1" fmla="val 50000"/>
              <a:gd name="adj2" fmla="val 66783"/>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Number Placeholder 3">
            <a:extLst>
              <a:ext uri="{FF2B5EF4-FFF2-40B4-BE49-F238E27FC236}">
                <a16:creationId xmlns:a16="http://schemas.microsoft.com/office/drawing/2014/main" id="{B320A23A-5CFC-AE98-50FE-43D588553CF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948B935-9405-4F4E-8199-E4C440EF59CE}" type="slidenum">
              <a:rPr lang="en-US" altLang="en-US" sz="1400"/>
              <a:pPr>
                <a:spcBef>
                  <a:spcPct val="0"/>
                </a:spcBef>
                <a:buFontTx/>
                <a:buNone/>
              </a:pPr>
              <a:t>191</a:t>
            </a:fld>
            <a:endParaRPr lang="en-US" altLang="en-US" sz="1400"/>
          </a:p>
        </p:txBody>
      </p:sp>
      <p:sp>
        <p:nvSpPr>
          <p:cNvPr id="354307" name="AutoShape 2">
            <a:extLst>
              <a:ext uri="{FF2B5EF4-FFF2-40B4-BE49-F238E27FC236}">
                <a16:creationId xmlns:a16="http://schemas.microsoft.com/office/drawing/2014/main" id="{EF38518D-7A30-8B0E-1BB8-7A34E1A8A5CB}"/>
              </a:ext>
            </a:extLst>
          </p:cNvPr>
          <p:cNvSpPr>
            <a:spLocks noChangeArrowheads="1"/>
          </p:cNvSpPr>
          <p:nvPr/>
        </p:nvSpPr>
        <p:spPr bwMode="auto">
          <a:xfrm>
            <a:off x="657225" y="1489075"/>
            <a:ext cx="2193925" cy="9144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80419" name="AutoShape 3">
            <a:extLst>
              <a:ext uri="{FF2B5EF4-FFF2-40B4-BE49-F238E27FC236}">
                <a16:creationId xmlns:a16="http://schemas.microsoft.com/office/drawing/2014/main" id="{DD891F9B-404C-FB5A-7FF1-61E45E227B6A}"/>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effectLst>
                  <a:outerShdw blurRad="38100" dist="38100" dir="2700000" algn="tl">
                    <a:srgbClr val="FFFFFF"/>
                  </a:outerShdw>
                </a:effectLst>
                <a:latin typeface="Arial" panose="020B0604020202020204" pitchFamily="34" charset="0"/>
              </a:rPr>
              <a:t>DNA</a:t>
            </a:r>
          </a:p>
        </p:txBody>
      </p:sp>
      <p:sp>
        <p:nvSpPr>
          <p:cNvPr id="354309" name="AutoShape 4">
            <a:extLst>
              <a:ext uri="{FF2B5EF4-FFF2-40B4-BE49-F238E27FC236}">
                <a16:creationId xmlns:a16="http://schemas.microsoft.com/office/drawing/2014/main" id="{F2182973-2A93-41A2-4300-865782C21217}"/>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4310" name="AutoShape 5">
            <a:extLst>
              <a:ext uri="{FF2B5EF4-FFF2-40B4-BE49-F238E27FC236}">
                <a16:creationId xmlns:a16="http://schemas.microsoft.com/office/drawing/2014/main" id="{EB67E935-70AA-5BC3-F582-BDB1AC56423F}"/>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4311" name="AutoShape 6">
            <a:extLst>
              <a:ext uri="{FF2B5EF4-FFF2-40B4-BE49-F238E27FC236}">
                <a16:creationId xmlns:a16="http://schemas.microsoft.com/office/drawing/2014/main" id="{D0F42E0D-8A43-582F-2530-ADBAC2947B1A}"/>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4312" name="AutoShape 7">
            <a:extLst>
              <a:ext uri="{FF2B5EF4-FFF2-40B4-BE49-F238E27FC236}">
                <a16:creationId xmlns:a16="http://schemas.microsoft.com/office/drawing/2014/main" id="{617AEEB3-D6DD-59D5-66E3-EFF6B64B7203}"/>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4313" name="AutoShape 8">
            <a:extLst>
              <a:ext uri="{FF2B5EF4-FFF2-40B4-BE49-F238E27FC236}">
                <a16:creationId xmlns:a16="http://schemas.microsoft.com/office/drawing/2014/main" id="{D2A3118B-0D38-885C-D689-CE21063A1310}"/>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4314" name="AutoShape 9">
            <a:extLst>
              <a:ext uri="{FF2B5EF4-FFF2-40B4-BE49-F238E27FC236}">
                <a16:creationId xmlns:a16="http://schemas.microsoft.com/office/drawing/2014/main" id="{B5FB22E4-5E09-C1F6-B259-9D9F39EAA9C8}"/>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4315" name="AutoShape 10">
            <a:extLst>
              <a:ext uri="{FF2B5EF4-FFF2-40B4-BE49-F238E27FC236}">
                <a16:creationId xmlns:a16="http://schemas.microsoft.com/office/drawing/2014/main" id="{55D0FA9A-0C3B-C948-C1B4-2F0F91C014F5}"/>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4316" name="AutoShape 11">
            <a:extLst>
              <a:ext uri="{FF2B5EF4-FFF2-40B4-BE49-F238E27FC236}">
                <a16:creationId xmlns:a16="http://schemas.microsoft.com/office/drawing/2014/main" id="{D0760038-C148-5C6D-6B6F-FE063B976608}"/>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80428" name="Text Box 12">
            <a:extLst>
              <a:ext uri="{FF2B5EF4-FFF2-40B4-BE49-F238E27FC236}">
                <a16:creationId xmlns:a16="http://schemas.microsoft.com/office/drawing/2014/main" id="{822CD21F-01D4-F5DD-54CA-36E9FB349181}"/>
              </a:ext>
            </a:extLst>
          </p:cNvPr>
          <p:cNvSpPr txBox="1">
            <a:spLocks noChangeArrowheads="1"/>
          </p:cNvSpPr>
          <p:nvPr/>
        </p:nvSpPr>
        <p:spPr bwMode="auto">
          <a:xfrm>
            <a:off x="5330825" y="2022475"/>
            <a:ext cx="3733800" cy="3835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solidFill>
                  <a:srgbClr val="FFFF00"/>
                </a:solidFill>
                <a:effectLst>
                  <a:outerShdw blurRad="38100" dist="38100" dir="2700000" algn="tl">
                    <a:srgbClr val="000000"/>
                  </a:outerShdw>
                </a:effectLst>
                <a:latin typeface="Arial" panose="020B0604020202020204" pitchFamily="34" charset="0"/>
              </a:rPr>
              <a:t>Evolution of behavior</a:t>
            </a:r>
            <a:r>
              <a:rPr lang="en-US" altLang="en-US" sz="3500" b="1">
                <a:latin typeface="Arial" panose="020B0604020202020204" pitchFamily="34" charset="0"/>
              </a:rPr>
              <a:t> requires changes in both </a:t>
            </a:r>
            <a:r>
              <a:rPr lang="en-US" altLang="en-US" sz="3500" b="1">
                <a:solidFill>
                  <a:schemeClr val="bg1"/>
                </a:solidFill>
                <a:effectLst>
                  <a:outerShdw blurRad="38100" dist="38100" dir="2700000" algn="tl">
                    <a:srgbClr val="000000"/>
                  </a:outerShdw>
                </a:effectLst>
                <a:latin typeface="Arial" panose="020B0604020202020204" pitchFamily="34" charset="0"/>
              </a:rPr>
              <a:t>ability</a:t>
            </a:r>
            <a:r>
              <a:rPr lang="en-US" altLang="en-US" sz="3500" b="1">
                <a:latin typeface="Arial" panose="020B0604020202020204" pitchFamily="34" charset="0"/>
              </a:rPr>
              <a:t> (body) and </a:t>
            </a:r>
            <a:r>
              <a:rPr lang="en-US" altLang="en-US" sz="3500" b="1">
                <a:solidFill>
                  <a:schemeClr val="bg1"/>
                </a:solidFill>
                <a:effectLst>
                  <a:outerShdw blurRad="38100" dist="38100" dir="2700000" algn="tl">
                    <a:srgbClr val="000000"/>
                  </a:outerShdw>
                </a:effectLst>
                <a:latin typeface="Arial" panose="020B0604020202020204" pitchFamily="34" charset="0"/>
              </a:rPr>
              <a:t>motivation</a:t>
            </a:r>
            <a:r>
              <a:rPr lang="en-US" altLang="en-US" sz="3500" b="1">
                <a:latin typeface="Arial" panose="020B0604020202020204" pitchFamily="34" charset="0"/>
              </a:rPr>
              <a:t> (brain),</a:t>
            </a:r>
          </a:p>
        </p:txBody>
      </p:sp>
      <p:sp>
        <p:nvSpPr>
          <p:cNvPr id="1980429" name="AutoShape 13">
            <a:extLst>
              <a:ext uri="{FF2B5EF4-FFF2-40B4-BE49-F238E27FC236}">
                <a16:creationId xmlns:a16="http://schemas.microsoft.com/office/drawing/2014/main" id="{99B8328B-A46A-7563-CF72-C5E5ABCEEE5E}"/>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Slide Number Placeholder 3">
            <a:extLst>
              <a:ext uri="{FF2B5EF4-FFF2-40B4-BE49-F238E27FC236}">
                <a16:creationId xmlns:a16="http://schemas.microsoft.com/office/drawing/2014/main" id="{FD9372A2-53F2-07C2-B32A-528BDA5BB7F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0D5898B-AF80-4F76-AADD-736BA9721EAF}" type="slidenum">
              <a:rPr lang="en-US" altLang="en-US" sz="1400"/>
              <a:pPr>
                <a:spcBef>
                  <a:spcPct val="0"/>
                </a:spcBef>
                <a:buFontTx/>
                <a:buNone/>
              </a:pPr>
              <a:t>192</a:t>
            </a:fld>
            <a:endParaRPr lang="en-US" altLang="en-US" sz="1400"/>
          </a:p>
        </p:txBody>
      </p:sp>
      <p:sp>
        <p:nvSpPr>
          <p:cNvPr id="356355" name="AutoShape 18">
            <a:extLst>
              <a:ext uri="{FF2B5EF4-FFF2-40B4-BE49-F238E27FC236}">
                <a16:creationId xmlns:a16="http://schemas.microsoft.com/office/drawing/2014/main" id="{F7F893AC-298C-BC11-449F-F5C30A185D2F}"/>
              </a:ext>
            </a:extLst>
          </p:cNvPr>
          <p:cNvSpPr>
            <a:spLocks noChangeArrowheads="1"/>
          </p:cNvSpPr>
          <p:nvPr/>
        </p:nvSpPr>
        <p:spPr bwMode="auto">
          <a:xfrm>
            <a:off x="1576388" y="5230813"/>
            <a:ext cx="2874962" cy="879475"/>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6" name="AutoShape 17">
            <a:extLst>
              <a:ext uri="{FF2B5EF4-FFF2-40B4-BE49-F238E27FC236}">
                <a16:creationId xmlns:a16="http://schemas.microsoft.com/office/drawing/2014/main" id="{E2F7799C-043F-0978-B96C-C55017BC9D96}"/>
              </a:ext>
            </a:extLst>
          </p:cNvPr>
          <p:cNvSpPr>
            <a:spLocks noChangeArrowheads="1"/>
          </p:cNvSpPr>
          <p:nvPr/>
        </p:nvSpPr>
        <p:spPr bwMode="auto">
          <a:xfrm>
            <a:off x="430213" y="4692650"/>
            <a:ext cx="2417762" cy="887413"/>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7" name="AutoShape 16">
            <a:extLst>
              <a:ext uri="{FF2B5EF4-FFF2-40B4-BE49-F238E27FC236}">
                <a16:creationId xmlns:a16="http://schemas.microsoft.com/office/drawing/2014/main" id="{6EB305D3-9012-B8B1-1183-70D3099AEDC2}"/>
              </a:ext>
            </a:extLst>
          </p:cNvPr>
          <p:cNvSpPr>
            <a:spLocks noChangeArrowheads="1"/>
          </p:cNvSpPr>
          <p:nvPr/>
        </p:nvSpPr>
        <p:spPr bwMode="auto">
          <a:xfrm>
            <a:off x="2411413" y="4240213"/>
            <a:ext cx="1511300" cy="887412"/>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8" name="AutoShape 15">
            <a:extLst>
              <a:ext uri="{FF2B5EF4-FFF2-40B4-BE49-F238E27FC236}">
                <a16:creationId xmlns:a16="http://schemas.microsoft.com/office/drawing/2014/main" id="{A3F83387-4E16-1478-8AAE-3AA4DF3370C2}"/>
              </a:ext>
            </a:extLst>
          </p:cNvPr>
          <p:cNvSpPr>
            <a:spLocks noChangeArrowheads="1"/>
          </p:cNvSpPr>
          <p:nvPr/>
        </p:nvSpPr>
        <p:spPr bwMode="auto">
          <a:xfrm>
            <a:off x="955675" y="3700463"/>
            <a:ext cx="1966913" cy="896937"/>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59" name="AutoShape 14">
            <a:extLst>
              <a:ext uri="{FF2B5EF4-FFF2-40B4-BE49-F238E27FC236}">
                <a16:creationId xmlns:a16="http://schemas.microsoft.com/office/drawing/2014/main" id="{7DE3DA54-2F96-A734-562B-C9B3EFDC23DC}"/>
              </a:ext>
            </a:extLst>
          </p:cNvPr>
          <p:cNvSpPr>
            <a:spLocks noChangeArrowheads="1"/>
          </p:cNvSpPr>
          <p:nvPr/>
        </p:nvSpPr>
        <p:spPr bwMode="auto">
          <a:xfrm>
            <a:off x="2409825" y="3232150"/>
            <a:ext cx="1976438" cy="931863"/>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56360" name="AutoShape 2">
            <a:extLst>
              <a:ext uri="{FF2B5EF4-FFF2-40B4-BE49-F238E27FC236}">
                <a16:creationId xmlns:a16="http://schemas.microsoft.com/office/drawing/2014/main" id="{BFE56949-8B5E-84C7-FB0B-3E3BFED7BA95}"/>
              </a:ext>
            </a:extLst>
          </p:cNvPr>
          <p:cNvSpPr>
            <a:spLocks noChangeArrowheads="1"/>
          </p:cNvSpPr>
          <p:nvPr/>
        </p:nvSpPr>
        <p:spPr bwMode="auto">
          <a:xfrm>
            <a:off x="655638" y="2474913"/>
            <a:ext cx="2265362" cy="11430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82467" name="AutoShape 3">
            <a:extLst>
              <a:ext uri="{FF2B5EF4-FFF2-40B4-BE49-F238E27FC236}">
                <a16:creationId xmlns:a16="http://schemas.microsoft.com/office/drawing/2014/main" id="{98A30BC9-BE79-E4A0-A145-037EA0FBA49F}"/>
              </a:ext>
            </a:extLst>
          </p:cNvPr>
          <p:cNvSpPr>
            <a:spLocks noChangeArrowheads="1"/>
          </p:cNvSpPr>
          <p:nvPr/>
        </p:nvSpPr>
        <p:spPr bwMode="auto">
          <a:xfrm>
            <a:off x="685800" y="5791200"/>
            <a:ext cx="1295400" cy="685800"/>
          </a:xfrm>
          <a:prstGeom prst="roundRect">
            <a:avLst>
              <a:gd name="adj" fmla="val 16667"/>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n-US" altLang="en-US" sz="3000" b="1">
                <a:solidFill>
                  <a:srgbClr val="FF0000"/>
                </a:solidFill>
                <a:effectLst>
                  <a:outerShdw blurRad="38100" dist="38100" dir="2700000" algn="tl">
                    <a:srgbClr val="000000"/>
                  </a:outerShdw>
                </a:effectLst>
                <a:latin typeface="Arial" panose="020B0604020202020204" pitchFamily="34" charset="0"/>
              </a:rPr>
              <a:t>DNA</a:t>
            </a:r>
          </a:p>
        </p:txBody>
      </p:sp>
      <p:sp>
        <p:nvSpPr>
          <p:cNvPr id="356362" name="AutoShape 4">
            <a:extLst>
              <a:ext uri="{FF2B5EF4-FFF2-40B4-BE49-F238E27FC236}">
                <a16:creationId xmlns:a16="http://schemas.microsoft.com/office/drawing/2014/main" id="{36CB8BBB-7B0A-A905-FE2D-B040743ED426}"/>
              </a:ext>
            </a:extLst>
          </p:cNvPr>
          <p:cNvSpPr>
            <a:spLocks noChangeArrowheads="1"/>
          </p:cNvSpPr>
          <p:nvPr/>
        </p:nvSpPr>
        <p:spPr bwMode="auto">
          <a:xfrm>
            <a:off x="1676400" y="5334000"/>
            <a:ext cx="2667000" cy="685800"/>
          </a:xfrm>
          <a:prstGeom prst="roundRect">
            <a:avLst>
              <a:gd name="adj" fmla="val 16667"/>
            </a:avLst>
          </a:prstGeom>
          <a:solidFill>
            <a:srgbClr val="33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Proteins, etc.</a:t>
            </a:r>
          </a:p>
        </p:txBody>
      </p:sp>
      <p:sp>
        <p:nvSpPr>
          <p:cNvPr id="356363" name="AutoShape 5">
            <a:extLst>
              <a:ext uri="{FF2B5EF4-FFF2-40B4-BE49-F238E27FC236}">
                <a16:creationId xmlns:a16="http://schemas.microsoft.com/office/drawing/2014/main" id="{6B969EEA-107F-1439-93C4-F637306A8181}"/>
              </a:ext>
            </a:extLst>
          </p:cNvPr>
          <p:cNvSpPr>
            <a:spLocks noChangeArrowheads="1"/>
          </p:cNvSpPr>
          <p:nvPr/>
        </p:nvSpPr>
        <p:spPr bwMode="auto">
          <a:xfrm>
            <a:off x="533400" y="4800600"/>
            <a:ext cx="2209800" cy="685800"/>
          </a:xfrm>
          <a:prstGeom prst="roundRect">
            <a:avLst>
              <a:gd name="adj" fmla="val 16667"/>
            </a:avLst>
          </a:prstGeom>
          <a:solidFill>
            <a:srgbClr val="66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Organelles</a:t>
            </a:r>
          </a:p>
        </p:txBody>
      </p:sp>
      <p:sp>
        <p:nvSpPr>
          <p:cNvPr id="356364" name="AutoShape 6">
            <a:extLst>
              <a:ext uri="{FF2B5EF4-FFF2-40B4-BE49-F238E27FC236}">
                <a16:creationId xmlns:a16="http://schemas.microsoft.com/office/drawing/2014/main" id="{B2E0A843-AD5E-3C88-9F47-FC7BE00E2829}"/>
              </a:ext>
            </a:extLst>
          </p:cNvPr>
          <p:cNvSpPr>
            <a:spLocks noChangeArrowheads="1"/>
          </p:cNvSpPr>
          <p:nvPr/>
        </p:nvSpPr>
        <p:spPr bwMode="auto">
          <a:xfrm>
            <a:off x="2514600" y="4343400"/>
            <a:ext cx="1295400" cy="685800"/>
          </a:xfrm>
          <a:prstGeom prst="roundRect">
            <a:avLst>
              <a:gd name="adj" fmla="val 16667"/>
            </a:avLst>
          </a:prstGeom>
          <a:solidFill>
            <a:srgbClr val="99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Cells</a:t>
            </a:r>
          </a:p>
        </p:txBody>
      </p:sp>
      <p:sp>
        <p:nvSpPr>
          <p:cNvPr id="356365" name="AutoShape 7">
            <a:extLst>
              <a:ext uri="{FF2B5EF4-FFF2-40B4-BE49-F238E27FC236}">
                <a16:creationId xmlns:a16="http://schemas.microsoft.com/office/drawing/2014/main" id="{293D6E84-8440-5D4A-577D-488CFB6D5AB0}"/>
              </a:ext>
            </a:extLst>
          </p:cNvPr>
          <p:cNvSpPr>
            <a:spLocks noChangeArrowheads="1"/>
          </p:cNvSpPr>
          <p:nvPr/>
        </p:nvSpPr>
        <p:spPr bwMode="auto">
          <a:xfrm>
            <a:off x="1066800" y="3810000"/>
            <a:ext cx="1752600" cy="685800"/>
          </a:xfrm>
          <a:prstGeom prst="roundRect">
            <a:avLst>
              <a:gd name="adj" fmla="val 16667"/>
            </a:avLst>
          </a:prstGeom>
          <a:solidFill>
            <a:srgbClr val="CC66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Tissues</a:t>
            </a:r>
          </a:p>
        </p:txBody>
      </p:sp>
      <p:sp>
        <p:nvSpPr>
          <p:cNvPr id="356366" name="AutoShape 8">
            <a:extLst>
              <a:ext uri="{FF2B5EF4-FFF2-40B4-BE49-F238E27FC236}">
                <a16:creationId xmlns:a16="http://schemas.microsoft.com/office/drawing/2014/main" id="{A2541143-7011-2C9D-FF8F-1C7AF26833B5}"/>
              </a:ext>
            </a:extLst>
          </p:cNvPr>
          <p:cNvSpPr>
            <a:spLocks noChangeArrowheads="1"/>
          </p:cNvSpPr>
          <p:nvPr/>
        </p:nvSpPr>
        <p:spPr bwMode="auto">
          <a:xfrm>
            <a:off x="2514600" y="3352800"/>
            <a:ext cx="1752600" cy="685800"/>
          </a:xfrm>
          <a:prstGeom prst="roundRect">
            <a:avLst>
              <a:gd name="adj" fmla="val 16667"/>
            </a:avLst>
          </a:prstGeom>
          <a:solidFill>
            <a:srgbClr val="FF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000" b="1">
                <a:latin typeface="Arial" panose="020B0604020202020204" pitchFamily="34" charset="0"/>
              </a:rPr>
              <a:t>Organs</a:t>
            </a:r>
          </a:p>
        </p:txBody>
      </p:sp>
      <p:sp>
        <p:nvSpPr>
          <p:cNvPr id="356367" name="AutoShape 9">
            <a:extLst>
              <a:ext uri="{FF2B5EF4-FFF2-40B4-BE49-F238E27FC236}">
                <a16:creationId xmlns:a16="http://schemas.microsoft.com/office/drawing/2014/main" id="{D789A4EA-1405-B546-7447-3B048F3D3959}"/>
              </a:ext>
            </a:extLst>
          </p:cNvPr>
          <p:cNvSpPr>
            <a:spLocks noChangeArrowheads="1"/>
          </p:cNvSpPr>
          <p:nvPr/>
        </p:nvSpPr>
        <p:spPr bwMode="auto">
          <a:xfrm>
            <a:off x="762000" y="2590800"/>
            <a:ext cx="2057400" cy="914400"/>
          </a:xfrm>
          <a:prstGeom prst="roundRect">
            <a:avLst>
              <a:gd name="adj" fmla="val 16667"/>
            </a:avLst>
          </a:prstGeom>
          <a:solidFill>
            <a:srgbClr val="FF33CC"/>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a:t>
            </a:r>
            <a:br>
              <a:rPr lang="en-US" altLang="en-US" sz="3000" b="1">
                <a:latin typeface="Arial" panose="020B0604020202020204" pitchFamily="34" charset="0"/>
              </a:rPr>
            </a:br>
            <a:r>
              <a:rPr lang="en-US" altLang="en-US" sz="3000" b="1">
                <a:latin typeface="Arial" panose="020B0604020202020204" pitchFamily="34" charset="0"/>
              </a:rPr>
              <a:t>Systems</a:t>
            </a:r>
          </a:p>
        </p:txBody>
      </p:sp>
      <p:sp>
        <p:nvSpPr>
          <p:cNvPr id="356368" name="AutoShape 10">
            <a:extLst>
              <a:ext uri="{FF2B5EF4-FFF2-40B4-BE49-F238E27FC236}">
                <a16:creationId xmlns:a16="http://schemas.microsoft.com/office/drawing/2014/main" id="{9FFEDE08-C3B3-2F76-F2AA-90BD13B28261}"/>
              </a:ext>
            </a:extLst>
          </p:cNvPr>
          <p:cNvSpPr>
            <a:spLocks noChangeArrowheads="1"/>
          </p:cNvSpPr>
          <p:nvPr/>
        </p:nvSpPr>
        <p:spPr bwMode="auto">
          <a:xfrm>
            <a:off x="2514600" y="2133600"/>
            <a:ext cx="2605088" cy="914400"/>
          </a:xfrm>
          <a:prstGeom prst="roundRect">
            <a:avLst>
              <a:gd name="adj" fmla="val 16667"/>
            </a:avLst>
          </a:prstGeom>
          <a:solidFill>
            <a:srgbClr val="FF33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85000"/>
              </a:lnSpc>
              <a:spcBef>
                <a:spcPct val="0"/>
              </a:spcBef>
              <a:buFontTx/>
              <a:buNone/>
            </a:pPr>
            <a:r>
              <a:rPr lang="en-US" altLang="en-US" sz="3000" b="1">
                <a:latin typeface="Arial" panose="020B0604020202020204" pitchFamily="34" charset="0"/>
              </a:rPr>
              <a:t>Organismal</a:t>
            </a:r>
            <a:br>
              <a:rPr lang="en-US" altLang="en-US" sz="3000" b="1">
                <a:latin typeface="Arial" panose="020B0604020202020204" pitchFamily="34" charset="0"/>
              </a:rPr>
            </a:br>
            <a:r>
              <a:rPr lang="en-US" altLang="en-US" sz="3000" b="1">
                <a:latin typeface="Arial" panose="020B0604020202020204" pitchFamily="34" charset="0"/>
              </a:rPr>
              <a:t>Per</a:t>
            </a:r>
            <a:r>
              <a:rPr lang="en-US" altLang="en-US" sz="600" b="1">
                <a:latin typeface="Arial" panose="020B0604020202020204" pitchFamily="34" charset="0"/>
              </a:rPr>
              <a:t> </a:t>
            </a:r>
            <a:r>
              <a:rPr lang="en-US" altLang="en-US" sz="3000" b="1">
                <a:latin typeface="Arial" panose="020B0604020202020204" pitchFamily="34" charset="0"/>
              </a:rPr>
              <a:t>formance</a:t>
            </a:r>
          </a:p>
        </p:txBody>
      </p:sp>
      <p:sp>
        <p:nvSpPr>
          <p:cNvPr id="356369" name="AutoShape 11">
            <a:extLst>
              <a:ext uri="{FF2B5EF4-FFF2-40B4-BE49-F238E27FC236}">
                <a16:creationId xmlns:a16="http://schemas.microsoft.com/office/drawing/2014/main" id="{6BBA0FEA-DA86-7745-C63F-28EABDAF02FB}"/>
              </a:ext>
            </a:extLst>
          </p:cNvPr>
          <p:cNvSpPr>
            <a:spLocks noChangeArrowheads="1"/>
          </p:cNvSpPr>
          <p:nvPr/>
        </p:nvSpPr>
        <p:spPr bwMode="auto">
          <a:xfrm>
            <a:off x="750888" y="1600200"/>
            <a:ext cx="1992312" cy="685800"/>
          </a:xfrm>
          <a:prstGeom prst="roundRect">
            <a:avLst>
              <a:gd name="adj" fmla="val 16667"/>
            </a:avLst>
          </a:prstGeom>
          <a:solidFill>
            <a:srgbClr val="FF0066"/>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a:latin typeface="Arial" panose="020B0604020202020204" pitchFamily="34" charset="0"/>
              </a:rPr>
              <a:t>Behavior</a:t>
            </a:r>
          </a:p>
        </p:txBody>
      </p:sp>
      <p:sp>
        <p:nvSpPr>
          <p:cNvPr id="1982476" name="Text Box 12">
            <a:extLst>
              <a:ext uri="{FF2B5EF4-FFF2-40B4-BE49-F238E27FC236}">
                <a16:creationId xmlns:a16="http://schemas.microsoft.com/office/drawing/2014/main" id="{78B9BE17-03A8-93B7-D39B-617F013504B7}"/>
              </a:ext>
            </a:extLst>
          </p:cNvPr>
          <p:cNvSpPr txBox="1">
            <a:spLocks noChangeArrowheads="1"/>
          </p:cNvSpPr>
          <p:nvPr/>
        </p:nvSpPr>
        <p:spPr bwMode="auto">
          <a:xfrm>
            <a:off x="5330825" y="2022475"/>
            <a:ext cx="3733800" cy="3835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3500" b="1">
                <a:latin typeface="Arial" panose="020B0604020202020204" pitchFamily="34" charset="0"/>
              </a:rPr>
              <a:t>and this will entail changes in numerous </a:t>
            </a:r>
            <a:r>
              <a:rPr lang="en-US" altLang="en-US" sz="3500" b="1">
                <a:solidFill>
                  <a:srgbClr val="FFFF00"/>
                </a:solidFill>
                <a:effectLst>
                  <a:outerShdw blurRad="38100" dist="38100" dir="2700000" algn="tl">
                    <a:srgbClr val="000000"/>
                  </a:outerShdw>
                </a:effectLst>
                <a:latin typeface="Arial" panose="020B0604020202020204" pitchFamily="34" charset="0"/>
              </a:rPr>
              <a:t>subordinate traits</a:t>
            </a:r>
            <a:r>
              <a:rPr lang="en-US" altLang="en-US" sz="3500" b="1">
                <a:latin typeface="Arial" panose="020B0604020202020204" pitchFamily="34" charset="0"/>
              </a:rPr>
              <a:t>, and the </a:t>
            </a:r>
            <a:r>
              <a:rPr lang="en-US" altLang="en-US" sz="3500" b="1">
                <a:solidFill>
                  <a:srgbClr val="FF0000"/>
                </a:solidFill>
                <a:effectLst>
                  <a:outerShdw blurRad="38100" dist="38100" dir="2700000" algn="tl">
                    <a:srgbClr val="000000"/>
                  </a:outerShdw>
                </a:effectLst>
                <a:latin typeface="Arial" panose="020B0604020202020204" pitchFamily="34" charset="0"/>
              </a:rPr>
              <a:t>genes</a:t>
            </a:r>
            <a:r>
              <a:rPr lang="en-US" altLang="en-US" sz="3500" b="1">
                <a:latin typeface="Arial" panose="020B0604020202020204" pitchFamily="34" charset="0"/>
              </a:rPr>
              <a:t> that affect them.</a:t>
            </a:r>
          </a:p>
        </p:txBody>
      </p:sp>
      <p:sp>
        <p:nvSpPr>
          <p:cNvPr id="1982477" name="AutoShape 13">
            <a:extLst>
              <a:ext uri="{FF2B5EF4-FFF2-40B4-BE49-F238E27FC236}">
                <a16:creationId xmlns:a16="http://schemas.microsoft.com/office/drawing/2014/main" id="{707DFF25-59F9-4F31-25B8-3BBA60EC9CA4}"/>
              </a:ext>
            </a:extLst>
          </p:cNvPr>
          <p:cNvSpPr>
            <a:spLocks noChangeArrowheads="1"/>
          </p:cNvSpPr>
          <p:nvPr/>
        </p:nvSpPr>
        <p:spPr bwMode="auto">
          <a:xfrm>
            <a:off x="533400" y="304800"/>
            <a:ext cx="8043863" cy="1096963"/>
          </a:xfrm>
          <a:prstGeom prst="roundRect">
            <a:avLst>
              <a:gd name="adj" fmla="val 16667"/>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5000"/>
              </a:lnSpc>
              <a:defRPr/>
            </a:pPr>
            <a:r>
              <a:rPr lang="en-US" altLang="en-US" sz="3700" b="1">
                <a:effectLst>
                  <a:outerShdw blurRad="38100" dist="38100" dir="2700000" algn="tl">
                    <a:srgbClr val="FFFFFF"/>
                  </a:outerShdw>
                </a:effectLst>
                <a:latin typeface="Arial" panose="020B0604020202020204" pitchFamily="34" charset="0"/>
              </a:rPr>
              <a:t>Dar</a:t>
            </a:r>
            <a:r>
              <a:rPr lang="en-US" altLang="en-US" sz="10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winian Fi</a:t>
            </a:r>
            <a:r>
              <a:rPr lang="en-US" altLang="en-US" sz="8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t</a:t>
            </a:r>
            <a:r>
              <a:rPr lang="en-US" altLang="en-US" sz="1100" b="1">
                <a:effectLst>
                  <a:outerShdw blurRad="38100" dist="38100" dir="2700000" algn="tl">
                    <a:srgbClr val="FFFFFF"/>
                  </a:outerShdw>
                </a:effectLst>
                <a:latin typeface="Arial" panose="020B0604020202020204" pitchFamily="34" charset="0"/>
              </a:rPr>
              <a:t> </a:t>
            </a:r>
            <a:r>
              <a:rPr lang="en-US" altLang="en-US" sz="3700" b="1">
                <a:effectLst>
                  <a:outerShdw blurRad="38100" dist="38100" dir="2700000" algn="tl">
                    <a:srgbClr val="FFFFFF"/>
                  </a:outerShdw>
                </a:effectLst>
                <a:latin typeface="Arial" panose="020B0604020202020204" pitchFamily="34" charset="0"/>
              </a:rPr>
              <a:t>ness:</a:t>
            </a:r>
            <a:br>
              <a:rPr lang="en-US" altLang="en-US" sz="3500" b="1">
                <a:solidFill>
                  <a:schemeClr val="bg1"/>
                </a:solidFill>
                <a:effectLst>
                  <a:outerShdw blurRad="38100" dist="38100" dir="2700000" algn="tl">
                    <a:srgbClr val="000000"/>
                  </a:outerShdw>
                </a:effectLst>
                <a:latin typeface="Arial" panose="020B0604020202020204" pitchFamily="34" charset="0"/>
              </a:rPr>
            </a:br>
            <a:r>
              <a:rPr lang="en-US" altLang="en-US" sz="3500" b="1">
                <a:solidFill>
                  <a:schemeClr val="bg1"/>
                </a:solidFill>
                <a:effectLst>
                  <a:outerShdw blurRad="38100" dist="38100" dir="2700000" algn="tl">
                    <a:srgbClr val="000000"/>
                  </a:outerShdw>
                </a:effectLst>
                <a:latin typeface="Arial" panose="020B0604020202020204" pitchFamily="34" charset="0"/>
              </a:rPr>
              <a:t>age at 1st reprod., fecundity, lifespan</a:t>
            </a:r>
            <a:endParaRPr lang="en-US" altLang="en-US" sz="3500" b="1">
              <a:latin typeface="Arial" panose="020B0604020202020204" pitchFamily="34" charset="0"/>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Slide Number Placeholder 5">
            <a:extLst>
              <a:ext uri="{FF2B5EF4-FFF2-40B4-BE49-F238E27FC236}">
                <a16:creationId xmlns:a16="http://schemas.microsoft.com/office/drawing/2014/main" id="{2DED2BFB-FC77-60A6-A98D-8D7C42D869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2EC3C47-D800-4ABD-8DB0-5A614F890A03}" type="slidenum">
              <a:rPr lang="en-US" altLang="en-US" sz="1400"/>
              <a:pPr>
                <a:spcBef>
                  <a:spcPct val="0"/>
                </a:spcBef>
                <a:buFontTx/>
                <a:buNone/>
              </a:pPr>
              <a:t>193</a:t>
            </a:fld>
            <a:endParaRPr lang="en-US" altLang="en-US" sz="1400"/>
          </a:p>
        </p:txBody>
      </p:sp>
      <p:sp>
        <p:nvSpPr>
          <p:cNvPr id="358403" name="Rectangle 2">
            <a:extLst>
              <a:ext uri="{FF2B5EF4-FFF2-40B4-BE49-F238E27FC236}">
                <a16:creationId xmlns:a16="http://schemas.microsoft.com/office/drawing/2014/main" id="{BE03C604-3015-3FE8-ABDA-C8889FD1118B}"/>
              </a:ext>
            </a:extLst>
          </p:cNvPr>
          <p:cNvSpPr>
            <a:spLocks noGrp="1" noChangeArrowheads="1"/>
          </p:cNvSpPr>
          <p:nvPr>
            <p:ph type="body" idx="1"/>
          </p:nvPr>
        </p:nvSpPr>
        <p:spPr>
          <a:xfrm>
            <a:off x="273050" y="1133475"/>
            <a:ext cx="8870950" cy="4805363"/>
          </a:xfrm>
          <a:noFill/>
        </p:spPr>
        <p:txBody>
          <a:bodyPr>
            <a:spAutoFit/>
          </a:bodyPr>
          <a:lstStyle/>
          <a:p>
            <a:pPr>
              <a:spcBef>
                <a:spcPct val="0"/>
              </a:spcBef>
              <a:spcAft>
                <a:spcPct val="35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Inquiry-Based Lesson Plan</a:t>
            </a:r>
          </a:p>
          <a:p>
            <a:pPr>
              <a:spcBef>
                <a:spcPct val="0"/>
              </a:spcBef>
              <a:spcAft>
                <a:spcPct val="35000"/>
              </a:spcAft>
              <a:buSzPct val="130000"/>
              <a:buFontTx/>
              <a:buNone/>
            </a:pPr>
            <a:r>
              <a:rPr lang="en-US" altLang="en-US" sz="2800" b="1">
                <a:latin typeface="Arial" panose="020B0604020202020204" pitchFamily="34" charset="0"/>
              </a:rPr>
              <a:t>	"Born to Run: Artificial Selection Lab"</a:t>
            </a:r>
          </a:p>
          <a:p>
            <a:pPr>
              <a:spcBef>
                <a:spcPct val="0"/>
              </a:spcBef>
              <a:spcAft>
                <a:spcPct val="35000"/>
              </a:spcAft>
              <a:buSzPct val="130000"/>
              <a:buFontTx/>
              <a:buNone/>
            </a:pPr>
            <a:r>
              <a:rPr lang="en-US" altLang="en-US" sz="2800" b="1">
                <a:latin typeface="Arial" panose="020B0604020202020204" pitchFamily="34" charset="0"/>
              </a:rPr>
              <a:t>	</a:t>
            </a:r>
            <a:r>
              <a:rPr lang="en-US" altLang="en-US" sz="2400" b="1" u="sng">
                <a:solidFill>
                  <a:srgbClr val="0000FF"/>
                </a:solidFill>
              </a:rPr>
              <a:t>http://www.indiana.edu/~ensiweb/lessons/BornToRun.html</a:t>
            </a:r>
          </a:p>
          <a:p>
            <a:pPr>
              <a:spcBef>
                <a:spcPct val="0"/>
              </a:spcBef>
              <a:spcAft>
                <a:spcPct val="35000"/>
              </a:spcAft>
              <a:buSzPct val="130000"/>
              <a:buFontTx/>
              <a:buNone/>
            </a:pPr>
            <a:endParaRPr lang="en-US" altLang="en-US" sz="2400" b="1">
              <a:latin typeface="Arial Unicode MS" panose="020B0604020202020204" pitchFamily="34" charset="-128"/>
            </a:endParaRPr>
          </a:p>
          <a:p>
            <a:pPr>
              <a:spcBef>
                <a:spcPct val="0"/>
              </a:spcBef>
              <a:spcAft>
                <a:spcPct val="35000"/>
              </a:spcAft>
              <a:buSzPct val="130000"/>
              <a:buFontTx/>
              <a:buNone/>
            </a:pPr>
            <a:r>
              <a:rPr lang="en-US" altLang="en-US" sz="2800" b="1">
                <a:latin typeface="Arial" panose="020B0604020202020204" pitchFamily="34" charset="0"/>
              </a:rPr>
              <a:t>Students learn about the selection experiment and then are led to formulate hypotheses and make predictions about the hindlimb bones.</a:t>
            </a:r>
          </a:p>
          <a:p>
            <a:pPr>
              <a:spcBef>
                <a:spcPct val="0"/>
              </a:spcBef>
              <a:spcAft>
                <a:spcPct val="35000"/>
              </a:spcAft>
              <a:buSzPct val="130000"/>
              <a:buFontTx/>
              <a:buNone/>
            </a:pPr>
            <a:r>
              <a:rPr lang="en-US" altLang="en-US" sz="2800" b="1">
                <a:latin typeface="Arial" panose="020B0604020202020204" pitchFamily="34" charset="0"/>
              </a:rPr>
              <a:t>Designed originally for middle school, but easily scaled up to high school or college.</a:t>
            </a:r>
            <a:endParaRPr lang="en-US" altLang="en-US" sz="2400" b="1">
              <a:latin typeface="Arial Unicode MS" panose="020B0604020202020204" pitchFamily="34" charset="-128"/>
            </a:endParaRPr>
          </a:p>
        </p:txBody>
      </p:sp>
      <p:sp>
        <p:nvSpPr>
          <p:cNvPr id="358404" name="Text Box 3">
            <a:extLst>
              <a:ext uri="{FF2B5EF4-FFF2-40B4-BE49-F238E27FC236}">
                <a16:creationId xmlns:a16="http://schemas.microsoft.com/office/drawing/2014/main" id="{6C46E783-712E-E0E6-FAD6-4EFFDE1DEF69}"/>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58405" name="Line 4">
            <a:extLst>
              <a:ext uri="{FF2B5EF4-FFF2-40B4-BE49-F238E27FC236}">
                <a16:creationId xmlns:a16="http://schemas.microsoft.com/office/drawing/2014/main" id="{42EB4510-7C5A-0074-6CA8-B0CBC9598CE6}"/>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Slide Number Placeholder 5">
            <a:extLst>
              <a:ext uri="{FF2B5EF4-FFF2-40B4-BE49-F238E27FC236}">
                <a16:creationId xmlns:a16="http://schemas.microsoft.com/office/drawing/2014/main" id="{87D3EE56-8DD3-FFEE-F417-55BADDFE35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DB0B51-0602-4978-BD55-97E1EF38716B}" type="slidenum">
              <a:rPr lang="en-US" altLang="en-US" sz="1400"/>
              <a:pPr>
                <a:spcBef>
                  <a:spcPct val="0"/>
                </a:spcBef>
                <a:buFontTx/>
                <a:buNone/>
              </a:pPr>
              <a:t>194</a:t>
            </a:fld>
            <a:endParaRPr lang="en-US" altLang="en-US" sz="1400"/>
          </a:p>
        </p:txBody>
      </p:sp>
      <p:sp>
        <p:nvSpPr>
          <p:cNvPr id="360451" name="Text Box 3">
            <a:extLst>
              <a:ext uri="{FF2B5EF4-FFF2-40B4-BE49-F238E27FC236}">
                <a16:creationId xmlns:a16="http://schemas.microsoft.com/office/drawing/2014/main" id="{C3864555-7828-BBFF-09B7-B4637A401C5D}"/>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0452" name="Line 4">
            <a:extLst>
              <a:ext uri="{FF2B5EF4-FFF2-40B4-BE49-F238E27FC236}">
                <a16:creationId xmlns:a16="http://schemas.microsoft.com/office/drawing/2014/main" id="{913670FF-F010-D0BA-7679-B2038DCEB6CA}"/>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60453" name="Picture 5" descr="Figure_3">
            <a:extLst>
              <a:ext uri="{FF2B5EF4-FFF2-40B4-BE49-F238E27FC236}">
                <a16:creationId xmlns:a16="http://schemas.microsoft.com/office/drawing/2014/main" id="{7B4551DC-6B77-DE9A-26E9-F07D232867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0750" y="1042988"/>
            <a:ext cx="7604125" cy="5703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Slide Number Placeholder 5">
            <a:extLst>
              <a:ext uri="{FF2B5EF4-FFF2-40B4-BE49-F238E27FC236}">
                <a16:creationId xmlns:a16="http://schemas.microsoft.com/office/drawing/2014/main" id="{92D96A6F-90CC-EF23-026F-52A0171FBC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7BB3251-6FE8-41AC-8353-31C7C4C4CAA9}" type="slidenum">
              <a:rPr lang="en-US" altLang="en-US" sz="1400"/>
              <a:pPr>
                <a:spcBef>
                  <a:spcPct val="0"/>
                </a:spcBef>
                <a:buFontTx/>
                <a:buNone/>
              </a:pPr>
              <a:t>195</a:t>
            </a:fld>
            <a:endParaRPr lang="en-US" altLang="en-US" sz="1400"/>
          </a:p>
        </p:txBody>
      </p:sp>
      <p:sp>
        <p:nvSpPr>
          <p:cNvPr id="362499" name="Rectangle 2">
            <a:extLst>
              <a:ext uri="{FF2B5EF4-FFF2-40B4-BE49-F238E27FC236}">
                <a16:creationId xmlns:a16="http://schemas.microsoft.com/office/drawing/2014/main" id="{FA727B97-F819-06F4-F665-2718D927F7F6}"/>
              </a:ext>
            </a:extLst>
          </p:cNvPr>
          <p:cNvSpPr>
            <a:spLocks noGrp="1" noChangeArrowheads="1"/>
          </p:cNvSpPr>
          <p:nvPr>
            <p:ph type="body" idx="1"/>
          </p:nvPr>
        </p:nvSpPr>
        <p:spPr>
          <a:xfrm>
            <a:off x="158750" y="1019175"/>
            <a:ext cx="8870950" cy="3933825"/>
          </a:xfrm>
          <a:noFill/>
        </p:spPr>
        <p:txBody>
          <a:bodyPr>
            <a:spAutoFit/>
          </a:bodyPr>
          <a:lstStyle/>
          <a:p>
            <a:pPr>
              <a:spcBef>
                <a:spcPct val="0"/>
              </a:spcBef>
              <a:spcAft>
                <a:spcPct val="10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Inquiry-Based Lesson Plan</a:t>
            </a:r>
          </a:p>
          <a:p>
            <a:pPr>
              <a:spcBef>
                <a:spcPct val="0"/>
              </a:spcBef>
              <a:spcAft>
                <a:spcPct val="10000"/>
              </a:spcAft>
              <a:buSzPct val="130000"/>
              <a:buFontTx/>
              <a:buNone/>
            </a:pPr>
            <a:r>
              <a:rPr lang="en-US" altLang="en-US" sz="2800" b="1">
                <a:latin typeface="Arial" panose="020B0604020202020204" pitchFamily="34" charset="0"/>
              </a:rPr>
              <a:t>	"Born to Run: Artificial Selection Lab"</a:t>
            </a:r>
          </a:p>
          <a:p>
            <a:pPr>
              <a:spcBef>
                <a:spcPct val="0"/>
              </a:spcBef>
              <a:spcAft>
                <a:spcPct val="10000"/>
              </a:spcAft>
              <a:buSzPct val="130000"/>
              <a:buFontTx/>
              <a:buNone/>
            </a:pPr>
            <a:r>
              <a:rPr lang="en-US" altLang="en-US" sz="2800" b="1">
                <a:latin typeface="Arial" panose="020B0604020202020204" pitchFamily="34" charset="0"/>
              </a:rPr>
              <a:t>	</a:t>
            </a:r>
            <a:r>
              <a:rPr lang="en-US" altLang="en-US" sz="2400" b="1" u="sng">
                <a:solidFill>
                  <a:srgbClr val="0000FF"/>
                </a:solidFill>
              </a:rPr>
              <a:t>http://www.indiana.edu/~ensiweb/lessons/BornToRun.html</a:t>
            </a:r>
          </a:p>
          <a:p>
            <a:pPr>
              <a:spcBef>
                <a:spcPct val="0"/>
              </a:spcBef>
              <a:spcAft>
                <a:spcPct val="10000"/>
              </a:spcAft>
              <a:buSzPct val="130000"/>
              <a:buFontTx/>
              <a:buNone/>
            </a:pPr>
            <a:endParaRPr lang="en-US" altLang="en-US" sz="2400" b="1"/>
          </a:p>
          <a:p>
            <a:pPr>
              <a:spcBef>
                <a:spcPct val="0"/>
              </a:spcBef>
              <a:spcAft>
                <a:spcPct val="10000"/>
              </a:spcAft>
              <a:buSzPct val="130000"/>
              <a:buFontTx/>
              <a:buNone/>
            </a:pPr>
            <a:endParaRPr lang="en-US" altLang="en-US" sz="2400">
              <a:latin typeface="Arial" panose="020B0604020202020204" pitchFamily="34" charset="0"/>
            </a:endParaRPr>
          </a:p>
          <a:p>
            <a:pPr>
              <a:spcBef>
                <a:spcPct val="0"/>
              </a:spcBef>
              <a:spcAft>
                <a:spcPct val="10000"/>
              </a:spcAft>
              <a:buSzPct val="130000"/>
              <a:buFontTx/>
              <a:buNone/>
            </a:pPr>
            <a:r>
              <a:rPr lang="en-US" altLang="en-US" sz="2400">
                <a:latin typeface="Arial" panose="020B0604020202020204" pitchFamily="34" charset="0"/>
              </a:rPr>
              <a:t>Radojcic, T., and T. Garland, Jr. 2014.</a:t>
            </a:r>
            <a:br>
              <a:rPr lang="en-US" altLang="en-US" sz="2400">
                <a:latin typeface="Arial" panose="020B0604020202020204" pitchFamily="34" charset="0"/>
              </a:rPr>
            </a:br>
            <a:r>
              <a:rPr lang="en-US" altLang="en-US" sz="2400">
                <a:latin typeface="Arial" panose="020B0604020202020204" pitchFamily="34" charset="0"/>
              </a:rPr>
              <a:t>Born to run: Experimental evolution</a:t>
            </a:r>
            <a:br>
              <a:rPr lang="en-US" altLang="en-US" sz="2400">
                <a:latin typeface="Arial" panose="020B0604020202020204" pitchFamily="34" charset="0"/>
              </a:rPr>
            </a:br>
            <a:r>
              <a:rPr lang="en-US" altLang="en-US" sz="2400">
                <a:latin typeface="Arial" panose="020B0604020202020204" pitchFamily="34" charset="0"/>
              </a:rPr>
              <a:t>of high voluntary exercise in mice.</a:t>
            </a:r>
            <a:br>
              <a:rPr lang="en-US" altLang="en-US" sz="2400">
                <a:latin typeface="Arial" panose="020B0604020202020204" pitchFamily="34" charset="0"/>
              </a:rPr>
            </a:br>
            <a:r>
              <a:rPr lang="en-US" altLang="en-US" sz="2400" i="1">
                <a:latin typeface="Arial" panose="020B0604020202020204" pitchFamily="34" charset="0"/>
              </a:rPr>
              <a:t>Science Scope</a:t>
            </a:r>
            <a:r>
              <a:rPr lang="en-US" altLang="en-US" sz="2400">
                <a:latin typeface="Arial" panose="020B0604020202020204" pitchFamily="34" charset="0"/>
              </a:rPr>
              <a:t> 37:51-60. </a:t>
            </a:r>
          </a:p>
        </p:txBody>
      </p:sp>
      <p:sp>
        <p:nvSpPr>
          <p:cNvPr id="362500" name="Text Box 3">
            <a:extLst>
              <a:ext uri="{FF2B5EF4-FFF2-40B4-BE49-F238E27FC236}">
                <a16:creationId xmlns:a16="http://schemas.microsoft.com/office/drawing/2014/main" id="{3C82387A-A0A4-B018-06FF-4C294646EFDD}"/>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2501" name="Line 4">
            <a:extLst>
              <a:ext uri="{FF2B5EF4-FFF2-40B4-BE49-F238E27FC236}">
                <a16:creationId xmlns:a16="http://schemas.microsoft.com/office/drawing/2014/main" id="{0747BC49-730C-04D2-CD86-5AD232EF7B54}"/>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62502" name="Picture 6">
            <a:extLst>
              <a:ext uri="{FF2B5EF4-FFF2-40B4-BE49-F238E27FC236}">
                <a16:creationId xmlns:a16="http://schemas.microsoft.com/office/drawing/2014/main" id="{B8DE564A-E73D-3966-C006-D4CB4A3F32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05488" y="2774950"/>
            <a:ext cx="3214687" cy="396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Slide Number Placeholder 5">
            <a:extLst>
              <a:ext uri="{FF2B5EF4-FFF2-40B4-BE49-F238E27FC236}">
                <a16:creationId xmlns:a16="http://schemas.microsoft.com/office/drawing/2014/main" id="{390A60AB-DB8C-9E20-5306-75D7CF137BA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5C18461-11E8-47E0-B240-0FA39FA0884E}" type="slidenum">
              <a:rPr lang="en-US" altLang="en-US" sz="1400"/>
              <a:pPr>
                <a:spcBef>
                  <a:spcPct val="0"/>
                </a:spcBef>
                <a:buFontTx/>
                <a:buNone/>
              </a:pPr>
              <a:t>196</a:t>
            </a:fld>
            <a:endParaRPr lang="en-US" altLang="en-US" sz="1400"/>
          </a:p>
        </p:txBody>
      </p:sp>
      <p:sp>
        <p:nvSpPr>
          <p:cNvPr id="364547" name="Rectangle 2">
            <a:extLst>
              <a:ext uri="{FF2B5EF4-FFF2-40B4-BE49-F238E27FC236}">
                <a16:creationId xmlns:a16="http://schemas.microsoft.com/office/drawing/2014/main" id="{B90C7A53-8128-49F7-00AD-6E4AA6F31A5A}"/>
              </a:ext>
            </a:extLst>
          </p:cNvPr>
          <p:cNvSpPr>
            <a:spLocks noGrp="1" noChangeArrowheads="1"/>
          </p:cNvSpPr>
          <p:nvPr>
            <p:ph type="body" idx="1"/>
          </p:nvPr>
        </p:nvSpPr>
        <p:spPr>
          <a:xfrm>
            <a:off x="120650" y="1133475"/>
            <a:ext cx="9023350" cy="5194300"/>
          </a:xfrm>
          <a:noFill/>
        </p:spPr>
        <p:txBody>
          <a:bodyPr>
            <a:spAutoFit/>
          </a:bodyPr>
          <a:lstStyle/>
          <a:p>
            <a:pPr>
              <a:spcBef>
                <a:spcPct val="0"/>
              </a:spcBef>
              <a:spcAft>
                <a:spcPct val="35000"/>
              </a:spcAft>
              <a:buSzPct val="130000"/>
              <a:buFont typeface="Arial" panose="020B0604020202020204" pitchFamily="34" charset="0"/>
              <a:buChar char="●"/>
            </a:pPr>
            <a:r>
              <a:rPr lang="en-US" altLang="en-US" sz="3800" b="1">
                <a:solidFill>
                  <a:srgbClr val="0000FF"/>
                </a:solidFill>
                <a:latin typeface="Arial" panose="020B0604020202020204" pitchFamily="34" charset="0"/>
              </a:rPr>
              <a:t>IDEA</a:t>
            </a:r>
          </a:p>
          <a:p>
            <a:pPr>
              <a:spcBef>
                <a:spcPct val="0"/>
              </a:spcBef>
              <a:spcAft>
                <a:spcPct val="35000"/>
              </a:spcAft>
              <a:buSzPct val="130000"/>
              <a:buFontTx/>
              <a:buNone/>
            </a:pPr>
            <a:r>
              <a:rPr lang="en-US" altLang="en-US" sz="2800" b="1">
                <a:solidFill>
                  <a:srgbClr val="0000FF"/>
                </a:solidFill>
                <a:latin typeface="Arial" panose="020B0604020202020204" pitchFamily="34" charset="0"/>
              </a:rPr>
              <a:t>	</a:t>
            </a:r>
            <a:r>
              <a:rPr lang="en-US" altLang="en-US" b="1" u="sng">
                <a:solidFill>
                  <a:srgbClr val="0000FF"/>
                </a:solidFill>
                <a:latin typeface="Arial" panose="020B0604020202020204" pitchFamily="34" charset="0"/>
              </a:rPr>
              <a:t>I</a:t>
            </a:r>
            <a:r>
              <a:rPr lang="en-US" altLang="en-US" sz="2800" b="1">
                <a:latin typeface="Arial" panose="020B0604020202020204" pitchFamily="34" charset="0"/>
              </a:rPr>
              <a:t>nstitute for the </a:t>
            </a:r>
            <a:r>
              <a:rPr lang="en-US" altLang="en-US" b="1" u="sng">
                <a:solidFill>
                  <a:srgbClr val="0000FF"/>
                </a:solidFill>
                <a:latin typeface="Arial" panose="020B0604020202020204" pitchFamily="34" charset="0"/>
              </a:rPr>
              <a:t>D</a:t>
            </a:r>
            <a:r>
              <a:rPr lang="en-US" altLang="en-US" sz="2800" b="1">
                <a:latin typeface="Arial" panose="020B0604020202020204" pitchFamily="34" charset="0"/>
              </a:rPr>
              <a:t>evelopment</a:t>
            </a:r>
            <a:br>
              <a:rPr lang="en-US" altLang="en-US" sz="2800" b="1">
                <a:latin typeface="Arial" panose="020B0604020202020204" pitchFamily="34" charset="0"/>
              </a:rPr>
            </a:br>
            <a:r>
              <a:rPr lang="en-US" altLang="en-US" sz="2800" b="1">
                <a:latin typeface="Arial" panose="020B0604020202020204" pitchFamily="34" charset="0"/>
              </a:rPr>
              <a:t>of </a:t>
            </a:r>
            <a:r>
              <a:rPr lang="en-US" altLang="en-US" b="1" u="sng">
                <a:solidFill>
                  <a:srgbClr val="0000FF"/>
                </a:solidFill>
                <a:latin typeface="Arial" panose="020B0604020202020204" pitchFamily="34" charset="0"/>
              </a:rPr>
              <a:t>E</a:t>
            </a:r>
            <a:r>
              <a:rPr lang="en-US" altLang="en-US" sz="2800" b="1">
                <a:latin typeface="Arial" panose="020B0604020202020204" pitchFamily="34" charset="0"/>
              </a:rPr>
              <a:t>ducational </a:t>
            </a:r>
            <a:r>
              <a:rPr lang="en-US" altLang="en-US" b="1" u="sng">
                <a:solidFill>
                  <a:srgbClr val="0000FF"/>
                </a:solidFill>
                <a:latin typeface="Arial" panose="020B0604020202020204" pitchFamily="34" charset="0"/>
              </a:rPr>
              <a:t>A</a:t>
            </a:r>
            <a:r>
              <a:rPr lang="en-US" altLang="en-US" sz="2800" b="1">
                <a:latin typeface="Arial" panose="020B0604020202020204" pitchFamily="34" charset="0"/>
              </a:rPr>
              <a:t>pplications</a:t>
            </a:r>
          </a:p>
          <a:p>
            <a:pPr>
              <a:spcBef>
                <a:spcPct val="0"/>
              </a:spcBef>
              <a:spcAft>
                <a:spcPct val="35000"/>
              </a:spcAft>
              <a:buSzPct val="130000"/>
              <a:buFontTx/>
              <a:buNone/>
            </a:pPr>
            <a:r>
              <a:rPr lang="en-US" altLang="en-US" sz="2800" b="1">
                <a:latin typeface="Arial" panose="020B0604020202020204" pitchFamily="34" charset="0"/>
              </a:rPr>
              <a:t>	</a:t>
            </a:r>
            <a:r>
              <a:rPr lang="en-US" altLang="en-US" sz="2800" b="1" u="sng">
                <a:solidFill>
                  <a:srgbClr val="0000FF"/>
                </a:solidFill>
              </a:rPr>
              <a:t>http://idea.ucr.edu/</a:t>
            </a:r>
          </a:p>
          <a:p>
            <a:pPr>
              <a:spcBef>
                <a:spcPct val="0"/>
              </a:spcBef>
              <a:spcAft>
                <a:spcPct val="35000"/>
              </a:spcAft>
              <a:buSzPct val="130000"/>
              <a:buFontTx/>
              <a:buNone/>
            </a:pPr>
            <a:r>
              <a:rPr lang="en-US" altLang="en-US" sz="2800" b="1" i="1">
                <a:solidFill>
                  <a:srgbClr val="CC0099"/>
                </a:solidFill>
                <a:latin typeface="Arial" panose="020B0604020202020204" pitchFamily="34" charset="0"/>
              </a:rPr>
              <a:t>	Feel free to contact me with ideas!</a:t>
            </a:r>
            <a:br>
              <a:rPr lang="en-US" altLang="en-US" sz="2800" b="1" i="1">
                <a:solidFill>
                  <a:srgbClr val="CC0099"/>
                </a:solidFill>
                <a:latin typeface="Arial" panose="020B0604020202020204" pitchFamily="34" charset="0"/>
              </a:rPr>
            </a:br>
            <a:endParaRPr lang="en-US" altLang="en-US" sz="2800" b="1" i="1">
              <a:solidFill>
                <a:srgbClr val="CC0099"/>
              </a:solidFill>
              <a:latin typeface="Arial" panose="020B0604020202020204" pitchFamily="34" charset="0"/>
            </a:endParaRPr>
          </a:p>
          <a:p>
            <a:pPr>
              <a:spcBef>
                <a:spcPct val="0"/>
              </a:spcBef>
              <a:spcAft>
                <a:spcPct val="35000"/>
              </a:spcAft>
              <a:buSzPct val="130000"/>
              <a:buFont typeface="Arial" panose="020B0604020202020204" pitchFamily="34" charset="0"/>
              <a:buChar char="●"/>
            </a:pPr>
            <a:r>
              <a:rPr lang="en-US" altLang="en-US" sz="3600" b="1" i="1">
                <a:solidFill>
                  <a:srgbClr val="0000FF"/>
                </a:solidFill>
                <a:latin typeface="Arial" panose="020B0604020202020204" pitchFamily="34" charset="0"/>
              </a:rPr>
              <a:t>Physiological &amp; Biochemical Zoology</a:t>
            </a:r>
          </a:p>
          <a:p>
            <a:pPr>
              <a:spcBef>
                <a:spcPct val="0"/>
              </a:spcBef>
              <a:spcAft>
                <a:spcPct val="35000"/>
              </a:spcAft>
              <a:buSzPct val="130000"/>
              <a:buFontTx/>
              <a:buNone/>
            </a:pPr>
            <a:r>
              <a:rPr lang="en-US" altLang="en-US" sz="2800" b="1">
                <a:solidFill>
                  <a:srgbClr val="0000FF"/>
                </a:solidFill>
                <a:latin typeface="Arial" panose="020B0604020202020204" pitchFamily="34" charset="0"/>
              </a:rPr>
              <a:t>	</a:t>
            </a:r>
            <a:r>
              <a:rPr lang="en-US" altLang="en-US" sz="2800" b="1">
                <a:latin typeface="Arial" panose="020B0604020202020204" pitchFamily="34" charset="0"/>
              </a:rPr>
              <a:t>Now considers papers in the areas of </a:t>
            </a:r>
            <a:br>
              <a:rPr lang="en-US" altLang="en-US" sz="2800" b="1">
                <a:latin typeface="Arial" panose="020B0604020202020204" pitchFamily="34" charset="0"/>
              </a:rPr>
            </a:br>
            <a:r>
              <a:rPr lang="en-US" altLang="en-US" sz="2800" b="1">
                <a:latin typeface="Arial" panose="020B0604020202020204" pitchFamily="34" charset="0"/>
              </a:rPr>
              <a:t>Education and Outreach</a:t>
            </a:r>
          </a:p>
        </p:txBody>
      </p:sp>
      <p:sp>
        <p:nvSpPr>
          <p:cNvPr id="364548" name="Text Box 3">
            <a:extLst>
              <a:ext uri="{FF2B5EF4-FFF2-40B4-BE49-F238E27FC236}">
                <a16:creationId xmlns:a16="http://schemas.microsoft.com/office/drawing/2014/main" id="{F0B191BD-2981-B8D4-FE06-E4AFD38C4800}"/>
              </a:ext>
            </a:extLst>
          </p:cNvPr>
          <p:cNvSpPr txBox="1">
            <a:spLocks noChangeArrowheads="1"/>
          </p:cNvSpPr>
          <p:nvPr/>
        </p:nvSpPr>
        <p:spPr bwMode="auto">
          <a:xfrm>
            <a:off x="88900" y="76200"/>
            <a:ext cx="89169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4400" b="1">
                <a:latin typeface="Arial" panose="020B0604020202020204" pitchFamily="34" charset="0"/>
              </a:rPr>
              <a:t>Broader Impacts</a:t>
            </a:r>
          </a:p>
        </p:txBody>
      </p:sp>
      <p:sp>
        <p:nvSpPr>
          <p:cNvPr id="364549" name="Line 4">
            <a:extLst>
              <a:ext uri="{FF2B5EF4-FFF2-40B4-BE49-F238E27FC236}">
                <a16:creationId xmlns:a16="http://schemas.microsoft.com/office/drawing/2014/main" id="{374FB58A-92DD-49E9-28A7-EBE3BB2BFA52}"/>
              </a:ext>
            </a:extLst>
          </p:cNvPr>
          <p:cNvSpPr>
            <a:spLocks noChangeShapeType="1"/>
          </p:cNvSpPr>
          <p:nvPr/>
        </p:nvSpPr>
        <p:spPr bwMode="auto">
          <a:xfrm>
            <a:off x="228600" y="9398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Slide Number Placeholder 3">
            <a:extLst>
              <a:ext uri="{FF2B5EF4-FFF2-40B4-BE49-F238E27FC236}">
                <a16:creationId xmlns:a16="http://schemas.microsoft.com/office/drawing/2014/main" id="{8BF69C22-A625-D67C-14D2-9AA1993D08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EAEC4C9-FEA4-4BDC-8E25-6BE1D8AED29A}" type="slidenum">
              <a:rPr lang="en-US" altLang="en-US" sz="1400"/>
              <a:pPr>
                <a:spcBef>
                  <a:spcPct val="0"/>
                </a:spcBef>
                <a:buFontTx/>
                <a:buNone/>
              </a:pPr>
              <a:t>197</a:t>
            </a:fld>
            <a:endParaRPr lang="en-US" altLang="en-US" sz="1400"/>
          </a:p>
        </p:txBody>
      </p:sp>
      <p:pic>
        <p:nvPicPr>
          <p:cNvPr id="366595" name="Picture 2" descr="Bones_Whole_Skeleton_1">
            <a:extLst>
              <a:ext uri="{FF2B5EF4-FFF2-40B4-BE49-F238E27FC236}">
                <a16:creationId xmlns:a16="http://schemas.microsoft.com/office/drawing/2014/main" id="{DDDA3FD6-E951-C325-4F7F-5782A89FD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Slide Number Placeholder 3">
            <a:extLst>
              <a:ext uri="{FF2B5EF4-FFF2-40B4-BE49-F238E27FC236}">
                <a16:creationId xmlns:a16="http://schemas.microsoft.com/office/drawing/2014/main" id="{FA09FAFE-F04C-6C78-C945-E08672C3D6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C90FFF1-015C-41CD-B111-3E999F78A22C}" type="slidenum">
              <a:rPr lang="en-US" altLang="en-US" sz="1400"/>
              <a:pPr>
                <a:spcBef>
                  <a:spcPct val="0"/>
                </a:spcBef>
                <a:buFontTx/>
                <a:buNone/>
              </a:pPr>
              <a:t>198</a:t>
            </a:fld>
            <a:endParaRPr lang="en-US" altLang="en-US" sz="1400"/>
          </a:p>
        </p:txBody>
      </p:sp>
      <p:sp>
        <p:nvSpPr>
          <p:cNvPr id="368643" name="Text Box 2">
            <a:extLst>
              <a:ext uri="{FF2B5EF4-FFF2-40B4-BE49-F238E27FC236}">
                <a16:creationId xmlns:a16="http://schemas.microsoft.com/office/drawing/2014/main" id="{C318B90D-4D08-3270-874D-35AB398AD92B}"/>
              </a:ext>
            </a:extLst>
          </p:cNvPr>
          <p:cNvSpPr txBox="1">
            <a:spLocks noChangeArrowheads="1"/>
          </p:cNvSpPr>
          <p:nvPr/>
        </p:nvSpPr>
        <p:spPr bwMode="auto">
          <a:xfrm>
            <a:off x="457200" y="307975"/>
            <a:ext cx="8458200" cy="342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0000FF"/>
                </a:solidFill>
                <a:latin typeface="Arial" panose="020B0604020202020204" pitchFamily="34" charset="0"/>
              </a:rPr>
              <a:t>No difference in hindlimb length or</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metatrarsal/</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femur ratio,</a:t>
            </a:r>
            <a:br>
              <a:rPr lang="en-US" altLang="en-US" sz="4600" b="1">
                <a:solidFill>
                  <a:srgbClr val="0000FF"/>
                </a:solidFill>
                <a:latin typeface="Arial" panose="020B0604020202020204" pitchFamily="34" charset="0"/>
              </a:rPr>
            </a:br>
            <a:r>
              <a:rPr lang="en-US" altLang="en-US" sz="4600" b="1">
                <a:solidFill>
                  <a:srgbClr val="0000FF"/>
                </a:solidFill>
                <a:latin typeface="Arial" panose="020B0604020202020204" pitchFamily="34" charset="0"/>
              </a:rPr>
              <a:t>but ...</a:t>
            </a:r>
            <a:endParaRPr lang="en-US" altLang="en-US" sz="4600" b="1">
              <a:solidFill>
                <a:srgbClr val="FF0000"/>
              </a:solidFill>
              <a:latin typeface="Arial" panose="020B0604020202020204" pitchFamily="34" charset="0"/>
            </a:endParaRPr>
          </a:p>
        </p:txBody>
      </p:sp>
      <p:pic>
        <p:nvPicPr>
          <p:cNvPr id="368644" name="Picture 3" descr="MTF_Hildebrand1982_Q70">
            <a:extLst>
              <a:ext uri="{FF2B5EF4-FFF2-40B4-BE49-F238E27FC236}">
                <a16:creationId xmlns:a16="http://schemas.microsoft.com/office/drawing/2014/main" id="{F838FDE0-5DF5-58AA-A553-9536FC181D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990600"/>
            <a:ext cx="4321175" cy="55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5" name="Text Box 4">
            <a:extLst>
              <a:ext uri="{FF2B5EF4-FFF2-40B4-BE49-F238E27FC236}">
                <a16:creationId xmlns:a16="http://schemas.microsoft.com/office/drawing/2014/main" id="{F5472752-1C96-7AEC-204A-5B9CC17BC256}"/>
              </a:ext>
            </a:extLst>
          </p:cNvPr>
          <p:cNvSpPr txBox="1">
            <a:spLocks noChangeArrowheads="1"/>
          </p:cNvSpPr>
          <p:nvPr/>
        </p:nvSpPr>
        <p:spPr bwMode="auto">
          <a:xfrm>
            <a:off x="4572000" y="5853113"/>
            <a:ext cx="4114800" cy="10048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a:p>
            <a:pPr>
              <a:spcBef>
                <a:spcPct val="50000"/>
              </a:spcBef>
              <a:buFontTx/>
              <a:buNone/>
            </a:pPr>
            <a:r>
              <a:rPr lang="en-US" altLang="en-US" sz="2400"/>
              <a:t>  </a:t>
            </a:r>
          </a:p>
        </p:txBody>
      </p:sp>
      <p:sp>
        <p:nvSpPr>
          <p:cNvPr id="368646" name="Text Box 5">
            <a:extLst>
              <a:ext uri="{FF2B5EF4-FFF2-40B4-BE49-F238E27FC236}">
                <a16:creationId xmlns:a16="http://schemas.microsoft.com/office/drawing/2014/main" id="{D8FB5A2E-2C4C-E34E-848E-0A11A0AAC9C5}"/>
              </a:ext>
            </a:extLst>
          </p:cNvPr>
          <p:cNvSpPr txBox="1">
            <a:spLocks noChangeArrowheads="1"/>
          </p:cNvSpPr>
          <p:nvPr/>
        </p:nvSpPr>
        <p:spPr bwMode="auto">
          <a:xfrm>
            <a:off x="457200" y="4460875"/>
            <a:ext cx="8534400" cy="20923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600" b="1">
                <a:solidFill>
                  <a:srgbClr val="FF0000"/>
                </a:solidFill>
                <a:latin typeface="Arial" panose="020B0604020202020204" pitchFamily="34" charset="0"/>
              </a:rPr>
              <a:t>mice from</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selected lines have</a:t>
            </a:r>
            <a:br>
              <a:rPr lang="en-US" altLang="en-US" sz="4600" b="1">
                <a:solidFill>
                  <a:srgbClr val="FF0000"/>
                </a:solidFill>
                <a:latin typeface="Arial" panose="020B0604020202020204" pitchFamily="34" charset="0"/>
              </a:rPr>
            </a:br>
            <a:r>
              <a:rPr lang="en-US" altLang="en-US" sz="4600" b="1">
                <a:solidFill>
                  <a:srgbClr val="FF0000"/>
                </a:solidFill>
                <a:latin typeface="Arial" panose="020B0604020202020204" pitchFamily="34" charset="0"/>
              </a:rPr>
              <a:t>more symmetrical hindlimbs</a:t>
            </a:r>
          </a:p>
        </p:txBody>
      </p:sp>
    </p:spTree>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Slide Number Placeholder 3">
            <a:extLst>
              <a:ext uri="{FF2B5EF4-FFF2-40B4-BE49-F238E27FC236}">
                <a16:creationId xmlns:a16="http://schemas.microsoft.com/office/drawing/2014/main" id="{DF9FB801-DC9E-3D85-B357-2B21FDA6978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AA75282-865C-438F-A9D4-434820466721}" type="slidenum">
              <a:rPr lang="en-US" altLang="en-US" sz="1400"/>
              <a:pPr>
                <a:spcBef>
                  <a:spcPct val="0"/>
                </a:spcBef>
                <a:buFontTx/>
                <a:buNone/>
              </a:pPr>
              <a:t>199</a:t>
            </a:fld>
            <a:endParaRPr lang="en-US" altLang="en-US" sz="1400"/>
          </a:p>
        </p:txBody>
      </p:sp>
      <p:pic>
        <p:nvPicPr>
          <p:cNvPr id="370691" name="Picture 2" descr="12LEGDIF">
            <a:extLst>
              <a:ext uri="{FF2B5EF4-FFF2-40B4-BE49-F238E27FC236}">
                <a16:creationId xmlns:a16="http://schemas.microsoft.com/office/drawing/2014/main" id="{BCF2EED3-D563-94E7-DDFC-420A785C22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228600"/>
            <a:ext cx="8458200" cy="634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2" name="Text Box 3">
            <a:extLst>
              <a:ext uri="{FF2B5EF4-FFF2-40B4-BE49-F238E27FC236}">
                <a16:creationId xmlns:a16="http://schemas.microsoft.com/office/drawing/2014/main" id="{F5DFEA01-1E69-A876-3082-E8194ABA7510}"/>
              </a:ext>
            </a:extLst>
          </p:cNvPr>
          <p:cNvSpPr txBox="1">
            <a:spLocks noChangeArrowheads="1"/>
          </p:cNvSpPr>
          <p:nvPr/>
        </p:nvSpPr>
        <p:spPr bwMode="auto">
          <a:xfrm>
            <a:off x="0" y="63246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Number Placeholder 3">
            <a:extLst>
              <a:ext uri="{FF2B5EF4-FFF2-40B4-BE49-F238E27FC236}">
                <a16:creationId xmlns:a16="http://schemas.microsoft.com/office/drawing/2014/main" id="{9798EBF4-2ED9-B5BF-CDCA-B92C3854114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313AB54-D03D-4261-86A7-EB1F2B8314AA}" type="slidenum">
              <a:rPr lang="en-US" altLang="en-US" sz="1400"/>
              <a:pPr>
                <a:spcBef>
                  <a:spcPct val="0"/>
                </a:spcBef>
                <a:buFontTx/>
                <a:buNone/>
              </a:pPr>
              <a:t>2</a:t>
            </a:fld>
            <a:endParaRPr lang="en-US" altLang="en-US" sz="1400"/>
          </a:p>
        </p:txBody>
      </p:sp>
      <p:sp>
        <p:nvSpPr>
          <p:cNvPr id="14339" name="Line 2">
            <a:extLst>
              <a:ext uri="{FF2B5EF4-FFF2-40B4-BE49-F238E27FC236}">
                <a16:creationId xmlns:a16="http://schemas.microsoft.com/office/drawing/2014/main" id="{6994BA3B-1DDE-F6AF-6BEF-411D0A725408}"/>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DE4F02ED-04FF-1620-44F2-FFE7CAF62994}"/>
              </a:ext>
            </a:extLst>
          </p:cNvPr>
          <p:cNvSpPr txBox="1">
            <a:spLocks noChangeArrowheads="1"/>
          </p:cNvSpPr>
          <p:nvPr/>
        </p:nvSpPr>
        <p:spPr bwMode="auto">
          <a:xfrm>
            <a:off x="1085850" y="76200"/>
            <a:ext cx="6934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spcAft>
                <a:spcPct val="10000"/>
              </a:spcAft>
              <a:defRPr/>
            </a:pPr>
            <a:r>
              <a:rPr lang="en-US" altLang="en-US" sz="4400" b="1" dirty="0">
                <a:solidFill>
                  <a:srgbClr val="0000FF"/>
                </a:solidFill>
                <a:effectLst>
                  <a:outerShdw blurRad="38100" dist="38100" dir="2700000" algn="tl">
                    <a:srgbClr val="C0C0C0"/>
                  </a:outerShdw>
                </a:effectLst>
                <a:latin typeface="Arial" panose="020B0604020202020204" pitchFamily="34" charset="0"/>
              </a:rPr>
              <a:t>Evolutionary</a:t>
            </a:r>
            <a:r>
              <a:rPr lang="en-US" altLang="en-US" sz="4400" b="1" dirty="0">
                <a:effectLst>
                  <a:outerShdw blurRad="38100" dist="38100" dir="2700000" algn="tl">
                    <a:srgbClr val="C0C0C0"/>
                  </a:outerShdw>
                </a:effectLst>
                <a:latin typeface="Arial" panose="020B0604020202020204" pitchFamily="34" charset="0"/>
              </a:rPr>
              <a:t> </a:t>
            </a:r>
            <a:r>
              <a:rPr lang="en-US" altLang="en-US" sz="4400" b="1" dirty="0">
                <a:solidFill>
                  <a:srgbClr val="FF0000"/>
                </a:solidFill>
                <a:effectLst>
                  <a:outerShdw blurRad="38100" dist="38100" dir="2700000" algn="tl">
                    <a:srgbClr val="C0C0C0"/>
                  </a:outerShdw>
                </a:effectLst>
                <a:latin typeface="Arial" panose="020B0604020202020204" pitchFamily="34" charset="0"/>
              </a:rPr>
              <a:t>Physiology</a:t>
            </a:r>
          </a:p>
        </p:txBody>
      </p:sp>
      <p:sp>
        <p:nvSpPr>
          <p:cNvPr id="14341" name="Text Box 4">
            <a:extLst>
              <a:ext uri="{FF2B5EF4-FFF2-40B4-BE49-F238E27FC236}">
                <a16:creationId xmlns:a16="http://schemas.microsoft.com/office/drawing/2014/main" id="{FB46D424-B4A6-9AC4-7EAD-D79F9345DFCF}"/>
              </a:ext>
            </a:extLst>
          </p:cNvPr>
          <p:cNvSpPr txBox="1">
            <a:spLocks noChangeArrowheads="1"/>
          </p:cNvSpPr>
          <p:nvPr/>
        </p:nvSpPr>
        <p:spPr bwMode="auto">
          <a:xfrm>
            <a:off x="4800600" y="1066800"/>
            <a:ext cx="4038600" cy="3954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50000"/>
              </a:spcBef>
              <a:buFontTx/>
              <a:buNone/>
            </a:pPr>
            <a:r>
              <a:rPr lang="en-US" altLang="en-US" sz="2300" b="1">
                <a:solidFill>
                  <a:srgbClr val="FF0000"/>
                </a:solidFill>
                <a:latin typeface="Arial" panose="020B0604020202020204" pitchFamily="34" charset="0"/>
              </a:rPr>
              <a:t>How do organisms work?</a:t>
            </a:r>
          </a:p>
          <a:p>
            <a:pPr>
              <a:lnSpc>
                <a:spcPct val="95000"/>
              </a:lnSpc>
              <a:spcBef>
                <a:spcPct val="50000"/>
              </a:spcBef>
              <a:buFontTx/>
              <a:buNone/>
            </a:pPr>
            <a:r>
              <a:rPr lang="en-US" altLang="en-US" sz="2300" b="1">
                <a:solidFill>
                  <a:srgbClr val="FF0000"/>
                </a:solidFill>
                <a:latin typeface="Arial" panose="020B0604020202020204" pitchFamily="34" charset="0"/>
              </a:rPr>
              <a:t>How can we use "model organisms" to elucidate basic physiological principles?</a:t>
            </a:r>
          </a:p>
          <a:p>
            <a:pPr>
              <a:lnSpc>
                <a:spcPct val="95000"/>
              </a:lnSpc>
              <a:spcBef>
                <a:spcPct val="50000"/>
              </a:spcBef>
              <a:buFontTx/>
              <a:buNone/>
            </a:pPr>
            <a:r>
              <a:rPr lang="en-US" altLang="en-US" sz="2300" b="1">
                <a:solidFill>
                  <a:srgbClr val="FF0000"/>
                </a:solidFill>
                <a:latin typeface="Arial" panose="020B0604020202020204" pitchFamily="34" charset="0"/>
              </a:rPr>
              <a:t>Where is the line between "normal" individual variation and pathology?</a:t>
            </a:r>
          </a:p>
          <a:p>
            <a:pPr>
              <a:lnSpc>
                <a:spcPct val="95000"/>
              </a:lnSpc>
              <a:spcBef>
                <a:spcPct val="50000"/>
              </a:spcBef>
              <a:buFontTx/>
              <a:buNone/>
            </a:pPr>
            <a:r>
              <a:rPr lang="en-US" altLang="en-US" sz="2300" b="1">
                <a:solidFill>
                  <a:srgbClr val="FF0000"/>
                </a:solidFill>
                <a:latin typeface="Arial" panose="020B0604020202020204" pitchFamily="34" charset="0"/>
              </a:rPr>
              <a:t>How do we promote health and cure disease?</a:t>
            </a:r>
          </a:p>
        </p:txBody>
      </p:sp>
      <p:sp>
        <p:nvSpPr>
          <p:cNvPr id="14342" name="Text Box 5">
            <a:extLst>
              <a:ext uri="{FF2B5EF4-FFF2-40B4-BE49-F238E27FC236}">
                <a16:creationId xmlns:a16="http://schemas.microsoft.com/office/drawing/2014/main" id="{6DF6BF32-5471-0DA0-2AA8-76ACA8156BE4}"/>
              </a:ext>
            </a:extLst>
          </p:cNvPr>
          <p:cNvSpPr txBox="1">
            <a:spLocks noChangeArrowheads="1"/>
          </p:cNvSpPr>
          <p:nvPr/>
        </p:nvSpPr>
        <p:spPr bwMode="auto">
          <a:xfrm>
            <a:off x="304800" y="1066800"/>
            <a:ext cx="4343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50000"/>
              </a:spcBef>
              <a:buFontTx/>
              <a:buNone/>
            </a:pPr>
            <a:r>
              <a:rPr lang="en-US" altLang="en-US" sz="2300" b="1">
                <a:solidFill>
                  <a:srgbClr val="0000FF"/>
                </a:solidFill>
                <a:latin typeface="Arial" panose="020B0604020202020204" pitchFamily="34" charset="0"/>
              </a:rPr>
              <a:t>How do populations change over time?</a:t>
            </a:r>
          </a:p>
          <a:p>
            <a:pPr>
              <a:lnSpc>
                <a:spcPct val="95000"/>
              </a:lnSpc>
              <a:spcBef>
                <a:spcPct val="50000"/>
              </a:spcBef>
              <a:buFontTx/>
              <a:buNone/>
            </a:pPr>
            <a:r>
              <a:rPr lang="en-US" altLang="en-US" sz="2300" b="1">
                <a:solidFill>
                  <a:srgbClr val="0000FF"/>
                </a:solidFill>
                <a:latin typeface="Arial" panose="020B0604020202020204" pitchFamily="34" charset="0"/>
              </a:rPr>
              <a:t>How can we use "model organisms" to elucidate basic genetic and evolutionary principles?</a:t>
            </a:r>
          </a:p>
          <a:p>
            <a:pPr>
              <a:lnSpc>
                <a:spcPct val="95000"/>
              </a:lnSpc>
              <a:spcBef>
                <a:spcPct val="50000"/>
              </a:spcBef>
              <a:buFontTx/>
              <a:buNone/>
            </a:pPr>
            <a:r>
              <a:rPr lang="en-US" altLang="en-US" sz="2300" b="1">
                <a:solidFill>
                  <a:srgbClr val="0000FF"/>
                </a:solidFill>
                <a:latin typeface="Arial" panose="020B0604020202020204" pitchFamily="34" charset="0"/>
              </a:rPr>
              <a:t>Relatively how important are natural selection, sexual selection, and random genetic drift in shaping biological diversity?</a:t>
            </a:r>
          </a:p>
        </p:txBody>
      </p:sp>
      <p:sp>
        <p:nvSpPr>
          <p:cNvPr id="2118662" name="Text Box 6">
            <a:extLst>
              <a:ext uri="{FF2B5EF4-FFF2-40B4-BE49-F238E27FC236}">
                <a16:creationId xmlns:a16="http://schemas.microsoft.com/office/drawing/2014/main" id="{242CE328-A74E-4C6B-4DAB-6EE62145D37F}"/>
              </a:ext>
            </a:extLst>
          </p:cNvPr>
          <p:cNvSpPr txBox="1">
            <a:spLocks noChangeArrowheads="1"/>
          </p:cNvSpPr>
          <p:nvPr/>
        </p:nvSpPr>
        <p:spPr bwMode="auto">
          <a:xfrm>
            <a:off x="1447800" y="5334000"/>
            <a:ext cx="6324600" cy="90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Bef>
                <a:spcPct val="50000"/>
              </a:spcBef>
              <a:defRPr/>
            </a:pPr>
            <a:r>
              <a:rPr lang="en-US" altLang="en-US" sz="2800" b="1" dirty="0">
                <a:effectLst>
                  <a:outerShdw blurRad="38100" dist="38100" dir="2700000" algn="tl">
                    <a:srgbClr val="C0C0C0"/>
                  </a:outerShdw>
                </a:effectLst>
                <a:latin typeface="Arial" panose="020B0604020202020204" pitchFamily="34" charset="0"/>
              </a:rPr>
              <a:t>How does the way organisms work influence the way they evolve?</a:t>
            </a:r>
          </a:p>
        </p:txBody>
      </p:sp>
      <p:sp>
        <p:nvSpPr>
          <p:cNvPr id="14344" name="Text Box 7">
            <a:extLst>
              <a:ext uri="{FF2B5EF4-FFF2-40B4-BE49-F238E27FC236}">
                <a16:creationId xmlns:a16="http://schemas.microsoft.com/office/drawing/2014/main" id="{D52B26AF-02F4-D891-9C87-C851EF17697A}"/>
              </a:ext>
            </a:extLst>
          </p:cNvPr>
          <p:cNvSpPr txBox="1">
            <a:spLocks noChangeArrowheads="1"/>
          </p:cNvSpPr>
          <p:nvPr/>
        </p:nvSpPr>
        <p:spPr bwMode="auto">
          <a:xfrm>
            <a:off x="87313" y="6562725"/>
            <a:ext cx="27924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a:t>Copyright by Theodore Garland, Jr. May 2007</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5">
            <a:extLst>
              <a:ext uri="{FF2B5EF4-FFF2-40B4-BE49-F238E27FC236}">
                <a16:creationId xmlns:a16="http://schemas.microsoft.com/office/drawing/2014/main" id="{62000629-9EF0-B3E6-96DF-098024AC21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436CAC9-8105-4E8E-A124-585245412B56}" type="slidenum">
              <a:rPr lang="en-US" altLang="en-US" sz="1400"/>
              <a:pPr>
                <a:spcBef>
                  <a:spcPct val="0"/>
                </a:spcBef>
                <a:buFontTx/>
                <a:buNone/>
              </a:pPr>
              <a:t>20</a:t>
            </a:fld>
            <a:endParaRPr lang="en-US" altLang="en-US" sz="1400"/>
          </a:p>
        </p:txBody>
      </p:sp>
      <p:sp>
        <p:nvSpPr>
          <p:cNvPr id="67587" name="Rectangle 2">
            <a:extLst>
              <a:ext uri="{FF2B5EF4-FFF2-40B4-BE49-F238E27FC236}">
                <a16:creationId xmlns:a16="http://schemas.microsoft.com/office/drawing/2014/main" id="{6B8B0108-A236-B228-290F-A8A7026A754F}"/>
              </a:ext>
            </a:extLst>
          </p:cNvPr>
          <p:cNvSpPr>
            <a:spLocks noGrp="1" noChangeArrowheads="1"/>
          </p:cNvSpPr>
          <p:nvPr>
            <p:ph type="body" idx="1"/>
          </p:nvPr>
        </p:nvSpPr>
        <p:spPr>
          <a:xfrm>
            <a:off x="457200" y="990600"/>
            <a:ext cx="8458200" cy="5486400"/>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Mice from the </a:t>
            </a:r>
            <a:r>
              <a:rPr lang="en-US" altLang="en-US" sz="2800" b="1">
                <a:solidFill>
                  <a:srgbClr val="FF0000"/>
                </a:solidFill>
                <a:latin typeface="Arial" panose="020B0604020202020204" pitchFamily="34" charset="0"/>
              </a:rPr>
              <a:t>Selected lines are smaller</a:t>
            </a:r>
            <a:r>
              <a:rPr lang="en-US" altLang="en-US" sz="2800" b="1">
                <a:latin typeface="Arial" panose="020B0604020202020204" pitchFamily="34" charset="0"/>
              </a:rPr>
              <a:t> in both body mass and body length</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For their body length, they have a lower body mass (i.e., they are </a:t>
            </a:r>
            <a:r>
              <a:rPr lang="en-US" altLang="en-US" sz="2800" b="1">
                <a:solidFill>
                  <a:srgbClr val="FF0000"/>
                </a:solidFill>
                <a:latin typeface="Arial" panose="020B0604020202020204" pitchFamily="34" charset="0"/>
              </a:rPr>
              <a:t>thinner</a:t>
            </a:r>
            <a:r>
              <a:rPr lang="en-US" altLang="en-US" sz="2800" b="1">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Par</a:t>
            </a:r>
            <a:r>
              <a:rPr lang="en-US" altLang="en-US" sz="800" b="1">
                <a:latin typeface="Arial" panose="020B0604020202020204" pitchFamily="34" charset="0"/>
              </a:rPr>
              <a:t> </a:t>
            </a:r>
            <a:r>
              <a:rPr lang="en-US" altLang="en-US" sz="2800" b="1">
                <a:latin typeface="Arial" panose="020B0604020202020204" pitchFamily="34" charset="0"/>
              </a:rPr>
              <a:t>t of this thinness is attributable to </a:t>
            </a:r>
            <a:r>
              <a:rPr lang="en-US" altLang="en-US" sz="2800" b="1">
                <a:solidFill>
                  <a:srgbClr val="FF0000"/>
                </a:solidFill>
                <a:latin typeface="Arial" panose="020B0604020202020204" pitchFamily="34" charset="0"/>
              </a:rPr>
              <a:t>less body fat</a:t>
            </a:r>
            <a:r>
              <a:rPr lang="en-US" altLang="en-US" sz="2800" b="1">
                <a:latin typeface="Arial" panose="020B0604020202020204" pitchFamily="34" charset="0"/>
              </a:rPr>
              <a:t> (total, retroperitoneal fat pad),</a:t>
            </a:r>
            <a:br>
              <a:rPr lang="en-US" altLang="en-US" sz="2800" b="1">
                <a:latin typeface="Arial" panose="020B0604020202020204" pitchFamily="34" charset="0"/>
              </a:rPr>
            </a:br>
            <a:r>
              <a:rPr lang="en-US" altLang="en-US" sz="2800" b="1" i="1">
                <a:latin typeface="Arial" panose="020B0604020202020204" pitchFamily="34" charset="0"/>
              </a:rPr>
              <a:t>even when housed without wheels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They </a:t>
            </a:r>
            <a:r>
              <a:rPr lang="en-US" altLang="en-US" sz="2800" b="1">
                <a:solidFill>
                  <a:srgbClr val="FF0000"/>
                </a:solidFill>
                <a:latin typeface="Arial" panose="020B0604020202020204" pitchFamily="34" charset="0"/>
              </a:rPr>
              <a:t>eat more</a:t>
            </a:r>
            <a:r>
              <a:rPr lang="en-US" altLang="en-US" sz="2800" b="1">
                <a:latin typeface="Arial" panose="020B0604020202020204" pitchFamily="34" charset="0"/>
              </a:rPr>
              <a:t> for their body mass,</a:t>
            </a:r>
            <a:br>
              <a:rPr lang="en-US" altLang="en-US" sz="2800" b="1">
                <a:latin typeface="Arial" panose="020B0604020202020204" pitchFamily="34" charset="0"/>
              </a:rPr>
            </a:br>
            <a:r>
              <a:rPr lang="en-US" altLang="en-US" sz="2800" b="1" i="1">
                <a:latin typeface="Arial" panose="020B0604020202020204" pitchFamily="34" charset="0"/>
              </a:rPr>
              <a:t>even when housed without wheels</a:t>
            </a:r>
          </a:p>
          <a:p>
            <a:pPr>
              <a:spcBef>
                <a:spcPct val="0"/>
              </a:spcBef>
              <a:spcAft>
                <a:spcPct val="35000"/>
              </a:spcAft>
              <a:buSzPct val="130000"/>
              <a:buFont typeface="Arial" panose="020B0604020202020204" pitchFamily="34" charset="0"/>
              <a:buChar char="●"/>
            </a:pPr>
            <a:r>
              <a:rPr lang="en-US" altLang="en-US" sz="2800" b="1">
                <a:solidFill>
                  <a:srgbClr val="FF0000"/>
                </a:solidFill>
                <a:latin typeface="Arial" panose="020B0604020202020204" pitchFamily="34" charset="0"/>
              </a:rPr>
              <a:t>No difference in basal metabolic rate</a:t>
            </a:r>
            <a:br>
              <a:rPr lang="en-US" altLang="en-US" sz="2800" b="1">
                <a:solidFill>
                  <a:srgbClr val="FF0000"/>
                </a:solidFill>
                <a:latin typeface="Arial" panose="020B0604020202020204" pitchFamily="34" charset="0"/>
              </a:rPr>
            </a:br>
            <a:r>
              <a:rPr lang="en-US" altLang="en-US" sz="2800" b="1">
                <a:latin typeface="Arial" panose="020B0604020202020204" pitchFamily="34" charset="0"/>
              </a:rPr>
              <a:t>or in food wasting</a:t>
            </a:r>
            <a:endParaRPr lang="en-US" altLang="en-US" sz="2800" b="1" i="1">
              <a:latin typeface="Arial" panose="020B0604020202020204" pitchFamily="34" charset="0"/>
            </a:endParaRPr>
          </a:p>
        </p:txBody>
      </p:sp>
      <p:sp>
        <p:nvSpPr>
          <p:cNvPr id="67588" name="Text Box 3">
            <a:extLst>
              <a:ext uri="{FF2B5EF4-FFF2-40B4-BE49-F238E27FC236}">
                <a16:creationId xmlns:a16="http://schemas.microsoft.com/office/drawing/2014/main" id="{5C2CCAAF-356B-C44F-741E-CBF5DBD6C218}"/>
              </a:ext>
            </a:extLst>
          </p:cNvPr>
          <p:cNvSpPr txBox="1">
            <a:spLocks noChangeArrowheads="1"/>
          </p:cNvSpPr>
          <p:nvPr/>
        </p:nvSpPr>
        <p:spPr bwMode="auto">
          <a:xfrm>
            <a:off x="1143000" y="120650"/>
            <a:ext cx="70104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Body Size and Composition</a:t>
            </a:r>
          </a:p>
        </p:txBody>
      </p:sp>
      <p:sp>
        <p:nvSpPr>
          <p:cNvPr id="67589" name="Line 4">
            <a:extLst>
              <a:ext uri="{FF2B5EF4-FFF2-40B4-BE49-F238E27FC236}">
                <a16:creationId xmlns:a16="http://schemas.microsoft.com/office/drawing/2014/main" id="{C5C1CCB6-8669-9E8F-4D58-E0305AEA8900}"/>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Slide Number Placeholder 3">
            <a:extLst>
              <a:ext uri="{FF2B5EF4-FFF2-40B4-BE49-F238E27FC236}">
                <a16:creationId xmlns:a16="http://schemas.microsoft.com/office/drawing/2014/main" id="{A863BB57-0453-F7C8-6157-5FC81964D2F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D28DB95-0A5C-4A32-B871-69A485154D77}" type="slidenum">
              <a:rPr lang="en-US" altLang="en-US" sz="1400"/>
              <a:pPr>
                <a:spcBef>
                  <a:spcPct val="0"/>
                </a:spcBef>
                <a:buFontTx/>
                <a:buNone/>
              </a:pPr>
              <a:t>200</a:t>
            </a:fld>
            <a:endParaRPr lang="en-US" altLang="en-US" sz="1400"/>
          </a:p>
        </p:txBody>
      </p:sp>
      <p:sp>
        <p:nvSpPr>
          <p:cNvPr id="2191362" name="Text Box 2">
            <a:extLst>
              <a:ext uri="{FF2B5EF4-FFF2-40B4-BE49-F238E27FC236}">
                <a16:creationId xmlns:a16="http://schemas.microsoft.com/office/drawing/2014/main" id="{A050D636-EA2E-7DA7-BF34-ECA014179774}"/>
              </a:ext>
            </a:extLst>
          </p:cNvPr>
          <p:cNvSpPr txBox="1">
            <a:spLocks noChangeArrowheads="1"/>
          </p:cNvSpPr>
          <p:nvPr/>
        </p:nvSpPr>
        <p:spPr bwMode="auto">
          <a:xfrm>
            <a:off x="381000" y="381000"/>
            <a:ext cx="8839200" cy="326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4200" b="1">
                <a:solidFill>
                  <a:srgbClr val="0000FF"/>
                </a:solidFill>
                <a:effectLst>
                  <a:outerShdw blurRad="38100" dist="38100" dir="2700000" algn="tl">
                    <a:srgbClr val="C0C0C0"/>
                  </a:outerShdw>
                </a:effectLst>
                <a:latin typeface="Arial" panose="020B0604020202020204" pitchFamily="34" charset="0"/>
              </a:rPr>
              <a:t>Insulin-</a:t>
            </a:r>
            <a:r>
              <a:rPr lang="en-US" altLang="en-US" sz="1000" b="1">
                <a:solidFill>
                  <a:srgbClr val="0000FF"/>
                </a:solidFill>
                <a:effectLst>
                  <a:outerShdw blurRad="38100" dist="38100" dir="2700000" algn="tl">
                    <a:srgbClr val="C0C0C0"/>
                  </a:outerShdw>
                </a:effectLst>
                <a:latin typeface="Arial" panose="020B0604020202020204" pitchFamily="34" charset="0"/>
              </a:rPr>
              <a:t> </a:t>
            </a:r>
            <a:r>
              <a:rPr lang="en-US" altLang="en-US" sz="4200" b="1">
                <a:solidFill>
                  <a:srgbClr val="0000FF"/>
                </a:solidFill>
                <a:effectLst>
                  <a:outerShdw blurRad="38100" dist="38100" dir="2700000" algn="tl">
                    <a:srgbClr val="C0C0C0"/>
                  </a:outerShdw>
                </a:effectLst>
                <a:latin typeface="Arial" panose="020B0604020202020204" pitchFamily="34" charset="0"/>
              </a:rPr>
              <a:t>stimulated Glucose Uptake of Isolated Muscles:</a:t>
            </a:r>
          </a:p>
          <a:p>
            <a:pPr>
              <a:lnSpc>
                <a:spcPct val="95000"/>
              </a:lnSpc>
              <a:spcBef>
                <a:spcPct val="20000"/>
              </a:spcBef>
              <a:defRPr/>
            </a:pPr>
            <a:r>
              <a:rPr lang="en-US" altLang="en-US" sz="4200" b="1">
                <a:solidFill>
                  <a:srgbClr val="FF0000"/>
                </a:solidFill>
                <a:effectLst>
                  <a:outerShdw blurRad="38100" dist="38100" dir="2700000" algn="tl">
                    <a:srgbClr val="C0C0C0"/>
                  </a:outerShdw>
                </a:effectLst>
                <a:latin typeface="Arial" panose="020B0604020202020204" pitchFamily="34" charset="0"/>
              </a:rPr>
              <a:t>  Higher in Selected Lines for</a:t>
            </a:r>
            <a:br>
              <a:rPr lang="en-US" altLang="en-US" sz="4200" b="1">
                <a:solidFill>
                  <a:srgbClr val="FF0000"/>
                </a:solidFill>
                <a:effectLst>
                  <a:outerShdw blurRad="38100" dist="38100" dir="2700000" algn="tl">
                    <a:srgbClr val="C0C0C0"/>
                  </a:outerShdw>
                </a:effectLst>
                <a:latin typeface="Arial" panose="020B0604020202020204" pitchFamily="34" charset="0"/>
              </a:rPr>
            </a:br>
            <a:r>
              <a:rPr lang="en-US" altLang="en-US" sz="4200" b="1">
                <a:solidFill>
                  <a:srgbClr val="FF0000"/>
                </a:solidFill>
                <a:effectLst>
                  <a:outerShdw blurRad="38100" dist="38100" dir="2700000" algn="tl">
                    <a:srgbClr val="C0C0C0"/>
                  </a:outerShdw>
                </a:effectLst>
                <a:latin typeface="Arial" panose="020B0604020202020204" pitchFamily="34" charset="0"/>
              </a:rPr>
              <a:t>  </a:t>
            </a:r>
            <a:r>
              <a:rPr lang="en-US" altLang="en-US" sz="4200" b="1">
                <a:solidFill>
                  <a:srgbClr val="FF0000"/>
                </a:solidFill>
                <a:latin typeface="Arial" panose="020B0604020202020204" pitchFamily="34" charset="0"/>
              </a:rPr>
              <a:t>extensor digitorum longus,</a:t>
            </a:r>
            <a:br>
              <a:rPr lang="en-US" altLang="en-US" sz="4200" b="1">
                <a:solidFill>
                  <a:srgbClr val="FF0000"/>
                </a:solidFill>
                <a:latin typeface="Arial" panose="020B0604020202020204" pitchFamily="34" charset="0"/>
              </a:rPr>
            </a:br>
            <a:r>
              <a:rPr lang="en-US" altLang="en-US" sz="4200" b="1">
                <a:solidFill>
                  <a:srgbClr val="FF0000"/>
                </a:solidFill>
                <a:latin typeface="Arial" panose="020B0604020202020204" pitchFamily="34" charset="0"/>
              </a:rPr>
              <a:t>  but not soleus or epitrochlearis</a:t>
            </a:r>
            <a:endParaRPr lang="en-US" altLang="en-US" sz="4200" b="1">
              <a:latin typeface="Arial" panose="020B0604020202020204" pitchFamily="34" charset="0"/>
            </a:endParaRPr>
          </a:p>
        </p:txBody>
      </p:sp>
      <p:pic>
        <p:nvPicPr>
          <p:cNvPr id="372740" name="Picture 3" descr="Muscle_spiralnotebook">
            <a:extLst>
              <a:ext uri="{FF2B5EF4-FFF2-40B4-BE49-F238E27FC236}">
                <a16:creationId xmlns:a16="http://schemas.microsoft.com/office/drawing/2014/main" id="{3EAE8ABC-5E30-4236-972C-DB93984AE9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4038600"/>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1" name="Text Box 4">
            <a:extLst>
              <a:ext uri="{FF2B5EF4-FFF2-40B4-BE49-F238E27FC236}">
                <a16:creationId xmlns:a16="http://schemas.microsoft.com/office/drawing/2014/main" id="{168F788E-AA6F-5C37-DC81-B03D6EC2C7EA}"/>
              </a:ext>
            </a:extLst>
          </p:cNvPr>
          <p:cNvSpPr txBox="1">
            <a:spLocks noChangeArrowheads="1"/>
          </p:cNvSpPr>
          <p:nvPr/>
        </p:nvSpPr>
        <p:spPr bwMode="auto">
          <a:xfrm>
            <a:off x="381000" y="4233863"/>
            <a:ext cx="54864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b="1">
                <a:solidFill>
                  <a:srgbClr val="0000FF"/>
                </a:solidFill>
                <a:latin typeface="Arial" panose="020B0604020202020204" pitchFamily="34" charset="0"/>
              </a:rPr>
              <a:t>Gen. 17 Males: </a:t>
            </a:r>
            <a:r>
              <a:rPr lang="en-US" altLang="en-US" sz="1800" b="1">
                <a:latin typeface="Arial" panose="020B0604020202020204" pitchFamily="34" charset="0"/>
              </a:rPr>
              <a:t> Dumke, C. L., J. S. Rhodes, T. Garland, Jr., E. Maslowski, J. G. Swallow, A. C. Wetter, and G. D. Cartee.  2001. Genetic selection of mice for high voluntary wheel-running: effect on skeletal muscle glucose uptake. </a:t>
            </a:r>
            <a:r>
              <a:rPr lang="en-US" altLang="en-US" sz="1800" b="1" i="1">
                <a:latin typeface="Arial" panose="020B0604020202020204" pitchFamily="34" charset="0"/>
              </a:rPr>
              <a:t>J. Applied Physiology</a:t>
            </a:r>
            <a:r>
              <a:rPr lang="en-US" altLang="en-US" sz="1800" b="1">
                <a:latin typeface="Arial" panose="020B0604020202020204" pitchFamily="34" charset="0"/>
              </a:rPr>
              <a:t> 91:1289-1297.</a:t>
            </a:r>
          </a:p>
        </p:txBody>
      </p:sp>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Slide Number Placeholder 3">
            <a:extLst>
              <a:ext uri="{FF2B5EF4-FFF2-40B4-BE49-F238E27FC236}">
                <a16:creationId xmlns:a16="http://schemas.microsoft.com/office/drawing/2014/main" id="{91EDB732-2A59-3874-8AE9-F9CDA23C9DC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75458B6-08E2-4E8A-9C74-16C0259BCF79}" type="slidenum">
              <a:rPr lang="en-US" altLang="en-US" sz="1400"/>
              <a:pPr>
                <a:spcBef>
                  <a:spcPct val="0"/>
                </a:spcBef>
                <a:buFontTx/>
                <a:buNone/>
              </a:pPr>
              <a:t>201</a:t>
            </a:fld>
            <a:endParaRPr lang="en-US" altLang="en-US" sz="1400"/>
          </a:p>
        </p:txBody>
      </p:sp>
      <p:sp>
        <p:nvSpPr>
          <p:cNvPr id="374787" name="Text Box 2">
            <a:extLst>
              <a:ext uri="{FF2B5EF4-FFF2-40B4-BE49-F238E27FC236}">
                <a16:creationId xmlns:a16="http://schemas.microsoft.com/office/drawing/2014/main" id="{7BC68EE2-E3EF-9B0A-E18F-EBC3B306D11C}"/>
              </a:ext>
            </a:extLst>
          </p:cNvPr>
          <p:cNvSpPr txBox="1">
            <a:spLocks noChangeArrowheads="1"/>
          </p:cNvSpPr>
          <p:nvPr/>
        </p:nvSpPr>
        <p:spPr bwMode="auto">
          <a:xfrm>
            <a:off x="838200" y="457200"/>
            <a:ext cx="7696200" cy="557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6000" b="1">
                <a:solidFill>
                  <a:srgbClr val="FF0000"/>
                </a:solidFill>
                <a:latin typeface="Arial" panose="020B0604020202020204" pitchFamily="34" charset="0"/>
              </a:rPr>
              <a:t>Hypothesis:</a:t>
            </a:r>
            <a:endParaRPr lang="en-US" altLang="en-US" sz="5000" b="1">
              <a:latin typeface="Arial" panose="020B0604020202020204" pitchFamily="34" charset="0"/>
            </a:endParaRPr>
          </a:p>
          <a:p>
            <a:pPr>
              <a:spcBef>
                <a:spcPct val="50000"/>
              </a:spcBef>
              <a:spcAft>
                <a:spcPct val="50000"/>
              </a:spcAft>
              <a:buFontTx/>
              <a:buNone/>
            </a:pPr>
            <a:r>
              <a:rPr lang="en-US" altLang="en-US" sz="5000" b="1">
                <a:latin typeface="Arial" panose="020B0604020202020204" pitchFamily="34" charset="0"/>
              </a:rPr>
              <a:t>All selected lines will adopt the same "solution" to the selective "problem."</a:t>
            </a:r>
          </a:p>
          <a:p>
            <a:pPr>
              <a:spcBef>
                <a:spcPct val="0"/>
              </a:spcBef>
              <a:buFontTx/>
              <a:buNone/>
            </a:pPr>
            <a:r>
              <a:rPr lang="en-US" altLang="en-US" sz="5000" b="1">
                <a:latin typeface="Arial" panose="020B0604020202020204" pitchFamily="34" charset="0"/>
              </a:rPr>
              <a:t>		    (optimality idea)</a:t>
            </a:r>
            <a:endParaRPr lang="en-US" altLang="en-US" sz="2400">
              <a:latin typeface="Arial" panose="020B0604020202020204" pitchFamily="34" charset="0"/>
            </a:endParaRPr>
          </a:p>
        </p:txBody>
      </p:sp>
    </p:spTree>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Slide Number Placeholder 3">
            <a:extLst>
              <a:ext uri="{FF2B5EF4-FFF2-40B4-BE49-F238E27FC236}">
                <a16:creationId xmlns:a16="http://schemas.microsoft.com/office/drawing/2014/main" id="{0D67C2C6-AFFD-19D9-83F2-9754D865E2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E5352C2-1886-4319-80AF-D8519E4FD04E}" type="slidenum">
              <a:rPr lang="en-US" altLang="en-US" sz="1400"/>
              <a:pPr>
                <a:spcBef>
                  <a:spcPct val="0"/>
                </a:spcBef>
                <a:buFontTx/>
                <a:buNone/>
              </a:pPr>
              <a:t>202</a:t>
            </a:fld>
            <a:endParaRPr lang="en-US" altLang="en-US" sz="1400"/>
          </a:p>
        </p:txBody>
      </p:sp>
      <p:sp>
        <p:nvSpPr>
          <p:cNvPr id="376835" name="Text Box 2">
            <a:extLst>
              <a:ext uri="{FF2B5EF4-FFF2-40B4-BE49-F238E27FC236}">
                <a16:creationId xmlns:a16="http://schemas.microsoft.com/office/drawing/2014/main" id="{CA592EA4-731F-44CA-405A-68C7B4000419}"/>
              </a:ext>
            </a:extLst>
          </p:cNvPr>
          <p:cNvSpPr txBox="1">
            <a:spLocks noChangeArrowheads="1"/>
          </p:cNvSpPr>
          <p:nvPr/>
        </p:nvSpPr>
        <p:spPr bwMode="auto">
          <a:xfrm>
            <a:off x="381000" y="381000"/>
            <a:ext cx="8763000" cy="252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4200" b="1">
                <a:solidFill>
                  <a:srgbClr val="FF0000"/>
                </a:solidFill>
                <a:latin typeface="Arial" panose="020B0604020202020204" pitchFamily="34" charset="0"/>
              </a:rPr>
              <a:t>Reject:</a:t>
            </a:r>
            <a:r>
              <a:rPr lang="en-US" altLang="en-US" sz="4200" b="1">
                <a:latin typeface="Arial" panose="020B0604020202020204" pitchFamily="34" charset="0"/>
              </a:rPr>
              <a:t>  replicate lines differ</a:t>
            </a:r>
            <a:br>
              <a:rPr lang="en-US" altLang="en-US" sz="4200" b="1">
                <a:latin typeface="Arial" panose="020B0604020202020204" pitchFamily="34" charset="0"/>
              </a:rPr>
            </a:br>
            <a:r>
              <a:rPr lang="en-US" altLang="en-US" sz="4200" b="1">
                <a:latin typeface="Arial" panose="020B0604020202020204" pitchFamily="34" charset="0"/>
              </a:rPr>
              <a:t>	significantly for many traits,</a:t>
            </a:r>
            <a:br>
              <a:rPr lang="en-US" altLang="en-US" sz="4200" b="1">
                <a:latin typeface="Arial" panose="020B0604020202020204" pitchFamily="34" charset="0"/>
              </a:rPr>
            </a:br>
            <a:r>
              <a:rPr lang="en-US" altLang="en-US" sz="4200" b="1">
                <a:latin typeface="Arial" panose="020B0604020202020204" pitchFamily="34" charset="0"/>
              </a:rPr>
              <a:t>	including wheel running</a:t>
            </a:r>
            <a:br>
              <a:rPr lang="en-US" altLang="en-US" sz="4200" b="1">
                <a:latin typeface="Arial" panose="020B0604020202020204" pitchFamily="34" charset="0"/>
              </a:rPr>
            </a:br>
            <a:r>
              <a:rPr lang="en-US" altLang="en-US" sz="4200" b="1">
                <a:latin typeface="Arial" panose="020B0604020202020204" pitchFamily="34" charset="0"/>
              </a:rPr>
              <a:t>	and its components.</a:t>
            </a:r>
          </a:p>
        </p:txBody>
      </p:sp>
      <p:sp>
        <p:nvSpPr>
          <p:cNvPr id="2195459" name="Text Box 3">
            <a:extLst>
              <a:ext uri="{FF2B5EF4-FFF2-40B4-BE49-F238E27FC236}">
                <a16:creationId xmlns:a16="http://schemas.microsoft.com/office/drawing/2014/main" id="{180254E8-D29C-6DFC-C90E-1C30AEB35343}"/>
              </a:ext>
            </a:extLst>
          </p:cNvPr>
          <p:cNvSpPr txBox="1">
            <a:spLocks noChangeArrowheads="1"/>
          </p:cNvSpPr>
          <p:nvPr/>
        </p:nvSpPr>
        <p:spPr bwMode="auto">
          <a:xfrm>
            <a:off x="381000" y="3040063"/>
            <a:ext cx="8763000" cy="3132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40000"/>
              </a:spcBef>
              <a:buFontTx/>
              <a:buNone/>
            </a:pPr>
            <a:r>
              <a:rPr lang="en-US" altLang="en-US" sz="4200" b="1">
                <a:solidFill>
                  <a:srgbClr val="0000FF"/>
                </a:solidFill>
                <a:latin typeface="Arial" panose="020B0604020202020204" pitchFamily="34" charset="0"/>
              </a:rPr>
              <a:t>Line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ferences may be from:</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founder effects,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subsequent genetic drift,</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unique mutations,</a:t>
            </a:r>
            <a:br>
              <a:rPr lang="en-US" altLang="en-US" sz="4200" b="1">
                <a:solidFill>
                  <a:srgbClr val="0000FF"/>
                </a:solidFill>
                <a:latin typeface="Arial" panose="020B0604020202020204" pitchFamily="34" charset="0"/>
              </a:rPr>
            </a:br>
            <a:r>
              <a:rPr lang="en-US" altLang="en-US" sz="4200" b="1">
                <a:solidFill>
                  <a:srgbClr val="0000FF"/>
                </a:solidFill>
                <a:latin typeface="Arial" panose="020B0604020202020204" pitchFamily="34" charset="0"/>
              </a:rPr>
              <a:t>	dif</a:t>
            </a:r>
            <a:r>
              <a:rPr lang="en-US" altLang="en-US" sz="600" b="1">
                <a:solidFill>
                  <a:srgbClr val="0000FF"/>
                </a:solidFill>
                <a:latin typeface="Arial" panose="020B0604020202020204" pitchFamily="34" charset="0"/>
              </a:rPr>
              <a:t> </a:t>
            </a:r>
            <a:r>
              <a:rPr lang="en-US" altLang="en-US" sz="4200" b="1">
                <a:solidFill>
                  <a:srgbClr val="0000FF"/>
                </a:solidFill>
                <a:latin typeface="Arial" panose="020B0604020202020204" pitchFamily="34" charset="0"/>
              </a:rPr>
              <a:t>ferent adaptive responses.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95459"/>
                                        </p:tgtEl>
                                        <p:attrNameLst>
                                          <p:attrName>style.visibility</p:attrName>
                                        </p:attrNameLst>
                                      </p:cBhvr>
                                      <p:to>
                                        <p:strVal val="visible"/>
                                      </p:to>
                                    </p:set>
                                    <p:animEffect transition="in" filter="dissolve">
                                      <p:cBhvr>
                                        <p:cTn id="7" dur="500"/>
                                        <p:tgtEl>
                                          <p:spTgt spid="2195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5459"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Text Box 4">
            <a:extLst>
              <a:ext uri="{FF2B5EF4-FFF2-40B4-BE49-F238E27FC236}">
                <a16:creationId xmlns:a16="http://schemas.microsoft.com/office/drawing/2014/main" id="{2627D025-CEA8-2ADB-39EE-AD05EE99618A}"/>
              </a:ext>
            </a:extLst>
          </p:cNvPr>
          <p:cNvSpPr txBox="1">
            <a:spLocks noChangeArrowheads="1"/>
          </p:cNvSpPr>
          <p:nvPr/>
        </p:nvSpPr>
        <p:spPr bwMode="auto">
          <a:xfrm>
            <a:off x="381000" y="298450"/>
            <a:ext cx="4800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t>Get Layla's SICB or oral's presentation …</a:t>
            </a:r>
          </a:p>
        </p:txBody>
      </p:sp>
      <p:sp>
        <p:nvSpPr>
          <p:cNvPr id="378883" name="Text Box 5">
            <a:extLst>
              <a:ext uri="{FF2B5EF4-FFF2-40B4-BE49-F238E27FC236}">
                <a16:creationId xmlns:a16="http://schemas.microsoft.com/office/drawing/2014/main" id="{ABF6C22B-FB71-1A99-EAE1-5EDF295E7A29}"/>
              </a:ext>
            </a:extLst>
          </p:cNvPr>
          <p:cNvSpPr txBox="1">
            <a:spLocks noChangeArrowheads="1"/>
          </p:cNvSpPr>
          <p:nvPr/>
        </p:nvSpPr>
        <p:spPr bwMode="auto">
          <a:xfrm>
            <a:off x="387350" y="1042988"/>
            <a:ext cx="7924800" cy="3665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ea typeface="MS PGothic" panose="020B0600070205080204" pitchFamily="34" charset="-128"/>
              </a:rPr>
              <a:t>See also:</a:t>
            </a:r>
          </a:p>
          <a:p>
            <a:pPr>
              <a:spcBef>
                <a:spcPct val="50000"/>
              </a:spcBef>
              <a:buFontTx/>
              <a:buNone/>
            </a:pPr>
            <a:r>
              <a:rPr lang="en-US" altLang="en-US" sz="2200"/>
              <a:t>C:\NSF\NSF Mouse Grants\NSF16whl_Pre-Proposal_Sequencing\</a:t>
            </a:r>
            <a:r>
              <a:rPr lang="en-US" altLang="en-US" sz="2200" b="1">
                <a:solidFill>
                  <a:srgbClr val="FF0000"/>
                </a:solidFill>
              </a:rPr>
              <a:t>Genetic_Variation_in_Wheel_Running_1.ppt</a:t>
            </a:r>
            <a:endParaRPr lang="en-US" altLang="en-US" sz="2200" b="1">
              <a:solidFill>
                <a:srgbClr val="FF0000"/>
              </a:solidFill>
              <a:ea typeface="MS PGothic" panose="020B0600070205080204" pitchFamily="34" charset="-128"/>
            </a:endParaRPr>
          </a:p>
          <a:p>
            <a:pPr>
              <a:spcBef>
                <a:spcPct val="50000"/>
              </a:spcBef>
              <a:buFontTx/>
              <a:buNone/>
            </a:pPr>
            <a:r>
              <a:rPr lang="en-US" altLang="en-US" sz="2200"/>
              <a:t>C:\NSF\NSF Mouse Grants\NSF15whl_Pre-Proposal_Early-life\</a:t>
            </a:r>
            <a:r>
              <a:rPr lang="en-US" altLang="en-US" sz="2200" b="1">
                <a:solidFill>
                  <a:srgbClr val="FF0000"/>
                </a:solidFill>
                <a:ea typeface="MS PGothic" panose="020B0600070205080204" pitchFamily="34" charset="-128"/>
              </a:rPr>
              <a:t>NSF_Early_Life_Figures_version_3.ppt</a:t>
            </a:r>
          </a:p>
          <a:p>
            <a:pPr>
              <a:spcBef>
                <a:spcPct val="50000"/>
              </a:spcBef>
              <a:buFontTx/>
              <a:buNone/>
            </a:pPr>
            <a:r>
              <a:rPr lang="en-US" altLang="en-US" sz="2200">
                <a:ea typeface="MS PGothic" panose="020B0600070205080204" pitchFamily="34" charset="-128"/>
              </a:rPr>
              <a:t>This has a graph with epigenetics as of 17 Sept. 2015</a:t>
            </a:r>
          </a:p>
          <a:p>
            <a:pPr>
              <a:spcBef>
                <a:spcPct val="50000"/>
              </a:spcBef>
              <a:buFontTx/>
              <a:buNone/>
            </a:pPr>
            <a:endParaRPr lang="en-US" altLang="en-US" sz="2200">
              <a:ea typeface="MS PGothic" panose="020B0600070205080204" pitchFamily="34" charset="-128"/>
            </a:endParaRPr>
          </a:p>
          <a:p>
            <a:pPr>
              <a:spcBef>
                <a:spcPct val="0"/>
              </a:spcBef>
              <a:buFontTx/>
              <a:buNone/>
            </a:pPr>
            <a:endParaRPr lang="en-US" altLang="en-US" sz="2200">
              <a:ea typeface="MS PGothic" panose="020B0600070205080204" pitchFamily="34" charset="-128"/>
            </a:endParaRPr>
          </a:p>
          <a:p>
            <a:pPr>
              <a:spcBef>
                <a:spcPct val="0"/>
              </a:spcBef>
              <a:buFontTx/>
              <a:buNone/>
            </a:pPr>
            <a:r>
              <a:rPr lang="en-US" altLang="en-US" sz="2200">
                <a:ea typeface="MS PGothic" panose="020B0600070205080204" pitchFamily="34" charset="-128"/>
              </a:rPr>
              <a:t>Kelly, S. A., F. </a:t>
            </a:r>
            <a:r>
              <a:rPr lang="en-US" altLang="en-US" sz="2200"/>
              <a:t>Pardo-Manuel de Villena, and D. Pomp. 2015. </a:t>
            </a:r>
            <a:r>
              <a:rPr lang="en-US" altLang="en-US" sz="2200">
                <a:ea typeface="MS PGothic" panose="020B0600070205080204" pitchFamily="34" charset="-128"/>
              </a:rPr>
              <a:t>The ‘Omics’ of voluntary exercise: systems approaches to a complex phenotype. Trends in Endocrinology &amp; Metabolism 26:673-675.</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Freeform 52">
            <a:extLst>
              <a:ext uri="{FF2B5EF4-FFF2-40B4-BE49-F238E27FC236}">
                <a16:creationId xmlns:a16="http://schemas.microsoft.com/office/drawing/2014/main" id="{36ACE307-B717-4ED9-ADC6-83F2031C959A}"/>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7" name="Freeform 51">
            <a:extLst>
              <a:ext uri="{FF2B5EF4-FFF2-40B4-BE49-F238E27FC236}">
                <a16:creationId xmlns:a16="http://schemas.microsoft.com/office/drawing/2014/main" id="{6004033C-1ECA-9AA3-2615-D7D5EEF3E496}"/>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8" name="Freeform 49">
            <a:extLst>
              <a:ext uri="{FF2B5EF4-FFF2-40B4-BE49-F238E27FC236}">
                <a16:creationId xmlns:a16="http://schemas.microsoft.com/office/drawing/2014/main" id="{7C18729F-D57C-782C-2C15-6FF1A16945C5}"/>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09" name="Text Box 50">
            <a:extLst>
              <a:ext uri="{FF2B5EF4-FFF2-40B4-BE49-F238E27FC236}">
                <a16:creationId xmlns:a16="http://schemas.microsoft.com/office/drawing/2014/main" id="{115A4E80-1034-78C3-6AC2-7E84786C55DD}"/>
              </a:ext>
            </a:extLst>
          </p:cNvPr>
          <p:cNvSpPr txBox="1">
            <a:spLocks noChangeArrowheads="1"/>
          </p:cNvSpPr>
          <p:nvPr/>
        </p:nvSpPr>
        <p:spPr bwMode="auto">
          <a:xfrm>
            <a:off x="6189663" y="3506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10" name="Freeform 46">
            <a:extLst>
              <a:ext uri="{FF2B5EF4-FFF2-40B4-BE49-F238E27FC236}">
                <a16:creationId xmlns:a16="http://schemas.microsoft.com/office/drawing/2014/main" id="{9B202089-F51A-732E-B71F-CD4B4F624E5C}"/>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11" name="Line 6">
            <a:extLst>
              <a:ext uri="{FF2B5EF4-FFF2-40B4-BE49-F238E27FC236}">
                <a16:creationId xmlns:a16="http://schemas.microsoft.com/office/drawing/2014/main" id="{CBF551ED-5434-4F9F-5698-E853B8062E34}"/>
              </a:ext>
            </a:extLst>
          </p:cNvPr>
          <p:cNvSpPr>
            <a:spLocks noChangeShapeType="1"/>
          </p:cNvSpPr>
          <p:nvPr/>
        </p:nvSpPr>
        <p:spPr bwMode="auto">
          <a:xfrm>
            <a:off x="7231063" y="2346325"/>
            <a:ext cx="773112" cy="728663"/>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12" name="Line 6">
            <a:extLst>
              <a:ext uri="{FF2B5EF4-FFF2-40B4-BE49-F238E27FC236}">
                <a16:creationId xmlns:a16="http://schemas.microsoft.com/office/drawing/2014/main" id="{30ECDE29-6A2C-90E6-2F72-76650896ABEA}"/>
              </a:ext>
            </a:extLst>
          </p:cNvPr>
          <p:cNvSpPr>
            <a:spLocks noChangeShapeType="1"/>
          </p:cNvSpPr>
          <p:nvPr/>
        </p:nvSpPr>
        <p:spPr bwMode="auto">
          <a:xfrm flipV="1">
            <a:off x="7215188" y="3721100"/>
            <a:ext cx="787400" cy="817563"/>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13" name="Text Box 4">
            <a:extLst>
              <a:ext uri="{FF2B5EF4-FFF2-40B4-BE49-F238E27FC236}">
                <a16:creationId xmlns:a16="http://schemas.microsoft.com/office/drawing/2014/main" id="{B30690A4-61EE-3164-D875-7FABAC4FA6C0}"/>
              </a:ext>
            </a:extLst>
          </p:cNvPr>
          <p:cNvSpPr txBox="1">
            <a:spLocks noChangeArrowheads="1"/>
          </p:cNvSpPr>
          <p:nvPr/>
        </p:nvSpPr>
        <p:spPr bwMode="auto">
          <a:xfrm>
            <a:off x="8034338" y="3109913"/>
            <a:ext cx="936625" cy="5810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 Run</a:t>
            </a:r>
          </a:p>
        </p:txBody>
      </p:sp>
      <p:sp>
        <p:nvSpPr>
          <p:cNvPr id="379914" name="Text Box 5">
            <a:extLst>
              <a:ext uri="{FF2B5EF4-FFF2-40B4-BE49-F238E27FC236}">
                <a16:creationId xmlns:a16="http://schemas.microsoft.com/office/drawing/2014/main" id="{E3D3CA94-B768-2508-306B-EFFB3026372D}"/>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379915" name="Text Box 5">
            <a:extLst>
              <a:ext uri="{FF2B5EF4-FFF2-40B4-BE49-F238E27FC236}">
                <a16:creationId xmlns:a16="http://schemas.microsoft.com/office/drawing/2014/main" id="{2C88B80D-BE93-66AC-BAE5-2C31A4113039}"/>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379916" name="Group 7">
            <a:extLst>
              <a:ext uri="{FF2B5EF4-FFF2-40B4-BE49-F238E27FC236}">
                <a16:creationId xmlns:a16="http://schemas.microsoft.com/office/drawing/2014/main" id="{151CE7BB-AEE1-37C0-C88B-481AFD6DDD33}"/>
              </a:ext>
            </a:extLst>
          </p:cNvPr>
          <p:cNvGrpSpPr>
            <a:grpSpLocks/>
          </p:cNvGrpSpPr>
          <p:nvPr/>
        </p:nvGrpSpPr>
        <p:grpSpPr bwMode="auto">
          <a:xfrm>
            <a:off x="5448300" y="4070350"/>
            <a:ext cx="1317625" cy="723900"/>
            <a:chOff x="3432" y="2375"/>
            <a:chExt cx="830" cy="456"/>
          </a:xfrm>
        </p:grpSpPr>
        <p:sp>
          <p:nvSpPr>
            <p:cNvPr id="379954" name="Line 11">
              <a:extLst>
                <a:ext uri="{FF2B5EF4-FFF2-40B4-BE49-F238E27FC236}">
                  <a16:creationId xmlns:a16="http://schemas.microsoft.com/office/drawing/2014/main" id="{BF15B5A8-B886-FD62-BC11-6A8FF6570FC4}"/>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5" name="Line 11">
              <a:extLst>
                <a:ext uri="{FF2B5EF4-FFF2-40B4-BE49-F238E27FC236}">
                  <a16:creationId xmlns:a16="http://schemas.microsoft.com/office/drawing/2014/main" id="{DE41F806-DD88-0E33-C3D4-94ACC0B8377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6" name="Text Box 9">
              <a:extLst>
                <a:ext uri="{FF2B5EF4-FFF2-40B4-BE49-F238E27FC236}">
                  <a16:creationId xmlns:a16="http://schemas.microsoft.com/office/drawing/2014/main" id="{4718E5D4-FDB7-73CC-46A9-C330F2B2F7B6}"/>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379957" name="Text Box 9">
              <a:extLst>
                <a:ext uri="{FF2B5EF4-FFF2-40B4-BE49-F238E27FC236}">
                  <a16:creationId xmlns:a16="http://schemas.microsoft.com/office/drawing/2014/main" id="{C71DE766-3F28-E7E9-84E7-5F56682EEE30}"/>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379917" name="Group 12">
            <a:extLst>
              <a:ext uri="{FF2B5EF4-FFF2-40B4-BE49-F238E27FC236}">
                <a16:creationId xmlns:a16="http://schemas.microsoft.com/office/drawing/2014/main" id="{66EBF3F8-7C63-ABB6-EB4F-23756F80D971}"/>
              </a:ext>
            </a:extLst>
          </p:cNvPr>
          <p:cNvGrpSpPr>
            <a:grpSpLocks/>
          </p:cNvGrpSpPr>
          <p:nvPr/>
        </p:nvGrpSpPr>
        <p:grpSpPr bwMode="auto">
          <a:xfrm>
            <a:off x="5443538" y="2151063"/>
            <a:ext cx="1317625" cy="723900"/>
            <a:chOff x="3432" y="2375"/>
            <a:chExt cx="830" cy="456"/>
          </a:xfrm>
        </p:grpSpPr>
        <p:sp>
          <p:nvSpPr>
            <p:cNvPr id="379950" name="Line 11">
              <a:extLst>
                <a:ext uri="{FF2B5EF4-FFF2-40B4-BE49-F238E27FC236}">
                  <a16:creationId xmlns:a16="http://schemas.microsoft.com/office/drawing/2014/main" id="{5298A413-CB60-8140-805C-BAF70A765319}"/>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1" name="Line 11">
              <a:extLst>
                <a:ext uri="{FF2B5EF4-FFF2-40B4-BE49-F238E27FC236}">
                  <a16:creationId xmlns:a16="http://schemas.microsoft.com/office/drawing/2014/main" id="{F167CCB8-0121-026F-94FF-16154283CAC8}"/>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52" name="Text Box 9">
              <a:extLst>
                <a:ext uri="{FF2B5EF4-FFF2-40B4-BE49-F238E27FC236}">
                  <a16:creationId xmlns:a16="http://schemas.microsoft.com/office/drawing/2014/main" id="{3AFBBD01-E161-A1DC-1B73-A19AE02F74BF}"/>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379953" name="Text Box 9">
              <a:extLst>
                <a:ext uri="{FF2B5EF4-FFF2-40B4-BE49-F238E27FC236}">
                  <a16:creationId xmlns:a16="http://schemas.microsoft.com/office/drawing/2014/main" id="{DBFA226E-1CA0-BAD4-42CA-4146B6006E46}"/>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379918" name="Group 17">
            <a:extLst>
              <a:ext uri="{FF2B5EF4-FFF2-40B4-BE49-F238E27FC236}">
                <a16:creationId xmlns:a16="http://schemas.microsoft.com/office/drawing/2014/main" id="{4E8EC2F6-81CF-04CC-BE8A-776E97C94C06}"/>
              </a:ext>
            </a:extLst>
          </p:cNvPr>
          <p:cNvGrpSpPr>
            <a:grpSpLocks/>
          </p:cNvGrpSpPr>
          <p:nvPr/>
        </p:nvGrpSpPr>
        <p:grpSpPr bwMode="auto">
          <a:xfrm rot="1058601">
            <a:off x="3613150" y="1370013"/>
            <a:ext cx="1854200" cy="1071562"/>
            <a:chOff x="2230" y="997"/>
            <a:chExt cx="1168" cy="675"/>
          </a:xfrm>
        </p:grpSpPr>
        <p:sp>
          <p:nvSpPr>
            <p:cNvPr id="379944" name="Freeform 18">
              <a:extLst>
                <a:ext uri="{FF2B5EF4-FFF2-40B4-BE49-F238E27FC236}">
                  <a16:creationId xmlns:a16="http://schemas.microsoft.com/office/drawing/2014/main" id="{7A3DFF1F-7435-82E2-932A-D6C770BF67AD}"/>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45" name="Line 14">
              <a:extLst>
                <a:ext uri="{FF2B5EF4-FFF2-40B4-BE49-F238E27FC236}">
                  <a16:creationId xmlns:a16="http://schemas.microsoft.com/office/drawing/2014/main" id="{1289082F-17D3-705B-20C4-378D928C1E5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6" name="Line 14">
              <a:extLst>
                <a:ext uri="{FF2B5EF4-FFF2-40B4-BE49-F238E27FC236}">
                  <a16:creationId xmlns:a16="http://schemas.microsoft.com/office/drawing/2014/main" id="{5C282CC1-50A7-4CC6-A013-253CBD6F292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7" name="Text Box 15">
              <a:extLst>
                <a:ext uri="{FF2B5EF4-FFF2-40B4-BE49-F238E27FC236}">
                  <a16:creationId xmlns:a16="http://schemas.microsoft.com/office/drawing/2014/main" id="{AB84C7CF-4376-61E3-7D40-BE928992208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48" name="Text Box 15">
              <a:extLst>
                <a:ext uri="{FF2B5EF4-FFF2-40B4-BE49-F238E27FC236}">
                  <a16:creationId xmlns:a16="http://schemas.microsoft.com/office/drawing/2014/main" id="{D2D6E0E5-326C-091B-17AD-0EA32BAA77E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49" name="Text Box 4">
              <a:extLst>
                <a:ext uri="{FF2B5EF4-FFF2-40B4-BE49-F238E27FC236}">
                  <a16:creationId xmlns:a16="http://schemas.microsoft.com/office/drawing/2014/main" id="{B3831D57-EB1F-9C8F-F88E-81FF60871DE2}"/>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19" name="Group 24">
            <a:extLst>
              <a:ext uri="{FF2B5EF4-FFF2-40B4-BE49-F238E27FC236}">
                <a16:creationId xmlns:a16="http://schemas.microsoft.com/office/drawing/2014/main" id="{184D4A8B-EEEC-A964-B065-5BB997A4A448}"/>
              </a:ext>
            </a:extLst>
          </p:cNvPr>
          <p:cNvGrpSpPr>
            <a:grpSpLocks/>
          </p:cNvGrpSpPr>
          <p:nvPr/>
        </p:nvGrpSpPr>
        <p:grpSpPr bwMode="auto">
          <a:xfrm rot="-790576">
            <a:off x="3700463" y="2300288"/>
            <a:ext cx="1854200" cy="1071562"/>
            <a:chOff x="2230" y="997"/>
            <a:chExt cx="1168" cy="675"/>
          </a:xfrm>
        </p:grpSpPr>
        <p:sp>
          <p:nvSpPr>
            <p:cNvPr id="379938" name="Freeform 25">
              <a:extLst>
                <a:ext uri="{FF2B5EF4-FFF2-40B4-BE49-F238E27FC236}">
                  <a16:creationId xmlns:a16="http://schemas.microsoft.com/office/drawing/2014/main" id="{0B6D795B-84D8-9E9D-9AD8-A44D78CB4C12}"/>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39" name="Line 14">
              <a:extLst>
                <a:ext uri="{FF2B5EF4-FFF2-40B4-BE49-F238E27FC236}">
                  <a16:creationId xmlns:a16="http://schemas.microsoft.com/office/drawing/2014/main" id="{D316B206-5C30-0BC3-DCAF-B6377FD2AF1D}"/>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0" name="Line 14">
              <a:extLst>
                <a:ext uri="{FF2B5EF4-FFF2-40B4-BE49-F238E27FC236}">
                  <a16:creationId xmlns:a16="http://schemas.microsoft.com/office/drawing/2014/main" id="{8A09121E-3F70-FE49-F437-2318AFCFC5FE}"/>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41" name="Text Box 15">
              <a:extLst>
                <a:ext uri="{FF2B5EF4-FFF2-40B4-BE49-F238E27FC236}">
                  <a16:creationId xmlns:a16="http://schemas.microsoft.com/office/drawing/2014/main" id="{DBE66ADB-7170-4C15-1311-AD969C945557}"/>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42" name="Text Box 15">
              <a:extLst>
                <a:ext uri="{FF2B5EF4-FFF2-40B4-BE49-F238E27FC236}">
                  <a16:creationId xmlns:a16="http://schemas.microsoft.com/office/drawing/2014/main" id="{CC30BF9C-E821-9C09-A176-18C1B79E048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43" name="Text Box 4">
              <a:extLst>
                <a:ext uri="{FF2B5EF4-FFF2-40B4-BE49-F238E27FC236}">
                  <a16:creationId xmlns:a16="http://schemas.microsoft.com/office/drawing/2014/main" id="{15C60871-365A-243F-C535-DDEE6404D125}"/>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20" name="Group 31">
            <a:extLst>
              <a:ext uri="{FF2B5EF4-FFF2-40B4-BE49-F238E27FC236}">
                <a16:creationId xmlns:a16="http://schemas.microsoft.com/office/drawing/2014/main" id="{8B64B841-DBE6-AF12-8AEB-4956DB4282B6}"/>
              </a:ext>
            </a:extLst>
          </p:cNvPr>
          <p:cNvGrpSpPr>
            <a:grpSpLocks/>
          </p:cNvGrpSpPr>
          <p:nvPr/>
        </p:nvGrpSpPr>
        <p:grpSpPr bwMode="auto">
          <a:xfrm rot="1058601">
            <a:off x="3603625" y="3294063"/>
            <a:ext cx="1854200" cy="1071562"/>
            <a:chOff x="2230" y="997"/>
            <a:chExt cx="1168" cy="675"/>
          </a:xfrm>
        </p:grpSpPr>
        <p:sp>
          <p:nvSpPr>
            <p:cNvPr id="379932" name="Freeform 32">
              <a:extLst>
                <a:ext uri="{FF2B5EF4-FFF2-40B4-BE49-F238E27FC236}">
                  <a16:creationId xmlns:a16="http://schemas.microsoft.com/office/drawing/2014/main" id="{D588E488-19CD-3D6F-C1CE-916AB47CBCE2}"/>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33" name="Line 14">
              <a:extLst>
                <a:ext uri="{FF2B5EF4-FFF2-40B4-BE49-F238E27FC236}">
                  <a16:creationId xmlns:a16="http://schemas.microsoft.com/office/drawing/2014/main" id="{5F2EEAF7-681F-CA05-659D-6D584E99EB9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34" name="Line 14">
              <a:extLst>
                <a:ext uri="{FF2B5EF4-FFF2-40B4-BE49-F238E27FC236}">
                  <a16:creationId xmlns:a16="http://schemas.microsoft.com/office/drawing/2014/main" id="{70848262-541B-E527-08E1-7A9143DC2B8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35" name="Text Box 15">
              <a:extLst>
                <a:ext uri="{FF2B5EF4-FFF2-40B4-BE49-F238E27FC236}">
                  <a16:creationId xmlns:a16="http://schemas.microsoft.com/office/drawing/2014/main" id="{7E8C0446-C4EA-62A6-9072-EEB134654B2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36" name="Text Box 15">
              <a:extLst>
                <a:ext uri="{FF2B5EF4-FFF2-40B4-BE49-F238E27FC236}">
                  <a16:creationId xmlns:a16="http://schemas.microsoft.com/office/drawing/2014/main" id="{F0CD5566-A7CF-80C9-07C0-83CB4FE0646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37" name="Text Box 4">
              <a:extLst>
                <a:ext uri="{FF2B5EF4-FFF2-40B4-BE49-F238E27FC236}">
                  <a16:creationId xmlns:a16="http://schemas.microsoft.com/office/drawing/2014/main" id="{07B52CA6-05B0-E3A3-2216-3E26D81816A8}"/>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379921" name="Group 38">
            <a:extLst>
              <a:ext uri="{FF2B5EF4-FFF2-40B4-BE49-F238E27FC236}">
                <a16:creationId xmlns:a16="http://schemas.microsoft.com/office/drawing/2014/main" id="{1B7FC289-49C1-9ACC-CC0A-38FC0FACD7F1}"/>
              </a:ext>
            </a:extLst>
          </p:cNvPr>
          <p:cNvGrpSpPr>
            <a:grpSpLocks/>
          </p:cNvGrpSpPr>
          <p:nvPr/>
        </p:nvGrpSpPr>
        <p:grpSpPr bwMode="auto">
          <a:xfrm rot="-790576">
            <a:off x="3690938" y="4224338"/>
            <a:ext cx="1854200" cy="1071562"/>
            <a:chOff x="2230" y="997"/>
            <a:chExt cx="1168" cy="675"/>
          </a:xfrm>
        </p:grpSpPr>
        <p:sp>
          <p:nvSpPr>
            <p:cNvPr id="379926" name="Freeform 39">
              <a:extLst>
                <a:ext uri="{FF2B5EF4-FFF2-40B4-BE49-F238E27FC236}">
                  <a16:creationId xmlns:a16="http://schemas.microsoft.com/office/drawing/2014/main" id="{5CB8604D-EE1D-A1E6-557E-259564BDB0CA}"/>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927" name="Line 14">
              <a:extLst>
                <a:ext uri="{FF2B5EF4-FFF2-40B4-BE49-F238E27FC236}">
                  <a16:creationId xmlns:a16="http://schemas.microsoft.com/office/drawing/2014/main" id="{95206207-F75E-EB00-9AEB-D2D997947BC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28" name="Line 14">
              <a:extLst>
                <a:ext uri="{FF2B5EF4-FFF2-40B4-BE49-F238E27FC236}">
                  <a16:creationId xmlns:a16="http://schemas.microsoft.com/office/drawing/2014/main" id="{B3DBF7D6-7215-C015-C51E-F5F53702D4FC}"/>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379929" name="Text Box 15">
              <a:extLst>
                <a:ext uri="{FF2B5EF4-FFF2-40B4-BE49-F238E27FC236}">
                  <a16:creationId xmlns:a16="http://schemas.microsoft.com/office/drawing/2014/main" id="{18C05146-344D-1AA4-A780-B595A9AE7A4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379930" name="Text Box 15">
              <a:extLst>
                <a:ext uri="{FF2B5EF4-FFF2-40B4-BE49-F238E27FC236}">
                  <a16:creationId xmlns:a16="http://schemas.microsoft.com/office/drawing/2014/main" id="{ED8F6AB3-1D28-4495-F2BA-62CB15E273F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379931" name="Text Box 4">
              <a:extLst>
                <a:ext uri="{FF2B5EF4-FFF2-40B4-BE49-F238E27FC236}">
                  <a16:creationId xmlns:a16="http://schemas.microsoft.com/office/drawing/2014/main" id="{800645B9-CA2E-E613-21CF-8468C98C0FA7}"/>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sp>
        <p:nvSpPr>
          <p:cNvPr id="379922" name="TextBox 1">
            <a:extLst>
              <a:ext uri="{FF2B5EF4-FFF2-40B4-BE49-F238E27FC236}">
                <a16:creationId xmlns:a16="http://schemas.microsoft.com/office/drawing/2014/main" id="{BF47A916-24C4-A2F9-FF86-B4583E86040C}"/>
              </a:ext>
            </a:extLst>
          </p:cNvPr>
          <p:cNvSpPr txBox="1">
            <a:spLocks noChangeArrowheads="1"/>
          </p:cNvSpPr>
          <p:nvPr/>
        </p:nvSpPr>
        <p:spPr bwMode="auto">
          <a:xfrm>
            <a:off x="3444875" y="5503863"/>
            <a:ext cx="5692775"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b="1">
                <a:latin typeface="Arial" panose="020B0604020202020204" pitchFamily="34" charset="0"/>
                <a:ea typeface="MS PGothic" panose="020B0600070205080204" pitchFamily="34" charset="-128"/>
                <a:cs typeface="Arial" panose="020B0604020202020204" pitchFamily="34" charset="0"/>
              </a:rPr>
              <a:t>Figure 2.</a:t>
            </a:r>
            <a:r>
              <a:rPr lang="en-US" altLang="en-US" sz="1100">
                <a:latin typeface="Arial" panose="020B0604020202020204" pitchFamily="34" charset="0"/>
                <a:ea typeface="MS PGothic" panose="020B0600070205080204" pitchFamily="34" charset="-128"/>
                <a:cs typeface="Arial" panose="020B0604020202020204" pitchFamily="34" charset="0"/>
              </a:rPr>
              <a:t> Total activity, such as daily movement distance in the wild (Garland 1983, Garland 1999) or revolutions run on a wheel in the lab or wild (Meijer and Robbers 2014), will be the product of the amount of time spent moving and the average speed.  Both duration and intensity of activity can be conceptualized as being limited by either motivation or ability.  In turn, each of these four lowest-level traits is affected by genes, environmental factors, gene-by-environment interactions (not depicted), and epigenetic modifications of genes by environmental factors.</a:t>
            </a:r>
          </a:p>
        </p:txBody>
      </p:sp>
      <p:sp>
        <p:nvSpPr>
          <p:cNvPr id="379923" name="Text Box 48">
            <a:extLst>
              <a:ext uri="{FF2B5EF4-FFF2-40B4-BE49-F238E27FC236}">
                <a16:creationId xmlns:a16="http://schemas.microsoft.com/office/drawing/2014/main" id="{2CC00AB9-CFF5-8711-A85F-39CE0269BBE7}"/>
              </a:ext>
            </a:extLst>
          </p:cNvPr>
          <p:cNvSpPr txBox="1">
            <a:spLocks noChangeArrowheads="1"/>
          </p:cNvSpPr>
          <p:nvPr/>
        </p:nvSpPr>
        <p:spPr bwMode="auto">
          <a:xfrm>
            <a:off x="6142038" y="158432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24" name="Text Box 53">
            <a:extLst>
              <a:ext uri="{FF2B5EF4-FFF2-40B4-BE49-F238E27FC236}">
                <a16:creationId xmlns:a16="http://schemas.microsoft.com/office/drawing/2014/main" id="{D8F62962-38C3-AFE6-0109-A6835887C7DB}"/>
              </a:ext>
            </a:extLst>
          </p:cNvPr>
          <p:cNvSpPr txBox="1">
            <a:spLocks noChangeArrowheads="1"/>
          </p:cNvSpPr>
          <p:nvPr/>
        </p:nvSpPr>
        <p:spPr bwMode="auto">
          <a:xfrm>
            <a:off x="6116638" y="31654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
        <p:nvSpPr>
          <p:cNvPr id="379925" name="Text Box 54">
            <a:extLst>
              <a:ext uri="{FF2B5EF4-FFF2-40B4-BE49-F238E27FC236}">
                <a16:creationId xmlns:a16="http://schemas.microsoft.com/office/drawing/2014/main" id="{92BBFAC0-92A0-3122-1ADB-1DCD85BF3604}"/>
              </a:ext>
            </a:extLst>
          </p:cNvPr>
          <p:cNvSpPr txBox="1">
            <a:spLocks noChangeArrowheads="1"/>
          </p:cNvSpPr>
          <p:nvPr/>
        </p:nvSpPr>
        <p:spPr bwMode="auto">
          <a:xfrm>
            <a:off x="6116638" y="50958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rPr>
              <a:t>Training</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Text Box 2">
            <a:extLst>
              <a:ext uri="{FF2B5EF4-FFF2-40B4-BE49-F238E27FC236}">
                <a16:creationId xmlns:a16="http://schemas.microsoft.com/office/drawing/2014/main" id="{4B9C20C6-B291-894A-EB32-472844DC2AEA}"/>
              </a:ext>
            </a:extLst>
          </p:cNvPr>
          <p:cNvSpPr txBox="1">
            <a:spLocks noChangeArrowheads="1"/>
          </p:cNvSpPr>
          <p:nvPr/>
        </p:nvSpPr>
        <p:spPr bwMode="auto">
          <a:xfrm>
            <a:off x="184150" y="176213"/>
            <a:ext cx="7924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t>Kelly, S. A., and D. Pomp. 2013. Genetic determinants of voluntary exercise. Trends in Genetics 29:348–357.</a:t>
            </a:r>
          </a:p>
        </p:txBody>
      </p:sp>
      <p:pic>
        <p:nvPicPr>
          <p:cNvPr id="381955" name="Picture 3">
            <a:extLst>
              <a:ext uri="{FF2B5EF4-FFF2-40B4-BE49-F238E27FC236}">
                <a16:creationId xmlns:a16="http://schemas.microsoft.com/office/drawing/2014/main" id="{393B5681-2CEC-C6A2-02C1-C118073592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75" y="1325563"/>
            <a:ext cx="9104313" cy="4570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Slide Number Placeholder 5">
            <a:extLst>
              <a:ext uri="{FF2B5EF4-FFF2-40B4-BE49-F238E27FC236}">
                <a16:creationId xmlns:a16="http://schemas.microsoft.com/office/drawing/2014/main" id="{DB74984A-A8F1-BDE6-E287-095F6124E70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66774E9-5F0C-4A5D-AE00-5624A8AD9031}" type="slidenum">
              <a:rPr lang="en-US" altLang="en-US" sz="1400"/>
              <a:pPr>
                <a:spcBef>
                  <a:spcPct val="0"/>
                </a:spcBef>
                <a:buFontTx/>
                <a:buNone/>
              </a:pPr>
              <a:t>206</a:t>
            </a:fld>
            <a:endParaRPr lang="en-US" altLang="en-US" sz="1400"/>
          </a:p>
        </p:txBody>
      </p:sp>
      <p:pic>
        <p:nvPicPr>
          <p:cNvPr id="382979" name="Picture 2" descr="Drill_cartoon-handyman-goggles-16133112">
            <a:extLst>
              <a:ext uri="{FF2B5EF4-FFF2-40B4-BE49-F238E27FC236}">
                <a16:creationId xmlns:a16="http://schemas.microsoft.com/office/drawing/2014/main" id="{B40E107A-FB01-A724-34B3-DB8C6DC56F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743755">
            <a:off x="4037013" y="4862513"/>
            <a:ext cx="1878012" cy="198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0" name="Picture 3" descr="macadamia-nut-broken-shell-28715468">
            <a:extLst>
              <a:ext uri="{FF2B5EF4-FFF2-40B4-BE49-F238E27FC236}">
                <a16:creationId xmlns:a16="http://schemas.microsoft.com/office/drawing/2014/main" id="{6BED55F8-BBE6-A2A2-9595-F8A4404BC1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12540" b="21944"/>
          <a:stretch>
            <a:fillRect/>
          </a:stretch>
        </p:blipFill>
        <p:spPr bwMode="auto">
          <a:xfrm>
            <a:off x="3451225" y="2708275"/>
            <a:ext cx="4524375" cy="218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1" name="Picture 4" descr="4782128-347527-worker-with-sledge-hammer-pointing-retro">
            <a:extLst>
              <a:ext uri="{FF2B5EF4-FFF2-40B4-BE49-F238E27FC236}">
                <a16:creationId xmlns:a16="http://schemas.microsoft.com/office/drawing/2014/main" id="{6DAE4330-CE26-61C4-6971-CB7A49E2BE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238500"/>
            <a:ext cx="3892550" cy="268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2" name="Picture 5" descr="mlss_luigi-hammer">
            <a:extLst>
              <a:ext uri="{FF2B5EF4-FFF2-40B4-BE49-F238E27FC236}">
                <a16:creationId xmlns:a16="http://schemas.microsoft.com/office/drawing/2014/main" id="{D4AAB121-69C9-7189-963C-061F7D5C6DA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730746">
            <a:off x="6157913" y="762000"/>
            <a:ext cx="2938462" cy="217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2983" name="Picture 6" descr="jack-hammer-pneumatic-drill-done-cartoon-style-29866305">
            <a:extLst>
              <a:ext uri="{FF2B5EF4-FFF2-40B4-BE49-F238E27FC236}">
                <a16:creationId xmlns:a16="http://schemas.microsoft.com/office/drawing/2014/main" id="{F4F19B5D-A851-8740-8A2F-80576909A3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r="8014"/>
          <a:stretch>
            <a:fillRect/>
          </a:stretch>
        </p:blipFill>
        <p:spPr bwMode="auto">
          <a:xfrm rot="-2032454">
            <a:off x="2838450" y="811213"/>
            <a:ext cx="1951038" cy="245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2231" name="Text Box 7">
            <a:extLst>
              <a:ext uri="{FF2B5EF4-FFF2-40B4-BE49-F238E27FC236}">
                <a16:creationId xmlns:a16="http://schemas.microsoft.com/office/drawing/2014/main" id="{879D94E9-43CF-3059-4C03-FE3204C46329}"/>
              </a:ext>
            </a:extLst>
          </p:cNvPr>
          <p:cNvSpPr txBox="1">
            <a:spLocks noChangeArrowheads="1"/>
          </p:cNvSpPr>
          <p:nvPr/>
        </p:nvSpPr>
        <p:spPr bwMode="auto">
          <a:xfrm>
            <a:off x="860425" y="31750"/>
            <a:ext cx="8181975"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Find &amp; Understand the Genes</a:t>
            </a:r>
          </a:p>
        </p:txBody>
      </p:sp>
      <p:sp>
        <p:nvSpPr>
          <p:cNvPr id="382985" name="Line 8">
            <a:extLst>
              <a:ext uri="{FF2B5EF4-FFF2-40B4-BE49-F238E27FC236}">
                <a16:creationId xmlns:a16="http://schemas.microsoft.com/office/drawing/2014/main" id="{DEE6927A-B77F-1656-AC23-3DFD7C521671}"/>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82986" name="Picture 9" descr="missile">
            <a:extLst>
              <a:ext uri="{FF2B5EF4-FFF2-40B4-BE49-F238E27FC236}">
                <a16:creationId xmlns:a16="http://schemas.microsoft.com/office/drawing/2014/main" id="{A0CD964B-4A8B-41E3-BC88-93851E12F8B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2842807">
            <a:off x="7909719" y="4241007"/>
            <a:ext cx="1012825" cy="3843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Slide Number Placeholder 3">
            <a:extLst>
              <a:ext uri="{FF2B5EF4-FFF2-40B4-BE49-F238E27FC236}">
                <a16:creationId xmlns:a16="http://schemas.microsoft.com/office/drawing/2014/main" id="{5A89A68E-DCEA-B115-A770-53E706D1E0B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95620CA-77CC-47C4-8986-1139C354B316}" type="slidenum">
              <a:rPr lang="en-US" altLang="en-US" sz="1400"/>
              <a:pPr>
                <a:spcBef>
                  <a:spcPct val="0"/>
                </a:spcBef>
                <a:buFontTx/>
                <a:buNone/>
              </a:pPr>
              <a:t>207</a:t>
            </a:fld>
            <a:endParaRPr lang="en-US" altLang="en-US" sz="1400"/>
          </a:p>
        </p:txBody>
      </p:sp>
      <p:pic>
        <p:nvPicPr>
          <p:cNvPr id="385027" name="Picture 2" descr="MuscleGastrocVerticalPowerCo">
            <a:extLst>
              <a:ext uri="{FF2B5EF4-FFF2-40B4-BE49-F238E27FC236}">
                <a16:creationId xmlns:a16="http://schemas.microsoft.com/office/drawing/2014/main" id="{1CCFC20D-2594-2CE8-AFC5-8A2F635FDC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400" y="2590800"/>
            <a:ext cx="3600450"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28" name="Rectangle 3">
            <a:extLst>
              <a:ext uri="{FF2B5EF4-FFF2-40B4-BE49-F238E27FC236}">
                <a16:creationId xmlns:a16="http://schemas.microsoft.com/office/drawing/2014/main" id="{9796F0DD-5583-2429-149C-990EC7D1A8A1}"/>
              </a:ext>
            </a:extLst>
          </p:cNvPr>
          <p:cNvSpPr>
            <a:spLocks noChangeArrowheads="1"/>
          </p:cNvSpPr>
          <p:nvPr/>
        </p:nvSpPr>
        <p:spPr bwMode="auto">
          <a:xfrm>
            <a:off x="5118100" y="3984625"/>
            <a:ext cx="1371600" cy="209550"/>
          </a:xfrm>
          <a:prstGeom prst="rect">
            <a:avLst/>
          </a:prstGeom>
          <a:noFill/>
          <a:ln w="381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168836" name="Text Box 4">
            <a:extLst>
              <a:ext uri="{FF2B5EF4-FFF2-40B4-BE49-F238E27FC236}">
                <a16:creationId xmlns:a16="http://schemas.microsoft.com/office/drawing/2014/main" id="{40F46D99-4342-592A-ECF6-0EF2F9BA6ECA}"/>
              </a:ext>
            </a:extLst>
          </p:cNvPr>
          <p:cNvSpPr txBox="1">
            <a:spLocks noChangeArrowheads="1"/>
          </p:cNvSpPr>
          <p:nvPr/>
        </p:nvSpPr>
        <p:spPr bwMode="auto">
          <a:xfrm>
            <a:off x="273050" y="1095375"/>
            <a:ext cx="8459788" cy="536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FF0000"/>
                </a:solidFill>
                <a:effectLst>
                  <a:outerShdw blurRad="38100" dist="38100" dir="2700000" algn="tl">
                    <a:srgbClr val="C0C0C0"/>
                  </a:outerShdw>
                </a:effectLst>
                <a:latin typeface="Arial" panose="020B0604020202020204" pitchFamily="34" charset="0"/>
              </a:rPr>
              <a:t>Adaptive Plasticity</a:t>
            </a:r>
            <a:r>
              <a:rPr lang="en-US" altLang="en-US" sz="3400" b="1">
                <a:solidFill>
                  <a:srgbClr val="0000FF"/>
                </a:solidFill>
                <a:effectLst>
                  <a:outerShdw blurRad="38100" dist="38100" dir="2700000" algn="tl">
                    <a:srgbClr val="C0C0C0"/>
                  </a:outerShdw>
                </a:effectLst>
                <a:latin typeface="Arial" panose="020B0604020202020204" pitchFamily="34" charset="0"/>
              </a:rPr>
              <a:t>:</a:t>
            </a:r>
            <a:r>
              <a:rPr lang="en-US" altLang="en-US" sz="3400" b="1">
                <a:solidFill>
                  <a:srgbClr val="0000FF"/>
                </a:solidFill>
                <a:latin typeface="Arial" panose="020B0604020202020204" pitchFamily="34" charset="0"/>
              </a:rPr>
              <a:t>  Increased GLUT-</a:t>
            </a:r>
            <a:r>
              <a:rPr lang="en-US" altLang="en-US" sz="10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4 Glucose Transporter Concentration in Gastrocnemius Muscles</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(af</a:t>
            </a:r>
            <a:r>
              <a:rPr lang="en-US" altLang="en-US" sz="4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ter wheel access)</a:t>
            </a:r>
          </a:p>
          <a:p>
            <a:pPr>
              <a:defRPr/>
            </a:pPr>
            <a:r>
              <a:rPr lang="en-US" altLang="en-US" sz="2000">
                <a:solidFill>
                  <a:srgbClr val="0000FF"/>
                </a:solidFill>
                <a:latin typeface="Arial" panose="020B0604020202020204" pitchFamily="34" charset="0"/>
              </a:rPr>
              <a:t>(extends ankle)</a:t>
            </a:r>
            <a:endParaRPr lang="en-US" altLang="en-US" sz="2000" b="1">
              <a:solidFill>
                <a:srgbClr val="0000FF"/>
              </a:solidFill>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endParaRPr lang="en-US" altLang="en-US" sz="1000">
              <a:latin typeface="Arial" panose="020B0604020202020204" pitchFamily="34" charset="0"/>
            </a:endParaRPr>
          </a:p>
          <a:p>
            <a:pPr>
              <a:defRPr/>
            </a:pPr>
            <a:r>
              <a:rPr lang="en-US" altLang="en-US" sz="1000">
                <a:latin typeface="Arial" panose="020B0604020202020204" pitchFamily="34" charset="0"/>
              </a:rPr>
              <a:t>Gen. 35 Females</a:t>
            </a:r>
          </a:p>
          <a:p>
            <a:pPr>
              <a:defRPr/>
            </a:pPr>
            <a:r>
              <a:rPr lang="en-US" altLang="en-US" sz="1000">
                <a:latin typeface="Arial" panose="020B0604020202020204" pitchFamily="34" charset="0"/>
              </a:rPr>
              <a:t>5 days of Wheel Access</a:t>
            </a:r>
          </a:p>
          <a:p>
            <a:pPr>
              <a:defRPr/>
            </a:pPr>
            <a:r>
              <a:rPr lang="en-US" altLang="en-US" sz="1000">
                <a:latin typeface="Arial" panose="020B0604020202020204" pitchFamily="34" charset="0"/>
              </a:rPr>
              <a:t>Sampled in Afternoon</a:t>
            </a:r>
          </a:p>
          <a:p>
            <a:pPr>
              <a:defRPr/>
            </a:pPr>
            <a:endParaRPr lang="en-US" altLang="en-US" sz="1000">
              <a:latin typeface="Arial" panose="020B0604020202020204" pitchFamily="34" charset="0"/>
            </a:endParaRPr>
          </a:p>
          <a:p>
            <a:pPr>
              <a:defRPr/>
            </a:pPr>
            <a:r>
              <a:rPr lang="en-US" altLang="en-US" sz="1000">
                <a:latin typeface="Arial" panose="020B0604020202020204" pitchFamily="34" charset="0"/>
              </a:rPr>
              <a:t>Gomes et al. 2009</a:t>
            </a:r>
            <a:endParaRPr lang="en-US" altLang="en-US" sz="1000" i="1">
              <a:latin typeface="Arial" panose="020B0604020202020204" pitchFamily="34" charset="0"/>
            </a:endParaRPr>
          </a:p>
        </p:txBody>
      </p:sp>
      <p:sp>
        <p:nvSpPr>
          <p:cNvPr id="385030" name="Line 5">
            <a:extLst>
              <a:ext uri="{FF2B5EF4-FFF2-40B4-BE49-F238E27FC236}">
                <a16:creationId xmlns:a16="http://schemas.microsoft.com/office/drawing/2014/main" id="{1A188FEB-4177-7759-BF03-E26F86ABE1CD}"/>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68838" name="Text Box 6">
            <a:extLst>
              <a:ext uri="{FF2B5EF4-FFF2-40B4-BE49-F238E27FC236}">
                <a16:creationId xmlns:a16="http://schemas.microsoft.com/office/drawing/2014/main" id="{9FF610A3-5BE7-54D0-122D-C8C8B406B8A0}"/>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385032" name="Rectangle 7">
            <a:extLst>
              <a:ext uri="{FF2B5EF4-FFF2-40B4-BE49-F238E27FC236}">
                <a16:creationId xmlns:a16="http://schemas.microsoft.com/office/drawing/2014/main" id="{2DC87809-7242-63D4-412E-0006E63F98E5}"/>
              </a:ext>
            </a:extLst>
          </p:cNvPr>
          <p:cNvSpPr>
            <a:spLocks noChangeArrowheads="1"/>
          </p:cNvSpPr>
          <p:nvPr/>
        </p:nvSpPr>
        <p:spPr bwMode="auto">
          <a:xfrm>
            <a:off x="6469063" y="4006850"/>
            <a:ext cx="304800" cy="1905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85033" name="Line 8">
            <a:extLst>
              <a:ext uri="{FF2B5EF4-FFF2-40B4-BE49-F238E27FC236}">
                <a16:creationId xmlns:a16="http://schemas.microsoft.com/office/drawing/2014/main" id="{29B46CA4-A63A-4AB8-2387-B6751B8C8EDC}"/>
              </a:ext>
            </a:extLst>
          </p:cNvPr>
          <p:cNvSpPr>
            <a:spLocks noChangeShapeType="1"/>
          </p:cNvSpPr>
          <p:nvPr/>
        </p:nvSpPr>
        <p:spPr bwMode="auto">
          <a:xfrm>
            <a:off x="6515100" y="4191000"/>
            <a:ext cx="777875" cy="3048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5034" name="Line 9">
            <a:extLst>
              <a:ext uri="{FF2B5EF4-FFF2-40B4-BE49-F238E27FC236}">
                <a16:creationId xmlns:a16="http://schemas.microsoft.com/office/drawing/2014/main" id="{722D38C4-DBBE-A320-68AA-5206C1EFFE1F}"/>
              </a:ext>
            </a:extLst>
          </p:cNvPr>
          <p:cNvSpPr>
            <a:spLocks noChangeShapeType="1"/>
          </p:cNvSpPr>
          <p:nvPr/>
        </p:nvSpPr>
        <p:spPr bwMode="auto">
          <a:xfrm>
            <a:off x="6637338" y="4235450"/>
            <a:ext cx="296862" cy="290513"/>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5035" name="Text Box 10">
            <a:extLst>
              <a:ext uri="{FF2B5EF4-FFF2-40B4-BE49-F238E27FC236}">
                <a16:creationId xmlns:a16="http://schemas.microsoft.com/office/drawing/2014/main" id="{F0AB36BB-03CC-3125-5AF7-40D84C546EB1}"/>
              </a:ext>
            </a:extLst>
          </p:cNvPr>
          <p:cNvSpPr txBox="1">
            <a:spLocks noChangeArrowheads="1"/>
          </p:cNvSpPr>
          <p:nvPr/>
        </p:nvSpPr>
        <p:spPr bwMode="auto">
          <a:xfrm>
            <a:off x="5119688" y="3695700"/>
            <a:ext cx="1379537" cy="800100"/>
          </a:xfrm>
          <a:prstGeom prst="rect">
            <a:avLst/>
          </a:prstGeom>
          <a:solidFill>
            <a:schemeClr val="bg1"/>
          </a:solidFill>
          <a:ln w="381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0000FF"/>
                </a:solidFill>
                <a:latin typeface="Arial" panose="020B0604020202020204" pitchFamily="34" charset="0"/>
              </a:rPr>
              <a:t>Gastroc-</a:t>
            </a:r>
            <a:br>
              <a:rPr lang="en-US" altLang="en-US" sz="2200" b="1">
                <a:solidFill>
                  <a:srgbClr val="0000FF"/>
                </a:solidFill>
                <a:latin typeface="Arial" panose="020B0604020202020204" pitchFamily="34" charset="0"/>
              </a:rPr>
            </a:br>
            <a:r>
              <a:rPr lang="en-US" altLang="en-US" sz="2200" b="1">
                <a:solidFill>
                  <a:srgbClr val="0000FF"/>
                </a:solidFill>
                <a:latin typeface="Arial" panose="020B0604020202020204" pitchFamily="34" charset="0"/>
              </a:rPr>
              <a:t>nemius</a:t>
            </a:r>
          </a:p>
        </p:txBody>
      </p:sp>
    </p:spTree>
  </p:cSld>
  <p:clrMapOvr>
    <a:masterClrMapping/>
  </p:clrMapOvr>
  <p:transition>
    <p:wipe dir="d"/>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Slide Number Placeholder 3">
            <a:extLst>
              <a:ext uri="{FF2B5EF4-FFF2-40B4-BE49-F238E27FC236}">
                <a16:creationId xmlns:a16="http://schemas.microsoft.com/office/drawing/2014/main" id="{A9D4F66C-985D-2EBD-0F13-21CBB17520A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1CB9BDB-D6CE-404D-ADBB-B2A866836CFD}" type="slidenum">
              <a:rPr lang="en-US" altLang="en-US" sz="1400"/>
              <a:pPr>
                <a:spcBef>
                  <a:spcPct val="0"/>
                </a:spcBef>
                <a:buFontTx/>
                <a:buNone/>
              </a:pPr>
              <a:t>208</a:t>
            </a:fld>
            <a:endParaRPr lang="en-US" altLang="en-US" sz="1400"/>
          </a:p>
        </p:txBody>
      </p:sp>
      <p:pic>
        <p:nvPicPr>
          <p:cNvPr id="387075" name="Picture 2" descr="G38JEB_1">
            <a:extLst>
              <a:ext uri="{FF2B5EF4-FFF2-40B4-BE49-F238E27FC236}">
                <a16:creationId xmlns:a16="http://schemas.microsoft.com/office/drawing/2014/main" id="{269EE474-DDB0-5860-A659-B7BD28967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076" name="Text Box 3">
            <a:extLst>
              <a:ext uri="{FF2B5EF4-FFF2-40B4-BE49-F238E27FC236}">
                <a16:creationId xmlns:a16="http://schemas.microsoft.com/office/drawing/2014/main" id="{B919E83E-96B6-3326-E72D-4867B93A26F4}"/>
              </a:ext>
            </a:extLst>
          </p:cNvPr>
          <p:cNvSpPr txBox="1">
            <a:spLocks noChangeArrowheads="1"/>
          </p:cNvSpPr>
          <p:nvPr/>
        </p:nvSpPr>
        <p:spPr bwMode="auto">
          <a:xfrm>
            <a:off x="1676400" y="1069975"/>
            <a:ext cx="3671888"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CC0099"/>
                </a:solidFill>
                <a:latin typeface="Arial" panose="020B0604020202020204" pitchFamily="34" charset="0"/>
              </a:rPr>
              <a:t>No difference between HR &amp; C lines</a:t>
            </a:r>
          </a:p>
        </p:txBody>
      </p:sp>
      <p:sp>
        <p:nvSpPr>
          <p:cNvPr id="387077" name="Text Box 4">
            <a:extLst>
              <a:ext uri="{FF2B5EF4-FFF2-40B4-BE49-F238E27FC236}">
                <a16:creationId xmlns:a16="http://schemas.microsoft.com/office/drawing/2014/main" id="{9ED0C1B2-C0CD-508F-ACBF-9859E6280AF5}"/>
              </a:ext>
            </a:extLst>
          </p:cNvPr>
          <p:cNvSpPr txBox="1">
            <a:spLocks noChangeArrowheads="1"/>
          </p:cNvSpPr>
          <p:nvPr/>
        </p:nvSpPr>
        <p:spPr bwMode="auto">
          <a:xfrm>
            <a:off x="762000" y="-668338"/>
            <a:ext cx="7848600" cy="13112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         Females at 4 P.M. - </a:t>
            </a:r>
            <a:r>
              <a:rPr lang="en-US" altLang="en-US" b="1">
                <a:solidFill>
                  <a:srgbClr val="FF0000"/>
                </a:solidFill>
                <a:latin typeface="Arial" panose="020B0604020202020204" pitchFamily="34" charset="0"/>
              </a:rPr>
              <a:t>No Wheels</a:t>
            </a:r>
          </a:p>
        </p:txBody>
      </p:sp>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Slide Number Placeholder 3">
            <a:extLst>
              <a:ext uri="{FF2B5EF4-FFF2-40B4-BE49-F238E27FC236}">
                <a16:creationId xmlns:a16="http://schemas.microsoft.com/office/drawing/2014/main" id="{71143F00-DE47-40A7-3E08-0606D6B169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E617463-584F-44FF-9B7B-1C59EA9BDD96}" type="slidenum">
              <a:rPr lang="en-US" altLang="en-US" sz="1400"/>
              <a:pPr>
                <a:spcBef>
                  <a:spcPct val="0"/>
                </a:spcBef>
                <a:buFontTx/>
                <a:buNone/>
              </a:pPr>
              <a:t>209</a:t>
            </a:fld>
            <a:endParaRPr lang="en-US" altLang="en-US" sz="1400"/>
          </a:p>
        </p:txBody>
      </p:sp>
      <p:pic>
        <p:nvPicPr>
          <p:cNvPr id="389123" name="Picture 2" descr="G36JEB_2">
            <a:extLst>
              <a:ext uri="{FF2B5EF4-FFF2-40B4-BE49-F238E27FC236}">
                <a16:creationId xmlns:a16="http://schemas.microsoft.com/office/drawing/2014/main" id="{6085A00A-4D67-5DE1-2E4B-5A36D34555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24" name="Text Box 3">
            <a:extLst>
              <a:ext uri="{FF2B5EF4-FFF2-40B4-BE49-F238E27FC236}">
                <a16:creationId xmlns:a16="http://schemas.microsoft.com/office/drawing/2014/main" id="{7908FC50-4F58-DC4C-51E7-5CA1EC05CD89}"/>
              </a:ext>
            </a:extLst>
          </p:cNvPr>
          <p:cNvSpPr txBox="1">
            <a:spLocks noChangeArrowheads="1"/>
          </p:cNvSpPr>
          <p:nvPr/>
        </p:nvSpPr>
        <p:spPr bwMode="auto">
          <a:xfrm>
            <a:off x="5151438" y="581025"/>
            <a:ext cx="2794000" cy="336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(blocked since noon) </a:t>
            </a:r>
          </a:p>
        </p:txBody>
      </p:sp>
      <p:sp>
        <p:nvSpPr>
          <p:cNvPr id="389125" name="Text Box 4">
            <a:extLst>
              <a:ext uri="{FF2B5EF4-FFF2-40B4-BE49-F238E27FC236}">
                <a16:creationId xmlns:a16="http://schemas.microsoft.com/office/drawing/2014/main" id="{5374D27D-03B0-285F-50B1-77338D882F78}"/>
              </a:ext>
            </a:extLst>
          </p:cNvPr>
          <p:cNvSpPr txBox="1">
            <a:spLocks noChangeArrowheads="1"/>
          </p:cNvSpPr>
          <p:nvPr/>
        </p:nvSpPr>
        <p:spPr bwMode="auto">
          <a:xfrm>
            <a:off x="990600" y="-668338"/>
            <a:ext cx="7848600" cy="131127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Females at 4 P.M. - </a:t>
            </a:r>
            <a:r>
              <a:rPr lang="en-US" altLang="en-US" b="1">
                <a:solidFill>
                  <a:srgbClr val="FF0000"/>
                </a:solidFill>
                <a:latin typeface="Arial" panose="020B0604020202020204" pitchFamily="34" charset="0"/>
              </a:rPr>
              <a:t>5 Days of Wheels</a:t>
            </a:r>
          </a:p>
        </p:txBody>
      </p:sp>
      <p:grpSp>
        <p:nvGrpSpPr>
          <p:cNvPr id="2172933" name="Group 5">
            <a:extLst>
              <a:ext uri="{FF2B5EF4-FFF2-40B4-BE49-F238E27FC236}">
                <a16:creationId xmlns:a16="http://schemas.microsoft.com/office/drawing/2014/main" id="{E3A18D48-7C6B-3705-E728-F39A98EE95C3}"/>
              </a:ext>
            </a:extLst>
          </p:cNvPr>
          <p:cNvGrpSpPr>
            <a:grpSpLocks/>
          </p:cNvGrpSpPr>
          <p:nvPr/>
        </p:nvGrpSpPr>
        <p:grpSpPr bwMode="auto">
          <a:xfrm>
            <a:off x="1905000" y="1736725"/>
            <a:ext cx="4459288" cy="3505200"/>
            <a:chOff x="1200" y="1094"/>
            <a:chExt cx="2809" cy="2208"/>
          </a:xfrm>
        </p:grpSpPr>
        <p:sp>
          <p:nvSpPr>
            <p:cNvPr id="389127" name="Text Box 6">
              <a:extLst>
                <a:ext uri="{FF2B5EF4-FFF2-40B4-BE49-F238E27FC236}">
                  <a16:creationId xmlns:a16="http://schemas.microsoft.com/office/drawing/2014/main" id="{07CB932D-3BCC-0782-C146-06C914ADB008}"/>
                </a:ext>
              </a:extLst>
            </p:cNvPr>
            <p:cNvSpPr txBox="1">
              <a:spLocks noChangeArrowheads="1"/>
            </p:cNvSpPr>
            <p:nvPr/>
          </p:nvSpPr>
          <p:spPr bwMode="auto">
            <a:xfrm>
              <a:off x="1200" y="2746"/>
              <a:ext cx="2809" cy="556"/>
            </a:xfrm>
            <a:prstGeom prst="rect">
              <a:avLst/>
            </a:prstGeom>
            <a:noFill/>
            <a:ln w="28575">
              <a:solidFill>
                <a:srgbClr val="CC0099"/>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500" b="1">
                  <a:solidFill>
                    <a:srgbClr val="CC0099"/>
                  </a:solidFill>
                  <a:latin typeface="Arial" panose="020B0604020202020204" pitchFamily="34" charset="0"/>
                </a:rPr>
                <a:t>Both HR &amp; C lines increase,</a:t>
              </a:r>
              <a:br>
                <a:rPr lang="en-US" altLang="en-US" sz="2500" b="1">
                  <a:solidFill>
                    <a:srgbClr val="CC0099"/>
                  </a:solidFill>
                  <a:latin typeface="Arial" panose="020B0604020202020204" pitchFamily="34" charset="0"/>
                </a:rPr>
              </a:br>
              <a:r>
                <a:rPr lang="en-US" altLang="en-US" sz="2500" b="1">
                  <a:solidFill>
                    <a:srgbClr val="CC0099"/>
                  </a:solidFill>
                  <a:latin typeface="Arial" panose="020B0604020202020204" pitchFamily="34" charset="0"/>
                </a:rPr>
                <a:t>but HR increase much more</a:t>
              </a:r>
            </a:p>
          </p:txBody>
        </p:sp>
        <p:sp>
          <p:nvSpPr>
            <p:cNvPr id="389128" name="Line 7">
              <a:extLst>
                <a:ext uri="{FF2B5EF4-FFF2-40B4-BE49-F238E27FC236}">
                  <a16:creationId xmlns:a16="http://schemas.microsoft.com/office/drawing/2014/main" id="{C4A91A1E-A749-6C80-BBC9-E4767F5CA509}"/>
                </a:ext>
              </a:extLst>
            </p:cNvPr>
            <p:cNvSpPr>
              <a:spLocks noChangeShapeType="1"/>
            </p:cNvSpPr>
            <p:nvPr/>
          </p:nvSpPr>
          <p:spPr bwMode="auto">
            <a:xfrm flipV="1">
              <a:off x="2054" y="1094"/>
              <a:ext cx="0" cy="1652"/>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129" name="Line 8">
              <a:extLst>
                <a:ext uri="{FF2B5EF4-FFF2-40B4-BE49-F238E27FC236}">
                  <a16:creationId xmlns:a16="http://schemas.microsoft.com/office/drawing/2014/main" id="{EE5D905B-596B-1713-AEB3-3121E775B2F9}"/>
                </a:ext>
              </a:extLst>
            </p:cNvPr>
            <p:cNvSpPr>
              <a:spLocks noChangeShapeType="1"/>
            </p:cNvSpPr>
            <p:nvPr/>
          </p:nvSpPr>
          <p:spPr bwMode="auto">
            <a:xfrm flipV="1">
              <a:off x="2718" y="1926"/>
              <a:ext cx="0" cy="818"/>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72933"/>
                                        </p:tgtEl>
                                        <p:attrNameLst>
                                          <p:attrName>style.visibility</p:attrName>
                                        </p:attrNameLst>
                                      </p:cBhvr>
                                      <p:to>
                                        <p:strVal val="visible"/>
                                      </p:to>
                                    </p:set>
                                    <p:anim calcmode="lin" valueType="num">
                                      <p:cBhvr additive="base">
                                        <p:cTn id="7" dur="500" fill="hold"/>
                                        <p:tgtEl>
                                          <p:spTgt spid="2172933"/>
                                        </p:tgtEl>
                                        <p:attrNameLst>
                                          <p:attrName>ppt_x</p:attrName>
                                        </p:attrNameLst>
                                      </p:cBhvr>
                                      <p:tavLst>
                                        <p:tav tm="0">
                                          <p:val>
                                            <p:strVal val="#ppt_x"/>
                                          </p:val>
                                        </p:tav>
                                        <p:tav tm="100000">
                                          <p:val>
                                            <p:strVal val="#ppt_x"/>
                                          </p:val>
                                        </p:tav>
                                      </p:tavLst>
                                    </p:anim>
                                    <p:anim calcmode="lin" valueType="num">
                                      <p:cBhvr additive="base">
                                        <p:cTn id="8" dur="500" fill="hold"/>
                                        <p:tgtEl>
                                          <p:spTgt spid="21729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Number Placeholder 5">
            <a:extLst>
              <a:ext uri="{FF2B5EF4-FFF2-40B4-BE49-F238E27FC236}">
                <a16:creationId xmlns:a16="http://schemas.microsoft.com/office/drawing/2014/main" id="{97EC502E-4BAF-8C53-231A-091955201BD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8A326E7-B4C8-45E4-AAF3-FC4AED15A016}" type="slidenum">
              <a:rPr lang="en-US" altLang="en-US" sz="1400"/>
              <a:pPr>
                <a:spcBef>
                  <a:spcPct val="0"/>
                </a:spcBef>
                <a:buFontTx/>
                <a:buNone/>
              </a:pPr>
              <a:t>21</a:t>
            </a:fld>
            <a:endParaRPr lang="en-US" altLang="en-US" sz="1400"/>
          </a:p>
        </p:txBody>
      </p:sp>
      <p:sp>
        <p:nvSpPr>
          <p:cNvPr id="69635" name="Rectangle 2">
            <a:extLst>
              <a:ext uri="{FF2B5EF4-FFF2-40B4-BE49-F238E27FC236}">
                <a16:creationId xmlns:a16="http://schemas.microsoft.com/office/drawing/2014/main" id="{76D0772A-56C4-E080-CFB6-8E6B495ABA77}"/>
              </a:ext>
            </a:extLst>
          </p:cNvPr>
          <p:cNvSpPr>
            <a:spLocks noGrp="1" noChangeArrowheads="1"/>
          </p:cNvSpPr>
          <p:nvPr>
            <p:ph type="body" idx="1"/>
          </p:nvPr>
        </p:nvSpPr>
        <p:spPr>
          <a:xfrm>
            <a:off x="381000" y="915988"/>
            <a:ext cx="8458200" cy="5486400"/>
          </a:xfrm>
        </p:spPr>
        <p:txBody>
          <a:bodyPr/>
          <a:lstStyle/>
          <a:p>
            <a:pPr>
              <a:spcBef>
                <a:spcPct val="0"/>
              </a:spcBef>
              <a:spcAft>
                <a:spcPct val="25000"/>
              </a:spcAft>
              <a:buSzPct val="130000"/>
              <a:buFontTx/>
              <a:buNone/>
            </a:pPr>
            <a:r>
              <a:rPr lang="en-US" altLang="en-US" sz="2800" b="1">
                <a:latin typeface="Arial" panose="020B0604020202020204" pitchFamily="34" charset="0"/>
              </a:rPr>
              <a:t>Mice from the </a:t>
            </a:r>
            <a:r>
              <a:rPr lang="en-US" altLang="en-US" sz="2800" b="1">
                <a:solidFill>
                  <a:srgbClr val="FF0000"/>
                </a:solidFill>
                <a:latin typeface="Arial" panose="020B0604020202020204" pitchFamily="34" charset="0"/>
              </a:rPr>
              <a:t>Selected lines have:</a:t>
            </a:r>
          </a:p>
          <a:p>
            <a:pPr lvl="1">
              <a:spcBef>
                <a:spcPct val="0"/>
              </a:spcBef>
              <a:spcAft>
                <a:spcPct val="25000"/>
              </a:spcAft>
              <a:buSzPct val="130000"/>
              <a:buFont typeface="Arial" panose="020B0604020202020204" pitchFamily="34" charset="0"/>
              <a:buChar char="●"/>
            </a:pPr>
            <a:r>
              <a:rPr lang="en-US" altLang="en-US" sz="2600" b="1">
                <a:solidFill>
                  <a:srgbClr val="FF0000"/>
                </a:solidFill>
                <a:latin typeface="Arial" panose="020B0604020202020204" pitchFamily="34" charset="0"/>
              </a:rPr>
              <a:t>lower circulating leptin levels</a:t>
            </a:r>
            <a:r>
              <a:rPr lang="en-US" altLang="en-US" sz="2600" b="1">
                <a:latin typeface="Arial" panose="020B0604020202020204" pitchFamily="34" charset="0"/>
              </a:rPr>
              <a:t>,</a:t>
            </a:r>
            <a:br>
              <a:rPr lang="en-US" altLang="en-US" sz="2600" b="1">
                <a:latin typeface="Arial" panose="020B0604020202020204" pitchFamily="34" charset="0"/>
              </a:rPr>
            </a:br>
            <a:r>
              <a:rPr lang="en-US" altLang="en-US" sz="2400" b="1">
                <a:latin typeface="Arial" panose="020B0604020202020204" pitchFamily="34" charset="0"/>
              </a:rPr>
              <a:t> </a:t>
            </a:r>
            <a:r>
              <a:rPr lang="en-US" altLang="en-US" sz="2400" b="1" i="1">
                <a:latin typeface="Arial" panose="020B0604020202020204" pitchFamily="34" charset="0"/>
              </a:rPr>
              <a:t>even after accounting for the lower body fat</a:t>
            </a:r>
          </a:p>
          <a:p>
            <a:pPr lvl="1">
              <a:spcBef>
                <a:spcPct val="0"/>
              </a:spcBef>
              <a:spcAft>
                <a:spcPct val="25000"/>
              </a:spcAft>
              <a:buSzPct val="130000"/>
              <a:buFont typeface="Arial" panose="020B0604020202020204" pitchFamily="34" charset="0"/>
              <a:buChar char="●"/>
            </a:pPr>
            <a:r>
              <a:rPr lang="en-US" altLang="en-US" sz="2600" b="1">
                <a:solidFill>
                  <a:srgbClr val="FF0000"/>
                </a:solidFill>
                <a:latin typeface="Arial" panose="020B0604020202020204" pitchFamily="34" charset="0"/>
              </a:rPr>
              <a:t>higher circulating adiponectin levels</a:t>
            </a:r>
            <a:r>
              <a:rPr lang="en-US" altLang="en-US" sz="2600" b="1">
                <a:latin typeface="Arial" panose="020B0604020202020204" pitchFamily="34" charset="0"/>
              </a:rPr>
              <a:t>,</a:t>
            </a:r>
            <a:br>
              <a:rPr lang="en-US" altLang="en-US" sz="2600" b="1">
                <a:latin typeface="Arial" panose="020B0604020202020204" pitchFamily="34" charset="0"/>
              </a:rPr>
            </a:br>
            <a:r>
              <a:rPr lang="en-US" altLang="en-US" sz="2400" b="1">
                <a:latin typeface="Arial" panose="020B0604020202020204" pitchFamily="34" charset="0"/>
              </a:rPr>
              <a:t> </a:t>
            </a:r>
            <a:r>
              <a:rPr lang="en-US" altLang="en-US" sz="2400" b="1" i="1">
                <a:latin typeface="Arial" panose="020B0604020202020204" pitchFamily="34" charset="0"/>
              </a:rPr>
              <a:t>even after accounting for the lower body fat</a:t>
            </a:r>
            <a:endParaRPr lang="en-US" altLang="en-US" sz="2600" b="1">
              <a:solidFill>
                <a:srgbClr val="FF0000"/>
              </a:solidFill>
              <a:latin typeface="Arial" panose="020B0604020202020204" pitchFamily="34" charset="0"/>
            </a:endParaRPr>
          </a:p>
          <a:p>
            <a:pPr lvl="1">
              <a:spcBef>
                <a:spcPct val="0"/>
              </a:spcBef>
              <a:spcAft>
                <a:spcPct val="25000"/>
              </a:spcAft>
              <a:buSzPct val="130000"/>
              <a:buFont typeface="Arial" panose="020B0604020202020204" pitchFamily="34" charset="0"/>
              <a:buChar char="●"/>
            </a:pPr>
            <a:r>
              <a:rPr lang="en-US" altLang="en-US" sz="2600" b="1">
                <a:solidFill>
                  <a:srgbClr val="FF0000"/>
                </a:solidFill>
                <a:latin typeface="Arial" panose="020B0604020202020204" pitchFamily="34" charset="0"/>
              </a:rPr>
              <a:t>higher circulating cor</a:t>
            </a:r>
            <a:r>
              <a:rPr lang="en-US" altLang="en-US" sz="600" b="1">
                <a:solidFill>
                  <a:srgbClr val="FF0000"/>
                </a:solidFill>
                <a:latin typeface="Arial" panose="020B0604020202020204" pitchFamily="34" charset="0"/>
              </a:rPr>
              <a:t> </a:t>
            </a:r>
            <a:r>
              <a:rPr lang="en-US" altLang="en-US" sz="2600" b="1">
                <a:solidFill>
                  <a:srgbClr val="FF0000"/>
                </a:solidFill>
                <a:latin typeface="Arial" panose="020B0604020202020204" pitchFamily="34" charset="0"/>
              </a:rPr>
              <a:t>ticosterone levels</a:t>
            </a:r>
            <a:r>
              <a:rPr lang="en-US" altLang="en-US" sz="2600" b="1">
                <a:latin typeface="Arial" panose="020B0604020202020204" pitchFamily="34" charset="0"/>
              </a:rPr>
              <a:t>,</a:t>
            </a:r>
            <a:br>
              <a:rPr lang="en-US" altLang="en-US" sz="2600" b="1">
                <a:latin typeface="Arial" panose="020B0604020202020204" pitchFamily="34" charset="0"/>
              </a:rPr>
            </a:br>
            <a:r>
              <a:rPr lang="en-US" altLang="en-US" sz="2400" b="1">
                <a:latin typeface="Arial" panose="020B0604020202020204" pitchFamily="34" charset="0"/>
              </a:rPr>
              <a:t> </a:t>
            </a:r>
            <a:r>
              <a:rPr lang="en-US" altLang="en-US" sz="2400" b="1" i="1">
                <a:latin typeface="Arial" panose="020B0604020202020204" pitchFamily="34" charset="0"/>
              </a:rPr>
              <a:t>even at rest during the day</a:t>
            </a:r>
          </a:p>
        </p:txBody>
      </p:sp>
      <p:sp>
        <p:nvSpPr>
          <p:cNvPr id="69636" name="Text Box 3">
            <a:extLst>
              <a:ext uri="{FF2B5EF4-FFF2-40B4-BE49-F238E27FC236}">
                <a16:creationId xmlns:a16="http://schemas.microsoft.com/office/drawing/2014/main" id="{DAA982BE-F858-64C8-4949-AF5DF3FCF985}"/>
              </a:ext>
            </a:extLst>
          </p:cNvPr>
          <p:cNvSpPr txBox="1">
            <a:spLocks noChangeArrowheads="1"/>
          </p:cNvSpPr>
          <p:nvPr/>
        </p:nvSpPr>
        <p:spPr bwMode="auto">
          <a:xfrm>
            <a:off x="1828800" y="57150"/>
            <a:ext cx="5410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Endocrine Correlates</a:t>
            </a:r>
          </a:p>
        </p:txBody>
      </p:sp>
      <p:sp>
        <p:nvSpPr>
          <p:cNvPr id="69637" name="Line 4">
            <a:extLst>
              <a:ext uri="{FF2B5EF4-FFF2-40B4-BE49-F238E27FC236}">
                <a16:creationId xmlns:a16="http://schemas.microsoft.com/office/drawing/2014/main" id="{CB55B98E-C1E8-BE85-D070-5BC4A5461ACF}"/>
              </a:ext>
            </a:extLst>
          </p:cNvPr>
          <p:cNvSpPr>
            <a:spLocks noChangeShapeType="1"/>
          </p:cNvSpPr>
          <p:nvPr/>
        </p:nvSpPr>
        <p:spPr bwMode="auto">
          <a:xfrm>
            <a:off x="228600" y="7651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60645" name="Text Box 5">
            <a:extLst>
              <a:ext uri="{FF2B5EF4-FFF2-40B4-BE49-F238E27FC236}">
                <a16:creationId xmlns:a16="http://schemas.microsoft.com/office/drawing/2014/main" id="{63D9F577-293A-9EFC-E590-AC104B206266}"/>
              </a:ext>
            </a:extLst>
          </p:cNvPr>
          <p:cNvSpPr txBox="1">
            <a:spLocks noChangeArrowheads="1"/>
          </p:cNvSpPr>
          <p:nvPr/>
        </p:nvSpPr>
        <p:spPr bwMode="auto">
          <a:xfrm>
            <a:off x="4295775" y="4364038"/>
            <a:ext cx="4308475" cy="1949450"/>
          </a:xfrm>
          <a:prstGeom prst="rect">
            <a:avLst/>
          </a:prstGeom>
          <a:solidFill>
            <a:srgbClr val="99FF66"/>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dirty="0">
                <a:effectLst>
                  <a:outerShdw blurRad="38100" dist="38100" dir="2700000" algn="tl">
                    <a:srgbClr val="FFFFFF"/>
                  </a:outerShdw>
                </a:effectLst>
                <a:latin typeface="Arial" panose="020B0604020202020204" pitchFamily="34" charset="0"/>
              </a:rPr>
              <a:t>Does high CORT cause reduced growth rate?</a:t>
            </a:r>
          </a:p>
        </p:txBody>
      </p:sp>
      <p:grpSp>
        <p:nvGrpSpPr>
          <p:cNvPr id="2160646" name="Group 6">
            <a:extLst>
              <a:ext uri="{FF2B5EF4-FFF2-40B4-BE49-F238E27FC236}">
                <a16:creationId xmlns:a16="http://schemas.microsoft.com/office/drawing/2014/main" id="{1C5A4EAE-C8AE-DFA6-2538-3E09D6EC0BD6}"/>
              </a:ext>
            </a:extLst>
          </p:cNvPr>
          <p:cNvGrpSpPr>
            <a:grpSpLocks/>
          </p:cNvGrpSpPr>
          <p:nvPr/>
        </p:nvGrpSpPr>
        <p:grpSpPr bwMode="auto">
          <a:xfrm>
            <a:off x="547688" y="3136900"/>
            <a:ext cx="7119937" cy="3176588"/>
            <a:chOff x="345" y="1881"/>
            <a:chExt cx="4485" cy="2001"/>
          </a:xfrm>
        </p:grpSpPr>
        <p:sp>
          <p:nvSpPr>
            <p:cNvPr id="2160647" name="Text Box 7">
              <a:extLst>
                <a:ext uri="{FF2B5EF4-FFF2-40B4-BE49-F238E27FC236}">
                  <a16:creationId xmlns:a16="http://schemas.microsoft.com/office/drawing/2014/main" id="{531EDF62-D663-8DF9-F629-FCFD70180AED}"/>
                </a:ext>
              </a:extLst>
            </p:cNvPr>
            <p:cNvSpPr txBox="1">
              <a:spLocks noChangeArrowheads="1"/>
            </p:cNvSpPr>
            <p:nvPr/>
          </p:nvSpPr>
          <p:spPr bwMode="auto">
            <a:xfrm>
              <a:off x="345" y="2654"/>
              <a:ext cx="2016" cy="1228"/>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4000" b="1" dirty="0">
                  <a:effectLst>
                    <a:outerShdw blurRad="38100" dist="38100" dir="2700000" algn="tl">
                      <a:srgbClr val="FFFFFF"/>
                    </a:outerShdw>
                  </a:effectLst>
                  <a:latin typeface="Arial" panose="020B0604020202020204" pitchFamily="34" charset="0"/>
                </a:rPr>
                <a:t>Adaptation or Byproduct?</a:t>
              </a:r>
            </a:p>
          </p:txBody>
        </p:sp>
        <p:sp>
          <p:nvSpPr>
            <p:cNvPr id="69641" name="Rectangle 8">
              <a:extLst>
                <a:ext uri="{FF2B5EF4-FFF2-40B4-BE49-F238E27FC236}">
                  <a16:creationId xmlns:a16="http://schemas.microsoft.com/office/drawing/2014/main" id="{A2231E72-903D-2EFA-2639-13E7BA934CD8}"/>
                </a:ext>
              </a:extLst>
            </p:cNvPr>
            <p:cNvSpPr>
              <a:spLocks noChangeArrowheads="1"/>
            </p:cNvSpPr>
            <p:nvPr/>
          </p:nvSpPr>
          <p:spPr bwMode="auto">
            <a:xfrm>
              <a:off x="513" y="1881"/>
              <a:ext cx="4317" cy="627"/>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160646"/>
                                        </p:tgtEl>
                                        <p:attrNameLst>
                                          <p:attrName>style.visibility</p:attrName>
                                        </p:attrNameLst>
                                      </p:cBhvr>
                                      <p:to>
                                        <p:strVal val="visible"/>
                                      </p:to>
                                    </p:set>
                                    <p:anim calcmode="lin" valueType="num">
                                      <p:cBhvr>
                                        <p:cTn id="7" dur="500" fill="hold"/>
                                        <p:tgtEl>
                                          <p:spTgt spid="2160646"/>
                                        </p:tgtEl>
                                        <p:attrNameLst>
                                          <p:attrName>ppt_w</p:attrName>
                                        </p:attrNameLst>
                                      </p:cBhvr>
                                      <p:tavLst>
                                        <p:tav tm="0">
                                          <p:val>
                                            <p:fltVal val="0"/>
                                          </p:val>
                                        </p:tav>
                                        <p:tav tm="100000">
                                          <p:val>
                                            <p:strVal val="#ppt_w"/>
                                          </p:val>
                                        </p:tav>
                                      </p:tavLst>
                                    </p:anim>
                                    <p:anim calcmode="lin" valueType="num">
                                      <p:cBhvr>
                                        <p:cTn id="8" dur="500" fill="hold"/>
                                        <p:tgtEl>
                                          <p:spTgt spid="216064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3" presetClass="entr" presetSubtype="0" fill="hold" grpId="0" nodeType="clickEffect">
                                  <p:stCondLst>
                                    <p:cond delay="0"/>
                                  </p:stCondLst>
                                  <p:childTnLst>
                                    <p:set>
                                      <p:cBhvr>
                                        <p:cTn id="12" dur="1" fill="hold">
                                          <p:stCondLst>
                                            <p:cond delay="0"/>
                                          </p:stCondLst>
                                        </p:cTn>
                                        <p:tgtEl>
                                          <p:spTgt spid="2160645"/>
                                        </p:tgtEl>
                                        <p:attrNameLst>
                                          <p:attrName>style.visibility</p:attrName>
                                        </p:attrNameLst>
                                      </p:cBhvr>
                                      <p:to>
                                        <p:strVal val="visible"/>
                                      </p:to>
                                    </p:set>
                                    <p:anim calcmode="lin" valueType="num">
                                      <p:cBhvr>
                                        <p:cTn id="13" dur="500" fill="hold"/>
                                        <p:tgtEl>
                                          <p:spTgt spid="2160645"/>
                                        </p:tgtEl>
                                        <p:attrNameLst>
                                          <p:attrName>ppt_w</p:attrName>
                                        </p:attrNameLst>
                                      </p:cBhvr>
                                      <p:tavLst>
                                        <p:tav tm="0">
                                          <p:val>
                                            <p:fltVal val="0"/>
                                          </p:val>
                                        </p:tav>
                                        <p:tav tm="100000">
                                          <p:val>
                                            <p:strVal val="#ppt_w"/>
                                          </p:val>
                                        </p:tav>
                                      </p:tavLst>
                                    </p:anim>
                                    <p:anim calcmode="lin" valueType="num">
                                      <p:cBhvr>
                                        <p:cTn id="14" dur="500" fill="hold"/>
                                        <p:tgtEl>
                                          <p:spTgt spid="2160645"/>
                                        </p:tgtEl>
                                        <p:attrNameLst>
                                          <p:attrName>ppt_h</p:attrName>
                                        </p:attrNameLst>
                                      </p:cBhvr>
                                      <p:tavLst>
                                        <p:tav tm="0">
                                          <p:val>
                                            <p:fltVal val="0"/>
                                          </p:val>
                                        </p:tav>
                                        <p:tav tm="100000">
                                          <p:val>
                                            <p:strVal val="#ppt_h"/>
                                          </p:val>
                                        </p:tav>
                                      </p:tavLst>
                                    </p:anim>
                                    <p:animEffect transition="in" filter="fade">
                                      <p:cBhvr>
                                        <p:cTn id="15" dur="500"/>
                                        <p:tgtEl>
                                          <p:spTgt spid="2160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4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Slide Number Placeholder 3">
            <a:extLst>
              <a:ext uri="{FF2B5EF4-FFF2-40B4-BE49-F238E27FC236}">
                <a16:creationId xmlns:a16="http://schemas.microsoft.com/office/drawing/2014/main" id="{77DC023D-CEDD-5630-F782-32EAA5ADAE9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A275AF-956D-40EF-9CE8-11C40085FEBD}" type="slidenum">
              <a:rPr lang="en-US" altLang="en-US" sz="1400"/>
              <a:pPr>
                <a:spcBef>
                  <a:spcPct val="0"/>
                </a:spcBef>
                <a:buFontTx/>
                <a:buNone/>
              </a:pPr>
              <a:t>210</a:t>
            </a:fld>
            <a:endParaRPr lang="en-US" altLang="en-US" sz="1400"/>
          </a:p>
        </p:txBody>
      </p:sp>
      <p:sp>
        <p:nvSpPr>
          <p:cNvPr id="2174978" name="Text Box 2">
            <a:extLst>
              <a:ext uri="{FF2B5EF4-FFF2-40B4-BE49-F238E27FC236}">
                <a16:creationId xmlns:a16="http://schemas.microsoft.com/office/drawing/2014/main" id="{0686A7EE-527B-3873-92C6-6752CA5B1034}"/>
              </a:ext>
            </a:extLst>
          </p:cNvPr>
          <p:cNvSpPr txBox="1">
            <a:spLocks noChangeArrowheads="1"/>
          </p:cNvSpPr>
          <p:nvPr/>
        </p:nvSpPr>
        <p:spPr bwMode="auto">
          <a:xfrm>
            <a:off x="866775" y="1162050"/>
            <a:ext cx="7772400" cy="4111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400" b="1">
                <a:solidFill>
                  <a:srgbClr val="FF0000"/>
                </a:solidFill>
                <a:effectLst>
                  <a:outerShdw blurRad="38100" dist="38100" dir="2700000" algn="tl">
                    <a:srgbClr val="C0C0C0"/>
                  </a:outerShdw>
                </a:effectLst>
                <a:latin typeface="Arial" panose="020B0604020202020204" pitchFamily="34" charset="0"/>
              </a:rPr>
              <a:t>Are mice from the HR lines </a:t>
            </a:r>
            <a:r>
              <a:rPr lang="en-US" altLang="en-US" sz="4400" b="1" i="1">
                <a:solidFill>
                  <a:srgbClr val="FF0000"/>
                </a:solidFill>
                <a:effectLst>
                  <a:outerShdw blurRad="38100" dist="38100" dir="2700000" algn="tl">
                    <a:srgbClr val="C0C0C0"/>
                  </a:outerShdw>
                </a:effectLst>
                <a:latin typeface="Arial" panose="020B0604020202020204" pitchFamily="34" charset="0"/>
              </a:rPr>
              <a:t>actually more plastic,</a:t>
            </a:r>
            <a:br>
              <a:rPr lang="en-US" altLang="en-US" sz="4400" b="1">
                <a:effectLst>
                  <a:outerShdw blurRad="38100" dist="38100" dir="2700000" algn="tl">
                    <a:srgbClr val="C0C0C0"/>
                  </a:outerShdw>
                </a:effectLst>
                <a:latin typeface="Arial" panose="020B0604020202020204" pitchFamily="34" charset="0"/>
              </a:rPr>
            </a:br>
            <a:r>
              <a:rPr lang="en-US" altLang="en-US" sz="4400" b="1">
                <a:effectLst>
                  <a:outerShdw blurRad="38100" dist="38100" dir="2700000" algn="tl">
                    <a:srgbClr val="C0C0C0"/>
                  </a:outerShdw>
                </a:effectLst>
                <a:latin typeface="Arial" panose="020B0604020202020204" pitchFamily="34" charset="0"/>
              </a:rPr>
              <a:t>or do they just show a greater training response because they run more (</a:t>
            </a:r>
            <a:r>
              <a:rPr lang="en-US" altLang="en-US" sz="4400" b="1" i="1">
                <a:effectLst>
                  <a:outerShdw blurRad="38100" dist="38100" dir="2700000" algn="tl">
                    <a:srgbClr val="C0C0C0"/>
                  </a:outerShdw>
                </a:effectLst>
                <a:latin typeface="Arial" panose="020B0604020202020204" pitchFamily="34" charset="0"/>
              </a:rPr>
              <a:t>more pain, more gain</a:t>
            </a:r>
            <a:r>
              <a:rPr lang="en-US" altLang="en-US" sz="4400" b="1">
                <a:effectLst>
                  <a:outerShdw blurRad="38100" dist="38100" dir="2700000" algn="tl">
                    <a:srgbClr val="C0C0C0"/>
                  </a:outerShdw>
                </a:effectLst>
                <a:latin typeface="Arial" panose="020B0604020202020204" pitchFamily="34" charset="0"/>
              </a:rPr>
              <a:t>)?</a:t>
            </a:r>
            <a:endParaRPr lang="en-US" altLang="en-US" sz="4400" b="1">
              <a:solidFill>
                <a:srgbClr val="0000FF"/>
              </a:solidFill>
              <a:effectLst>
                <a:outerShdw blurRad="38100" dist="38100" dir="2700000" algn="tl">
                  <a:srgbClr val="C0C0C0"/>
                </a:outerShdw>
              </a:effectLst>
              <a:latin typeface="Arial" panose="020B0604020202020204" pitchFamily="34" charset="0"/>
            </a:endParaRPr>
          </a:p>
        </p:txBody>
      </p:sp>
    </p:spTree>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Slide Number Placeholder 3">
            <a:extLst>
              <a:ext uri="{FF2B5EF4-FFF2-40B4-BE49-F238E27FC236}">
                <a16:creationId xmlns:a16="http://schemas.microsoft.com/office/drawing/2014/main" id="{E4CFE95D-D9E7-7C0F-55BE-45F948E78BB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4DDB0C-C98F-4C34-9825-EBA60FB2348A}" type="slidenum">
              <a:rPr lang="en-US" altLang="en-US" sz="1400"/>
              <a:pPr>
                <a:spcBef>
                  <a:spcPct val="0"/>
                </a:spcBef>
                <a:buFontTx/>
                <a:buNone/>
              </a:pPr>
              <a:t>211</a:t>
            </a:fld>
            <a:endParaRPr lang="en-US" altLang="en-US" sz="1400"/>
          </a:p>
        </p:txBody>
      </p:sp>
      <p:pic>
        <p:nvPicPr>
          <p:cNvPr id="393219" name="Picture 2" descr="G36G4JEB">
            <a:extLst>
              <a:ext uri="{FF2B5EF4-FFF2-40B4-BE49-F238E27FC236}">
                <a16:creationId xmlns:a16="http://schemas.microsoft.com/office/drawing/2014/main" id="{A61B73B1-BF41-977B-E314-AE8F0E1688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613" y="273050"/>
            <a:ext cx="8291512" cy="621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220" name="Text Box 3">
            <a:extLst>
              <a:ext uri="{FF2B5EF4-FFF2-40B4-BE49-F238E27FC236}">
                <a16:creationId xmlns:a16="http://schemas.microsoft.com/office/drawing/2014/main" id="{0864C3A2-858F-AEF2-FBB3-35ACC50994E4}"/>
              </a:ext>
            </a:extLst>
          </p:cNvPr>
          <p:cNvSpPr txBox="1">
            <a:spLocks noChangeArrowheads="1"/>
          </p:cNvSpPr>
          <p:nvPr/>
        </p:nvSpPr>
        <p:spPr bwMode="auto">
          <a:xfrm>
            <a:off x="4046538" y="2578100"/>
            <a:ext cx="4395787" cy="191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a:solidFill>
                  <a:srgbClr val="FF0000"/>
                </a:solidFill>
                <a:latin typeface="Arial" panose="020B0604020202020204" pitchFamily="34" charset="0"/>
              </a:rPr>
              <a:t>Dif</a:t>
            </a:r>
            <a:r>
              <a:rPr lang="en-US" altLang="en-US" sz="400">
                <a:solidFill>
                  <a:srgbClr val="FF0000"/>
                </a:solidFill>
                <a:latin typeface="Arial" panose="020B0604020202020204" pitchFamily="34" charset="0"/>
              </a:rPr>
              <a:t> </a:t>
            </a:r>
            <a:r>
              <a:rPr lang="en-US" altLang="en-US" sz="2400">
                <a:solidFill>
                  <a:srgbClr val="FF0000"/>
                </a:solidFill>
                <a:latin typeface="Arial" panose="020B0604020202020204" pitchFamily="34" charset="0"/>
              </a:rPr>
              <a:t>ference is not a simple linear  function of the amount of wheel running: mice from the HR lines have </a:t>
            </a:r>
            <a:r>
              <a:rPr lang="en-US" altLang="en-US" sz="2400" b="1">
                <a:solidFill>
                  <a:srgbClr val="FF0000"/>
                </a:solidFill>
                <a:latin typeface="Arial" panose="020B0604020202020204" pitchFamily="34" charset="0"/>
              </a:rPr>
              <a:t>greater plasticity (adaptability)</a:t>
            </a:r>
            <a:r>
              <a:rPr lang="en-US" altLang="en-US" sz="2400">
                <a:solidFill>
                  <a:srgbClr val="FF0000"/>
                </a:solidFill>
                <a:latin typeface="Arial" panose="020B0604020202020204" pitchFamily="34" charset="0"/>
              </a:rPr>
              <a:t>.</a:t>
            </a:r>
          </a:p>
        </p:txBody>
      </p:sp>
      <p:sp>
        <p:nvSpPr>
          <p:cNvPr id="393221" name="Line 4">
            <a:extLst>
              <a:ext uri="{FF2B5EF4-FFF2-40B4-BE49-F238E27FC236}">
                <a16:creationId xmlns:a16="http://schemas.microsoft.com/office/drawing/2014/main" id="{5CEE324D-9B35-11F2-D0D7-D8242ED04B72}"/>
              </a:ext>
            </a:extLst>
          </p:cNvPr>
          <p:cNvSpPr>
            <a:spLocks noChangeShapeType="1"/>
          </p:cNvSpPr>
          <p:nvPr/>
        </p:nvSpPr>
        <p:spPr bwMode="auto">
          <a:xfrm>
            <a:off x="3124200" y="1676400"/>
            <a:ext cx="5257800"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3222" name="Line 5">
            <a:extLst>
              <a:ext uri="{FF2B5EF4-FFF2-40B4-BE49-F238E27FC236}">
                <a16:creationId xmlns:a16="http://schemas.microsoft.com/office/drawing/2014/main" id="{07AFB52D-7458-EB05-3F79-C96AC2E64622}"/>
              </a:ext>
            </a:extLst>
          </p:cNvPr>
          <p:cNvSpPr>
            <a:spLocks noChangeShapeType="1"/>
          </p:cNvSpPr>
          <p:nvPr/>
        </p:nvSpPr>
        <p:spPr bwMode="auto">
          <a:xfrm>
            <a:off x="1371600" y="3048000"/>
            <a:ext cx="2362200" cy="0"/>
          </a:xfrm>
          <a:prstGeom prst="line">
            <a:avLst/>
          </a:prstGeom>
          <a:noFill/>
          <a:ln w="381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3223" name="Text Box 6">
            <a:extLst>
              <a:ext uri="{FF2B5EF4-FFF2-40B4-BE49-F238E27FC236}">
                <a16:creationId xmlns:a16="http://schemas.microsoft.com/office/drawing/2014/main" id="{FC758708-9146-81EE-1151-7B20B8C04D33}"/>
              </a:ext>
            </a:extLst>
          </p:cNvPr>
          <p:cNvSpPr txBox="1">
            <a:spLocks noChangeArrowheads="1"/>
          </p:cNvSpPr>
          <p:nvPr/>
        </p:nvSpPr>
        <p:spPr bwMode="auto">
          <a:xfrm>
            <a:off x="990600" y="-660400"/>
            <a:ext cx="7848600" cy="1311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b="1">
              <a:latin typeface="Arial" panose="020B0604020202020204" pitchFamily="34" charset="0"/>
            </a:endParaRPr>
          </a:p>
          <a:p>
            <a:pPr>
              <a:spcBef>
                <a:spcPct val="50000"/>
              </a:spcBef>
              <a:buFontTx/>
              <a:buNone/>
            </a:pPr>
            <a:r>
              <a:rPr lang="en-US" altLang="en-US" b="1">
                <a:latin typeface="Arial" panose="020B0604020202020204" pitchFamily="34" charset="0"/>
              </a:rPr>
              <a:t>Females at 4 P.M. - </a:t>
            </a:r>
            <a:r>
              <a:rPr lang="en-US" altLang="en-US" b="1">
                <a:solidFill>
                  <a:srgbClr val="FF0000"/>
                </a:solidFill>
                <a:latin typeface="Arial" panose="020B0604020202020204" pitchFamily="34" charset="0"/>
              </a:rPr>
              <a:t>5 Days of Wheels</a:t>
            </a:r>
          </a:p>
        </p:txBody>
      </p:sp>
      <p:sp>
        <p:nvSpPr>
          <p:cNvPr id="2177031" name="Rectangle 7">
            <a:extLst>
              <a:ext uri="{FF2B5EF4-FFF2-40B4-BE49-F238E27FC236}">
                <a16:creationId xmlns:a16="http://schemas.microsoft.com/office/drawing/2014/main" id="{D0669D7E-2C83-3AD2-471D-09FF2A1486F4}"/>
              </a:ext>
            </a:extLst>
          </p:cNvPr>
          <p:cNvSpPr>
            <a:spLocks noChangeArrowheads="1"/>
          </p:cNvSpPr>
          <p:nvPr/>
        </p:nvSpPr>
        <p:spPr bwMode="auto">
          <a:xfrm>
            <a:off x="3105150" y="982663"/>
            <a:ext cx="647700" cy="2657475"/>
          </a:xfrm>
          <a:prstGeom prst="rect">
            <a:avLst/>
          </a:prstGeom>
          <a:solidFill>
            <a:srgbClr val="0066FF">
              <a:alpha val="30196"/>
            </a:srgbClr>
          </a:solidFill>
          <a:ln w="9525">
            <a:solidFill>
              <a:srgbClr val="0066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93225" name="Text Box 8">
            <a:extLst>
              <a:ext uri="{FF2B5EF4-FFF2-40B4-BE49-F238E27FC236}">
                <a16:creationId xmlns:a16="http://schemas.microsoft.com/office/drawing/2014/main" id="{9A6890D7-AEC8-A641-E589-1EB9F4585B4A}"/>
              </a:ext>
            </a:extLst>
          </p:cNvPr>
          <p:cNvSpPr txBox="1">
            <a:spLocks noChangeArrowheads="1"/>
          </p:cNvSpPr>
          <p:nvPr/>
        </p:nvSpPr>
        <p:spPr bwMode="auto">
          <a:xfrm>
            <a:off x="5151438" y="581025"/>
            <a:ext cx="2794000" cy="3365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(blocked since noon) </a:t>
            </a:r>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77031"/>
                                        </p:tgtEl>
                                        <p:attrNameLst>
                                          <p:attrName>style.visibility</p:attrName>
                                        </p:attrNameLst>
                                      </p:cBhvr>
                                      <p:to>
                                        <p:strVal val="visible"/>
                                      </p:to>
                                    </p:set>
                                    <p:anim calcmode="lin" valueType="num">
                                      <p:cBhvr additive="base">
                                        <p:cTn id="7" dur="500" fill="hold"/>
                                        <p:tgtEl>
                                          <p:spTgt spid="2177031"/>
                                        </p:tgtEl>
                                        <p:attrNameLst>
                                          <p:attrName>ppt_x</p:attrName>
                                        </p:attrNameLst>
                                      </p:cBhvr>
                                      <p:tavLst>
                                        <p:tav tm="0">
                                          <p:val>
                                            <p:strVal val="#ppt_x"/>
                                          </p:val>
                                        </p:tav>
                                        <p:tav tm="100000">
                                          <p:val>
                                            <p:strVal val="#ppt_x"/>
                                          </p:val>
                                        </p:tav>
                                      </p:tavLst>
                                    </p:anim>
                                    <p:anim calcmode="lin" valueType="num">
                                      <p:cBhvr additive="base">
                                        <p:cTn id="8" dur="500" fill="hold"/>
                                        <p:tgtEl>
                                          <p:spTgt spid="21770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Slide Number Placeholder 5">
            <a:extLst>
              <a:ext uri="{FF2B5EF4-FFF2-40B4-BE49-F238E27FC236}">
                <a16:creationId xmlns:a16="http://schemas.microsoft.com/office/drawing/2014/main" id="{754E0CA2-BF1F-9E66-0B25-3509FC409C4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A01F192-8349-46FF-8D45-AF64C0B0FE4A}" type="slidenum">
              <a:rPr lang="en-US" altLang="en-US" sz="1400"/>
              <a:pPr>
                <a:spcBef>
                  <a:spcPct val="0"/>
                </a:spcBef>
                <a:buFontTx/>
                <a:buNone/>
              </a:pPr>
              <a:t>212</a:t>
            </a:fld>
            <a:endParaRPr lang="en-US" altLang="en-US" sz="1400"/>
          </a:p>
        </p:txBody>
      </p:sp>
      <p:sp>
        <p:nvSpPr>
          <p:cNvPr id="2065410" name="Rectangle 2">
            <a:extLst>
              <a:ext uri="{FF2B5EF4-FFF2-40B4-BE49-F238E27FC236}">
                <a16:creationId xmlns:a16="http://schemas.microsoft.com/office/drawing/2014/main" id="{B7EFA3F9-CA7D-492B-6651-68860F061971}"/>
              </a:ext>
            </a:extLst>
          </p:cNvPr>
          <p:cNvSpPr>
            <a:spLocks noGrp="1" noChangeArrowheads="1"/>
          </p:cNvSpPr>
          <p:nvPr>
            <p:ph type="body" idx="1"/>
          </p:nvPr>
        </p:nvSpPr>
        <p:spPr>
          <a:xfrm>
            <a:off x="188913" y="819150"/>
            <a:ext cx="8864600" cy="569436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base population, realized heritability,</a:t>
            </a:r>
            <a:br>
              <a:rPr lang="en-US" altLang="en-US" sz="2200" b="1">
                <a:effectLst>
                  <a:outerShdw blurRad="38100" dist="38100" dir="2700000" algn="tl">
                    <a:srgbClr val="C0C0C0"/>
                  </a:outerShdw>
                </a:effectLst>
                <a:latin typeface="Arial" panose="020B0604020202020204" pitchFamily="34" charset="0"/>
              </a:rPr>
            </a:br>
            <a:r>
              <a:rPr lang="en-US" altLang="en-US" sz="2200" b="1">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95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(Whole Transcriptome Shotgun Sequencing)</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a hybrid line)</a:t>
            </a:r>
          </a:p>
        </p:txBody>
      </p:sp>
      <p:sp>
        <p:nvSpPr>
          <p:cNvPr id="2065411" name="Text Box 3">
            <a:extLst>
              <a:ext uri="{FF2B5EF4-FFF2-40B4-BE49-F238E27FC236}">
                <a16:creationId xmlns:a16="http://schemas.microsoft.com/office/drawing/2014/main" id="{718CE2CE-EA0A-B2CE-E71D-6F14D95E13A2}"/>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395269" name="Line 4">
            <a:extLst>
              <a:ext uri="{FF2B5EF4-FFF2-40B4-BE49-F238E27FC236}">
                <a16:creationId xmlns:a16="http://schemas.microsoft.com/office/drawing/2014/main" id="{CEE367DA-11D7-62F1-6FBF-136518A498BD}"/>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Slide Number Placeholder 3">
            <a:extLst>
              <a:ext uri="{FF2B5EF4-FFF2-40B4-BE49-F238E27FC236}">
                <a16:creationId xmlns:a16="http://schemas.microsoft.com/office/drawing/2014/main" id="{79A6BD13-9260-F5A5-BB86-D30AC83DEBF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52A32B1-4E83-49FA-A679-14BAF6367BC1}" type="slidenum">
              <a:rPr lang="en-US" altLang="en-US" sz="1400"/>
              <a:pPr>
                <a:spcBef>
                  <a:spcPct val="0"/>
                </a:spcBef>
                <a:buFontTx/>
                <a:buNone/>
              </a:pPr>
              <a:t>213</a:t>
            </a:fld>
            <a:endParaRPr lang="en-US" altLang="en-US" sz="1400"/>
          </a:p>
        </p:txBody>
      </p:sp>
      <p:sp>
        <p:nvSpPr>
          <p:cNvPr id="1913858" name="Text Box 2">
            <a:extLst>
              <a:ext uri="{FF2B5EF4-FFF2-40B4-BE49-F238E27FC236}">
                <a16:creationId xmlns:a16="http://schemas.microsoft.com/office/drawing/2014/main" id="{13CC7354-521D-6FD8-5339-22C6A7E6603E}"/>
              </a:ext>
            </a:extLst>
          </p:cNvPr>
          <p:cNvSpPr txBox="1">
            <a:spLocks noChangeArrowheads="1"/>
          </p:cNvSpPr>
          <p:nvPr/>
        </p:nvSpPr>
        <p:spPr bwMode="auto">
          <a:xfrm>
            <a:off x="201613" y="1052513"/>
            <a:ext cx="8459787" cy="542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400" b="1">
                <a:solidFill>
                  <a:srgbClr val="0000FF"/>
                </a:solidFill>
                <a:latin typeface="Arial" panose="020B0604020202020204" pitchFamily="34" charset="0"/>
              </a:rPr>
              <a:t>Greatly Reduced Hindlimb Muscle Mass</a:t>
            </a:r>
          </a:p>
          <a:p>
            <a:pPr>
              <a:defRPr/>
            </a:pPr>
            <a:r>
              <a:rPr lang="en-US" altLang="en-US" sz="3000" b="1">
                <a:solidFill>
                  <a:srgbClr val="0000FF"/>
                </a:solidFill>
                <a:latin typeface="Arial" panose="020B0604020202020204" pitchFamily="34" charset="0"/>
              </a:rPr>
              <a:t>in 2 of 4 Selected lines</a:t>
            </a:r>
          </a:p>
          <a:p>
            <a:pPr>
              <a:defRPr/>
            </a:pPr>
            <a:r>
              <a:rPr lang="en-US" altLang="en-US" sz="3000">
                <a:solidFill>
                  <a:srgbClr val="0000FF"/>
                </a:solidFill>
                <a:latin typeface="Arial" panose="020B0604020202020204" pitchFamily="34" charset="0"/>
              </a:rPr>
              <a:t>(adjusted for differences</a:t>
            </a:r>
            <a:br>
              <a:rPr lang="en-US" altLang="en-US" sz="3000">
                <a:solidFill>
                  <a:srgbClr val="0000FF"/>
                </a:solidFill>
                <a:latin typeface="Arial" panose="020B0604020202020204" pitchFamily="34" charset="0"/>
              </a:rPr>
            </a:br>
            <a:r>
              <a:rPr lang="en-US" altLang="en-US" sz="3000">
                <a:solidFill>
                  <a:srgbClr val="0000FF"/>
                </a:solidFill>
                <a:latin typeface="Arial" panose="020B0604020202020204" pitchFamily="34" charset="0"/>
              </a:rPr>
              <a:t>  in body mass)</a:t>
            </a:r>
          </a:p>
          <a:p>
            <a:pPr>
              <a:defRPr/>
            </a:pPr>
            <a:endParaRPr lang="en-US" altLang="en-US" sz="3000">
              <a:solidFill>
                <a:srgbClr val="0000FF"/>
              </a:solidFill>
              <a:latin typeface="Arial" panose="020B0604020202020204" pitchFamily="34" charset="0"/>
            </a:endParaRPr>
          </a:p>
          <a:p>
            <a:pPr>
              <a:defRPr/>
            </a:pPr>
            <a:r>
              <a:rPr lang="en-US" altLang="en-US" sz="3200" b="1">
                <a:effectLst>
                  <a:outerShdw blurRad="38100" dist="38100" dir="2700000" algn="tl">
                    <a:srgbClr val="C0C0C0"/>
                  </a:outerShdw>
                </a:effectLst>
                <a:latin typeface="Arial" panose="020B0604020202020204" pitchFamily="34" charset="0"/>
              </a:rPr>
              <a:t>A classic</a:t>
            </a:r>
          </a:p>
          <a:p>
            <a:pPr>
              <a:defRPr/>
            </a:pPr>
            <a:r>
              <a:rPr lang="en-US" altLang="en-US" sz="3200" b="1">
                <a:effectLst>
                  <a:outerShdw blurRad="38100" dist="38100" dir="2700000" algn="tl">
                    <a:srgbClr val="C0C0C0"/>
                  </a:outerShdw>
                </a:effectLst>
                <a:latin typeface="Arial" panose="020B0604020202020204" pitchFamily="34" charset="0"/>
              </a:rPr>
              <a:t>"Gene of Major Effect"</a:t>
            </a:r>
            <a:endParaRPr lang="en-US" altLang="en-US" sz="2800" i="1">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endParaRPr lang="en-US" altLang="en-US" sz="2800">
              <a:latin typeface="Arial" panose="020B0604020202020204" pitchFamily="34" charset="0"/>
            </a:endParaRPr>
          </a:p>
          <a:p>
            <a:pPr>
              <a:defRPr/>
            </a:pPr>
            <a:r>
              <a:rPr lang="en-US" altLang="en-US" sz="2000">
                <a:latin typeface="Arial" panose="020B0604020202020204" pitchFamily="34" charset="0"/>
              </a:rPr>
              <a:t>Garland et al. 2002. </a:t>
            </a:r>
            <a:r>
              <a:rPr lang="en-US" altLang="en-US" sz="2000" i="1">
                <a:latin typeface="Arial" panose="020B0604020202020204" pitchFamily="34" charset="0"/>
              </a:rPr>
              <a:t>Evolution</a:t>
            </a:r>
            <a:r>
              <a:rPr lang="en-US" altLang="en-US" sz="2000">
                <a:latin typeface="Arial" panose="020B0604020202020204" pitchFamily="34" charset="0"/>
              </a:rPr>
              <a:t> 56:1267-1275.</a:t>
            </a:r>
          </a:p>
        </p:txBody>
      </p:sp>
      <p:pic>
        <p:nvPicPr>
          <p:cNvPr id="397316" name="Picture 3" descr="Marathon_ingnycm203">
            <a:extLst>
              <a:ext uri="{FF2B5EF4-FFF2-40B4-BE49-F238E27FC236}">
                <a16:creationId xmlns:a16="http://schemas.microsoft.com/office/drawing/2014/main" id="{01020809-515A-CDA9-092F-6C99DA2897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48338" y="1763713"/>
            <a:ext cx="3395662" cy="509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7" name="Line 4">
            <a:extLst>
              <a:ext uri="{FF2B5EF4-FFF2-40B4-BE49-F238E27FC236}">
                <a16:creationId xmlns:a16="http://schemas.microsoft.com/office/drawing/2014/main" id="{6C1200E5-3D92-5899-86AB-E8910965CFD0}"/>
              </a:ext>
            </a:extLst>
          </p:cNvPr>
          <p:cNvSpPr>
            <a:spLocks noChangeShapeType="1"/>
          </p:cNvSpPr>
          <p:nvPr/>
        </p:nvSpPr>
        <p:spPr bwMode="auto">
          <a:xfrm>
            <a:off x="228600" y="8937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97318" name="Text Box 5">
            <a:extLst>
              <a:ext uri="{FF2B5EF4-FFF2-40B4-BE49-F238E27FC236}">
                <a16:creationId xmlns:a16="http://schemas.microsoft.com/office/drawing/2014/main" id="{E2C7FFB9-6BDD-A051-4D23-286262079EF2}"/>
              </a:ext>
            </a:extLst>
          </p:cNvPr>
          <p:cNvSpPr txBox="1">
            <a:spLocks noChangeArrowheads="1"/>
          </p:cNvSpPr>
          <p:nvPr/>
        </p:nvSpPr>
        <p:spPr bwMode="auto">
          <a:xfrm>
            <a:off x="388938" y="117475"/>
            <a:ext cx="869473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The "Mighty Mini-Muscle" Phenotype</a:t>
            </a:r>
            <a:endParaRPr lang="en-US" altLang="en-US" sz="3600" b="1">
              <a:solidFill>
                <a:srgbClr val="FF0000"/>
              </a:solidFill>
              <a:latin typeface="Arial" panose="020B0604020202020204" pitchFamily="34" charset="0"/>
            </a:endParaRPr>
          </a:p>
        </p:txBody>
      </p:sp>
    </p:spTree>
  </p:cSld>
  <p:clrMapOvr>
    <a:masterClrMapping/>
  </p:clrMapOvr>
  <p:transition>
    <p:wipe dir="d"/>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Slide Number Placeholder 3">
            <a:extLst>
              <a:ext uri="{FF2B5EF4-FFF2-40B4-BE49-F238E27FC236}">
                <a16:creationId xmlns:a16="http://schemas.microsoft.com/office/drawing/2014/main" id="{672CD339-CB87-0A70-0C07-12116ED731C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38FD2F-7C75-4045-A682-FFE7D63EA942}" type="slidenum">
              <a:rPr lang="en-US" altLang="en-US" sz="1400"/>
              <a:pPr>
                <a:spcBef>
                  <a:spcPct val="0"/>
                </a:spcBef>
                <a:buFontTx/>
                <a:buNone/>
              </a:pPr>
              <a:t>214</a:t>
            </a:fld>
            <a:endParaRPr lang="en-US" altLang="en-US" sz="1400"/>
          </a:p>
        </p:txBody>
      </p:sp>
      <p:pic>
        <p:nvPicPr>
          <p:cNvPr id="399363" name="Picture 2" descr="23LGAST">
            <a:extLst>
              <a:ext uri="{FF2B5EF4-FFF2-40B4-BE49-F238E27FC236}">
                <a16:creationId xmlns:a16="http://schemas.microsoft.com/office/drawing/2014/main" id="{B048417B-2C2B-4BFF-03F0-9CD08FB7F2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63" y="136525"/>
            <a:ext cx="8894762" cy="667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4" name="Text Box 3">
            <a:extLst>
              <a:ext uri="{FF2B5EF4-FFF2-40B4-BE49-F238E27FC236}">
                <a16:creationId xmlns:a16="http://schemas.microsoft.com/office/drawing/2014/main" id="{90E7C354-7D5A-81BA-718A-5C4B04152C83}"/>
              </a:ext>
            </a:extLst>
          </p:cNvPr>
          <p:cNvSpPr txBox="1">
            <a:spLocks noChangeArrowheads="1"/>
          </p:cNvSpPr>
          <p:nvPr/>
        </p:nvSpPr>
        <p:spPr bwMode="auto">
          <a:xfrm>
            <a:off x="228600" y="6477000"/>
            <a:ext cx="2209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
        <p:nvSpPr>
          <p:cNvPr id="399365" name="Text Box 4">
            <a:extLst>
              <a:ext uri="{FF2B5EF4-FFF2-40B4-BE49-F238E27FC236}">
                <a16:creationId xmlns:a16="http://schemas.microsoft.com/office/drawing/2014/main" id="{C2A3468A-D378-BDC9-B680-8B336BAD727E}"/>
              </a:ext>
            </a:extLst>
          </p:cNvPr>
          <p:cNvSpPr txBox="1">
            <a:spLocks noChangeArrowheads="1"/>
          </p:cNvSpPr>
          <p:nvPr/>
        </p:nvSpPr>
        <p:spPr bwMode="auto">
          <a:xfrm>
            <a:off x="1447800" y="914400"/>
            <a:ext cx="25146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A simple Mendelian recessive</a:t>
            </a:r>
          </a:p>
        </p:txBody>
      </p:sp>
      <p:sp>
        <p:nvSpPr>
          <p:cNvPr id="399366" name="Text Box 5">
            <a:extLst>
              <a:ext uri="{FF2B5EF4-FFF2-40B4-BE49-F238E27FC236}">
                <a16:creationId xmlns:a16="http://schemas.microsoft.com/office/drawing/2014/main" id="{9EACE42A-856E-2142-6E01-967852441103}"/>
              </a:ext>
            </a:extLst>
          </p:cNvPr>
          <p:cNvSpPr txBox="1">
            <a:spLocks noChangeArrowheads="1"/>
          </p:cNvSpPr>
          <p:nvPr/>
        </p:nvSpPr>
        <p:spPr bwMode="auto">
          <a:xfrm rot="-5400000">
            <a:off x="-2565400" y="3175001"/>
            <a:ext cx="5959475" cy="488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b="1">
                <a:latin typeface="Arial" panose="020B0604020202020204" pitchFamily="34" charset="0"/>
              </a:rPr>
              <a:t>log</a:t>
            </a:r>
            <a:r>
              <a:rPr lang="en-US" altLang="en-US" sz="2600" b="1" baseline="-20000">
                <a:latin typeface="Arial" panose="020B0604020202020204" pitchFamily="34" charset="0"/>
              </a:rPr>
              <a:t>10</a:t>
            </a:r>
            <a:r>
              <a:rPr lang="en-US" altLang="en-US" sz="2600" b="1">
                <a:latin typeface="Arial" panose="020B0604020202020204" pitchFamily="34" charset="0"/>
              </a:rPr>
              <a:t> Mean Triceps Surae Mass (mg)</a:t>
            </a:r>
            <a:endParaRPr lang="en-US" altLang="en-US" sz="2600" b="1">
              <a:solidFill>
                <a:srgbClr val="FF0000"/>
              </a:solidFill>
              <a:latin typeface="Arial" panose="020B0604020202020204" pitchFamily="34" charset="0"/>
            </a:endParaRPr>
          </a:p>
        </p:txBody>
      </p:sp>
      <p:sp>
        <p:nvSpPr>
          <p:cNvPr id="399367" name="Text Box 6">
            <a:extLst>
              <a:ext uri="{FF2B5EF4-FFF2-40B4-BE49-F238E27FC236}">
                <a16:creationId xmlns:a16="http://schemas.microsoft.com/office/drawing/2014/main" id="{633B42AF-A2C4-E75C-1B9B-7A379B67ACF6}"/>
              </a:ext>
            </a:extLst>
          </p:cNvPr>
          <p:cNvSpPr txBox="1">
            <a:spLocks noChangeArrowheads="1"/>
          </p:cNvSpPr>
          <p:nvPr/>
        </p:nvSpPr>
        <p:spPr bwMode="auto">
          <a:xfrm>
            <a:off x="214313" y="6350"/>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The "Mighty Mini-Muscle" Phenotype</a:t>
            </a:r>
            <a:endParaRPr lang="en-US" altLang="en-US" sz="3600" b="1">
              <a:solidFill>
                <a:srgbClr val="FF0000"/>
              </a:solidFill>
              <a:latin typeface="Arial" panose="020B0604020202020204" pitchFamily="34" charset="0"/>
            </a:endParaRPr>
          </a:p>
        </p:txBody>
      </p:sp>
      <p:sp>
        <p:nvSpPr>
          <p:cNvPr id="399368" name="Text Box 7">
            <a:extLst>
              <a:ext uri="{FF2B5EF4-FFF2-40B4-BE49-F238E27FC236}">
                <a16:creationId xmlns:a16="http://schemas.microsoft.com/office/drawing/2014/main" id="{EBD0EBA3-4A67-A362-6A2F-ACA529E2DDF6}"/>
              </a:ext>
            </a:extLst>
          </p:cNvPr>
          <p:cNvSpPr txBox="1">
            <a:spLocks noChangeArrowheads="1"/>
          </p:cNvSpPr>
          <p:nvPr/>
        </p:nvSpPr>
        <p:spPr bwMode="auto">
          <a:xfrm>
            <a:off x="6621463" y="2903538"/>
            <a:ext cx="24939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0000FF"/>
                </a:solidFill>
                <a:latin typeface="Arial" panose="020B0604020202020204" pitchFamily="34" charset="0"/>
              </a:rPr>
              <a:t>Generation 22</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Slide Number Placeholder 3">
            <a:extLst>
              <a:ext uri="{FF2B5EF4-FFF2-40B4-BE49-F238E27FC236}">
                <a16:creationId xmlns:a16="http://schemas.microsoft.com/office/drawing/2014/main" id="{1068417E-933A-F436-44FB-2C4A698D054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CC70176-8AE1-44E6-9FB2-54647F96C745}" type="slidenum">
              <a:rPr lang="en-US" altLang="en-US" sz="1400"/>
              <a:pPr>
                <a:spcBef>
                  <a:spcPct val="0"/>
                </a:spcBef>
                <a:buFontTx/>
                <a:buNone/>
              </a:pPr>
              <a:t>215</a:t>
            </a:fld>
            <a:endParaRPr lang="en-US" altLang="en-US" sz="1400"/>
          </a:p>
        </p:txBody>
      </p:sp>
      <p:sp>
        <p:nvSpPr>
          <p:cNvPr id="401411" name="Text Box 2">
            <a:extLst>
              <a:ext uri="{FF2B5EF4-FFF2-40B4-BE49-F238E27FC236}">
                <a16:creationId xmlns:a16="http://schemas.microsoft.com/office/drawing/2014/main" id="{1FFB90CE-4517-C761-5B0F-EEC4FBCDA909}"/>
              </a:ext>
            </a:extLst>
          </p:cNvPr>
          <p:cNvSpPr txBox="1">
            <a:spLocks noChangeArrowheads="1"/>
          </p:cNvSpPr>
          <p:nvPr/>
        </p:nvSpPr>
        <p:spPr bwMode="auto">
          <a:xfrm>
            <a:off x="214313" y="90488"/>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The "Mighty Mini-Muscle" Phenotype</a:t>
            </a:r>
            <a:endParaRPr lang="en-US" altLang="en-US" sz="3600" b="1">
              <a:solidFill>
                <a:srgbClr val="FF0000"/>
              </a:solidFill>
              <a:latin typeface="Arial" panose="020B0604020202020204" pitchFamily="34" charset="0"/>
            </a:endParaRPr>
          </a:p>
        </p:txBody>
      </p:sp>
      <p:sp>
        <p:nvSpPr>
          <p:cNvPr id="401412" name="Text Box 3">
            <a:extLst>
              <a:ext uri="{FF2B5EF4-FFF2-40B4-BE49-F238E27FC236}">
                <a16:creationId xmlns:a16="http://schemas.microsoft.com/office/drawing/2014/main" id="{B641CF60-5B48-D764-1242-D91302CC35D0}"/>
              </a:ext>
            </a:extLst>
          </p:cNvPr>
          <p:cNvSpPr txBox="1">
            <a:spLocks noChangeArrowheads="1"/>
          </p:cNvSpPr>
          <p:nvPr/>
        </p:nvSpPr>
        <p:spPr bwMode="auto">
          <a:xfrm>
            <a:off x="280988" y="987425"/>
            <a:ext cx="8764587" cy="1036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~50% Reduced Triceps Surae Muscle Mass</a:t>
            </a:r>
          </a:p>
          <a:p>
            <a:pPr>
              <a:spcBef>
                <a:spcPct val="0"/>
              </a:spcBef>
              <a:buFontTx/>
              <a:buNone/>
            </a:pPr>
            <a:r>
              <a:rPr lang="en-US" altLang="en-US" sz="3000">
                <a:latin typeface="Arial" panose="020B0604020202020204" pitchFamily="34" charset="0"/>
              </a:rPr>
              <a:t>  (gastrocnemius + soleus + plantaris)</a:t>
            </a:r>
          </a:p>
        </p:txBody>
      </p:sp>
      <p:sp>
        <p:nvSpPr>
          <p:cNvPr id="401413" name="Line 4">
            <a:extLst>
              <a:ext uri="{FF2B5EF4-FFF2-40B4-BE49-F238E27FC236}">
                <a16:creationId xmlns:a16="http://schemas.microsoft.com/office/drawing/2014/main" id="{03D64719-BDF6-9251-2461-BAD83228220E}"/>
              </a:ext>
            </a:extLst>
          </p:cNvPr>
          <p:cNvSpPr>
            <a:spLocks noChangeShapeType="1"/>
          </p:cNvSpPr>
          <p:nvPr/>
        </p:nvSpPr>
        <p:spPr bwMode="auto">
          <a:xfrm>
            <a:off x="228600" y="84613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401414" name="Picture 5" descr="IMG_9376">
            <a:extLst>
              <a:ext uri="{FF2B5EF4-FFF2-40B4-BE49-F238E27FC236}">
                <a16:creationId xmlns:a16="http://schemas.microsoft.com/office/drawing/2014/main" id="{91DD2E07-F225-4A95-F652-A44A13A853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8751"/>
          <a:stretch>
            <a:fillRect/>
          </a:stretch>
        </p:blipFill>
        <p:spPr bwMode="auto">
          <a:xfrm>
            <a:off x="2379663" y="2095500"/>
            <a:ext cx="4845050" cy="436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15" name="Text Box 6">
            <a:extLst>
              <a:ext uri="{FF2B5EF4-FFF2-40B4-BE49-F238E27FC236}">
                <a16:creationId xmlns:a16="http://schemas.microsoft.com/office/drawing/2014/main" id="{6B13F8DC-6416-461E-358A-CF5D8712C150}"/>
              </a:ext>
            </a:extLst>
          </p:cNvPr>
          <p:cNvSpPr txBox="1">
            <a:spLocks noChangeArrowheads="1"/>
          </p:cNvSpPr>
          <p:nvPr/>
        </p:nvSpPr>
        <p:spPr bwMode="auto">
          <a:xfrm>
            <a:off x="2119313" y="6005513"/>
            <a:ext cx="3214687" cy="6604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rPr>
              <a:t>Body mass = 20.4 g,</a:t>
            </a:r>
            <a:br>
              <a:rPr lang="en-US" altLang="en-US" sz="1800">
                <a:latin typeface="Arial" panose="020B0604020202020204" pitchFamily="34" charset="0"/>
              </a:rPr>
            </a:br>
            <a:r>
              <a:rPr lang="en-US" altLang="en-US" sz="1800">
                <a:latin typeface="Arial" panose="020B0604020202020204" pitchFamily="34" charset="0"/>
              </a:rPr>
              <a:t>right triceps surae = 0.0545 g</a:t>
            </a:r>
          </a:p>
        </p:txBody>
      </p:sp>
      <p:sp>
        <p:nvSpPr>
          <p:cNvPr id="401416" name="Text Box 8">
            <a:extLst>
              <a:ext uri="{FF2B5EF4-FFF2-40B4-BE49-F238E27FC236}">
                <a16:creationId xmlns:a16="http://schemas.microsoft.com/office/drawing/2014/main" id="{AE07D8E0-E4C7-5F84-1EDE-4602BD963070}"/>
              </a:ext>
            </a:extLst>
          </p:cNvPr>
          <p:cNvSpPr txBox="1">
            <a:spLocks noChangeArrowheads="1"/>
          </p:cNvSpPr>
          <p:nvPr/>
        </p:nvSpPr>
        <p:spPr bwMode="auto">
          <a:xfrm>
            <a:off x="133350" y="2622550"/>
            <a:ext cx="2214563" cy="265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FF"/>
                </a:solidFill>
                <a:latin typeface="Arial" panose="020B0604020202020204" pitchFamily="34" charset="0"/>
              </a:rPr>
              <a:t>Greatly reduced Type IIb MHC and IIB muscle fibers</a:t>
            </a:r>
          </a:p>
        </p:txBody>
      </p:sp>
      <p:sp>
        <p:nvSpPr>
          <p:cNvPr id="401417" name="Line 9">
            <a:extLst>
              <a:ext uri="{FF2B5EF4-FFF2-40B4-BE49-F238E27FC236}">
                <a16:creationId xmlns:a16="http://schemas.microsoft.com/office/drawing/2014/main" id="{D47AC535-678D-555C-7AF1-7D0961FA32CB}"/>
              </a:ext>
            </a:extLst>
          </p:cNvPr>
          <p:cNvSpPr>
            <a:spLocks noChangeShapeType="1"/>
          </p:cNvSpPr>
          <p:nvPr/>
        </p:nvSpPr>
        <p:spPr bwMode="auto">
          <a:xfrm flipV="1">
            <a:off x="1784350" y="3403600"/>
            <a:ext cx="2424113" cy="385763"/>
          </a:xfrm>
          <a:prstGeom prst="line">
            <a:avLst/>
          </a:prstGeom>
          <a:noFill/>
          <a:ln w="5715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1418" name="Rectangle 10">
            <a:extLst>
              <a:ext uri="{FF2B5EF4-FFF2-40B4-BE49-F238E27FC236}">
                <a16:creationId xmlns:a16="http://schemas.microsoft.com/office/drawing/2014/main" id="{ABBB2D3A-54AA-2487-371A-F4F6D30E5C99}"/>
              </a:ext>
            </a:extLst>
          </p:cNvPr>
          <p:cNvSpPr>
            <a:spLocks noChangeArrowheads="1"/>
          </p:cNvSpPr>
          <p:nvPr/>
        </p:nvSpPr>
        <p:spPr bwMode="auto">
          <a:xfrm>
            <a:off x="8686800" y="6508750"/>
            <a:ext cx="457200" cy="3492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01419" name="Text Box 7">
            <a:extLst>
              <a:ext uri="{FF2B5EF4-FFF2-40B4-BE49-F238E27FC236}">
                <a16:creationId xmlns:a16="http://schemas.microsoft.com/office/drawing/2014/main" id="{CA101288-B223-57BC-BC9B-A6069F3B0C8B}"/>
              </a:ext>
            </a:extLst>
          </p:cNvPr>
          <p:cNvSpPr txBox="1">
            <a:spLocks noChangeArrowheads="1"/>
          </p:cNvSpPr>
          <p:nvPr/>
        </p:nvSpPr>
        <p:spPr bwMode="auto">
          <a:xfrm>
            <a:off x="5565775" y="6000750"/>
            <a:ext cx="3241675" cy="6604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800">
                <a:latin typeface="Arial" panose="020B0604020202020204" pitchFamily="34" charset="0"/>
              </a:rPr>
              <a:t>Body mass = 26.1 g,</a:t>
            </a:r>
            <a:br>
              <a:rPr lang="en-US" altLang="en-US" sz="1800">
                <a:latin typeface="Arial" panose="020B0604020202020204" pitchFamily="34" charset="0"/>
              </a:rPr>
            </a:br>
            <a:r>
              <a:rPr lang="en-US" altLang="en-US" sz="1800">
                <a:latin typeface="Arial" panose="020B0604020202020204" pitchFamily="34" charset="0"/>
              </a:rPr>
              <a:t>right triceps surae = 0.1288 g</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Slide Number Placeholder 3">
            <a:extLst>
              <a:ext uri="{FF2B5EF4-FFF2-40B4-BE49-F238E27FC236}">
                <a16:creationId xmlns:a16="http://schemas.microsoft.com/office/drawing/2014/main" id="{CB6D4184-1BC0-4BA6-B164-02CAD52F434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B95E497-2E7E-40C0-A76A-716A10B46675}" type="slidenum">
              <a:rPr lang="en-US" altLang="en-US" sz="1400"/>
              <a:pPr>
                <a:spcBef>
                  <a:spcPct val="0"/>
                </a:spcBef>
                <a:buFontTx/>
                <a:buNone/>
              </a:pPr>
              <a:t>216</a:t>
            </a:fld>
            <a:endParaRPr lang="en-US" altLang="en-US" sz="1400"/>
          </a:p>
        </p:txBody>
      </p:sp>
      <p:pic>
        <p:nvPicPr>
          <p:cNvPr id="403459" name="Picture 2" descr="MUSCPAPR">
            <a:extLst>
              <a:ext uri="{FF2B5EF4-FFF2-40B4-BE49-F238E27FC236}">
                <a16:creationId xmlns:a16="http://schemas.microsoft.com/office/drawing/2014/main" id="{A3C2B9F1-AF3F-3E05-72D9-50EC10AD7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300" y="0"/>
            <a:ext cx="8902700" cy="667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3460" name="Text Box 3">
            <a:extLst>
              <a:ext uri="{FF2B5EF4-FFF2-40B4-BE49-F238E27FC236}">
                <a16:creationId xmlns:a16="http://schemas.microsoft.com/office/drawing/2014/main" id="{4A89C875-382F-AB08-E910-7440E86375E7}"/>
              </a:ext>
            </a:extLst>
          </p:cNvPr>
          <p:cNvSpPr txBox="1">
            <a:spLocks noChangeArrowheads="1"/>
          </p:cNvSpPr>
          <p:nvPr/>
        </p:nvSpPr>
        <p:spPr bwMode="auto">
          <a:xfrm>
            <a:off x="0" y="6477000"/>
            <a:ext cx="2590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en-US" altLang="en-US" sz="2400"/>
          </a:p>
        </p:txBody>
      </p:sp>
      <p:sp>
        <p:nvSpPr>
          <p:cNvPr id="403461" name="Text Box 4">
            <a:extLst>
              <a:ext uri="{FF2B5EF4-FFF2-40B4-BE49-F238E27FC236}">
                <a16:creationId xmlns:a16="http://schemas.microsoft.com/office/drawing/2014/main" id="{74B50F10-370E-D74E-089B-54F2B5D44DE8}"/>
              </a:ext>
            </a:extLst>
          </p:cNvPr>
          <p:cNvSpPr txBox="1">
            <a:spLocks noChangeArrowheads="1"/>
          </p:cNvSpPr>
          <p:nvPr/>
        </p:nvSpPr>
        <p:spPr bwMode="auto">
          <a:xfrm>
            <a:off x="1397000" y="2165350"/>
            <a:ext cx="2514600" cy="2282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5 lines have never shown the phenotype; allele frequency ~7% in starting population</a:t>
            </a:r>
          </a:p>
        </p:txBody>
      </p:sp>
      <p:sp>
        <p:nvSpPr>
          <p:cNvPr id="1922053" name="Text Box 5">
            <a:extLst>
              <a:ext uri="{FF2B5EF4-FFF2-40B4-BE49-F238E27FC236}">
                <a16:creationId xmlns:a16="http://schemas.microsoft.com/office/drawing/2014/main" id="{AB07C1FE-D7B9-F4BA-85EA-34277C3116BA}"/>
              </a:ext>
            </a:extLst>
          </p:cNvPr>
          <p:cNvSpPr txBox="1">
            <a:spLocks noChangeArrowheads="1"/>
          </p:cNvSpPr>
          <p:nvPr/>
        </p:nvSpPr>
        <p:spPr bwMode="auto">
          <a:xfrm>
            <a:off x="3822700" y="858838"/>
            <a:ext cx="4457700" cy="4086225"/>
          </a:xfrm>
          <a:prstGeom prst="rect">
            <a:avLst/>
          </a:prstGeom>
          <a:solidFill>
            <a:schemeClr val="bg1"/>
          </a:solidFill>
          <a:ln w="2540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solidFill>
                  <a:srgbClr val="0000FF"/>
                </a:solidFill>
                <a:latin typeface="Arial" panose="020B0604020202020204" pitchFamily="34" charset="0"/>
              </a:rPr>
              <a:t>Clearly favored by selection regime.</a:t>
            </a:r>
          </a:p>
          <a:p>
            <a:pPr>
              <a:spcBef>
                <a:spcPct val="50000"/>
              </a:spcBef>
              <a:buFontTx/>
              <a:buNone/>
            </a:pPr>
            <a:r>
              <a:rPr lang="en-US" altLang="en-US" sz="2600" b="1">
                <a:solidFill>
                  <a:srgbClr val="0000FF"/>
                </a:solidFill>
                <a:latin typeface="Arial" panose="020B0604020202020204" pitchFamily="34" charset="0"/>
              </a:rPr>
              <a:t>Fixed in Line 3</a:t>
            </a:r>
            <a:br>
              <a:rPr lang="en-US" altLang="en-US" sz="2600" b="1">
                <a:solidFill>
                  <a:srgbClr val="0000FF"/>
                </a:solidFill>
                <a:latin typeface="Arial" panose="020B0604020202020204" pitchFamily="34" charset="0"/>
              </a:rPr>
            </a:br>
            <a:r>
              <a:rPr lang="en-US" altLang="en-US" sz="2600" b="1">
                <a:solidFill>
                  <a:srgbClr val="0000FF"/>
                </a:solidFill>
                <a:latin typeface="Arial" panose="020B0604020202020204" pitchFamily="34" charset="0"/>
              </a:rPr>
              <a:t>by generation 36, still segregating in Line 6 at generation 75!</a:t>
            </a:r>
          </a:p>
          <a:p>
            <a:pPr>
              <a:spcBef>
                <a:spcPct val="50000"/>
              </a:spcBef>
              <a:buFontTx/>
              <a:buNone/>
            </a:pPr>
            <a:r>
              <a:rPr lang="en-US" altLang="en-US" sz="2600" b="1" i="1">
                <a:solidFill>
                  <a:srgbClr val="0000FF"/>
                </a:solidFill>
                <a:latin typeface="Arial" panose="020B0604020202020204" pitchFamily="34" charset="0"/>
              </a:rPr>
              <a:t>Strong effects of genetic background on phenotypic expression of this gene.</a:t>
            </a:r>
          </a:p>
        </p:txBody>
      </p:sp>
      <p:sp>
        <p:nvSpPr>
          <p:cNvPr id="403463" name="Text Box 6">
            <a:extLst>
              <a:ext uri="{FF2B5EF4-FFF2-40B4-BE49-F238E27FC236}">
                <a16:creationId xmlns:a16="http://schemas.microsoft.com/office/drawing/2014/main" id="{91A6ED84-4CD2-E9FE-AB90-0B32E3DA11CD}"/>
              </a:ext>
            </a:extLst>
          </p:cNvPr>
          <p:cNvSpPr txBox="1">
            <a:spLocks noChangeArrowheads="1"/>
          </p:cNvSpPr>
          <p:nvPr/>
        </p:nvSpPr>
        <p:spPr bwMode="auto">
          <a:xfrm>
            <a:off x="23813" y="6350"/>
            <a:ext cx="8945562"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600" b="1">
                <a:latin typeface="Arial" panose="020B0604020202020204" pitchFamily="34" charset="0"/>
              </a:rPr>
              <a:t>   Frequency of Mini-Muscle Phenotype</a:t>
            </a:r>
            <a:endParaRPr lang="en-US" altLang="en-US" sz="3600" b="1">
              <a:solidFill>
                <a:srgbClr val="FF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220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2053"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Slide Number Placeholder 3">
            <a:extLst>
              <a:ext uri="{FF2B5EF4-FFF2-40B4-BE49-F238E27FC236}">
                <a16:creationId xmlns:a16="http://schemas.microsoft.com/office/drawing/2014/main" id="{B375F54E-A6B1-3EA5-3871-8C600F799E9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5F243CA-79E6-4E59-A580-A94F14E4CE00}" type="slidenum">
              <a:rPr lang="en-US" altLang="en-US" sz="1400"/>
              <a:pPr>
                <a:spcBef>
                  <a:spcPct val="0"/>
                </a:spcBef>
                <a:buFontTx/>
                <a:buNone/>
              </a:pPr>
              <a:t>217</a:t>
            </a:fld>
            <a:endParaRPr lang="en-US" altLang="en-US" sz="1400"/>
          </a:p>
        </p:txBody>
      </p:sp>
      <p:graphicFrame>
        <p:nvGraphicFramePr>
          <p:cNvPr id="405507" name="Object 2">
            <a:extLst>
              <a:ext uri="{FF2B5EF4-FFF2-40B4-BE49-F238E27FC236}">
                <a16:creationId xmlns:a16="http://schemas.microsoft.com/office/drawing/2014/main" id="{2E248343-E393-41C0-F711-93AFEA8F396D}"/>
              </a:ext>
            </a:extLst>
          </p:cNvPr>
          <p:cNvGraphicFramePr>
            <a:graphicFrameLocks/>
          </p:cNvGraphicFramePr>
          <p:nvPr/>
        </p:nvGraphicFramePr>
        <p:xfrm>
          <a:off x="0" y="381000"/>
          <a:ext cx="9140825" cy="6307138"/>
        </p:xfrm>
        <a:graphic>
          <a:graphicData uri="http://schemas.openxmlformats.org/presentationml/2006/ole">
            <mc:AlternateContent xmlns:mc="http://schemas.openxmlformats.org/markup-compatibility/2006">
              <mc:Choice xmlns:v="urn:schemas-microsoft-com:vml" Requires="v">
                <p:oleObj spid="_x0000_s405537" name="Chart" r:id="rId4" imgW="6562832" imgH="4791014" progId="MSGraph.Chart.8">
                  <p:embed followColorScheme="full"/>
                </p:oleObj>
              </mc:Choice>
              <mc:Fallback>
                <p:oleObj name="Chart" r:id="rId4" imgW="6562832" imgH="4791014"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81000"/>
                        <a:ext cx="9140825" cy="6307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05508" name="Text Box 3">
            <a:extLst>
              <a:ext uri="{FF2B5EF4-FFF2-40B4-BE49-F238E27FC236}">
                <a16:creationId xmlns:a16="http://schemas.microsoft.com/office/drawing/2014/main" id="{410976B6-C156-301D-AA89-AA33FBDC0FDA}"/>
              </a:ext>
            </a:extLst>
          </p:cNvPr>
          <p:cNvSpPr txBox="1">
            <a:spLocks noChangeArrowheads="1"/>
          </p:cNvSpPr>
          <p:nvPr/>
        </p:nvSpPr>
        <p:spPr bwMode="auto">
          <a:xfrm>
            <a:off x="558800" y="0"/>
            <a:ext cx="822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Doubled Mass-Specific Aerobic Capacity</a:t>
            </a:r>
          </a:p>
        </p:txBody>
      </p:sp>
      <p:sp>
        <p:nvSpPr>
          <p:cNvPr id="405509" name="Text Box 4">
            <a:extLst>
              <a:ext uri="{FF2B5EF4-FFF2-40B4-BE49-F238E27FC236}">
                <a16:creationId xmlns:a16="http://schemas.microsoft.com/office/drawing/2014/main" id="{27C03A13-EDA0-60F7-D6EE-980969E25F0F}"/>
              </a:ext>
            </a:extLst>
          </p:cNvPr>
          <p:cNvSpPr txBox="1">
            <a:spLocks noChangeArrowheads="1"/>
          </p:cNvSpPr>
          <p:nvPr/>
        </p:nvSpPr>
        <p:spPr bwMode="auto">
          <a:xfrm>
            <a:off x="1214438" y="6005513"/>
            <a:ext cx="7910512" cy="3968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000" b="1">
                <a:latin typeface="Arial" panose="020B0604020202020204" pitchFamily="34" charset="0"/>
              </a:rPr>
              <a:t>200        </a:t>
            </a:r>
            <a:r>
              <a:rPr lang="en-US" altLang="en-US" sz="1000" b="1">
                <a:latin typeface="Arial" panose="020B0604020202020204" pitchFamily="34" charset="0"/>
              </a:rPr>
              <a:t> </a:t>
            </a:r>
            <a:r>
              <a:rPr lang="en-US" altLang="en-US" sz="2000" b="1">
                <a:latin typeface="Arial" panose="020B0604020202020204" pitchFamily="34" charset="0"/>
              </a:rPr>
              <a:t>300        </a:t>
            </a:r>
            <a:r>
              <a:rPr lang="en-US" altLang="en-US" sz="1400" b="1">
                <a:latin typeface="Arial" panose="020B0604020202020204" pitchFamily="34" charset="0"/>
              </a:rPr>
              <a:t> </a:t>
            </a:r>
            <a:r>
              <a:rPr lang="en-US" altLang="en-US" sz="2000" b="1">
                <a:latin typeface="Arial" panose="020B0604020202020204" pitchFamily="34" charset="0"/>
              </a:rPr>
              <a:t>400        </a:t>
            </a:r>
            <a:r>
              <a:rPr lang="en-US" altLang="en-US" sz="800" b="1">
                <a:latin typeface="Arial" panose="020B0604020202020204" pitchFamily="34" charset="0"/>
              </a:rPr>
              <a:t> </a:t>
            </a:r>
            <a:r>
              <a:rPr lang="en-US" altLang="en-US" sz="2000" b="1">
                <a:latin typeface="Arial" panose="020B0604020202020204" pitchFamily="34" charset="0"/>
              </a:rPr>
              <a:t>500        </a:t>
            </a:r>
            <a:r>
              <a:rPr lang="en-US" altLang="en-US" sz="1200" b="1">
                <a:latin typeface="Arial" panose="020B0604020202020204" pitchFamily="34" charset="0"/>
              </a:rPr>
              <a:t> </a:t>
            </a:r>
            <a:r>
              <a:rPr lang="en-US" altLang="en-US" sz="2000" b="1">
                <a:latin typeface="Arial" panose="020B0604020202020204" pitchFamily="34" charset="0"/>
              </a:rPr>
              <a:t>600        </a:t>
            </a:r>
            <a:r>
              <a:rPr lang="en-US" altLang="en-US" sz="800" b="1">
                <a:latin typeface="Arial" panose="020B0604020202020204" pitchFamily="34" charset="0"/>
              </a:rPr>
              <a:t> </a:t>
            </a:r>
            <a:r>
              <a:rPr lang="en-US" altLang="en-US" sz="2000" b="1">
                <a:latin typeface="Arial" panose="020B0604020202020204" pitchFamily="34" charset="0"/>
              </a:rPr>
              <a:t>700        </a:t>
            </a:r>
            <a:r>
              <a:rPr lang="en-US" altLang="en-US" sz="1200" b="1">
                <a:latin typeface="Arial" panose="020B0604020202020204" pitchFamily="34" charset="0"/>
              </a:rPr>
              <a:t> </a:t>
            </a:r>
            <a:r>
              <a:rPr lang="en-US" altLang="en-US" sz="2000" b="1">
                <a:latin typeface="Arial" panose="020B0604020202020204" pitchFamily="34" charset="0"/>
              </a:rPr>
              <a:t>800        </a:t>
            </a:r>
            <a:r>
              <a:rPr lang="en-US" altLang="en-US" sz="1400" b="1">
                <a:latin typeface="Arial" panose="020B0604020202020204" pitchFamily="34" charset="0"/>
              </a:rPr>
              <a:t> </a:t>
            </a:r>
            <a:r>
              <a:rPr lang="en-US" altLang="en-US" sz="2000" b="1">
                <a:latin typeface="Arial" panose="020B0604020202020204" pitchFamily="34" charset="0"/>
              </a:rPr>
              <a:t>900</a:t>
            </a:r>
          </a:p>
          <a:p>
            <a:pPr>
              <a:lnSpc>
                <a:spcPct val="20000"/>
              </a:lnSpc>
              <a:spcBef>
                <a:spcPct val="0"/>
              </a:spcBef>
              <a:buFontTx/>
              <a:buNone/>
            </a:pPr>
            <a:endParaRPr lang="en-US" altLang="en-US" sz="2000" b="1">
              <a:latin typeface="Arial" panose="020B0604020202020204" pitchFamily="34" charset="0"/>
            </a:endParaRPr>
          </a:p>
        </p:txBody>
      </p:sp>
      <p:sp>
        <p:nvSpPr>
          <p:cNvPr id="405510" name="Text Box 5">
            <a:extLst>
              <a:ext uri="{FF2B5EF4-FFF2-40B4-BE49-F238E27FC236}">
                <a16:creationId xmlns:a16="http://schemas.microsoft.com/office/drawing/2014/main" id="{FA9FBDCA-9EDC-F406-DCED-5A64F17168F8}"/>
              </a:ext>
            </a:extLst>
          </p:cNvPr>
          <p:cNvSpPr txBox="1">
            <a:spLocks noChangeArrowheads="1"/>
          </p:cNvSpPr>
          <p:nvPr/>
        </p:nvSpPr>
        <p:spPr bwMode="auto">
          <a:xfrm>
            <a:off x="2895600" y="6343650"/>
            <a:ext cx="449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Hindlimb Muscle Mass (mg)</a:t>
            </a:r>
          </a:p>
        </p:txBody>
      </p:sp>
      <p:sp>
        <p:nvSpPr>
          <p:cNvPr id="405511" name="Text Box 6">
            <a:extLst>
              <a:ext uri="{FF2B5EF4-FFF2-40B4-BE49-F238E27FC236}">
                <a16:creationId xmlns:a16="http://schemas.microsoft.com/office/drawing/2014/main" id="{E6ACB8A5-7F39-88F8-2B45-B7CAD04A50F0}"/>
              </a:ext>
            </a:extLst>
          </p:cNvPr>
          <p:cNvSpPr txBox="1">
            <a:spLocks noChangeArrowheads="1"/>
          </p:cNvSpPr>
          <p:nvPr/>
        </p:nvSpPr>
        <p:spPr bwMode="auto">
          <a:xfrm rot="-5400000">
            <a:off x="-2375694" y="3107532"/>
            <a:ext cx="5567363" cy="5651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100" b="1">
                <a:latin typeface="Arial" panose="020B0604020202020204" pitchFamily="34" charset="0"/>
              </a:rPr>
              <a:t>Cytochrome C Oxidase (U/g)</a:t>
            </a:r>
          </a:p>
        </p:txBody>
      </p:sp>
      <p:sp>
        <p:nvSpPr>
          <p:cNvPr id="405512" name="Text Box 7">
            <a:extLst>
              <a:ext uri="{FF2B5EF4-FFF2-40B4-BE49-F238E27FC236}">
                <a16:creationId xmlns:a16="http://schemas.microsoft.com/office/drawing/2014/main" id="{688651B3-2289-FA81-064E-39C8674E2689}"/>
              </a:ext>
            </a:extLst>
          </p:cNvPr>
          <p:cNvSpPr txBox="1">
            <a:spLocks noChangeArrowheads="1"/>
          </p:cNvSpPr>
          <p:nvPr/>
        </p:nvSpPr>
        <p:spPr bwMode="auto">
          <a:xfrm>
            <a:off x="6934200" y="9144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Gen. 14B</a:t>
            </a:r>
          </a:p>
        </p:txBody>
      </p:sp>
      <p:sp>
        <p:nvSpPr>
          <p:cNvPr id="405513" name="Text Box 8">
            <a:extLst>
              <a:ext uri="{FF2B5EF4-FFF2-40B4-BE49-F238E27FC236}">
                <a16:creationId xmlns:a16="http://schemas.microsoft.com/office/drawing/2014/main" id="{710A3BF6-13AD-6B33-0DDD-4EACDF42C280}"/>
              </a:ext>
            </a:extLst>
          </p:cNvPr>
          <p:cNvSpPr txBox="1">
            <a:spLocks noChangeArrowheads="1"/>
          </p:cNvSpPr>
          <p:nvPr/>
        </p:nvSpPr>
        <p:spPr bwMode="auto">
          <a:xfrm>
            <a:off x="0" y="6521450"/>
            <a:ext cx="2286000" cy="488950"/>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1400">
                <a:latin typeface="Arial" panose="020B0604020202020204" pitchFamily="34" charset="0"/>
              </a:rPr>
              <a:t>Houle-Leroy et al. 2003</a:t>
            </a:r>
          </a:p>
        </p:txBody>
      </p:sp>
      <p:sp>
        <p:nvSpPr>
          <p:cNvPr id="405514" name="Text Box 9">
            <a:extLst>
              <a:ext uri="{FF2B5EF4-FFF2-40B4-BE49-F238E27FC236}">
                <a16:creationId xmlns:a16="http://schemas.microsoft.com/office/drawing/2014/main" id="{F7F40F0E-A6E8-A7C9-120C-FEA1E6E2D7AD}"/>
              </a:ext>
            </a:extLst>
          </p:cNvPr>
          <p:cNvSpPr txBox="1">
            <a:spLocks noChangeArrowheads="1"/>
          </p:cNvSpPr>
          <p:nvPr/>
        </p:nvSpPr>
        <p:spPr bwMode="auto">
          <a:xfrm>
            <a:off x="1676400" y="22860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3300"/>
                </a:solidFill>
                <a:latin typeface="Arial" panose="020B0604020202020204" pitchFamily="34" charset="0"/>
              </a:rPr>
              <a:t>Mini</a:t>
            </a:r>
          </a:p>
        </p:txBody>
      </p:sp>
      <p:sp>
        <p:nvSpPr>
          <p:cNvPr id="405515" name="Text Box 10">
            <a:extLst>
              <a:ext uri="{FF2B5EF4-FFF2-40B4-BE49-F238E27FC236}">
                <a16:creationId xmlns:a16="http://schemas.microsoft.com/office/drawing/2014/main" id="{82B797CA-BEA0-9095-590D-86A72EDB2DA0}"/>
              </a:ext>
            </a:extLst>
          </p:cNvPr>
          <p:cNvSpPr txBox="1">
            <a:spLocks noChangeArrowheads="1"/>
          </p:cNvSpPr>
          <p:nvPr/>
        </p:nvSpPr>
        <p:spPr bwMode="auto">
          <a:xfrm>
            <a:off x="6248400" y="48006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Normal</a:t>
            </a:r>
          </a:p>
        </p:txBody>
      </p:sp>
      <p:sp>
        <p:nvSpPr>
          <p:cNvPr id="405516" name="Text Box 11">
            <a:extLst>
              <a:ext uri="{FF2B5EF4-FFF2-40B4-BE49-F238E27FC236}">
                <a16:creationId xmlns:a16="http://schemas.microsoft.com/office/drawing/2014/main" id="{D1BB6C7C-89D3-53EC-9898-02CA44ED69E1}"/>
              </a:ext>
            </a:extLst>
          </p:cNvPr>
          <p:cNvSpPr txBox="1">
            <a:spLocks noChangeArrowheads="1"/>
          </p:cNvSpPr>
          <p:nvPr/>
        </p:nvSpPr>
        <p:spPr bwMode="auto">
          <a:xfrm>
            <a:off x="7239000" y="6264275"/>
            <a:ext cx="167640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(excluding the</a:t>
            </a:r>
            <a:br>
              <a:rPr lang="en-US" altLang="en-US" sz="1400">
                <a:latin typeface="Arial" panose="020B0604020202020204" pitchFamily="34" charset="0"/>
              </a:rPr>
            </a:br>
            <a:r>
              <a:rPr lang="en-US" altLang="en-US" sz="1400">
                <a:latin typeface="Arial" panose="020B0604020202020204" pitchFamily="34" charset="0"/>
              </a:rPr>
              <a:t>  triceps surae)</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Slide Number Placeholder 3">
            <a:extLst>
              <a:ext uri="{FF2B5EF4-FFF2-40B4-BE49-F238E27FC236}">
                <a16:creationId xmlns:a16="http://schemas.microsoft.com/office/drawing/2014/main" id="{C313FEC0-3606-C42E-1695-80C5179540D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885CEB7-75BB-4E75-BA80-EE103E4D8DE8}" type="slidenum">
              <a:rPr lang="en-US" altLang="en-US" sz="1400"/>
              <a:pPr>
                <a:spcBef>
                  <a:spcPct val="0"/>
                </a:spcBef>
                <a:buFontTx/>
                <a:buNone/>
              </a:pPr>
              <a:t>218</a:t>
            </a:fld>
            <a:endParaRPr lang="en-US" altLang="en-US" sz="1400"/>
          </a:p>
        </p:txBody>
      </p:sp>
      <p:sp>
        <p:nvSpPr>
          <p:cNvPr id="1932290" name="Text Box 2">
            <a:extLst>
              <a:ext uri="{FF2B5EF4-FFF2-40B4-BE49-F238E27FC236}">
                <a16:creationId xmlns:a16="http://schemas.microsoft.com/office/drawing/2014/main" id="{B8E303D3-5390-D2D9-B3E7-33D12B2ACC6E}"/>
              </a:ext>
            </a:extLst>
          </p:cNvPr>
          <p:cNvSpPr txBox="1">
            <a:spLocks noChangeArrowheads="1"/>
          </p:cNvSpPr>
          <p:nvPr/>
        </p:nvSpPr>
        <p:spPr bwMode="auto">
          <a:xfrm>
            <a:off x="444500" y="46038"/>
            <a:ext cx="8064500"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600" b="1">
                <a:effectLst>
                  <a:outerShdw blurRad="38100" dist="38100" dir="2700000" algn="tl">
                    <a:srgbClr val="C0C0C0"/>
                  </a:outerShdw>
                </a:effectLst>
                <a:latin typeface="Arial" panose="020B0604020202020204" pitchFamily="34" charset="0"/>
              </a:rPr>
              <a:t>   "Mighty Mini-Muscle</a:t>
            </a:r>
            <a:r>
              <a:rPr lang="en-US" altLang="en-US" sz="3300" b="1">
                <a:effectLst>
                  <a:outerShdw blurRad="38100" dist="38100" dir="2700000" algn="tl">
                    <a:srgbClr val="C0C0C0"/>
                  </a:outerShdw>
                </a:effectLst>
                <a:latin typeface="Arial" panose="020B0604020202020204" pitchFamily="34" charset="0"/>
              </a:rPr>
              <a:t>" Phenotype:</a:t>
            </a:r>
            <a:endParaRPr lang="en-US" altLang="en-US" sz="3300">
              <a:effectLst>
                <a:outerShdw blurRad="38100" dist="38100" dir="2700000" algn="tl">
                  <a:srgbClr val="C0C0C0"/>
                </a:outerShdw>
              </a:effectLst>
              <a:latin typeface="Arial" panose="020B0604020202020204" pitchFamily="34" charset="0"/>
            </a:endParaRPr>
          </a:p>
        </p:txBody>
      </p:sp>
      <p:sp>
        <p:nvSpPr>
          <p:cNvPr id="1932291" name="Text Box 3">
            <a:extLst>
              <a:ext uri="{FF2B5EF4-FFF2-40B4-BE49-F238E27FC236}">
                <a16:creationId xmlns:a16="http://schemas.microsoft.com/office/drawing/2014/main" id="{1E4CC3CF-CB47-8832-72CD-A43C8D1DEDDD}"/>
              </a:ext>
            </a:extLst>
          </p:cNvPr>
          <p:cNvSpPr txBox="1">
            <a:spLocks noChangeArrowheads="1"/>
          </p:cNvSpPr>
          <p:nvPr/>
        </p:nvSpPr>
        <p:spPr bwMode="auto">
          <a:xfrm>
            <a:off x="228600" y="679450"/>
            <a:ext cx="8763000" cy="552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2800" b="1">
                <a:solidFill>
                  <a:srgbClr val="0000FF"/>
                </a:solidFill>
                <a:latin typeface="Arial" panose="020B0604020202020204" pitchFamily="34" charset="0"/>
              </a:rPr>
              <a:t>Reduced Type IIb MHC and IIB muscle fibers</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Increased capillarity</a:t>
            </a:r>
          </a:p>
          <a:p>
            <a:pPr>
              <a:lnSpc>
                <a:spcPct val="95000"/>
              </a:lnSpc>
              <a:spcAft>
                <a:spcPct val="10000"/>
              </a:spcAft>
              <a:defRPr/>
            </a:pPr>
            <a:r>
              <a:rPr lang="en-US" altLang="en-US" sz="2800" b="1">
                <a:solidFill>
                  <a:srgbClr val="0000FF"/>
                </a:solidFill>
                <a:latin typeface="Arial" panose="020B0604020202020204" pitchFamily="34" charset="0"/>
              </a:rPr>
              <a:t>Increased fatigue resistance</a:t>
            </a:r>
          </a:p>
          <a:p>
            <a:pPr>
              <a:lnSpc>
                <a:spcPct val="95000"/>
              </a:lnSpc>
              <a:spcAft>
                <a:spcPct val="10000"/>
              </a:spcAft>
              <a:defRPr/>
            </a:pPr>
            <a:r>
              <a:rPr lang="en-US" altLang="en-US" sz="2800" b="1">
                <a:solidFill>
                  <a:srgbClr val="0000FF"/>
                </a:solidFill>
                <a:latin typeface="Arial" panose="020B0604020202020204" pitchFamily="34" charset="0"/>
              </a:rPr>
              <a:t>Reduced force per C-S area, slower twitches</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Elevated [HSP 72] (inducible) expression</a:t>
            </a:r>
            <a:endParaRPr lang="en-US" altLang="en-US" sz="2800">
              <a:solidFill>
                <a:srgbClr val="0000FF"/>
              </a:solidFill>
              <a:latin typeface="Arial" panose="020B0604020202020204" pitchFamily="34" charset="0"/>
            </a:endParaRPr>
          </a:p>
          <a:p>
            <a:pPr>
              <a:lnSpc>
                <a:spcPct val="95000"/>
              </a:lnSpc>
              <a:spcAft>
                <a:spcPct val="10000"/>
              </a:spcAft>
              <a:defRPr/>
            </a:pPr>
            <a:r>
              <a:rPr lang="en-US" altLang="en-US" sz="2800" b="1">
                <a:solidFill>
                  <a:srgbClr val="0000FF"/>
                </a:solidFill>
                <a:latin typeface="Arial" panose="020B0604020202020204" pitchFamily="34" charset="0"/>
              </a:rPr>
              <a:t>Elevated [glycogen] and [myoglobin]</a:t>
            </a:r>
          </a:p>
          <a:p>
            <a:pPr>
              <a:lnSpc>
                <a:spcPct val="95000"/>
              </a:lnSpc>
              <a:spcBef>
                <a:spcPct val="20000"/>
              </a:spcBef>
              <a:spcAft>
                <a:spcPct val="10000"/>
              </a:spcAft>
              <a:defRPr/>
            </a:pPr>
            <a:r>
              <a:rPr lang="en-US" altLang="en-US" sz="2800" b="1">
                <a:solidFill>
                  <a:srgbClr val="FF0000"/>
                </a:solidFill>
                <a:effectLst>
                  <a:outerShdw blurRad="38100" dist="38100" dir="2700000" algn="tl">
                    <a:srgbClr val="C0C0C0"/>
                  </a:outerShdw>
                </a:effectLst>
                <a:latin typeface="Arial" panose="020B0604020202020204" pitchFamily="34" charset="0"/>
              </a:rPr>
              <a:t>Other Pleiotropic Effects:</a:t>
            </a:r>
            <a:r>
              <a:rPr lang="en-US" altLang="en-US" sz="2800" b="1">
                <a:solidFill>
                  <a:srgbClr val="FF0000"/>
                </a:solidFill>
                <a:latin typeface="Arial" panose="020B0604020202020204" pitchFamily="34" charset="0"/>
              </a:rPr>
              <a:t>  </a:t>
            </a:r>
          </a:p>
          <a:p>
            <a:pPr>
              <a:lnSpc>
                <a:spcPct val="95000"/>
              </a:lnSpc>
              <a:spcAft>
                <a:spcPct val="10000"/>
              </a:spcAft>
              <a:defRPr/>
            </a:pPr>
            <a:r>
              <a:rPr lang="en-US" altLang="en-US" sz="2800" b="1">
                <a:solidFill>
                  <a:srgbClr val="FF0000"/>
                </a:solidFill>
                <a:latin typeface="Arial" panose="020B0604020202020204" pitchFamily="34" charset="0"/>
              </a:rPr>
              <a:t>   Longer and thinner hindlimb bones</a:t>
            </a:r>
          </a:p>
          <a:p>
            <a:pPr>
              <a:lnSpc>
                <a:spcPct val="95000"/>
              </a:lnSpc>
              <a:spcAft>
                <a:spcPct val="10000"/>
              </a:spcAft>
              <a:defRPr/>
            </a:pPr>
            <a:r>
              <a:rPr lang="en-US" altLang="en-US" sz="2800" b="1">
                <a:solidFill>
                  <a:srgbClr val="FF0000"/>
                </a:solidFill>
                <a:latin typeface="Arial" panose="020B0604020202020204" pitchFamily="34" charset="0"/>
              </a:rPr>
              <a:t>   Larger soleus muscle, heart, liver, kidney</a:t>
            </a:r>
          </a:p>
          <a:p>
            <a:pPr>
              <a:lnSpc>
                <a:spcPct val="95000"/>
              </a:lnSpc>
              <a:spcAft>
                <a:spcPct val="10000"/>
              </a:spcAft>
              <a:defRPr/>
            </a:pPr>
            <a:r>
              <a:rPr lang="en-US" altLang="en-US" sz="2800" b="1">
                <a:solidFill>
                  <a:srgbClr val="FF0000"/>
                </a:solidFill>
                <a:latin typeface="Arial" panose="020B0604020202020204" pitchFamily="34" charset="0"/>
              </a:rPr>
              <a:t>   Higher BMR &amp; VO</a:t>
            </a:r>
            <a:r>
              <a:rPr lang="en-US" altLang="en-US" sz="3200" b="1" baseline="-20000">
                <a:solidFill>
                  <a:srgbClr val="FF0000"/>
                </a:solidFill>
                <a:latin typeface="Arial" panose="020B0604020202020204" pitchFamily="34" charset="0"/>
              </a:rPr>
              <a:t>2</a:t>
            </a:r>
            <a:r>
              <a:rPr lang="en-US" altLang="en-US" sz="2800" b="1">
                <a:solidFill>
                  <a:srgbClr val="FF0000"/>
                </a:solidFill>
                <a:latin typeface="Arial" panose="020B0604020202020204" pitchFamily="34" charset="0"/>
              </a:rPr>
              <a:t>max </a:t>
            </a:r>
            <a:r>
              <a:rPr lang="en-US" altLang="en-US" sz="2800" b="1" i="1">
                <a:solidFill>
                  <a:srgbClr val="FF0000"/>
                </a:solidFill>
                <a:latin typeface="Arial" panose="020B0604020202020204" pitchFamily="34" charset="0"/>
              </a:rPr>
              <a:t>(especially in hypoxia)</a:t>
            </a:r>
          </a:p>
          <a:p>
            <a:pPr>
              <a:lnSpc>
                <a:spcPct val="95000"/>
              </a:lnSpc>
              <a:spcAft>
                <a:spcPct val="10000"/>
              </a:spcAft>
              <a:defRPr/>
            </a:pPr>
            <a:r>
              <a:rPr lang="en-US" altLang="en-US" sz="2800" b="1">
                <a:solidFill>
                  <a:srgbClr val="FF0000"/>
                </a:solidFill>
                <a:latin typeface="Arial" panose="020B0604020202020204" pitchFamily="34" charset="0"/>
              </a:rPr>
              <a:t>   Higher wheel-running speeds</a:t>
            </a:r>
          </a:p>
          <a:p>
            <a:pPr>
              <a:lnSpc>
                <a:spcPct val="95000"/>
              </a:lnSpc>
              <a:spcAft>
                <a:spcPct val="10000"/>
              </a:spcAft>
              <a:defRPr/>
            </a:pPr>
            <a:r>
              <a:rPr lang="en-US" altLang="en-US" sz="2800" b="1">
                <a:solidFill>
                  <a:srgbClr val="FF0000"/>
                </a:solidFill>
                <a:latin typeface="Arial" panose="020B0604020202020204" pitchFamily="34" charset="0"/>
              </a:rPr>
              <a:t>   Reduced maximal sprint running speed</a:t>
            </a:r>
          </a:p>
        </p:txBody>
      </p:sp>
      <p:sp>
        <p:nvSpPr>
          <p:cNvPr id="1932292" name="Rectangle 4">
            <a:extLst>
              <a:ext uri="{FF2B5EF4-FFF2-40B4-BE49-F238E27FC236}">
                <a16:creationId xmlns:a16="http://schemas.microsoft.com/office/drawing/2014/main" id="{C75F28CB-775A-83BB-026B-594174EDD6FA}"/>
              </a:ext>
            </a:extLst>
          </p:cNvPr>
          <p:cNvSpPr>
            <a:spLocks noChangeArrowheads="1"/>
          </p:cNvSpPr>
          <p:nvPr/>
        </p:nvSpPr>
        <p:spPr bwMode="auto">
          <a:xfrm>
            <a:off x="533400" y="5751513"/>
            <a:ext cx="6858000" cy="457200"/>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932293" name="Text Box 5">
            <a:extLst>
              <a:ext uri="{FF2B5EF4-FFF2-40B4-BE49-F238E27FC236}">
                <a16:creationId xmlns:a16="http://schemas.microsoft.com/office/drawing/2014/main" id="{EB0A5B4A-D47F-83F7-5532-D5EE30C8ACDA}"/>
              </a:ext>
            </a:extLst>
          </p:cNvPr>
          <p:cNvSpPr txBox="1">
            <a:spLocks noChangeArrowheads="1"/>
          </p:cNvSpPr>
          <p:nvPr/>
        </p:nvSpPr>
        <p:spPr bwMode="auto">
          <a:xfrm>
            <a:off x="7391400" y="5538788"/>
            <a:ext cx="1828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        a</a:t>
            </a:r>
            <a:br>
              <a:rPr lang="en-US" altLang="en-US" sz="2400" b="1">
                <a:latin typeface="Arial" panose="020B0604020202020204" pitchFamily="34" charset="0"/>
              </a:rPr>
            </a:br>
            <a:r>
              <a:rPr lang="en-US" altLang="en-US" sz="2400" b="1">
                <a:latin typeface="Arial" panose="020B0604020202020204" pitchFamily="34" charset="0"/>
              </a:rPr>
              <a:t>"trade-of</a:t>
            </a:r>
            <a:r>
              <a:rPr lang="en-US" altLang="en-US" sz="800" b="1">
                <a:latin typeface="Arial" panose="020B0604020202020204" pitchFamily="34" charset="0"/>
              </a:rPr>
              <a:t> </a:t>
            </a:r>
            <a:r>
              <a:rPr lang="en-US" altLang="en-US" sz="2400" b="1">
                <a:latin typeface="Arial" panose="020B0604020202020204" pitchFamily="34" charset="0"/>
              </a:rPr>
              <a:t>f"</a:t>
            </a:r>
          </a:p>
        </p:txBody>
      </p:sp>
      <p:sp>
        <p:nvSpPr>
          <p:cNvPr id="407559" name="Oval 6">
            <a:extLst>
              <a:ext uri="{FF2B5EF4-FFF2-40B4-BE49-F238E27FC236}">
                <a16:creationId xmlns:a16="http://schemas.microsoft.com/office/drawing/2014/main" id="{D04BC493-44A4-81C6-9F92-5D4281BC6C9A}"/>
              </a:ext>
            </a:extLst>
          </p:cNvPr>
          <p:cNvSpPr>
            <a:spLocks noChangeArrowheads="1"/>
          </p:cNvSpPr>
          <p:nvPr/>
        </p:nvSpPr>
        <p:spPr bwMode="auto">
          <a:xfrm>
            <a:off x="3198813" y="4852988"/>
            <a:ext cx="63500" cy="63500"/>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3229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3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2293"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Slide Number Placeholder 3">
            <a:extLst>
              <a:ext uri="{FF2B5EF4-FFF2-40B4-BE49-F238E27FC236}">
                <a16:creationId xmlns:a16="http://schemas.microsoft.com/office/drawing/2014/main" id="{4AE40E6B-BB70-192C-AA54-189D503162B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2C3ACCE-C7AC-4622-AAFB-F5005C39DC23}" type="slidenum">
              <a:rPr lang="en-US" altLang="en-US" sz="1400"/>
              <a:pPr>
                <a:spcBef>
                  <a:spcPct val="0"/>
                </a:spcBef>
                <a:buFontTx/>
                <a:buNone/>
              </a:pPr>
              <a:t>219</a:t>
            </a:fld>
            <a:endParaRPr lang="en-US" altLang="en-US" sz="1400"/>
          </a:p>
        </p:txBody>
      </p:sp>
      <p:pic>
        <p:nvPicPr>
          <p:cNvPr id="409603" name="Picture 2" descr="peace">
            <a:extLst>
              <a:ext uri="{FF2B5EF4-FFF2-40B4-BE49-F238E27FC236}">
                <a16:creationId xmlns:a16="http://schemas.microsoft.com/office/drawing/2014/main" id="{74E797D1-C002-4178-C4EE-89B63FCE71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4038600"/>
            <a:ext cx="25908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4" name="Text Box 3">
            <a:extLst>
              <a:ext uri="{FF2B5EF4-FFF2-40B4-BE49-F238E27FC236}">
                <a16:creationId xmlns:a16="http://schemas.microsoft.com/office/drawing/2014/main" id="{4F371056-E8DC-A81D-2407-B52EC07E236F}"/>
              </a:ext>
            </a:extLst>
          </p:cNvPr>
          <p:cNvSpPr txBox="1">
            <a:spLocks noChangeArrowheads="1"/>
          </p:cNvSpPr>
          <p:nvPr/>
        </p:nvSpPr>
        <p:spPr bwMode="auto">
          <a:xfrm>
            <a:off x="304800" y="228600"/>
            <a:ext cx="8763000" cy="287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3800" b="1">
                <a:solidFill>
                  <a:srgbClr val="FF0000"/>
                </a:solidFill>
                <a:latin typeface="Arial" panose="020B0604020202020204" pitchFamily="34" charset="0"/>
              </a:rPr>
              <a:t>The t</a:t>
            </a:r>
            <a:r>
              <a:rPr lang="en-US" altLang="en-US" sz="400" b="1">
                <a:solidFill>
                  <a:srgbClr val="FF0000"/>
                </a:solidFill>
                <a:latin typeface="Arial" panose="020B0604020202020204" pitchFamily="34" charset="0"/>
              </a:rPr>
              <a:t> </a:t>
            </a:r>
            <a:r>
              <a:rPr lang="en-US" altLang="en-US" sz="3800" b="1">
                <a:solidFill>
                  <a:srgbClr val="FF0000"/>
                </a:solidFill>
                <a:latin typeface="Arial" panose="020B0604020202020204" pitchFamily="34" charset="0"/>
              </a:rPr>
              <a:t>wo lines with mini-muscles do </a:t>
            </a:r>
            <a:r>
              <a:rPr lang="en-US" altLang="en-US" sz="3800" b="1" u="sng">
                <a:solidFill>
                  <a:srgbClr val="FF0000"/>
                </a:solidFill>
                <a:latin typeface="Arial" panose="020B0604020202020204" pitchFamily="34" charset="0"/>
              </a:rPr>
              <a:t>not</a:t>
            </a:r>
            <a:r>
              <a:rPr lang="en-US" altLang="en-US" sz="3800" b="1">
                <a:solidFill>
                  <a:srgbClr val="FF0000"/>
                </a:solidFill>
                <a:latin typeface="Arial" panose="020B0604020202020204" pitchFamily="34" charset="0"/>
              </a:rPr>
              <a:t> run more total revolutions as compared with the other t</a:t>
            </a:r>
            <a:r>
              <a:rPr lang="en-US" altLang="en-US" sz="400" b="1">
                <a:solidFill>
                  <a:srgbClr val="FF0000"/>
                </a:solidFill>
                <a:latin typeface="Arial" panose="020B0604020202020204" pitchFamily="34" charset="0"/>
              </a:rPr>
              <a:t> </a:t>
            </a:r>
            <a:r>
              <a:rPr lang="en-US" altLang="en-US" sz="3800" b="1">
                <a:solidFill>
                  <a:srgbClr val="FF0000"/>
                </a:solidFill>
                <a:latin typeface="Arial" panose="020B0604020202020204" pitchFamily="34" charset="0"/>
              </a:rPr>
              <a:t>wo lines.</a:t>
            </a:r>
          </a:p>
          <a:p>
            <a:pPr>
              <a:lnSpc>
                <a:spcPct val="90000"/>
              </a:lnSpc>
              <a:spcBef>
                <a:spcPct val="30000"/>
              </a:spcBef>
              <a:buFontTx/>
              <a:buNone/>
            </a:pPr>
            <a:r>
              <a:rPr lang="en-US" altLang="en-US" sz="3800" b="1">
                <a:solidFill>
                  <a:srgbClr val="0000FF"/>
                </a:solidFill>
                <a:latin typeface="Arial" panose="020B0604020202020204" pitchFamily="34" charset="0"/>
              </a:rPr>
              <a:t>So this is an alternate "solution,"</a:t>
            </a:r>
            <a:br>
              <a:rPr lang="en-US" altLang="en-US" sz="3800" b="1">
                <a:solidFill>
                  <a:srgbClr val="0000FF"/>
                </a:solidFill>
                <a:latin typeface="Arial" panose="020B0604020202020204" pitchFamily="34" charset="0"/>
              </a:rPr>
            </a:br>
            <a:r>
              <a:rPr lang="en-US" altLang="en-US" sz="3800" b="1">
                <a:solidFill>
                  <a:srgbClr val="0000FF"/>
                </a:solidFill>
                <a:latin typeface="Arial" panose="020B0604020202020204" pitchFamily="34" charset="0"/>
              </a:rPr>
              <a:t>but apparently not a better one.</a:t>
            </a:r>
          </a:p>
        </p:txBody>
      </p:sp>
      <p:pic>
        <p:nvPicPr>
          <p:cNvPr id="409605" name="Picture 4" descr="dollar_bill_face_side_30">
            <a:extLst>
              <a:ext uri="{FF2B5EF4-FFF2-40B4-BE49-F238E27FC236}">
                <a16:creationId xmlns:a16="http://schemas.microsoft.com/office/drawing/2014/main" id="{DBC7FDAC-790E-D04E-76CA-80370A6E11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5000" y="3363913"/>
            <a:ext cx="50292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06" name="Picture 5" descr="DollarUSNew">
            <a:extLst>
              <a:ext uri="{FF2B5EF4-FFF2-40B4-BE49-F238E27FC236}">
                <a16:creationId xmlns:a16="http://schemas.microsoft.com/office/drawing/2014/main" id="{83D6C0A5-C3DC-3B55-C42B-E3B46F24F2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1950" y="4035425"/>
            <a:ext cx="2609850" cy="259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07" name="Text Box 6">
            <a:extLst>
              <a:ext uri="{FF2B5EF4-FFF2-40B4-BE49-F238E27FC236}">
                <a16:creationId xmlns:a16="http://schemas.microsoft.com/office/drawing/2014/main" id="{C9B4C46B-8A24-EF57-46DE-F0AC7A879941}"/>
              </a:ext>
            </a:extLst>
          </p:cNvPr>
          <p:cNvSpPr txBox="1">
            <a:spLocks noChangeArrowheads="1"/>
          </p:cNvSpPr>
          <p:nvPr/>
        </p:nvSpPr>
        <p:spPr bwMode="auto">
          <a:xfrm>
            <a:off x="2971800" y="5486400"/>
            <a:ext cx="3276600" cy="96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b="1">
                <a:solidFill>
                  <a:srgbClr val="008000"/>
                </a:solidFill>
              </a:rPr>
              <a:t>Three alternate U.S. dollars</a:t>
            </a:r>
          </a:p>
        </p:txBody>
      </p:sp>
    </p:spTree>
  </p:cSld>
  <p:clrMapOvr>
    <a:masterClrMapping/>
  </p:clrMapOvr>
  <p:transition>
    <p:wipe dir="d"/>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Number Placeholder 3">
            <a:extLst>
              <a:ext uri="{FF2B5EF4-FFF2-40B4-BE49-F238E27FC236}">
                <a16:creationId xmlns:a16="http://schemas.microsoft.com/office/drawing/2014/main" id="{4EF1B57F-3169-8289-264D-435C34F64D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6EEA2F6-5623-4EF0-A21D-93FC1FEA96BA}" type="slidenum">
              <a:rPr lang="en-US" altLang="en-US" sz="1400"/>
              <a:pPr>
                <a:spcBef>
                  <a:spcPct val="0"/>
                </a:spcBef>
                <a:buFontTx/>
                <a:buNone/>
              </a:pPr>
              <a:t>22</a:t>
            </a:fld>
            <a:endParaRPr lang="en-US" altLang="en-US" sz="1400"/>
          </a:p>
        </p:txBody>
      </p:sp>
      <p:graphicFrame>
        <p:nvGraphicFramePr>
          <p:cNvPr id="12" name="Chart 11">
            <a:extLst>
              <a:ext uri="{FF2B5EF4-FFF2-40B4-BE49-F238E27FC236}">
                <a16:creationId xmlns:a16="http://schemas.microsoft.com/office/drawing/2014/main" id="{47FD8FEA-E5CB-E1A2-86D3-9171EB91D246}"/>
              </a:ext>
            </a:extLst>
          </p:cNvPr>
          <p:cNvGraphicFramePr>
            <a:graphicFrameLocks/>
          </p:cNvGraphicFramePr>
          <p:nvPr/>
        </p:nvGraphicFramePr>
        <p:xfrm>
          <a:off x="1519239" y="1501588"/>
          <a:ext cx="6212540" cy="4108450"/>
        </p:xfrm>
        <a:graphic>
          <a:graphicData uri="http://schemas.openxmlformats.org/drawingml/2006/chart">
            <c:chart xmlns:c="http://schemas.openxmlformats.org/drawingml/2006/chart" xmlns:r="http://schemas.openxmlformats.org/officeDocument/2006/relationships" r:id="rId3"/>
          </a:graphicData>
        </a:graphic>
      </p:graphicFrame>
      <p:sp>
        <p:nvSpPr>
          <p:cNvPr id="71684" name="Title 1">
            <a:extLst>
              <a:ext uri="{FF2B5EF4-FFF2-40B4-BE49-F238E27FC236}">
                <a16:creationId xmlns:a16="http://schemas.microsoft.com/office/drawing/2014/main" id="{4C170BBB-6F87-062E-8E08-F659A56F2FD4}"/>
              </a:ext>
            </a:extLst>
          </p:cNvPr>
          <p:cNvSpPr>
            <a:spLocks noGrp="1"/>
          </p:cNvSpPr>
          <p:nvPr>
            <p:ph type="title" idx="4294967295"/>
          </p:nvPr>
        </p:nvSpPr>
        <p:spPr>
          <a:xfrm>
            <a:off x="212725" y="60325"/>
            <a:ext cx="8686800" cy="1143000"/>
          </a:xfrm>
        </p:spPr>
        <p:txBody>
          <a:bodyPr/>
          <a:lstStyle/>
          <a:p>
            <a:pPr eaLnBrk="1" hangingPunct="1"/>
            <a:r>
              <a:rPr lang="en-US" altLang="en-US" sz="3200" b="1">
                <a:solidFill>
                  <a:schemeClr val="tx1"/>
                </a:solidFill>
                <a:latin typeface="Arial" panose="020B0604020202020204" pitchFamily="34" charset="0"/>
                <a:cs typeface="Arial" panose="020B0604020202020204" pitchFamily="34" charset="0"/>
              </a:rPr>
              <a:t>Baseline (Resting) Corticosterone During Day in Mice Bred for High Wheel Running</a:t>
            </a:r>
          </a:p>
        </p:txBody>
      </p:sp>
      <p:sp>
        <p:nvSpPr>
          <p:cNvPr id="71685" name="TextBox 4">
            <a:extLst>
              <a:ext uri="{FF2B5EF4-FFF2-40B4-BE49-F238E27FC236}">
                <a16:creationId xmlns:a16="http://schemas.microsoft.com/office/drawing/2014/main" id="{7B5ADFC7-24DE-0ECB-1B6A-5BAF62B8E534}"/>
              </a:ext>
            </a:extLst>
          </p:cNvPr>
          <p:cNvSpPr txBox="1">
            <a:spLocks noChangeArrowheads="1"/>
          </p:cNvSpPr>
          <p:nvPr/>
        </p:nvSpPr>
        <p:spPr bwMode="auto">
          <a:xfrm>
            <a:off x="44450" y="6396038"/>
            <a:ext cx="28956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Malisch et al. 2007</a:t>
            </a:r>
          </a:p>
        </p:txBody>
      </p:sp>
      <p:sp>
        <p:nvSpPr>
          <p:cNvPr id="71686" name="TextBox 1">
            <a:extLst>
              <a:ext uri="{FF2B5EF4-FFF2-40B4-BE49-F238E27FC236}">
                <a16:creationId xmlns:a16="http://schemas.microsoft.com/office/drawing/2014/main" id="{67903A92-F22A-1BB0-4569-D7D1F75D7E67}"/>
              </a:ext>
            </a:extLst>
          </p:cNvPr>
          <p:cNvSpPr txBox="1">
            <a:spLocks noChangeArrowheads="1"/>
          </p:cNvSpPr>
          <p:nvPr/>
        </p:nvSpPr>
        <p:spPr bwMode="auto">
          <a:xfrm rot="-5400000">
            <a:off x="-724693" y="3239293"/>
            <a:ext cx="4451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200" b="1">
                <a:latin typeface="Arial" panose="020B0604020202020204" pitchFamily="34" charset="0"/>
                <a:cs typeface="Arial" panose="020B0604020202020204" pitchFamily="34" charset="0"/>
              </a:rPr>
              <a:t>Plasma Corticosterone (ng/ml)</a:t>
            </a:r>
          </a:p>
        </p:txBody>
      </p:sp>
      <p:sp>
        <p:nvSpPr>
          <p:cNvPr id="71687" name="TextBox 2">
            <a:extLst>
              <a:ext uri="{FF2B5EF4-FFF2-40B4-BE49-F238E27FC236}">
                <a16:creationId xmlns:a16="http://schemas.microsoft.com/office/drawing/2014/main" id="{C5C35FEB-173B-A161-D487-4F6709E9D272}"/>
              </a:ext>
            </a:extLst>
          </p:cNvPr>
          <p:cNvSpPr txBox="1">
            <a:spLocks noChangeArrowheads="1"/>
          </p:cNvSpPr>
          <p:nvPr/>
        </p:nvSpPr>
        <p:spPr bwMode="auto">
          <a:xfrm>
            <a:off x="4754563" y="2492375"/>
            <a:ext cx="2309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latin typeface="Arial" panose="020B0604020202020204" pitchFamily="34" charset="0"/>
                <a:cs typeface="Arial" panose="020B0604020202020204" pitchFamily="34" charset="0"/>
              </a:rPr>
              <a:t>~2-fold Higher </a:t>
            </a:r>
            <a:endParaRPr lang="en-US" altLang="en-US" sz="2400">
              <a:latin typeface="Arial" panose="020B0604020202020204" pitchFamily="34" charset="0"/>
              <a:cs typeface="Arial" panose="020B0604020202020204" pitchFamily="34" charset="0"/>
            </a:endParaRPr>
          </a:p>
        </p:txBody>
      </p:sp>
      <p:sp>
        <p:nvSpPr>
          <p:cNvPr id="71688" name="TextBox 1">
            <a:extLst>
              <a:ext uri="{FF2B5EF4-FFF2-40B4-BE49-F238E27FC236}">
                <a16:creationId xmlns:a16="http://schemas.microsoft.com/office/drawing/2014/main" id="{22109AB6-1EAD-F8A6-B8BA-CACB82AE8D26}"/>
              </a:ext>
            </a:extLst>
          </p:cNvPr>
          <p:cNvSpPr txBox="1">
            <a:spLocks noChangeArrowheads="1"/>
          </p:cNvSpPr>
          <p:nvPr/>
        </p:nvSpPr>
        <p:spPr bwMode="auto">
          <a:xfrm>
            <a:off x="2619375" y="5157788"/>
            <a:ext cx="4260850"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b="1">
                <a:solidFill>
                  <a:srgbClr val="0000FF"/>
                </a:solidFill>
                <a:latin typeface="Arial" panose="020B0604020202020204" pitchFamily="34" charset="0"/>
                <a:cs typeface="Arial" panose="020B0604020202020204" pitchFamily="34" charset="0"/>
              </a:rPr>
              <a:t>Control</a:t>
            </a:r>
            <a:r>
              <a:rPr lang="en-US" altLang="en-US" sz="1800" b="1">
                <a:latin typeface="Arial" panose="020B0604020202020204" pitchFamily="34" charset="0"/>
                <a:cs typeface="Arial" panose="020B0604020202020204" pitchFamily="34" charset="0"/>
              </a:rPr>
              <a:t>  </a:t>
            </a:r>
            <a:r>
              <a:rPr lang="en-US" altLang="en-US" sz="1800" b="1">
                <a:solidFill>
                  <a:srgbClr val="FF0000"/>
                </a:solidFill>
                <a:latin typeface="Arial" panose="020B0604020202020204" pitchFamily="34" charset="0"/>
                <a:cs typeface="Arial" panose="020B0604020202020204" pitchFamily="34" charset="0"/>
              </a:rPr>
              <a:t>Selected</a:t>
            </a:r>
            <a:r>
              <a:rPr lang="en-US" altLang="en-US" sz="1800" b="1">
                <a:latin typeface="Arial" panose="020B0604020202020204" pitchFamily="34" charset="0"/>
                <a:cs typeface="Arial" panose="020B0604020202020204" pitchFamily="34" charset="0"/>
              </a:rPr>
              <a:t>    </a:t>
            </a:r>
            <a:r>
              <a:rPr lang="en-US" altLang="en-US" sz="1800" b="1">
                <a:solidFill>
                  <a:srgbClr val="0000FF"/>
                </a:solidFill>
                <a:latin typeface="Arial" panose="020B0604020202020204" pitchFamily="34" charset="0"/>
                <a:cs typeface="Arial" panose="020B0604020202020204" pitchFamily="34" charset="0"/>
              </a:rPr>
              <a:t>Control</a:t>
            </a:r>
            <a:r>
              <a:rPr lang="en-US" altLang="en-US" sz="1800" b="1">
                <a:latin typeface="Arial" panose="020B0604020202020204" pitchFamily="34" charset="0"/>
                <a:cs typeface="Arial" panose="020B0604020202020204" pitchFamily="34" charset="0"/>
              </a:rPr>
              <a:t>   </a:t>
            </a:r>
            <a:r>
              <a:rPr lang="en-US" altLang="en-US" sz="1800" b="1">
                <a:solidFill>
                  <a:srgbClr val="FF0000"/>
                </a:solidFill>
                <a:latin typeface="Arial" panose="020B0604020202020204" pitchFamily="34" charset="0"/>
                <a:cs typeface="Arial" panose="020B0604020202020204" pitchFamily="34" charset="0"/>
              </a:rPr>
              <a:t>Selected</a:t>
            </a:r>
          </a:p>
        </p:txBody>
      </p:sp>
      <p:sp>
        <p:nvSpPr>
          <p:cNvPr id="71689" name="TextBox 2">
            <a:extLst>
              <a:ext uri="{FF2B5EF4-FFF2-40B4-BE49-F238E27FC236}">
                <a16:creationId xmlns:a16="http://schemas.microsoft.com/office/drawing/2014/main" id="{8CF348E4-CA8B-1D3F-1FAE-6D95D621B483}"/>
              </a:ext>
            </a:extLst>
          </p:cNvPr>
          <p:cNvSpPr txBox="1">
            <a:spLocks noChangeArrowheads="1"/>
          </p:cNvSpPr>
          <p:nvPr/>
        </p:nvSpPr>
        <p:spPr bwMode="auto">
          <a:xfrm>
            <a:off x="3260725" y="5480050"/>
            <a:ext cx="8334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6000">
                <a:latin typeface="Arial" panose="020B0604020202020204" pitchFamily="34" charset="0"/>
                <a:cs typeface="Arial" panose="020B0604020202020204" pitchFamily="34" charset="0"/>
              </a:rPr>
              <a:t>♀</a:t>
            </a:r>
          </a:p>
        </p:txBody>
      </p:sp>
      <p:sp>
        <p:nvSpPr>
          <p:cNvPr id="71690" name="TextBox 4">
            <a:extLst>
              <a:ext uri="{FF2B5EF4-FFF2-40B4-BE49-F238E27FC236}">
                <a16:creationId xmlns:a16="http://schemas.microsoft.com/office/drawing/2014/main" id="{E4136DEE-C93F-9521-8C11-CF34AE4F5B80}"/>
              </a:ext>
            </a:extLst>
          </p:cNvPr>
          <p:cNvSpPr txBox="1">
            <a:spLocks noChangeArrowheads="1"/>
          </p:cNvSpPr>
          <p:nvPr/>
        </p:nvSpPr>
        <p:spPr bwMode="auto">
          <a:xfrm>
            <a:off x="5445125" y="5497513"/>
            <a:ext cx="7048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6000">
                <a:latin typeface="Arial" panose="020B0604020202020204" pitchFamily="34" charset="0"/>
                <a:cs typeface="Arial" panose="020B0604020202020204" pitchFamily="34" charset="0"/>
              </a:rPr>
              <a:t>♂</a:t>
            </a:r>
          </a:p>
        </p:txBody>
      </p:sp>
      <p:sp>
        <p:nvSpPr>
          <p:cNvPr id="71691" name="TextBox 5">
            <a:extLst>
              <a:ext uri="{FF2B5EF4-FFF2-40B4-BE49-F238E27FC236}">
                <a16:creationId xmlns:a16="http://schemas.microsoft.com/office/drawing/2014/main" id="{EA14CBB6-E8AC-09D7-2D4D-A2C9F4A9329F}"/>
              </a:ext>
            </a:extLst>
          </p:cNvPr>
          <p:cNvSpPr txBox="1">
            <a:spLocks noChangeArrowheads="1"/>
          </p:cNvSpPr>
          <p:nvPr/>
        </p:nvSpPr>
        <p:spPr bwMode="auto">
          <a:xfrm>
            <a:off x="4057650" y="5802313"/>
            <a:ext cx="13033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b="1">
                <a:latin typeface="Arial" panose="020B0604020202020204" pitchFamily="34" charset="0"/>
                <a:cs typeface="Arial" panose="020B0604020202020204" pitchFamily="34" charset="0"/>
              </a:rPr>
              <a:t>LS means ± SE</a:t>
            </a:r>
          </a:p>
        </p:txBody>
      </p:sp>
      <p:sp>
        <p:nvSpPr>
          <p:cNvPr id="71692" name="TextBox 4">
            <a:extLst>
              <a:ext uri="{FF2B5EF4-FFF2-40B4-BE49-F238E27FC236}">
                <a16:creationId xmlns:a16="http://schemas.microsoft.com/office/drawing/2014/main" id="{106BE462-2B4F-9A76-802C-91FD0F16746F}"/>
              </a:ext>
            </a:extLst>
          </p:cNvPr>
          <p:cNvSpPr txBox="1">
            <a:spLocks noChangeArrowheads="1"/>
          </p:cNvSpPr>
          <p:nvPr/>
        </p:nvSpPr>
        <p:spPr bwMode="auto">
          <a:xfrm>
            <a:off x="6959600" y="6378575"/>
            <a:ext cx="22288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cs typeface="Arial" panose="020B0604020202020204" pitchFamily="34" charset="0"/>
              </a:rPr>
              <a:t>Generation 34</a:t>
            </a: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Slide Number Placeholder 3">
            <a:extLst>
              <a:ext uri="{FF2B5EF4-FFF2-40B4-BE49-F238E27FC236}">
                <a16:creationId xmlns:a16="http://schemas.microsoft.com/office/drawing/2014/main" id="{6F142623-AF66-F7CF-1F84-140CCE104A7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AB1F8A-77F1-4902-A7A8-9CFE1D6E6BF8}" type="slidenum">
              <a:rPr lang="en-US" altLang="en-US" sz="1400"/>
              <a:pPr>
                <a:spcBef>
                  <a:spcPct val="0"/>
                </a:spcBef>
                <a:buFontTx/>
                <a:buNone/>
              </a:pPr>
              <a:t>220</a:t>
            </a:fld>
            <a:endParaRPr lang="en-US" altLang="en-US" sz="1400"/>
          </a:p>
        </p:txBody>
      </p:sp>
      <p:sp>
        <p:nvSpPr>
          <p:cNvPr id="2112516" name="Text Box 4">
            <a:extLst>
              <a:ext uri="{FF2B5EF4-FFF2-40B4-BE49-F238E27FC236}">
                <a16:creationId xmlns:a16="http://schemas.microsoft.com/office/drawing/2014/main" id="{70103658-A013-FB89-FB03-EFC69768BE10}"/>
              </a:ext>
            </a:extLst>
          </p:cNvPr>
          <p:cNvSpPr txBox="1">
            <a:spLocks noChangeArrowheads="1"/>
          </p:cNvSpPr>
          <p:nvPr/>
        </p:nvSpPr>
        <p:spPr bwMode="auto">
          <a:xfrm>
            <a:off x="79375" y="5556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pic>
        <p:nvPicPr>
          <p:cNvPr id="411652" name="Picture 5">
            <a:extLst>
              <a:ext uri="{FF2B5EF4-FFF2-40B4-BE49-F238E27FC236}">
                <a16:creationId xmlns:a16="http://schemas.microsoft.com/office/drawing/2014/main" id="{1C131C79-6945-F362-3620-F093B8EF56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0013" y="719138"/>
            <a:ext cx="6007100" cy="571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1653" name="Text Box 6">
            <a:extLst>
              <a:ext uri="{FF2B5EF4-FFF2-40B4-BE49-F238E27FC236}">
                <a16:creationId xmlns:a16="http://schemas.microsoft.com/office/drawing/2014/main" id="{94C64F7B-C56D-7075-EACB-487A1487B9BA}"/>
              </a:ext>
            </a:extLst>
          </p:cNvPr>
          <p:cNvSpPr txBox="1">
            <a:spLocks noChangeArrowheads="1"/>
          </p:cNvSpPr>
          <p:nvPr/>
        </p:nvSpPr>
        <p:spPr bwMode="auto">
          <a:xfrm>
            <a:off x="5538788" y="1425575"/>
            <a:ext cx="3440112" cy="3216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800">
                <a:latin typeface="Arial" panose="020B0604020202020204" pitchFamily="34" charset="0"/>
              </a:rPr>
              <a:t>Kelly, S. A., T. A. Bell, S. R. Selitsky, R. J. Buus, K. Hua, G. M. Weinstock, T. Garland, Jr., </a:t>
            </a:r>
            <a:r>
              <a:rPr lang="en-US" altLang="en-US" sz="1800" b="1">
                <a:latin typeface="Arial" panose="020B0604020202020204" pitchFamily="34" charset="0"/>
              </a:rPr>
              <a:t>F. Pardo-Manuel de Villena</a:t>
            </a:r>
            <a:r>
              <a:rPr lang="en-US" altLang="en-US" sz="1800">
                <a:latin typeface="Arial" panose="020B0604020202020204" pitchFamily="34" charset="0"/>
              </a:rPr>
              <a:t>, and </a:t>
            </a:r>
            <a:r>
              <a:rPr lang="en-US" altLang="en-US" sz="1800" b="1">
                <a:latin typeface="Arial" panose="020B0604020202020204" pitchFamily="34" charset="0"/>
              </a:rPr>
              <a:t>D. Pomp</a:t>
            </a:r>
            <a:r>
              <a:rPr lang="en-US" altLang="en-US" sz="1800">
                <a:latin typeface="Arial" panose="020B0604020202020204" pitchFamily="34" charset="0"/>
              </a:rPr>
              <a:t>. 2013. A novel intronic SNP in the </a:t>
            </a:r>
            <a:r>
              <a:rPr lang="en-US" altLang="en-US" sz="1800" i="1">
                <a:latin typeface="Arial" panose="020B0604020202020204" pitchFamily="34" charset="0"/>
              </a:rPr>
              <a:t>Myosin heavy polypeptide 4</a:t>
            </a:r>
            <a:r>
              <a:rPr lang="en-US" altLang="en-US" sz="1800">
                <a:latin typeface="Arial" panose="020B0604020202020204" pitchFamily="34" charset="0"/>
              </a:rPr>
              <a:t> gene is responsible for the Mini-Muscle phenotype characterized by major reduction in hindlimb muscle mass in mice. Genetics 195:1385-1395. </a:t>
            </a:r>
          </a:p>
        </p:txBody>
      </p:sp>
    </p:spTree>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Slide Number Placeholder 3">
            <a:extLst>
              <a:ext uri="{FF2B5EF4-FFF2-40B4-BE49-F238E27FC236}">
                <a16:creationId xmlns:a16="http://schemas.microsoft.com/office/drawing/2014/main" id="{E2B1A89D-9C8A-2DBF-AABB-AFCC87C5619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5365C8-D565-4F86-A655-B45F34EE015E}" type="slidenum">
              <a:rPr lang="en-US" altLang="en-US" sz="1400"/>
              <a:pPr>
                <a:spcBef>
                  <a:spcPct val="0"/>
                </a:spcBef>
                <a:buFontTx/>
                <a:buNone/>
              </a:pPr>
              <a:t>221</a:t>
            </a:fld>
            <a:endParaRPr lang="en-US" altLang="en-US" sz="1400"/>
          </a:p>
        </p:txBody>
      </p:sp>
      <p:sp>
        <p:nvSpPr>
          <p:cNvPr id="2114562" name="Text Box 2">
            <a:extLst>
              <a:ext uri="{FF2B5EF4-FFF2-40B4-BE49-F238E27FC236}">
                <a16:creationId xmlns:a16="http://schemas.microsoft.com/office/drawing/2014/main" id="{B71EB61F-7FD1-8DE4-3629-0490F29C7627}"/>
              </a:ext>
            </a:extLst>
          </p:cNvPr>
          <p:cNvSpPr txBox="1">
            <a:spLocks noChangeArrowheads="1"/>
          </p:cNvSpPr>
          <p:nvPr/>
        </p:nvSpPr>
        <p:spPr bwMode="auto">
          <a:xfrm>
            <a:off x="79375" y="5556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sp>
        <p:nvSpPr>
          <p:cNvPr id="412676" name="Text Box 4">
            <a:extLst>
              <a:ext uri="{FF2B5EF4-FFF2-40B4-BE49-F238E27FC236}">
                <a16:creationId xmlns:a16="http://schemas.microsoft.com/office/drawing/2014/main" id="{718D5DC9-3195-3B35-B463-8599C34D8BFE}"/>
              </a:ext>
            </a:extLst>
          </p:cNvPr>
          <p:cNvSpPr txBox="1">
            <a:spLocks noChangeArrowheads="1"/>
          </p:cNvSpPr>
          <p:nvPr/>
        </p:nvSpPr>
        <p:spPr bwMode="auto">
          <a:xfrm>
            <a:off x="0" y="6213475"/>
            <a:ext cx="9275763" cy="611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200">
                <a:latin typeface="Arial" panose="020B0604020202020204" pitchFamily="34" charset="0"/>
              </a:rPr>
              <a:t>Kelly, S. A., T. A. Bell, S. R. Selitsky, R. J. Buus, K. Hua, G. M. Weinstock, T. Garland, Jr., F. Pardo-Manuel de Villena, and D. Pomp. 2013. A novel intronic SNP in the </a:t>
            </a:r>
            <a:r>
              <a:rPr lang="en-US" altLang="en-US" sz="1200" i="1">
                <a:latin typeface="Arial" panose="020B0604020202020204" pitchFamily="34" charset="0"/>
              </a:rPr>
              <a:t>Myosin heavy polypeptide 4</a:t>
            </a:r>
            <a:r>
              <a:rPr lang="en-US" altLang="en-US" sz="1200">
                <a:latin typeface="Arial" panose="020B0604020202020204" pitchFamily="34" charset="0"/>
              </a:rPr>
              <a:t> gene is responsible for the Mini-Muscle phenotype characterized</a:t>
            </a:r>
            <a:br>
              <a:rPr lang="en-US" altLang="en-US" sz="1200">
                <a:latin typeface="Arial" panose="020B0604020202020204" pitchFamily="34" charset="0"/>
              </a:rPr>
            </a:br>
            <a:r>
              <a:rPr lang="en-US" altLang="en-US" sz="1200">
                <a:latin typeface="Arial" panose="020B0604020202020204" pitchFamily="34" charset="0"/>
              </a:rPr>
              <a:t>by major reduction in hindlimb muscle mass in mice. Genetics 195:1385-1395. </a:t>
            </a:r>
          </a:p>
        </p:txBody>
      </p:sp>
      <p:pic>
        <p:nvPicPr>
          <p:cNvPr id="412677" name="Picture 5">
            <a:extLst>
              <a:ext uri="{FF2B5EF4-FFF2-40B4-BE49-F238E27FC236}">
                <a16:creationId xmlns:a16="http://schemas.microsoft.com/office/drawing/2014/main" id="{E4F141B3-655E-B5E8-E140-0134380F30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63" y="884238"/>
            <a:ext cx="8874125" cy="473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Slide Number Placeholder 3">
            <a:extLst>
              <a:ext uri="{FF2B5EF4-FFF2-40B4-BE49-F238E27FC236}">
                <a16:creationId xmlns:a16="http://schemas.microsoft.com/office/drawing/2014/main" id="{208D9241-C3EE-8DAB-1DF3-4EEDBC14818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6478C9A-D601-4C60-998D-E93E0FF35B66}" type="slidenum">
              <a:rPr lang="en-US" altLang="en-US" sz="1400"/>
              <a:pPr>
                <a:spcBef>
                  <a:spcPct val="0"/>
                </a:spcBef>
                <a:buFontTx/>
                <a:buNone/>
              </a:pPr>
              <a:t>222</a:t>
            </a:fld>
            <a:endParaRPr lang="en-US" altLang="en-US" sz="1400"/>
          </a:p>
        </p:txBody>
      </p:sp>
      <p:sp>
        <p:nvSpPr>
          <p:cNvPr id="1934338" name="Text Box 2">
            <a:extLst>
              <a:ext uri="{FF2B5EF4-FFF2-40B4-BE49-F238E27FC236}">
                <a16:creationId xmlns:a16="http://schemas.microsoft.com/office/drawing/2014/main" id="{FC5181EC-AB45-A555-9702-C7E1367D8BAC}"/>
              </a:ext>
            </a:extLst>
          </p:cNvPr>
          <p:cNvSpPr txBox="1">
            <a:spLocks noChangeArrowheads="1"/>
          </p:cNvSpPr>
          <p:nvPr/>
        </p:nvSpPr>
        <p:spPr bwMode="auto">
          <a:xfrm>
            <a:off x="79375" y="188913"/>
            <a:ext cx="9144000" cy="598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3500" b="1">
                <a:effectLst>
                  <a:outerShdw blurRad="38100" dist="38100" dir="2700000" algn="tl">
                    <a:srgbClr val="C0C0C0"/>
                  </a:outerShdw>
                </a:effectLst>
                <a:latin typeface="Arial" panose="020B0604020202020204" pitchFamily="34" charset="0"/>
              </a:rPr>
              <a:t>Causal Mutation for "Mighty Mini-Muscle"</a:t>
            </a:r>
            <a:endParaRPr lang="en-US" altLang="en-US" sz="3500">
              <a:effectLst>
                <a:outerShdw blurRad="38100" dist="38100" dir="2700000" algn="tl">
                  <a:srgbClr val="C0C0C0"/>
                </a:outerShdw>
              </a:effectLst>
              <a:latin typeface="Arial" panose="020B0604020202020204" pitchFamily="34" charset="0"/>
            </a:endParaRPr>
          </a:p>
        </p:txBody>
      </p:sp>
      <p:sp>
        <p:nvSpPr>
          <p:cNvPr id="413700" name="Text Box 3">
            <a:extLst>
              <a:ext uri="{FF2B5EF4-FFF2-40B4-BE49-F238E27FC236}">
                <a16:creationId xmlns:a16="http://schemas.microsoft.com/office/drawing/2014/main" id="{397C9100-0F6A-1E87-9248-5B51953B2BBC}"/>
              </a:ext>
            </a:extLst>
          </p:cNvPr>
          <p:cNvSpPr txBox="1">
            <a:spLocks noChangeArrowheads="1"/>
          </p:cNvSpPr>
          <p:nvPr/>
        </p:nvSpPr>
        <p:spPr bwMode="auto">
          <a:xfrm>
            <a:off x="298450" y="981075"/>
            <a:ext cx="8763000" cy="4338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Novel intronic single nucleotide polymorphism in the </a:t>
            </a:r>
            <a:r>
              <a:rPr lang="en-US" altLang="en-US" sz="2800" i="1">
                <a:solidFill>
                  <a:srgbClr val="0000FF"/>
                </a:solidFill>
                <a:latin typeface="Arial" panose="020B0604020202020204" pitchFamily="34" charset="0"/>
              </a:rPr>
              <a:t>Myosin heavy polypeptide 4</a:t>
            </a:r>
            <a:r>
              <a:rPr lang="en-US" altLang="en-US" sz="2800">
                <a:solidFill>
                  <a:srgbClr val="0000FF"/>
                </a:solidFill>
                <a:latin typeface="Arial" panose="020B0604020202020204" pitchFamily="34" charset="0"/>
              </a:rPr>
              <a:t> gene (</a:t>
            </a:r>
            <a:r>
              <a:rPr lang="en-US" altLang="en-US" sz="2800" i="1">
                <a:solidFill>
                  <a:srgbClr val="0000FF"/>
                </a:solidFill>
                <a:latin typeface="Arial" panose="020B0604020202020204" pitchFamily="34" charset="0"/>
              </a:rPr>
              <a:t>Myh4</a:t>
            </a:r>
            <a:r>
              <a:rPr lang="en-US" altLang="en-US" sz="2800" i="1" baseline="30000">
                <a:solidFill>
                  <a:srgbClr val="0000FF"/>
                </a:solidFill>
                <a:latin typeface="Arial" panose="020B0604020202020204" pitchFamily="34" charset="0"/>
              </a:rPr>
              <a:t>Minimsc</a:t>
            </a:r>
            <a:r>
              <a:rPr lang="en-US" altLang="en-US" sz="2800">
                <a:solidFill>
                  <a:srgbClr val="0000FF"/>
                </a:solidFill>
                <a:latin typeface="Arial" panose="020B0604020202020204" pitchFamily="34" charset="0"/>
              </a:rPr>
              <a:t>)</a:t>
            </a:r>
          </a:p>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C-to-T transition located in a 709-bp intron between exons 11 and 12</a:t>
            </a:r>
          </a:p>
          <a:p>
            <a:pPr>
              <a:lnSpc>
                <a:spcPct val="95000"/>
              </a:lnSpc>
              <a:spcBef>
                <a:spcPct val="0"/>
              </a:spcBef>
              <a:spcAft>
                <a:spcPct val="60000"/>
              </a:spcAft>
              <a:buFontTx/>
              <a:buNone/>
            </a:pPr>
            <a:r>
              <a:rPr lang="en-US" altLang="en-US" sz="2800">
                <a:solidFill>
                  <a:srgbClr val="0000FF"/>
                </a:solidFill>
                <a:latin typeface="Arial" panose="020B0604020202020204" pitchFamily="34" charset="0"/>
              </a:rPr>
              <a:t>Would not have been detected by exome sequencing</a:t>
            </a:r>
          </a:p>
          <a:p>
            <a:pPr>
              <a:lnSpc>
                <a:spcPct val="95000"/>
              </a:lnSpc>
              <a:spcBef>
                <a:spcPct val="0"/>
              </a:spcBef>
              <a:spcAft>
                <a:spcPct val="60000"/>
              </a:spcAft>
              <a:buFontTx/>
              <a:buNone/>
            </a:pPr>
            <a:r>
              <a:rPr lang="en-US" altLang="en-US" sz="2800" b="1" i="1">
                <a:solidFill>
                  <a:srgbClr val="0000FF"/>
                </a:solidFill>
                <a:latin typeface="Arial" panose="020B0604020202020204" pitchFamily="34" charset="0"/>
              </a:rPr>
              <a:t>What is it doing?</a:t>
            </a:r>
            <a:br>
              <a:rPr lang="en-US" altLang="en-US" sz="2800" b="1" i="1">
                <a:solidFill>
                  <a:srgbClr val="0000FF"/>
                </a:solidFill>
                <a:latin typeface="Arial" panose="020B0604020202020204" pitchFamily="34" charset="0"/>
              </a:rPr>
            </a:br>
            <a:r>
              <a:rPr lang="en-US" altLang="en-US" sz="1800" i="1">
                <a:solidFill>
                  <a:srgbClr val="0000FF"/>
                </a:solidFill>
                <a:latin typeface="Arial" panose="020B0604020202020204" pitchFamily="34" charset="0"/>
              </a:rPr>
              <a:t>No clear transcription factor binding sites within 1,000 base pairs of the mutation (http://motifmap.ics.uci.edu/), except maybe a thyroid hormone (T3) receptor (TransFac), and T3 is known to be involved in the developmental switch from</a:t>
            </a:r>
            <a:br>
              <a:rPr lang="en-US" altLang="en-US" sz="1800" i="1">
                <a:solidFill>
                  <a:srgbClr val="0000FF"/>
                </a:solidFill>
                <a:latin typeface="Arial" panose="020B0604020202020204" pitchFamily="34" charset="0"/>
              </a:rPr>
            </a:br>
            <a:r>
              <a:rPr lang="en-US" altLang="en-US" sz="1800" i="1">
                <a:solidFill>
                  <a:srgbClr val="0000FF"/>
                </a:solidFill>
                <a:latin typeface="Arial" panose="020B0604020202020204" pitchFamily="34" charset="0"/>
              </a:rPr>
              <a:t>Neo-MyHC to 2b-MyHC.</a:t>
            </a:r>
          </a:p>
        </p:txBody>
      </p:sp>
      <p:sp>
        <p:nvSpPr>
          <p:cNvPr id="413701" name="Text Box 4">
            <a:extLst>
              <a:ext uri="{FF2B5EF4-FFF2-40B4-BE49-F238E27FC236}">
                <a16:creationId xmlns:a16="http://schemas.microsoft.com/office/drawing/2014/main" id="{ACBE5772-38D3-3408-98C9-661048B39890}"/>
              </a:ext>
            </a:extLst>
          </p:cNvPr>
          <p:cNvSpPr txBox="1">
            <a:spLocks noChangeArrowheads="1"/>
          </p:cNvSpPr>
          <p:nvPr/>
        </p:nvSpPr>
        <p:spPr bwMode="auto">
          <a:xfrm>
            <a:off x="203200" y="5645150"/>
            <a:ext cx="8805863" cy="1076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1700">
                <a:latin typeface="Arial" panose="020B0604020202020204" pitchFamily="34" charset="0"/>
              </a:rPr>
              <a:t>Kelly, S. A., T. A. Bell, S. R. Selitsky, R. J. Buus, K. Hua, G. M. Weinstock, T. Garland, Jr., F. Pardo-Manuel de Villena, and D. Pomp. 2013. A novel intronic SNP in the </a:t>
            </a:r>
            <a:r>
              <a:rPr lang="en-US" altLang="en-US" sz="1700" i="1">
                <a:latin typeface="Arial" panose="020B0604020202020204" pitchFamily="34" charset="0"/>
              </a:rPr>
              <a:t>Myosin heavy polypeptide 4</a:t>
            </a:r>
            <a:r>
              <a:rPr lang="en-US" altLang="en-US" sz="1700">
                <a:latin typeface="Arial" panose="020B0604020202020204" pitchFamily="34" charset="0"/>
              </a:rPr>
              <a:t> gene is responsible for the Mini-Muscle phenotype characterized by major reduction in hindlimb muscle mass in mice. Genetics 195:1385-1395. </a:t>
            </a:r>
          </a:p>
        </p:txBody>
      </p:sp>
    </p:spTree>
  </p:cSld>
  <p:clrMapOvr>
    <a:masterClrMapping/>
  </p:clrMapOvr>
  <p:transition>
    <p:wipe dir="d"/>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Slide Number Placeholder 3">
            <a:extLst>
              <a:ext uri="{FF2B5EF4-FFF2-40B4-BE49-F238E27FC236}">
                <a16:creationId xmlns:a16="http://schemas.microsoft.com/office/drawing/2014/main" id="{4932A8C9-0626-1906-97BF-80496F58272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4D40844-DAA1-4794-9883-C9474133F516}" type="slidenum">
              <a:rPr lang="en-US" altLang="en-US" sz="1400"/>
              <a:pPr>
                <a:spcBef>
                  <a:spcPct val="0"/>
                </a:spcBef>
                <a:buFontTx/>
                <a:buNone/>
              </a:pPr>
              <a:t>223</a:t>
            </a:fld>
            <a:endParaRPr lang="en-US" altLang="en-US" sz="1400"/>
          </a:p>
        </p:txBody>
      </p:sp>
      <p:pic>
        <p:nvPicPr>
          <p:cNvPr id="415747" name="Picture 2" descr="FIG1_wskull_flat">
            <a:extLst>
              <a:ext uri="{FF2B5EF4-FFF2-40B4-BE49-F238E27FC236}">
                <a16:creationId xmlns:a16="http://schemas.microsoft.com/office/drawing/2014/main" id="{92B26C66-BD1B-857E-5906-8E641466F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79463"/>
            <a:ext cx="91440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5748" name="Text Box 3">
            <a:extLst>
              <a:ext uri="{FF2B5EF4-FFF2-40B4-BE49-F238E27FC236}">
                <a16:creationId xmlns:a16="http://schemas.microsoft.com/office/drawing/2014/main" id="{FE60CFFF-9C2C-68EA-4B7C-159266BC6109}"/>
              </a:ext>
            </a:extLst>
          </p:cNvPr>
          <p:cNvSpPr txBox="1">
            <a:spLocks noChangeArrowheads="1"/>
          </p:cNvSpPr>
          <p:nvPr/>
        </p:nvSpPr>
        <p:spPr bwMode="auto">
          <a:xfrm>
            <a:off x="39688" y="6400800"/>
            <a:ext cx="9117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Schutz, H., H. A. Jamniczky, B. Hallgrímsson, and T. Garland, Jr. 2014. </a:t>
            </a:r>
            <a:r>
              <a:rPr lang="en-US" altLang="en-US" sz="1200">
                <a:latin typeface="Arial" panose="020B0604020202020204" pitchFamily="34" charset="0"/>
              </a:rPr>
              <a:t>Shape-shift: semicircular canal morphology</a:t>
            </a:r>
            <a:br>
              <a:rPr lang="en-US" altLang="en-US" sz="1200">
                <a:latin typeface="Arial" panose="020B0604020202020204" pitchFamily="34" charset="0"/>
              </a:rPr>
            </a:br>
            <a:r>
              <a:rPr lang="en-US" altLang="en-US" sz="1200">
                <a:latin typeface="Arial" panose="020B0604020202020204" pitchFamily="34" charset="0"/>
              </a:rPr>
              <a:t>        responds to selection for increased locomotor activity. Evolution 68:3184-3198.</a:t>
            </a:r>
          </a:p>
        </p:txBody>
      </p:sp>
      <p:sp>
        <p:nvSpPr>
          <p:cNvPr id="2201604" name="Text Box 4">
            <a:extLst>
              <a:ext uri="{FF2B5EF4-FFF2-40B4-BE49-F238E27FC236}">
                <a16:creationId xmlns:a16="http://schemas.microsoft.com/office/drawing/2014/main" id="{4FAD3EFD-1E08-3C38-37E8-AE1BFBD21710}"/>
              </a:ext>
            </a:extLst>
          </p:cNvPr>
          <p:cNvSpPr txBox="1">
            <a:spLocks noChangeArrowheads="1"/>
          </p:cNvSpPr>
          <p:nvPr/>
        </p:nvSpPr>
        <p:spPr bwMode="auto">
          <a:xfrm>
            <a:off x="0" y="-26988"/>
            <a:ext cx="9144000" cy="97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3800" b="1">
                <a:effectLst>
                  <a:outerShdw blurRad="38100" dist="38100" dir="2700000" algn="tl">
                    <a:srgbClr val="C0C0C0"/>
                  </a:outerShdw>
                </a:effectLst>
                <a:latin typeface="Arial" panose="020B0604020202020204" pitchFamily="34" charset="0"/>
              </a:rPr>
              <a:t>3D Landmarks for Semicircular Canals </a:t>
            </a:r>
            <a:r>
              <a:rPr lang="en-US" altLang="en-US" sz="2000" b="1">
                <a:effectLst>
                  <a:outerShdw blurRad="38100" dist="38100" dir="2700000" algn="tl">
                    <a:srgbClr val="C0C0C0"/>
                  </a:outerShdw>
                </a:effectLst>
                <a:latin typeface="Arial" panose="020B0604020202020204" pitchFamily="34" charset="0"/>
              </a:rPr>
              <a:t>Adult Males, Generation 21</a:t>
            </a:r>
          </a:p>
        </p:txBody>
      </p:sp>
      <p:sp>
        <p:nvSpPr>
          <p:cNvPr id="415750" name="Text Box 5">
            <a:extLst>
              <a:ext uri="{FF2B5EF4-FFF2-40B4-BE49-F238E27FC236}">
                <a16:creationId xmlns:a16="http://schemas.microsoft.com/office/drawing/2014/main" id="{D9B2A70B-B515-1F0F-154F-6BE375E9972D}"/>
              </a:ext>
            </a:extLst>
          </p:cNvPr>
          <p:cNvSpPr txBox="1">
            <a:spLocks noChangeArrowheads="1"/>
          </p:cNvSpPr>
          <p:nvPr/>
        </p:nvSpPr>
        <p:spPr bwMode="auto">
          <a:xfrm>
            <a:off x="5953125" y="5362575"/>
            <a:ext cx="31130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0000FF"/>
                </a:solidFill>
                <a:latin typeface="Arial" panose="020B0604020202020204" pitchFamily="34" charset="0"/>
              </a:rPr>
              <a:t>Canal radii do not differ, but …</a:t>
            </a:r>
          </a:p>
        </p:txBody>
      </p:sp>
    </p:spTree>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Slide Number Placeholder 3">
            <a:extLst>
              <a:ext uri="{FF2B5EF4-FFF2-40B4-BE49-F238E27FC236}">
                <a16:creationId xmlns:a16="http://schemas.microsoft.com/office/drawing/2014/main" id="{8CD98E45-5451-7020-B99A-FB9D8A76B9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A79BF05-F3DC-4B56-AF8E-DEB14F13C9E9}" type="slidenum">
              <a:rPr lang="en-US" altLang="en-US" sz="1400"/>
              <a:pPr>
                <a:spcBef>
                  <a:spcPct val="0"/>
                </a:spcBef>
                <a:buFontTx/>
                <a:buNone/>
              </a:pPr>
              <a:t>224</a:t>
            </a:fld>
            <a:endParaRPr lang="en-US" altLang="en-US" sz="1400"/>
          </a:p>
        </p:txBody>
      </p:sp>
      <p:pic>
        <p:nvPicPr>
          <p:cNvPr id="417795" name="Picture 2">
            <a:extLst>
              <a:ext uri="{FF2B5EF4-FFF2-40B4-BE49-F238E27FC236}">
                <a16:creationId xmlns:a16="http://schemas.microsoft.com/office/drawing/2014/main" id="{8A1A04A2-A105-893C-FF4D-40B65A7711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3400" y="587375"/>
            <a:ext cx="7143750" cy="571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3651" name="Text Box 3">
            <a:extLst>
              <a:ext uri="{FF2B5EF4-FFF2-40B4-BE49-F238E27FC236}">
                <a16:creationId xmlns:a16="http://schemas.microsoft.com/office/drawing/2014/main" id="{FB4854A7-5B58-E8C4-EE8F-7EB10C04F14C}"/>
              </a:ext>
            </a:extLst>
          </p:cNvPr>
          <p:cNvSpPr txBox="1">
            <a:spLocks noChangeArrowheads="1"/>
          </p:cNvSpPr>
          <p:nvPr/>
        </p:nvSpPr>
        <p:spPr bwMode="auto">
          <a:xfrm>
            <a:off x="0" y="-26988"/>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3200" b="1">
                <a:effectLst>
                  <a:outerShdw blurRad="38100" dist="38100" dir="2700000" algn="tl">
                    <a:srgbClr val="C0C0C0"/>
                  </a:outerShdw>
                </a:effectLst>
                <a:latin typeface="Arial" panose="020B0604020202020204" pitchFamily="34" charset="0"/>
              </a:rPr>
              <a:t>Principal Components &amp; Shape Extremes</a:t>
            </a:r>
          </a:p>
        </p:txBody>
      </p:sp>
      <p:sp>
        <p:nvSpPr>
          <p:cNvPr id="417797" name="Text Box 4">
            <a:extLst>
              <a:ext uri="{FF2B5EF4-FFF2-40B4-BE49-F238E27FC236}">
                <a16:creationId xmlns:a16="http://schemas.microsoft.com/office/drawing/2014/main" id="{B86ED100-8686-B95C-BE13-5B17597A6F5F}"/>
              </a:ext>
            </a:extLst>
          </p:cNvPr>
          <p:cNvSpPr txBox="1">
            <a:spLocks noChangeArrowheads="1"/>
          </p:cNvSpPr>
          <p:nvPr/>
        </p:nvSpPr>
        <p:spPr bwMode="auto">
          <a:xfrm>
            <a:off x="425450" y="4924425"/>
            <a:ext cx="2381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High Runner</a:t>
            </a:r>
          </a:p>
        </p:txBody>
      </p:sp>
      <p:sp>
        <p:nvSpPr>
          <p:cNvPr id="417798" name="Text Box 5">
            <a:extLst>
              <a:ext uri="{FF2B5EF4-FFF2-40B4-BE49-F238E27FC236}">
                <a16:creationId xmlns:a16="http://schemas.microsoft.com/office/drawing/2014/main" id="{DA3BF85F-261C-AA71-9458-EB8A292A6A2F}"/>
              </a:ext>
            </a:extLst>
          </p:cNvPr>
          <p:cNvSpPr txBox="1">
            <a:spLocks noChangeArrowheads="1"/>
          </p:cNvSpPr>
          <p:nvPr/>
        </p:nvSpPr>
        <p:spPr bwMode="auto">
          <a:xfrm>
            <a:off x="425450" y="5422900"/>
            <a:ext cx="2381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Control</a:t>
            </a:r>
          </a:p>
        </p:txBody>
      </p:sp>
      <p:sp>
        <p:nvSpPr>
          <p:cNvPr id="417799" name="Text Box 6">
            <a:extLst>
              <a:ext uri="{FF2B5EF4-FFF2-40B4-BE49-F238E27FC236}">
                <a16:creationId xmlns:a16="http://schemas.microsoft.com/office/drawing/2014/main" id="{23A9E7B5-FE76-E973-163D-EF45A41AB34B}"/>
              </a:ext>
            </a:extLst>
          </p:cNvPr>
          <p:cNvSpPr txBox="1">
            <a:spLocks noChangeArrowheads="1"/>
          </p:cNvSpPr>
          <p:nvPr/>
        </p:nvSpPr>
        <p:spPr bwMode="auto">
          <a:xfrm>
            <a:off x="0" y="2378075"/>
            <a:ext cx="1963738"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000" b="1">
                <a:solidFill>
                  <a:srgbClr val="00C000"/>
                </a:solidFill>
                <a:latin typeface="Arial Unicode MS" panose="020B0604020202020204" pitchFamily="34" charset="-128"/>
              </a:rPr>
              <a:t>PCA of the variance-</a:t>
            </a:r>
            <a:br>
              <a:rPr lang="en-US" altLang="en-US" sz="2000" b="1">
                <a:solidFill>
                  <a:srgbClr val="00C000"/>
                </a:solidFill>
                <a:latin typeface="Arial Unicode MS" panose="020B0604020202020204" pitchFamily="34" charset="-128"/>
              </a:rPr>
            </a:br>
            <a:r>
              <a:rPr lang="en-US" altLang="en-US" sz="2000" b="1">
                <a:solidFill>
                  <a:srgbClr val="00C000"/>
                </a:solidFill>
                <a:latin typeface="Arial Unicode MS" panose="020B0604020202020204" pitchFamily="34" charset="-128"/>
              </a:rPr>
              <a:t>covariance matrix of the Procrustes coordinates</a:t>
            </a:r>
          </a:p>
        </p:txBody>
      </p:sp>
      <p:sp>
        <p:nvSpPr>
          <p:cNvPr id="417800" name="Text Box 8">
            <a:extLst>
              <a:ext uri="{FF2B5EF4-FFF2-40B4-BE49-F238E27FC236}">
                <a16:creationId xmlns:a16="http://schemas.microsoft.com/office/drawing/2014/main" id="{0E54DA9D-2AD9-EA87-6C16-34A3F36B6E75}"/>
              </a:ext>
            </a:extLst>
          </p:cNvPr>
          <p:cNvSpPr txBox="1">
            <a:spLocks noChangeArrowheads="1"/>
          </p:cNvSpPr>
          <p:nvPr/>
        </p:nvSpPr>
        <p:spPr bwMode="auto">
          <a:xfrm>
            <a:off x="39688" y="6400800"/>
            <a:ext cx="9117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Schutz, H., H. A. Jamniczky, B. Hallgrímsson, and T. Garland, Jr. 2014. </a:t>
            </a:r>
            <a:r>
              <a:rPr lang="en-US" altLang="en-US" sz="1200">
                <a:latin typeface="Arial" panose="020B0604020202020204" pitchFamily="34" charset="0"/>
              </a:rPr>
              <a:t>Shape-shift: semicircular canal morphology</a:t>
            </a:r>
            <a:br>
              <a:rPr lang="en-US" altLang="en-US" sz="1200">
                <a:latin typeface="Arial" panose="020B0604020202020204" pitchFamily="34" charset="0"/>
              </a:rPr>
            </a:br>
            <a:r>
              <a:rPr lang="en-US" altLang="en-US" sz="1200">
                <a:latin typeface="Arial" panose="020B0604020202020204" pitchFamily="34" charset="0"/>
              </a:rPr>
              <a:t>        responds to selection for increased locomotor activity. Evolution 68:3184-3198.</a:t>
            </a:r>
          </a:p>
        </p:txBody>
      </p:sp>
    </p:spTree>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Slide Number Placeholder 3">
            <a:extLst>
              <a:ext uri="{FF2B5EF4-FFF2-40B4-BE49-F238E27FC236}">
                <a16:creationId xmlns:a16="http://schemas.microsoft.com/office/drawing/2014/main" id="{702F453A-2C25-B063-416D-B9E7BC357E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5776F58-2CA2-4B31-AFF5-B0C37228929A}" type="slidenum">
              <a:rPr lang="en-US" altLang="en-US" sz="1400"/>
              <a:pPr>
                <a:spcBef>
                  <a:spcPct val="0"/>
                </a:spcBef>
                <a:buFontTx/>
                <a:buNone/>
              </a:pPr>
              <a:t>225</a:t>
            </a:fld>
            <a:endParaRPr lang="en-US" altLang="en-US" sz="1400"/>
          </a:p>
        </p:txBody>
      </p:sp>
      <p:sp>
        <p:nvSpPr>
          <p:cNvPr id="2225154" name="Text Box 2">
            <a:extLst>
              <a:ext uri="{FF2B5EF4-FFF2-40B4-BE49-F238E27FC236}">
                <a16:creationId xmlns:a16="http://schemas.microsoft.com/office/drawing/2014/main" id="{7B07FAF6-EA3F-93AA-3A2D-E4393EFBF025}"/>
              </a:ext>
            </a:extLst>
          </p:cNvPr>
          <p:cNvSpPr txBox="1">
            <a:spLocks noChangeArrowheads="1"/>
          </p:cNvSpPr>
          <p:nvPr/>
        </p:nvSpPr>
        <p:spPr bwMode="auto">
          <a:xfrm>
            <a:off x="1565275" y="2565400"/>
            <a:ext cx="5856288" cy="1189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defRPr/>
            </a:pPr>
            <a:r>
              <a:rPr lang="en-US" altLang="en-US" sz="8000" b="1">
                <a:solidFill>
                  <a:srgbClr val="66FF33"/>
                </a:solidFill>
                <a:effectLst>
                  <a:outerShdw blurRad="38100" dist="38100" dir="2700000" algn="tl">
                    <a:srgbClr val="000000"/>
                  </a:outerShdw>
                </a:effectLst>
                <a:latin typeface="Helvetica" panose="020B0604020202020204" pitchFamily="34" charset="0"/>
              </a:rPr>
              <a:t>Genetics</a:t>
            </a:r>
          </a:p>
        </p:txBody>
      </p:sp>
    </p:spTree>
  </p:cSld>
  <p:clrMapOvr>
    <a:masterClrMapping/>
  </p:clrMapOvr>
  <p:transition>
    <p:wipe dir="d"/>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Slide Number Placeholder 5">
            <a:extLst>
              <a:ext uri="{FF2B5EF4-FFF2-40B4-BE49-F238E27FC236}">
                <a16:creationId xmlns:a16="http://schemas.microsoft.com/office/drawing/2014/main" id="{65C8233C-F305-D7C2-137F-619A1CD62B9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54AA953-36E7-4F72-AAD3-5FEBEF0B7574}" type="slidenum">
              <a:rPr lang="en-US" altLang="en-US" sz="1400"/>
              <a:pPr>
                <a:spcBef>
                  <a:spcPct val="0"/>
                </a:spcBef>
                <a:buFontTx/>
                <a:buNone/>
              </a:pPr>
              <a:t>226</a:t>
            </a:fld>
            <a:endParaRPr lang="en-US" altLang="en-US" sz="1400"/>
          </a:p>
        </p:txBody>
      </p:sp>
      <p:sp>
        <p:nvSpPr>
          <p:cNvPr id="2061314" name="Rectangle 2">
            <a:extLst>
              <a:ext uri="{FF2B5EF4-FFF2-40B4-BE49-F238E27FC236}">
                <a16:creationId xmlns:a16="http://schemas.microsoft.com/office/drawing/2014/main" id="{CCA474DB-F98D-B55C-930D-6D3220818EA4}"/>
              </a:ext>
            </a:extLst>
          </p:cNvPr>
          <p:cNvSpPr>
            <a:spLocks noGrp="1" noChangeArrowheads="1"/>
          </p:cNvSpPr>
          <p:nvPr>
            <p:ph type="body" idx="1"/>
          </p:nvPr>
        </p:nvSpPr>
        <p:spPr>
          <a:xfrm>
            <a:off x="188913" y="819150"/>
            <a:ext cx="8864600" cy="5700713"/>
          </a:xfrm>
        </p:spPr>
        <p:txBody>
          <a:bodyPr>
            <a:spAutoFit/>
          </a:bodyPr>
          <a:lstStyle/>
          <a:p>
            <a:pPr>
              <a:lnSpc>
                <a:spcPct val="95000"/>
              </a:lnSpc>
              <a:spcBef>
                <a:spcPct val="0"/>
              </a:spcBef>
              <a:spcAft>
                <a:spcPct val="20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Quantitative genetics &amp; "animal models"</a:t>
            </a:r>
          </a:p>
          <a:p>
            <a:pPr lvl="1">
              <a:lnSpc>
                <a:spcPct val="95000"/>
              </a:lnSpc>
              <a:spcBef>
                <a:spcPct val="0"/>
              </a:spcBef>
              <a:spcAft>
                <a:spcPct val="20000"/>
              </a:spcAft>
              <a:buSzPct val="130000"/>
              <a:buFont typeface="Arial" panose="020B0604020202020204" pitchFamily="34" charset="0"/>
              <a:buChar char="●"/>
              <a:defRPr/>
            </a:pPr>
            <a:r>
              <a:rPr lang="en-US" altLang="en-US" sz="2200" b="1">
                <a:solidFill>
                  <a:srgbClr val="FF0000"/>
                </a:solidFill>
                <a:effectLst>
                  <a:outerShdw blurRad="38100" dist="38100" dir="2700000" algn="tl">
                    <a:srgbClr val="C0C0C0"/>
                  </a:outerShdw>
                </a:effectLst>
                <a:latin typeface="Arial" panose="020B0604020202020204" pitchFamily="34" charset="0"/>
              </a:rPr>
              <a:t>base population, realized heritability,</a:t>
            </a:r>
            <a:br>
              <a:rPr lang="en-US" altLang="en-US" sz="2200" b="1">
                <a:solidFill>
                  <a:srgbClr val="FF0000"/>
                </a:solidFill>
                <a:effectLst>
                  <a:outerShdw blurRad="38100" dist="38100" dir="2700000" algn="tl">
                    <a:srgbClr val="C0C0C0"/>
                  </a:outerShdw>
                </a:effectLst>
                <a:latin typeface="Arial" panose="020B0604020202020204" pitchFamily="34" charset="0"/>
              </a:rPr>
            </a:br>
            <a:r>
              <a:rPr lang="en-US" altLang="en-US" sz="2200" b="1">
                <a:solidFill>
                  <a:srgbClr val="FF0000"/>
                </a:solidFill>
                <a:effectLst>
                  <a:outerShdw blurRad="38100" dist="38100" dir="2700000" algn="tl">
                    <a:srgbClr val="C0C0C0"/>
                  </a:outerShdw>
                </a:effectLst>
                <a:latin typeface="Arial" panose="020B0604020202020204" pitchFamily="34" charset="0"/>
              </a:rPr>
              <a:t>genetic correlations, selection limits</a:t>
            </a:r>
          </a:p>
          <a:p>
            <a:pPr>
              <a:lnSpc>
                <a:spcPct val="95000"/>
              </a:lnSpc>
              <a:spcBef>
                <a:spcPct val="0"/>
              </a:spcBef>
              <a:spcAft>
                <a:spcPct val="20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Line crosses to examine heterosis, dominance, number of genes involved in selection response</a:t>
            </a:r>
          </a:p>
          <a:p>
            <a:pPr lvl="1">
              <a:lnSpc>
                <a:spcPct val="95000"/>
              </a:lnSpc>
              <a:spcBef>
                <a:spcPct val="0"/>
              </a:spcBef>
              <a:spcAft>
                <a:spcPct val="20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Can a hybrid line break the selection limit?</a:t>
            </a:r>
          </a:p>
          <a:p>
            <a:pPr>
              <a:lnSpc>
                <a:spcPct val="95000"/>
              </a:lnSpc>
              <a:spcBef>
                <a:spcPct val="0"/>
              </a:spcBef>
              <a:spcAft>
                <a:spcPct val="35000"/>
              </a:spcAft>
              <a:buSzPct val="130000"/>
              <a:buFont typeface="Arial" panose="020B0604020202020204" pitchFamily="34" charset="0"/>
              <a:buChar char="●"/>
              <a:defRPr/>
            </a:pPr>
            <a:r>
              <a:rPr lang="en-US" altLang="en-US" sz="2400" b="1">
                <a:solidFill>
                  <a:srgbClr val="FF0000"/>
                </a:solidFill>
                <a:effectLst>
                  <a:outerShdw blurRad="38100" dist="38100" dir="2700000" algn="tl">
                    <a:srgbClr val="C0C0C0"/>
                  </a:outerShdw>
                </a:effectLst>
                <a:latin typeface="Arial" panose="020B0604020202020204" pitchFamily="34" charset="0"/>
              </a:rPr>
              <a:t>Gene of Major Effect: mighty mini-muscle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Gene expression in the hippocampus</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Experimental cross with inbred C57BL/6J</a:t>
            </a:r>
          </a:p>
          <a:p>
            <a:pPr lvl="1">
              <a:lnSpc>
                <a:spcPct val="80000"/>
              </a:lnSpc>
              <a:spcBef>
                <a:spcPct val="0"/>
              </a:spcBef>
              <a:spcAft>
                <a:spcPct val="35000"/>
              </a:spcAft>
              <a:buSzPct val="130000"/>
              <a:buFont typeface="Arial" panose="020B0604020202020204" pitchFamily="34" charset="0"/>
              <a:buChar char="●"/>
              <a:defRPr/>
            </a:pPr>
            <a:r>
              <a:rPr lang="en-US" altLang="en-US" sz="2200" b="1">
                <a:effectLst>
                  <a:outerShdw blurRad="38100" dist="38100" dir="2700000" algn="tl">
                    <a:srgbClr val="C0C0C0"/>
                  </a:outerShdw>
                </a:effectLst>
                <a:latin typeface="Arial" panose="020B0604020202020204" pitchFamily="34" charset="0"/>
              </a:rPr>
              <a:t>QTL mapping, eQTL analysis of brain &amp; muscle</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RNA-seq of specific brain regions (Rhodes et al.)</a:t>
            </a:r>
          </a:p>
          <a:p>
            <a:pPr>
              <a:lnSpc>
                <a:spcPct val="95000"/>
              </a:lnSpc>
              <a:spcBef>
                <a:spcPct val="0"/>
              </a:spcBef>
              <a:spcAft>
                <a:spcPct val="35000"/>
              </a:spcAft>
              <a:buSzPct val="130000"/>
              <a:buFont typeface="Arial" panose="020B0604020202020204" pitchFamily="34" charset="0"/>
              <a:buChar char="●"/>
              <a:defRPr/>
            </a:pPr>
            <a:r>
              <a:rPr lang="en-US" altLang="en-US" sz="2400" b="1">
                <a:effectLst>
                  <a:outerShdw blurRad="38100" dist="38100" dir="2700000" algn="tl">
                    <a:srgbClr val="C0C0C0"/>
                  </a:outerShdw>
                </a:effectLst>
                <a:latin typeface="Arial" panose="020B0604020202020204" pitchFamily="34" charset="0"/>
              </a:rPr>
              <a:t>SNP chips and whole-genome sequencing, eventually combined with full pedigree information (evolve and resequence in general and for a hybrid line)</a:t>
            </a:r>
          </a:p>
        </p:txBody>
      </p:sp>
      <p:sp>
        <p:nvSpPr>
          <p:cNvPr id="2061315" name="Text Box 3">
            <a:extLst>
              <a:ext uri="{FF2B5EF4-FFF2-40B4-BE49-F238E27FC236}">
                <a16:creationId xmlns:a16="http://schemas.microsoft.com/office/drawing/2014/main" id="{670B262E-1ED0-D34C-5128-8C82B8273564}"/>
              </a:ext>
            </a:extLst>
          </p:cNvPr>
          <p:cNvSpPr txBox="1">
            <a:spLocks noChangeArrowheads="1"/>
          </p:cNvSpPr>
          <p:nvPr/>
        </p:nvSpPr>
        <p:spPr bwMode="auto">
          <a:xfrm>
            <a:off x="1944688" y="31750"/>
            <a:ext cx="5395912" cy="671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Genetic Approaches</a:t>
            </a:r>
          </a:p>
        </p:txBody>
      </p:sp>
      <p:sp>
        <p:nvSpPr>
          <p:cNvPr id="421893" name="Line 4">
            <a:extLst>
              <a:ext uri="{FF2B5EF4-FFF2-40B4-BE49-F238E27FC236}">
                <a16:creationId xmlns:a16="http://schemas.microsoft.com/office/drawing/2014/main" id="{C3ACCEFE-7136-152F-3B0F-94EC2908DCFD}"/>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Slide Number Placeholder 3">
            <a:extLst>
              <a:ext uri="{FF2B5EF4-FFF2-40B4-BE49-F238E27FC236}">
                <a16:creationId xmlns:a16="http://schemas.microsoft.com/office/drawing/2014/main" id="{34A9F154-A0AA-21FD-7471-9C475777E2D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C1EA9C1-BB38-4F12-9AA8-8A38A0D5C9E1}" type="slidenum">
              <a:rPr lang="en-US" altLang="en-US" sz="1400"/>
              <a:pPr>
                <a:spcBef>
                  <a:spcPct val="0"/>
                </a:spcBef>
                <a:buFontTx/>
                <a:buNone/>
              </a:pPr>
              <a:t>227</a:t>
            </a:fld>
            <a:endParaRPr lang="en-US" altLang="en-US" sz="1400"/>
          </a:p>
        </p:txBody>
      </p:sp>
      <p:sp>
        <p:nvSpPr>
          <p:cNvPr id="423939" name="Text Box 2">
            <a:extLst>
              <a:ext uri="{FF2B5EF4-FFF2-40B4-BE49-F238E27FC236}">
                <a16:creationId xmlns:a16="http://schemas.microsoft.com/office/drawing/2014/main" id="{DAD4AFC3-0C4E-9E8D-EFEF-F6D4BB3D61DB}"/>
              </a:ext>
            </a:extLst>
          </p:cNvPr>
          <p:cNvSpPr txBox="1">
            <a:spLocks noChangeArrowheads="1"/>
          </p:cNvSpPr>
          <p:nvPr/>
        </p:nvSpPr>
        <p:spPr bwMode="auto">
          <a:xfrm>
            <a:off x="55563" y="6338888"/>
            <a:ext cx="8937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200">
                <a:latin typeface="Arial" panose="020B0604020202020204" pitchFamily="34" charset="0"/>
              </a:rPr>
              <a:t>Swallow, J. G., P. A. Carter, and T. Garland, Jr. 1998. Artificial selection for increased wheel-running behavior in house mice. </a:t>
            </a:r>
            <a:br>
              <a:rPr lang="en-US" altLang="en-US" sz="1200">
                <a:latin typeface="Arial" panose="020B0604020202020204" pitchFamily="34" charset="0"/>
              </a:rPr>
            </a:br>
            <a:r>
              <a:rPr lang="en-US" altLang="en-US" sz="1200">
                <a:latin typeface="Arial" panose="020B0604020202020204" pitchFamily="34" charset="0"/>
              </a:rPr>
              <a:t>        Behavior Genetics 28:227-237.</a:t>
            </a:r>
          </a:p>
        </p:txBody>
      </p:sp>
      <p:pic>
        <p:nvPicPr>
          <p:cNvPr id="423940" name="Picture 4">
            <a:extLst>
              <a:ext uri="{FF2B5EF4-FFF2-40B4-BE49-F238E27FC236}">
                <a16:creationId xmlns:a16="http://schemas.microsoft.com/office/drawing/2014/main" id="{17430C53-F224-D530-5C7E-F6ABBA5363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75" y="0"/>
            <a:ext cx="7297738" cy="6286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3941" name="Text Box 6">
            <a:extLst>
              <a:ext uri="{FF2B5EF4-FFF2-40B4-BE49-F238E27FC236}">
                <a16:creationId xmlns:a16="http://schemas.microsoft.com/office/drawing/2014/main" id="{0832821E-8AC2-8981-CAAD-7A6A182EF3DD}"/>
              </a:ext>
            </a:extLst>
          </p:cNvPr>
          <p:cNvSpPr txBox="1">
            <a:spLocks noChangeArrowheads="1"/>
          </p:cNvSpPr>
          <p:nvPr/>
        </p:nvSpPr>
        <p:spPr bwMode="auto">
          <a:xfrm>
            <a:off x="7054850" y="1544638"/>
            <a:ext cx="2138363"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800" b="1">
                <a:solidFill>
                  <a:srgbClr val="009900"/>
                </a:solidFill>
                <a:latin typeface="Arial" panose="020B0604020202020204" pitchFamily="34" charset="0"/>
              </a:rPr>
              <a:t>Narrow-sense heritability = 0.18 </a:t>
            </a:r>
            <a:r>
              <a:rPr lang="en-US" altLang="en-US" sz="1800">
                <a:solidFill>
                  <a:srgbClr val="009900"/>
                </a:solidFill>
                <a:latin typeface="Arial" panose="020B0604020202020204" pitchFamily="34" charset="0"/>
              </a:rPr>
              <a:t>(assuming no maternal effects or common-family environmental effects, and no epistasis).</a:t>
            </a:r>
          </a:p>
        </p:txBody>
      </p:sp>
      <p:sp>
        <p:nvSpPr>
          <p:cNvPr id="423942" name="Text Box 7">
            <a:extLst>
              <a:ext uri="{FF2B5EF4-FFF2-40B4-BE49-F238E27FC236}">
                <a16:creationId xmlns:a16="http://schemas.microsoft.com/office/drawing/2014/main" id="{21507C08-EDAA-9C58-31C6-4CF218A005DB}"/>
              </a:ext>
            </a:extLst>
          </p:cNvPr>
          <p:cNvSpPr txBox="1">
            <a:spLocks noChangeArrowheads="1"/>
          </p:cNvSpPr>
          <p:nvPr/>
        </p:nvSpPr>
        <p:spPr bwMode="auto">
          <a:xfrm>
            <a:off x="6365875" y="166688"/>
            <a:ext cx="2574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9900"/>
                </a:solidFill>
                <a:latin typeface="Arial" panose="020B0604020202020204" pitchFamily="34" charset="0"/>
              </a:rPr>
              <a:t>Base Population</a:t>
            </a:r>
            <a:endParaRPr lang="en-US" altLang="en-US" sz="2400">
              <a:solidFill>
                <a:srgbClr val="009900"/>
              </a:solidFill>
              <a:latin typeface="Arial" panose="020B0604020202020204" pitchFamily="34" charset="0"/>
            </a:endParaRPr>
          </a:p>
        </p:txBody>
      </p:sp>
    </p:spTree>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Slide Number Placeholder 3">
            <a:extLst>
              <a:ext uri="{FF2B5EF4-FFF2-40B4-BE49-F238E27FC236}">
                <a16:creationId xmlns:a16="http://schemas.microsoft.com/office/drawing/2014/main" id="{7805F365-2363-6280-6EFF-8628911CFEF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D9DE4BC-AB97-4AB5-97E0-53B7F9B0F8B5}" type="slidenum">
              <a:rPr lang="en-US" altLang="en-US" sz="1400"/>
              <a:pPr>
                <a:spcBef>
                  <a:spcPct val="0"/>
                </a:spcBef>
                <a:buFontTx/>
                <a:buNone/>
              </a:pPr>
              <a:t>228</a:t>
            </a:fld>
            <a:endParaRPr lang="en-US" altLang="en-US" sz="1400"/>
          </a:p>
        </p:txBody>
      </p:sp>
      <p:pic>
        <p:nvPicPr>
          <p:cNvPr id="424963" name="Picture 2">
            <a:extLst>
              <a:ext uri="{FF2B5EF4-FFF2-40B4-BE49-F238E27FC236}">
                <a16:creationId xmlns:a16="http://schemas.microsoft.com/office/drawing/2014/main" id="{689B9F22-E72F-2B50-3605-DCF9999239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8363" y="103188"/>
            <a:ext cx="6810375" cy="6392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4964" name="Text Box 6">
            <a:extLst>
              <a:ext uri="{FF2B5EF4-FFF2-40B4-BE49-F238E27FC236}">
                <a16:creationId xmlns:a16="http://schemas.microsoft.com/office/drawing/2014/main" id="{1917B19A-9780-A7AC-BB8D-48978057B530}"/>
              </a:ext>
            </a:extLst>
          </p:cNvPr>
          <p:cNvSpPr txBox="1">
            <a:spLocks noChangeArrowheads="1"/>
          </p:cNvSpPr>
          <p:nvPr/>
        </p:nvSpPr>
        <p:spPr bwMode="auto">
          <a:xfrm>
            <a:off x="101600" y="149225"/>
            <a:ext cx="2138363" cy="3560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009900"/>
                </a:solidFill>
                <a:latin typeface="Arial" panose="020B0604020202020204" pitchFamily="34" charset="0"/>
              </a:rPr>
              <a:t>Response</a:t>
            </a:r>
            <a:br>
              <a:rPr lang="en-US" altLang="en-US" sz="2400" b="1">
                <a:solidFill>
                  <a:srgbClr val="009900"/>
                </a:solidFill>
                <a:latin typeface="Arial" panose="020B0604020202020204" pitchFamily="34" charset="0"/>
              </a:rPr>
            </a:br>
            <a:r>
              <a:rPr lang="en-US" altLang="en-US" sz="2400" b="1">
                <a:solidFill>
                  <a:srgbClr val="009900"/>
                </a:solidFill>
                <a:latin typeface="Arial" panose="020B0604020202020204" pitchFamily="34" charset="0"/>
              </a:rPr>
              <a:t>to Selection </a:t>
            </a:r>
          </a:p>
          <a:p>
            <a:pPr>
              <a:spcBef>
                <a:spcPct val="50000"/>
              </a:spcBef>
              <a:buFontTx/>
              <a:buNone/>
            </a:pPr>
            <a:endParaRPr lang="en-US" altLang="en-US" sz="2400" b="1">
              <a:solidFill>
                <a:srgbClr val="009900"/>
              </a:solidFill>
              <a:latin typeface="Arial" panose="020B0604020202020204" pitchFamily="34" charset="0"/>
            </a:endParaRPr>
          </a:p>
          <a:p>
            <a:pPr>
              <a:spcBef>
                <a:spcPct val="50000"/>
              </a:spcBef>
              <a:buFontTx/>
              <a:buNone/>
            </a:pPr>
            <a:endParaRPr lang="en-US" altLang="en-US" sz="2400" b="1">
              <a:solidFill>
                <a:srgbClr val="009900"/>
              </a:solidFill>
              <a:latin typeface="Arial" panose="020B0604020202020204" pitchFamily="34" charset="0"/>
            </a:endParaRPr>
          </a:p>
          <a:p>
            <a:pPr>
              <a:spcBef>
                <a:spcPct val="50000"/>
              </a:spcBef>
              <a:buFontTx/>
              <a:buNone/>
            </a:pPr>
            <a:r>
              <a:rPr lang="en-US" altLang="en-US" sz="2400">
                <a:solidFill>
                  <a:srgbClr val="009900"/>
                </a:solidFill>
                <a:latin typeface="Arial" panose="020B0604020202020204" pitchFamily="34" charset="0"/>
              </a:rPr>
              <a:t>occurred as expected for first 10 generations</a:t>
            </a:r>
          </a:p>
        </p:txBody>
      </p:sp>
    </p:spTree>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Slide Number Placeholder 3">
            <a:extLst>
              <a:ext uri="{FF2B5EF4-FFF2-40B4-BE49-F238E27FC236}">
                <a16:creationId xmlns:a16="http://schemas.microsoft.com/office/drawing/2014/main" id="{CB0F6149-9525-CA24-AB22-4BD1C801884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363AE8E-F430-4E57-BAE2-EF19070349F6}" type="slidenum">
              <a:rPr lang="en-US" altLang="en-US" sz="1400"/>
              <a:pPr>
                <a:spcBef>
                  <a:spcPct val="0"/>
                </a:spcBef>
                <a:buFontTx/>
                <a:buNone/>
              </a:pPr>
              <a:t>229</a:t>
            </a:fld>
            <a:endParaRPr lang="en-US" altLang="en-US" sz="1400"/>
          </a:p>
        </p:txBody>
      </p:sp>
      <p:sp>
        <p:nvSpPr>
          <p:cNvPr id="425987" name="Text Box 538">
            <a:extLst>
              <a:ext uri="{FF2B5EF4-FFF2-40B4-BE49-F238E27FC236}">
                <a16:creationId xmlns:a16="http://schemas.microsoft.com/office/drawing/2014/main" id="{67EF1147-B51B-BC2D-1123-4B580719CC78}"/>
              </a:ext>
            </a:extLst>
          </p:cNvPr>
          <p:cNvSpPr txBox="1">
            <a:spLocks noChangeArrowheads="1"/>
          </p:cNvSpPr>
          <p:nvPr/>
        </p:nvSpPr>
        <p:spPr bwMode="auto">
          <a:xfrm>
            <a:off x="5959475" y="2417763"/>
            <a:ext cx="2978150" cy="207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Log-likelihood ratio tests for</a:t>
            </a:r>
            <a:br>
              <a:rPr lang="fr-CA" altLang="en-US" sz="1800">
                <a:latin typeface="Arial" panose="020B0604020202020204" pitchFamily="34" charset="0"/>
                <a:cs typeface="Arial" panose="020B0604020202020204" pitchFamily="34" charset="0"/>
              </a:rPr>
            </a:br>
            <a:r>
              <a:rPr lang="fr-CA" altLang="en-US" sz="1800">
                <a:latin typeface="Arial" panose="020B0604020202020204" pitchFamily="34" charset="0"/>
                <a:cs typeface="Arial" panose="020B0604020202020204" pitchFamily="34" charset="0"/>
              </a:rPr>
              <a:t>breakpoint regression </a:t>
            </a:r>
          </a:p>
          <a:p>
            <a:pPr>
              <a:spcBef>
                <a:spcPct val="0"/>
              </a:spcBef>
              <a:spcAft>
                <a:spcPct val="20000"/>
              </a:spcAft>
              <a:buFontTx/>
              <a:buNone/>
            </a:pPr>
            <a:r>
              <a:rPr lang="fr-CA" altLang="en-US" sz="1800">
                <a:latin typeface="Arial" panose="020B0604020202020204" pitchFamily="34" charset="0"/>
                <a:cs typeface="Arial" panose="020B0604020202020204" pitchFamily="34" charset="0"/>
              </a:rPr>
              <a:t>vs. single regression line:</a:t>
            </a:r>
          </a:p>
          <a:p>
            <a:pPr>
              <a:spcBef>
                <a:spcPct val="0"/>
              </a:spcBef>
              <a:buFontTx/>
              <a:buNone/>
            </a:pPr>
            <a:r>
              <a:rPr lang="fr-CA" altLang="en-US" sz="1800">
                <a:latin typeface="Arial" panose="020B0604020202020204" pitchFamily="34" charset="0"/>
                <a:cs typeface="Arial" panose="020B0604020202020204" pitchFamily="34" charset="0"/>
              </a:rPr>
              <a:t>     Line 3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0.0004</a:t>
            </a:r>
          </a:p>
          <a:p>
            <a:pPr>
              <a:spcBef>
                <a:spcPct val="0"/>
              </a:spcBef>
              <a:buFontTx/>
              <a:buNone/>
            </a:pPr>
            <a:r>
              <a:rPr lang="fr-CA" altLang="en-US" sz="1800">
                <a:latin typeface="Arial" panose="020B0604020202020204" pitchFamily="34" charset="0"/>
                <a:cs typeface="Arial" panose="020B0604020202020204" pitchFamily="34" charset="0"/>
              </a:rPr>
              <a:t>     Line 6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&lt; 0.0001</a:t>
            </a:r>
          </a:p>
          <a:p>
            <a:pPr>
              <a:spcBef>
                <a:spcPct val="0"/>
              </a:spcBef>
              <a:buFontTx/>
              <a:buNone/>
            </a:pPr>
            <a:r>
              <a:rPr lang="fr-CA" altLang="en-US" sz="1800">
                <a:latin typeface="Arial" panose="020B0604020202020204" pitchFamily="34" charset="0"/>
                <a:cs typeface="Arial" panose="020B0604020202020204" pitchFamily="34" charset="0"/>
              </a:rPr>
              <a:t>     Line 7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0.0013</a:t>
            </a:r>
          </a:p>
          <a:p>
            <a:pPr>
              <a:spcBef>
                <a:spcPct val="0"/>
              </a:spcBef>
              <a:buFontTx/>
              <a:buNone/>
            </a:pPr>
            <a:r>
              <a:rPr lang="fr-CA" altLang="en-US" sz="1800">
                <a:latin typeface="Arial" panose="020B0604020202020204" pitchFamily="34" charset="0"/>
                <a:cs typeface="Arial" panose="020B0604020202020204" pitchFamily="34" charset="0"/>
              </a:rPr>
              <a:t>     Line 8  </a:t>
            </a:r>
            <a:r>
              <a:rPr lang="fr-CA" altLang="en-US" sz="1800" i="1">
                <a:latin typeface="Arial" panose="020B0604020202020204" pitchFamily="34" charset="0"/>
                <a:cs typeface="Arial" panose="020B0604020202020204" pitchFamily="34" charset="0"/>
              </a:rPr>
              <a:t>P</a:t>
            </a:r>
            <a:r>
              <a:rPr lang="fr-CA" altLang="en-US" sz="1800">
                <a:latin typeface="Arial" panose="020B0604020202020204" pitchFamily="34" charset="0"/>
                <a:cs typeface="Arial" panose="020B0604020202020204" pitchFamily="34" charset="0"/>
              </a:rPr>
              <a:t> = 0.0981</a:t>
            </a:r>
          </a:p>
        </p:txBody>
      </p:sp>
      <p:grpSp>
        <p:nvGrpSpPr>
          <p:cNvPr id="425988" name="Group 542">
            <a:extLst>
              <a:ext uri="{FF2B5EF4-FFF2-40B4-BE49-F238E27FC236}">
                <a16:creationId xmlns:a16="http://schemas.microsoft.com/office/drawing/2014/main" id="{E719E558-2625-D717-587E-991BA5FF1739}"/>
              </a:ext>
            </a:extLst>
          </p:cNvPr>
          <p:cNvGrpSpPr>
            <a:grpSpLocks/>
          </p:cNvGrpSpPr>
          <p:nvPr/>
        </p:nvGrpSpPr>
        <p:grpSpPr bwMode="auto">
          <a:xfrm>
            <a:off x="169863" y="931863"/>
            <a:ext cx="8167687" cy="5222875"/>
            <a:chOff x="107" y="827"/>
            <a:chExt cx="5145" cy="3290"/>
          </a:xfrm>
        </p:grpSpPr>
        <p:sp>
          <p:nvSpPr>
            <p:cNvPr id="425992" name="Oval 2">
              <a:extLst>
                <a:ext uri="{FF2B5EF4-FFF2-40B4-BE49-F238E27FC236}">
                  <a16:creationId xmlns:a16="http://schemas.microsoft.com/office/drawing/2014/main" id="{2EED2105-FC4B-0037-00EB-DDCE05678265}"/>
                </a:ext>
              </a:extLst>
            </p:cNvPr>
            <p:cNvSpPr>
              <a:spLocks noChangeArrowheads="1"/>
            </p:cNvSpPr>
            <p:nvPr/>
          </p:nvSpPr>
          <p:spPr bwMode="auto">
            <a:xfrm>
              <a:off x="650" y="215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3" name="Oval 3">
              <a:extLst>
                <a:ext uri="{FF2B5EF4-FFF2-40B4-BE49-F238E27FC236}">
                  <a16:creationId xmlns:a16="http://schemas.microsoft.com/office/drawing/2014/main" id="{5E7986C1-64AA-6676-ACA8-61EE9B120306}"/>
                </a:ext>
              </a:extLst>
            </p:cNvPr>
            <p:cNvSpPr>
              <a:spLocks noChangeArrowheads="1"/>
            </p:cNvSpPr>
            <p:nvPr/>
          </p:nvSpPr>
          <p:spPr bwMode="auto">
            <a:xfrm>
              <a:off x="679" y="211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4" name="Oval 4">
              <a:extLst>
                <a:ext uri="{FF2B5EF4-FFF2-40B4-BE49-F238E27FC236}">
                  <a16:creationId xmlns:a16="http://schemas.microsoft.com/office/drawing/2014/main" id="{36F9DBD4-8CDB-E4D7-FACF-D997DFE075E0}"/>
                </a:ext>
              </a:extLst>
            </p:cNvPr>
            <p:cNvSpPr>
              <a:spLocks noChangeArrowheads="1"/>
            </p:cNvSpPr>
            <p:nvPr/>
          </p:nvSpPr>
          <p:spPr bwMode="auto">
            <a:xfrm>
              <a:off x="730" y="212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5" name="Oval 5">
              <a:extLst>
                <a:ext uri="{FF2B5EF4-FFF2-40B4-BE49-F238E27FC236}">
                  <a16:creationId xmlns:a16="http://schemas.microsoft.com/office/drawing/2014/main" id="{BA09B0D8-A06D-6649-352C-55F5E0D71597}"/>
                </a:ext>
              </a:extLst>
            </p:cNvPr>
            <p:cNvSpPr>
              <a:spLocks noChangeArrowheads="1"/>
            </p:cNvSpPr>
            <p:nvPr/>
          </p:nvSpPr>
          <p:spPr bwMode="auto">
            <a:xfrm>
              <a:off x="783" y="203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6" name="Oval 6">
              <a:extLst>
                <a:ext uri="{FF2B5EF4-FFF2-40B4-BE49-F238E27FC236}">
                  <a16:creationId xmlns:a16="http://schemas.microsoft.com/office/drawing/2014/main" id="{97B1E221-0BC7-0C62-E06B-C6B230B41953}"/>
                </a:ext>
              </a:extLst>
            </p:cNvPr>
            <p:cNvSpPr>
              <a:spLocks noChangeArrowheads="1"/>
            </p:cNvSpPr>
            <p:nvPr/>
          </p:nvSpPr>
          <p:spPr bwMode="auto">
            <a:xfrm>
              <a:off x="823"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7" name="Oval 7">
              <a:extLst>
                <a:ext uri="{FF2B5EF4-FFF2-40B4-BE49-F238E27FC236}">
                  <a16:creationId xmlns:a16="http://schemas.microsoft.com/office/drawing/2014/main" id="{89840973-F74D-64AA-27A9-FB9EF5366285}"/>
                </a:ext>
              </a:extLst>
            </p:cNvPr>
            <p:cNvSpPr>
              <a:spLocks noChangeArrowheads="1"/>
            </p:cNvSpPr>
            <p:nvPr/>
          </p:nvSpPr>
          <p:spPr bwMode="auto">
            <a:xfrm>
              <a:off x="879" y="192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8" name="Oval 8">
              <a:extLst>
                <a:ext uri="{FF2B5EF4-FFF2-40B4-BE49-F238E27FC236}">
                  <a16:creationId xmlns:a16="http://schemas.microsoft.com/office/drawing/2014/main" id="{FC1A8F6C-ACB8-3D51-364D-93A486A36B74}"/>
                </a:ext>
              </a:extLst>
            </p:cNvPr>
            <p:cNvSpPr>
              <a:spLocks noChangeArrowheads="1"/>
            </p:cNvSpPr>
            <p:nvPr/>
          </p:nvSpPr>
          <p:spPr bwMode="auto">
            <a:xfrm>
              <a:off x="932" y="204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5999" name="Oval 9">
              <a:extLst>
                <a:ext uri="{FF2B5EF4-FFF2-40B4-BE49-F238E27FC236}">
                  <a16:creationId xmlns:a16="http://schemas.microsoft.com/office/drawing/2014/main" id="{C9653E44-3A18-EB74-9D6A-59E90FA73C35}"/>
                </a:ext>
              </a:extLst>
            </p:cNvPr>
            <p:cNvSpPr>
              <a:spLocks noChangeArrowheads="1"/>
            </p:cNvSpPr>
            <p:nvPr/>
          </p:nvSpPr>
          <p:spPr bwMode="auto">
            <a:xfrm>
              <a:off x="973" y="1774"/>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0" name="Oval 10">
              <a:extLst>
                <a:ext uri="{FF2B5EF4-FFF2-40B4-BE49-F238E27FC236}">
                  <a16:creationId xmlns:a16="http://schemas.microsoft.com/office/drawing/2014/main" id="{6E41701A-CF0D-F8F0-7AE6-86A4E511B1AA}"/>
                </a:ext>
              </a:extLst>
            </p:cNvPr>
            <p:cNvSpPr>
              <a:spLocks noChangeArrowheads="1"/>
            </p:cNvSpPr>
            <p:nvPr/>
          </p:nvSpPr>
          <p:spPr bwMode="auto">
            <a:xfrm>
              <a:off x="1018" y="157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1" name="Oval 11">
              <a:extLst>
                <a:ext uri="{FF2B5EF4-FFF2-40B4-BE49-F238E27FC236}">
                  <a16:creationId xmlns:a16="http://schemas.microsoft.com/office/drawing/2014/main" id="{8F7B9A73-DDBD-6781-C20D-A9C3B310F8B8}"/>
                </a:ext>
              </a:extLst>
            </p:cNvPr>
            <p:cNvSpPr>
              <a:spLocks noChangeArrowheads="1"/>
            </p:cNvSpPr>
            <p:nvPr/>
          </p:nvSpPr>
          <p:spPr bwMode="auto">
            <a:xfrm>
              <a:off x="1075" y="1671"/>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2" name="Oval 12">
              <a:extLst>
                <a:ext uri="{FF2B5EF4-FFF2-40B4-BE49-F238E27FC236}">
                  <a16:creationId xmlns:a16="http://schemas.microsoft.com/office/drawing/2014/main" id="{9A93FF6F-1D33-3A19-7E6F-C7021AA0D915}"/>
                </a:ext>
              </a:extLst>
            </p:cNvPr>
            <p:cNvSpPr>
              <a:spLocks noChangeArrowheads="1"/>
            </p:cNvSpPr>
            <p:nvPr/>
          </p:nvSpPr>
          <p:spPr bwMode="auto">
            <a:xfrm>
              <a:off x="1121" y="194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3" name="Oval 13">
              <a:extLst>
                <a:ext uri="{FF2B5EF4-FFF2-40B4-BE49-F238E27FC236}">
                  <a16:creationId xmlns:a16="http://schemas.microsoft.com/office/drawing/2014/main" id="{7271DC7F-A0BE-0B80-5E90-66877F76A06B}"/>
                </a:ext>
              </a:extLst>
            </p:cNvPr>
            <p:cNvSpPr>
              <a:spLocks noChangeArrowheads="1"/>
            </p:cNvSpPr>
            <p:nvPr/>
          </p:nvSpPr>
          <p:spPr bwMode="auto">
            <a:xfrm>
              <a:off x="1161" y="160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4" name="Oval 14">
              <a:extLst>
                <a:ext uri="{FF2B5EF4-FFF2-40B4-BE49-F238E27FC236}">
                  <a16:creationId xmlns:a16="http://schemas.microsoft.com/office/drawing/2014/main" id="{2A0EE76E-4CDC-5822-B8F8-0A1584AD0EEC}"/>
                </a:ext>
              </a:extLst>
            </p:cNvPr>
            <p:cNvSpPr>
              <a:spLocks noChangeArrowheads="1"/>
            </p:cNvSpPr>
            <p:nvPr/>
          </p:nvSpPr>
          <p:spPr bwMode="auto">
            <a:xfrm>
              <a:off x="1196" y="1423"/>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5" name="Oval 15">
              <a:extLst>
                <a:ext uri="{FF2B5EF4-FFF2-40B4-BE49-F238E27FC236}">
                  <a16:creationId xmlns:a16="http://schemas.microsoft.com/office/drawing/2014/main" id="{E75CB2C9-D9E5-121D-9852-13F03DD0F93A}"/>
                </a:ext>
              </a:extLst>
            </p:cNvPr>
            <p:cNvSpPr>
              <a:spLocks noChangeArrowheads="1"/>
            </p:cNvSpPr>
            <p:nvPr/>
          </p:nvSpPr>
          <p:spPr bwMode="auto">
            <a:xfrm>
              <a:off x="1242" y="155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6" name="Oval 16">
              <a:extLst>
                <a:ext uri="{FF2B5EF4-FFF2-40B4-BE49-F238E27FC236}">
                  <a16:creationId xmlns:a16="http://schemas.microsoft.com/office/drawing/2014/main" id="{85D082F6-4885-AF25-4FAE-7AAAF8E8CC50}"/>
                </a:ext>
              </a:extLst>
            </p:cNvPr>
            <p:cNvSpPr>
              <a:spLocks noChangeArrowheads="1"/>
            </p:cNvSpPr>
            <p:nvPr/>
          </p:nvSpPr>
          <p:spPr bwMode="auto">
            <a:xfrm>
              <a:off x="1289" y="153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7" name="Oval 17">
              <a:extLst>
                <a:ext uri="{FF2B5EF4-FFF2-40B4-BE49-F238E27FC236}">
                  <a16:creationId xmlns:a16="http://schemas.microsoft.com/office/drawing/2014/main" id="{1630D57E-F354-D580-D678-F5CDA3F22A44}"/>
                </a:ext>
              </a:extLst>
            </p:cNvPr>
            <p:cNvSpPr>
              <a:spLocks noChangeArrowheads="1"/>
            </p:cNvSpPr>
            <p:nvPr/>
          </p:nvSpPr>
          <p:spPr bwMode="auto">
            <a:xfrm>
              <a:off x="1340" y="118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8" name="Oval 18">
              <a:extLst>
                <a:ext uri="{FF2B5EF4-FFF2-40B4-BE49-F238E27FC236}">
                  <a16:creationId xmlns:a16="http://schemas.microsoft.com/office/drawing/2014/main" id="{DEAFCE9F-A4E8-F222-1687-E11648F343F9}"/>
                </a:ext>
              </a:extLst>
            </p:cNvPr>
            <p:cNvSpPr>
              <a:spLocks noChangeArrowheads="1"/>
            </p:cNvSpPr>
            <p:nvPr/>
          </p:nvSpPr>
          <p:spPr bwMode="auto">
            <a:xfrm>
              <a:off x="1385" y="116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09" name="Oval 19">
              <a:extLst>
                <a:ext uri="{FF2B5EF4-FFF2-40B4-BE49-F238E27FC236}">
                  <a16:creationId xmlns:a16="http://schemas.microsoft.com/office/drawing/2014/main" id="{2791EC8B-D45D-C06B-740F-D4FEA5099599}"/>
                </a:ext>
              </a:extLst>
            </p:cNvPr>
            <p:cNvSpPr>
              <a:spLocks noChangeArrowheads="1"/>
            </p:cNvSpPr>
            <p:nvPr/>
          </p:nvSpPr>
          <p:spPr bwMode="auto">
            <a:xfrm>
              <a:off x="1420" y="13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0" name="Oval 20">
              <a:extLst>
                <a:ext uri="{FF2B5EF4-FFF2-40B4-BE49-F238E27FC236}">
                  <a16:creationId xmlns:a16="http://schemas.microsoft.com/office/drawing/2014/main" id="{88FB0B0B-818D-7D12-5A54-5E900E3F908E}"/>
                </a:ext>
              </a:extLst>
            </p:cNvPr>
            <p:cNvSpPr>
              <a:spLocks noChangeArrowheads="1"/>
            </p:cNvSpPr>
            <p:nvPr/>
          </p:nvSpPr>
          <p:spPr bwMode="auto">
            <a:xfrm>
              <a:off x="1455" y="120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1" name="Oval 21">
              <a:extLst>
                <a:ext uri="{FF2B5EF4-FFF2-40B4-BE49-F238E27FC236}">
                  <a16:creationId xmlns:a16="http://schemas.microsoft.com/office/drawing/2014/main" id="{5F687200-1F62-7C22-201F-24CE1DC0E868}"/>
                </a:ext>
              </a:extLst>
            </p:cNvPr>
            <p:cNvSpPr>
              <a:spLocks noChangeArrowheads="1"/>
            </p:cNvSpPr>
            <p:nvPr/>
          </p:nvSpPr>
          <p:spPr bwMode="auto">
            <a:xfrm>
              <a:off x="1489" y="128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2" name="Oval 22">
              <a:extLst>
                <a:ext uri="{FF2B5EF4-FFF2-40B4-BE49-F238E27FC236}">
                  <a16:creationId xmlns:a16="http://schemas.microsoft.com/office/drawing/2014/main" id="{D15C26E2-93E1-FA75-A3A2-629E92E9E072}"/>
                </a:ext>
              </a:extLst>
            </p:cNvPr>
            <p:cNvSpPr>
              <a:spLocks noChangeArrowheads="1"/>
            </p:cNvSpPr>
            <p:nvPr/>
          </p:nvSpPr>
          <p:spPr bwMode="auto">
            <a:xfrm>
              <a:off x="1529" y="101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3" name="Oval 23">
              <a:extLst>
                <a:ext uri="{FF2B5EF4-FFF2-40B4-BE49-F238E27FC236}">
                  <a16:creationId xmlns:a16="http://schemas.microsoft.com/office/drawing/2014/main" id="{5072CBD9-5675-A780-7EB8-FE55CE118B0B}"/>
                </a:ext>
              </a:extLst>
            </p:cNvPr>
            <p:cNvSpPr>
              <a:spLocks noChangeArrowheads="1"/>
            </p:cNvSpPr>
            <p:nvPr/>
          </p:nvSpPr>
          <p:spPr bwMode="auto">
            <a:xfrm>
              <a:off x="1559" y="1590"/>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4" name="Oval 24">
              <a:extLst>
                <a:ext uri="{FF2B5EF4-FFF2-40B4-BE49-F238E27FC236}">
                  <a16:creationId xmlns:a16="http://schemas.microsoft.com/office/drawing/2014/main" id="{6A9004BF-BDF5-CC76-70DF-4D9A63460239}"/>
                </a:ext>
              </a:extLst>
            </p:cNvPr>
            <p:cNvSpPr>
              <a:spLocks noChangeArrowheads="1"/>
            </p:cNvSpPr>
            <p:nvPr/>
          </p:nvSpPr>
          <p:spPr bwMode="auto">
            <a:xfrm>
              <a:off x="1605" y="146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5" name="Oval 25">
              <a:extLst>
                <a:ext uri="{FF2B5EF4-FFF2-40B4-BE49-F238E27FC236}">
                  <a16:creationId xmlns:a16="http://schemas.microsoft.com/office/drawing/2014/main" id="{6B48662D-B20D-851C-3A8E-57F980F496CB}"/>
                </a:ext>
              </a:extLst>
            </p:cNvPr>
            <p:cNvSpPr>
              <a:spLocks noChangeArrowheads="1"/>
            </p:cNvSpPr>
            <p:nvPr/>
          </p:nvSpPr>
          <p:spPr bwMode="auto">
            <a:xfrm>
              <a:off x="1650" y="86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6" name="Oval 26">
              <a:extLst>
                <a:ext uri="{FF2B5EF4-FFF2-40B4-BE49-F238E27FC236}">
                  <a16:creationId xmlns:a16="http://schemas.microsoft.com/office/drawing/2014/main" id="{9C475F99-D889-2A32-E008-9E8932682557}"/>
                </a:ext>
              </a:extLst>
            </p:cNvPr>
            <p:cNvSpPr>
              <a:spLocks noChangeArrowheads="1"/>
            </p:cNvSpPr>
            <p:nvPr/>
          </p:nvSpPr>
          <p:spPr bwMode="auto">
            <a:xfrm>
              <a:off x="1691" y="1251"/>
              <a:ext cx="34"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7" name="Oval 27">
              <a:extLst>
                <a:ext uri="{FF2B5EF4-FFF2-40B4-BE49-F238E27FC236}">
                  <a16:creationId xmlns:a16="http://schemas.microsoft.com/office/drawing/2014/main" id="{EA565D5E-EA87-905C-0218-7AF646EF09B6}"/>
                </a:ext>
              </a:extLst>
            </p:cNvPr>
            <p:cNvSpPr>
              <a:spLocks noChangeArrowheads="1"/>
            </p:cNvSpPr>
            <p:nvPr/>
          </p:nvSpPr>
          <p:spPr bwMode="auto">
            <a:xfrm>
              <a:off x="1713" y="162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8" name="Oval 28">
              <a:extLst>
                <a:ext uri="{FF2B5EF4-FFF2-40B4-BE49-F238E27FC236}">
                  <a16:creationId xmlns:a16="http://schemas.microsoft.com/office/drawing/2014/main" id="{4B899BAF-782D-5D8F-B6DB-8007A9F82E3B}"/>
                </a:ext>
              </a:extLst>
            </p:cNvPr>
            <p:cNvSpPr>
              <a:spLocks noChangeArrowheads="1"/>
            </p:cNvSpPr>
            <p:nvPr/>
          </p:nvSpPr>
          <p:spPr bwMode="auto">
            <a:xfrm>
              <a:off x="1731" y="125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19" name="Oval 29">
              <a:extLst>
                <a:ext uri="{FF2B5EF4-FFF2-40B4-BE49-F238E27FC236}">
                  <a16:creationId xmlns:a16="http://schemas.microsoft.com/office/drawing/2014/main" id="{25BE5B19-4A45-A959-5336-E0DDAE591A9C}"/>
                </a:ext>
              </a:extLst>
            </p:cNvPr>
            <p:cNvSpPr>
              <a:spLocks noChangeArrowheads="1"/>
            </p:cNvSpPr>
            <p:nvPr/>
          </p:nvSpPr>
          <p:spPr bwMode="auto">
            <a:xfrm>
              <a:off x="1771" y="1383"/>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0" name="Oval 30">
              <a:extLst>
                <a:ext uri="{FF2B5EF4-FFF2-40B4-BE49-F238E27FC236}">
                  <a16:creationId xmlns:a16="http://schemas.microsoft.com/office/drawing/2014/main" id="{C80DE506-8532-7549-5EAF-67FEDFEE433A}"/>
                </a:ext>
              </a:extLst>
            </p:cNvPr>
            <p:cNvSpPr>
              <a:spLocks noChangeArrowheads="1"/>
            </p:cNvSpPr>
            <p:nvPr/>
          </p:nvSpPr>
          <p:spPr bwMode="auto">
            <a:xfrm>
              <a:off x="1805" y="163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1" name="Oval 31">
              <a:extLst>
                <a:ext uri="{FF2B5EF4-FFF2-40B4-BE49-F238E27FC236}">
                  <a16:creationId xmlns:a16="http://schemas.microsoft.com/office/drawing/2014/main" id="{6D22BC77-5C1C-99B9-F1C3-456FAED9A50C}"/>
                </a:ext>
              </a:extLst>
            </p:cNvPr>
            <p:cNvSpPr>
              <a:spLocks noChangeArrowheads="1"/>
            </p:cNvSpPr>
            <p:nvPr/>
          </p:nvSpPr>
          <p:spPr bwMode="auto">
            <a:xfrm>
              <a:off x="1840" y="114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2" name="Oval 32">
              <a:extLst>
                <a:ext uri="{FF2B5EF4-FFF2-40B4-BE49-F238E27FC236}">
                  <a16:creationId xmlns:a16="http://schemas.microsoft.com/office/drawing/2014/main" id="{3BC686E9-98F6-0DCE-45B9-5BAE30851B95}"/>
                </a:ext>
              </a:extLst>
            </p:cNvPr>
            <p:cNvSpPr>
              <a:spLocks noChangeArrowheads="1"/>
            </p:cNvSpPr>
            <p:nvPr/>
          </p:nvSpPr>
          <p:spPr bwMode="auto">
            <a:xfrm>
              <a:off x="1891" y="118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23" name="Line 33">
              <a:extLst>
                <a:ext uri="{FF2B5EF4-FFF2-40B4-BE49-F238E27FC236}">
                  <a16:creationId xmlns:a16="http://schemas.microsoft.com/office/drawing/2014/main" id="{458A19B3-B192-9EA4-540E-ECD116F7F31F}"/>
                </a:ext>
              </a:extLst>
            </p:cNvPr>
            <p:cNvSpPr>
              <a:spLocks noChangeShapeType="1"/>
            </p:cNvSpPr>
            <p:nvPr/>
          </p:nvSpPr>
          <p:spPr bwMode="auto">
            <a:xfrm>
              <a:off x="863"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4" name="Line 34">
              <a:extLst>
                <a:ext uri="{FF2B5EF4-FFF2-40B4-BE49-F238E27FC236}">
                  <a16:creationId xmlns:a16="http://schemas.microsoft.com/office/drawing/2014/main" id="{A1D7EE08-B1D7-6E3E-E3B7-7271B6BC041D}"/>
                </a:ext>
              </a:extLst>
            </p:cNvPr>
            <p:cNvSpPr>
              <a:spLocks noChangeShapeType="1"/>
            </p:cNvSpPr>
            <p:nvPr/>
          </p:nvSpPr>
          <p:spPr bwMode="auto">
            <a:xfrm>
              <a:off x="109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5" name="Line 35">
              <a:extLst>
                <a:ext uri="{FF2B5EF4-FFF2-40B4-BE49-F238E27FC236}">
                  <a16:creationId xmlns:a16="http://schemas.microsoft.com/office/drawing/2014/main" id="{AB7F2728-7069-6957-4C61-D16156A80BF9}"/>
                </a:ext>
              </a:extLst>
            </p:cNvPr>
            <p:cNvSpPr>
              <a:spLocks noChangeShapeType="1"/>
            </p:cNvSpPr>
            <p:nvPr/>
          </p:nvSpPr>
          <p:spPr bwMode="auto">
            <a:xfrm>
              <a:off x="1340"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6" name="Line 36">
              <a:extLst>
                <a:ext uri="{FF2B5EF4-FFF2-40B4-BE49-F238E27FC236}">
                  <a16:creationId xmlns:a16="http://schemas.microsoft.com/office/drawing/2014/main" id="{365E13B6-454D-3645-E733-ECA6B582848E}"/>
                </a:ext>
              </a:extLst>
            </p:cNvPr>
            <p:cNvSpPr>
              <a:spLocks noChangeShapeType="1"/>
            </p:cNvSpPr>
            <p:nvPr/>
          </p:nvSpPr>
          <p:spPr bwMode="auto">
            <a:xfrm>
              <a:off x="1581"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7" name="Line 37">
              <a:extLst>
                <a:ext uri="{FF2B5EF4-FFF2-40B4-BE49-F238E27FC236}">
                  <a16:creationId xmlns:a16="http://schemas.microsoft.com/office/drawing/2014/main" id="{06432E63-76C6-47A5-1F77-077EF0F20C0C}"/>
                </a:ext>
              </a:extLst>
            </p:cNvPr>
            <p:cNvSpPr>
              <a:spLocks noChangeShapeType="1"/>
            </p:cNvSpPr>
            <p:nvPr/>
          </p:nvSpPr>
          <p:spPr bwMode="auto">
            <a:xfrm>
              <a:off x="1822"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8" name="Line 38">
              <a:extLst>
                <a:ext uri="{FF2B5EF4-FFF2-40B4-BE49-F238E27FC236}">
                  <a16:creationId xmlns:a16="http://schemas.microsoft.com/office/drawing/2014/main" id="{430CA7BC-A62E-5FD2-227E-762BAB62921F}"/>
                </a:ext>
              </a:extLst>
            </p:cNvPr>
            <p:cNvSpPr>
              <a:spLocks noChangeShapeType="1"/>
            </p:cNvSpPr>
            <p:nvPr/>
          </p:nvSpPr>
          <p:spPr bwMode="auto">
            <a:xfrm>
              <a:off x="205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29" name="Line 39">
              <a:extLst>
                <a:ext uri="{FF2B5EF4-FFF2-40B4-BE49-F238E27FC236}">
                  <a16:creationId xmlns:a16="http://schemas.microsoft.com/office/drawing/2014/main" id="{D29904D4-5F75-F884-4602-3003698FC3AD}"/>
                </a:ext>
              </a:extLst>
            </p:cNvPr>
            <p:cNvSpPr>
              <a:spLocks noChangeShapeType="1"/>
            </p:cNvSpPr>
            <p:nvPr/>
          </p:nvSpPr>
          <p:spPr bwMode="auto">
            <a:xfrm flipV="1">
              <a:off x="609" y="1097"/>
              <a:ext cx="0" cy="110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0" name="Line 40">
              <a:extLst>
                <a:ext uri="{FF2B5EF4-FFF2-40B4-BE49-F238E27FC236}">
                  <a16:creationId xmlns:a16="http://schemas.microsoft.com/office/drawing/2014/main" id="{472314AE-AD29-6E13-AC3E-218E72CC90EE}"/>
                </a:ext>
              </a:extLst>
            </p:cNvPr>
            <p:cNvSpPr>
              <a:spLocks noChangeShapeType="1"/>
            </p:cNvSpPr>
            <p:nvPr/>
          </p:nvSpPr>
          <p:spPr bwMode="auto">
            <a:xfrm flipH="1">
              <a:off x="564"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1" name="Line 41">
              <a:extLst>
                <a:ext uri="{FF2B5EF4-FFF2-40B4-BE49-F238E27FC236}">
                  <a16:creationId xmlns:a16="http://schemas.microsoft.com/office/drawing/2014/main" id="{4F0FEC0E-47D6-54A7-E5DD-453DC475D93B}"/>
                </a:ext>
              </a:extLst>
            </p:cNvPr>
            <p:cNvSpPr>
              <a:spLocks noChangeShapeType="1"/>
            </p:cNvSpPr>
            <p:nvPr/>
          </p:nvSpPr>
          <p:spPr bwMode="auto">
            <a:xfrm flipH="1">
              <a:off x="564"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2" name="Line 42">
              <a:extLst>
                <a:ext uri="{FF2B5EF4-FFF2-40B4-BE49-F238E27FC236}">
                  <a16:creationId xmlns:a16="http://schemas.microsoft.com/office/drawing/2014/main" id="{EB7A6D8D-27A9-9F22-52FD-2960D024C447}"/>
                </a:ext>
              </a:extLst>
            </p:cNvPr>
            <p:cNvSpPr>
              <a:spLocks noChangeShapeType="1"/>
            </p:cNvSpPr>
            <p:nvPr/>
          </p:nvSpPr>
          <p:spPr bwMode="auto">
            <a:xfrm flipH="1">
              <a:off x="564"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3" name="Line 43">
              <a:extLst>
                <a:ext uri="{FF2B5EF4-FFF2-40B4-BE49-F238E27FC236}">
                  <a16:creationId xmlns:a16="http://schemas.microsoft.com/office/drawing/2014/main" id="{57D17ED9-A5E4-89FE-51B1-848EF899ADDD}"/>
                </a:ext>
              </a:extLst>
            </p:cNvPr>
            <p:cNvSpPr>
              <a:spLocks noChangeShapeType="1"/>
            </p:cNvSpPr>
            <p:nvPr/>
          </p:nvSpPr>
          <p:spPr bwMode="auto">
            <a:xfrm flipH="1">
              <a:off x="564"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4" name="Line 44">
              <a:extLst>
                <a:ext uri="{FF2B5EF4-FFF2-40B4-BE49-F238E27FC236}">
                  <a16:creationId xmlns:a16="http://schemas.microsoft.com/office/drawing/2014/main" id="{C89EA8DA-222C-C99A-7F0A-1E3662B8338C}"/>
                </a:ext>
              </a:extLst>
            </p:cNvPr>
            <p:cNvSpPr>
              <a:spLocks noChangeShapeType="1"/>
            </p:cNvSpPr>
            <p:nvPr/>
          </p:nvSpPr>
          <p:spPr bwMode="auto">
            <a:xfrm flipH="1">
              <a:off x="564"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035" name="Rectangle 45">
              <a:extLst>
                <a:ext uri="{FF2B5EF4-FFF2-40B4-BE49-F238E27FC236}">
                  <a16:creationId xmlns:a16="http://schemas.microsoft.com/office/drawing/2014/main" id="{A090379A-8D91-8C71-DE65-D10BDF1D476F}"/>
                </a:ext>
              </a:extLst>
            </p:cNvPr>
            <p:cNvSpPr>
              <a:spLocks noChangeArrowheads="1"/>
            </p:cNvSpPr>
            <p:nvPr/>
          </p:nvSpPr>
          <p:spPr bwMode="auto">
            <a:xfrm>
              <a:off x="345" y="1874"/>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426036" name="Rectangle 46">
              <a:extLst>
                <a:ext uri="{FF2B5EF4-FFF2-40B4-BE49-F238E27FC236}">
                  <a16:creationId xmlns:a16="http://schemas.microsoft.com/office/drawing/2014/main" id="{4440E38D-F0F2-A713-88A6-EF50B1FDE244}"/>
                </a:ext>
              </a:extLst>
            </p:cNvPr>
            <p:cNvSpPr>
              <a:spLocks noChangeArrowheads="1"/>
            </p:cNvSpPr>
            <p:nvPr/>
          </p:nvSpPr>
          <p:spPr bwMode="auto">
            <a:xfrm>
              <a:off x="345" y="159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426037" name="Rectangle 47">
              <a:extLst>
                <a:ext uri="{FF2B5EF4-FFF2-40B4-BE49-F238E27FC236}">
                  <a16:creationId xmlns:a16="http://schemas.microsoft.com/office/drawing/2014/main" id="{1A104D3E-A2A5-76B5-5B86-6F0D5F3590CC}"/>
                </a:ext>
              </a:extLst>
            </p:cNvPr>
            <p:cNvSpPr>
              <a:spLocks noChangeArrowheads="1"/>
            </p:cNvSpPr>
            <p:nvPr/>
          </p:nvSpPr>
          <p:spPr bwMode="auto">
            <a:xfrm>
              <a:off x="345" y="1322"/>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426038" name="Rectangle 48">
              <a:extLst>
                <a:ext uri="{FF2B5EF4-FFF2-40B4-BE49-F238E27FC236}">
                  <a16:creationId xmlns:a16="http://schemas.microsoft.com/office/drawing/2014/main" id="{50C67097-9F4D-2DC3-E509-B7EC7FCF8838}"/>
                </a:ext>
              </a:extLst>
            </p:cNvPr>
            <p:cNvSpPr>
              <a:spLocks noChangeArrowheads="1"/>
            </p:cNvSpPr>
            <p:nvPr/>
          </p:nvSpPr>
          <p:spPr bwMode="auto">
            <a:xfrm>
              <a:off x="356" y="1045"/>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426039" name="Rectangle 49">
              <a:extLst>
                <a:ext uri="{FF2B5EF4-FFF2-40B4-BE49-F238E27FC236}">
                  <a16:creationId xmlns:a16="http://schemas.microsoft.com/office/drawing/2014/main" id="{0C8DC608-27AE-69F6-9B58-F2F310A984E6}"/>
                </a:ext>
              </a:extLst>
            </p:cNvPr>
            <p:cNvSpPr>
              <a:spLocks noChangeArrowheads="1"/>
            </p:cNvSpPr>
            <p:nvPr/>
          </p:nvSpPr>
          <p:spPr bwMode="auto">
            <a:xfrm>
              <a:off x="609" y="827"/>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040" name="Freeform 50">
              <a:extLst>
                <a:ext uri="{FF2B5EF4-FFF2-40B4-BE49-F238E27FC236}">
                  <a16:creationId xmlns:a16="http://schemas.microsoft.com/office/drawing/2014/main" id="{58C9D86D-147A-4E08-FBD5-31662E93072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1" name="Freeform 51">
              <a:extLst>
                <a:ext uri="{FF2B5EF4-FFF2-40B4-BE49-F238E27FC236}">
                  <a16:creationId xmlns:a16="http://schemas.microsoft.com/office/drawing/2014/main" id="{79C170A2-4571-3394-E172-19C326B8145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2" name="Freeform 52">
              <a:extLst>
                <a:ext uri="{FF2B5EF4-FFF2-40B4-BE49-F238E27FC236}">
                  <a16:creationId xmlns:a16="http://schemas.microsoft.com/office/drawing/2014/main" id="{C312792B-CF0F-A793-2E8E-11F519093BC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3" name="Freeform 53">
              <a:extLst>
                <a:ext uri="{FF2B5EF4-FFF2-40B4-BE49-F238E27FC236}">
                  <a16:creationId xmlns:a16="http://schemas.microsoft.com/office/drawing/2014/main" id="{923A3C6A-4326-FBF4-DDFE-2D15379CD767}"/>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4" name="Freeform 54">
              <a:extLst>
                <a:ext uri="{FF2B5EF4-FFF2-40B4-BE49-F238E27FC236}">
                  <a16:creationId xmlns:a16="http://schemas.microsoft.com/office/drawing/2014/main" id="{89D6060F-402F-BA57-7AA8-99981E1844A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5" name="Freeform 55">
              <a:extLst>
                <a:ext uri="{FF2B5EF4-FFF2-40B4-BE49-F238E27FC236}">
                  <a16:creationId xmlns:a16="http://schemas.microsoft.com/office/drawing/2014/main" id="{40A6E2C9-A8D6-CDBF-B66E-7062A6EAB24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6" name="Freeform 56">
              <a:extLst>
                <a:ext uri="{FF2B5EF4-FFF2-40B4-BE49-F238E27FC236}">
                  <a16:creationId xmlns:a16="http://schemas.microsoft.com/office/drawing/2014/main" id="{ABA6411F-289A-46BD-42F8-7F8208555F5F}"/>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7" name="Freeform 57">
              <a:extLst>
                <a:ext uri="{FF2B5EF4-FFF2-40B4-BE49-F238E27FC236}">
                  <a16:creationId xmlns:a16="http://schemas.microsoft.com/office/drawing/2014/main" id="{AAAEE6CB-6B2A-646C-66E5-28B2CCE245E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8" name="Freeform 58">
              <a:extLst>
                <a:ext uri="{FF2B5EF4-FFF2-40B4-BE49-F238E27FC236}">
                  <a16:creationId xmlns:a16="http://schemas.microsoft.com/office/drawing/2014/main" id="{D06CC669-71EE-4820-8DA7-1E833CE9890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49" name="Freeform 59">
              <a:extLst>
                <a:ext uri="{FF2B5EF4-FFF2-40B4-BE49-F238E27FC236}">
                  <a16:creationId xmlns:a16="http://schemas.microsoft.com/office/drawing/2014/main" id="{973BDED5-C172-E608-66A9-3CAD4AAB143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0" name="Freeform 60">
              <a:extLst>
                <a:ext uri="{FF2B5EF4-FFF2-40B4-BE49-F238E27FC236}">
                  <a16:creationId xmlns:a16="http://schemas.microsoft.com/office/drawing/2014/main" id="{E8C5F85E-E66A-853E-A33E-293E88892FF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1" name="Freeform 61">
              <a:extLst>
                <a:ext uri="{FF2B5EF4-FFF2-40B4-BE49-F238E27FC236}">
                  <a16:creationId xmlns:a16="http://schemas.microsoft.com/office/drawing/2014/main" id="{8D959EF7-40E6-FC8D-5402-6B3F198FDAC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2" name="Freeform 62">
              <a:extLst>
                <a:ext uri="{FF2B5EF4-FFF2-40B4-BE49-F238E27FC236}">
                  <a16:creationId xmlns:a16="http://schemas.microsoft.com/office/drawing/2014/main" id="{6F5485A3-52CF-01A5-DB1B-7D8CAB3281D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3" name="Freeform 63">
              <a:extLst>
                <a:ext uri="{FF2B5EF4-FFF2-40B4-BE49-F238E27FC236}">
                  <a16:creationId xmlns:a16="http://schemas.microsoft.com/office/drawing/2014/main" id="{D7E8441B-423C-29C6-636B-CFD3EDB59CA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4" name="Freeform 64">
              <a:extLst>
                <a:ext uri="{FF2B5EF4-FFF2-40B4-BE49-F238E27FC236}">
                  <a16:creationId xmlns:a16="http://schemas.microsoft.com/office/drawing/2014/main" id="{8F06662D-0C7A-4193-E387-905B0D1CF61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5" name="Freeform 65">
              <a:extLst>
                <a:ext uri="{FF2B5EF4-FFF2-40B4-BE49-F238E27FC236}">
                  <a16:creationId xmlns:a16="http://schemas.microsoft.com/office/drawing/2014/main" id="{7DD5D3F0-5F6F-53AE-AC21-6110BCA445F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6" name="Freeform 66">
              <a:extLst>
                <a:ext uri="{FF2B5EF4-FFF2-40B4-BE49-F238E27FC236}">
                  <a16:creationId xmlns:a16="http://schemas.microsoft.com/office/drawing/2014/main" id="{E92D1AC6-EC41-6EBC-A50A-D31CA49152A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7" name="Freeform 67">
              <a:extLst>
                <a:ext uri="{FF2B5EF4-FFF2-40B4-BE49-F238E27FC236}">
                  <a16:creationId xmlns:a16="http://schemas.microsoft.com/office/drawing/2014/main" id="{C19594B3-D7DB-AA14-B5C0-958CF345FD0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8" name="Freeform 68">
              <a:extLst>
                <a:ext uri="{FF2B5EF4-FFF2-40B4-BE49-F238E27FC236}">
                  <a16:creationId xmlns:a16="http://schemas.microsoft.com/office/drawing/2014/main" id="{D94620DC-5083-198E-F462-2B0CAB75DFA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59" name="Freeform 69">
              <a:extLst>
                <a:ext uri="{FF2B5EF4-FFF2-40B4-BE49-F238E27FC236}">
                  <a16:creationId xmlns:a16="http://schemas.microsoft.com/office/drawing/2014/main" id="{4587E49E-6F0D-D2A7-0CAB-11E62BAAF7F8}"/>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0" name="Freeform 70">
              <a:extLst>
                <a:ext uri="{FF2B5EF4-FFF2-40B4-BE49-F238E27FC236}">
                  <a16:creationId xmlns:a16="http://schemas.microsoft.com/office/drawing/2014/main" id="{A455B298-9C22-FE0B-F874-E65CAAE184A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1" name="Freeform 71">
              <a:extLst>
                <a:ext uri="{FF2B5EF4-FFF2-40B4-BE49-F238E27FC236}">
                  <a16:creationId xmlns:a16="http://schemas.microsoft.com/office/drawing/2014/main" id="{1254A606-BA00-3AD4-E878-3F395E61C1E4}"/>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2" name="Freeform 72">
              <a:extLst>
                <a:ext uri="{FF2B5EF4-FFF2-40B4-BE49-F238E27FC236}">
                  <a16:creationId xmlns:a16="http://schemas.microsoft.com/office/drawing/2014/main" id="{73CD7AAE-A286-41D9-878D-709BB7F71667}"/>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3" name="Freeform 73">
              <a:extLst>
                <a:ext uri="{FF2B5EF4-FFF2-40B4-BE49-F238E27FC236}">
                  <a16:creationId xmlns:a16="http://schemas.microsoft.com/office/drawing/2014/main" id="{B01A05FB-DBC2-620D-B159-F030D95CC40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4" name="Freeform 74">
              <a:extLst>
                <a:ext uri="{FF2B5EF4-FFF2-40B4-BE49-F238E27FC236}">
                  <a16:creationId xmlns:a16="http://schemas.microsoft.com/office/drawing/2014/main" id="{BBFC182B-ECF8-2232-E7AE-5B48D58363CE}"/>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5" name="Freeform 75">
              <a:extLst>
                <a:ext uri="{FF2B5EF4-FFF2-40B4-BE49-F238E27FC236}">
                  <a16:creationId xmlns:a16="http://schemas.microsoft.com/office/drawing/2014/main" id="{813091D9-011E-5062-5CFA-53EFE0AF189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6" name="Freeform 76">
              <a:extLst>
                <a:ext uri="{FF2B5EF4-FFF2-40B4-BE49-F238E27FC236}">
                  <a16:creationId xmlns:a16="http://schemas.microsoft.com/office/drawing/2014/main" id="{9E03BCF6-32B8-BB45-BA89-66F6BDC1CEF1}"/>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7" name="Freeform 77">
              <a:extLst>
                <a:ext uri="{FF2B5EF4-FFF2-40B4-BE49-F238E27FC236}">
                  <a16:creationId xmlns:a16="http://schemas.microsoft.com/office/drawing/2014/main" id="{B32FA218-441D-5947-5DEE-43EB5A8A85C5}"/>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8" name="Freeform 78">
              <a:extLst>
                <a:ext uri="{FF2B5EF4-FFF2-40B4-BE49-F238E27FC236}">
                  <a16:creationId xmlns:a16="http://schemas.microsoft.com/office/drawing/2014/main" id="{01795CE5-E7E5-405C-D8AE-2C4F9C77D14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69" name="Freeform 79">
              <a:extLst>
                <a:ext uri="{FF2B5EF4-FFF2-40B4-BE49-F238E27FC236}">
                  <a16:creationId xmlns:a16="http://schemas.microsoft.com/office/drawing/2014/main" id="{96C91E36-2116-8C78-1836-1C3447AD5024}"/>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0" name="Freeform 80">
              <a:extLst>
                <a:ext uri="{FF2B5EF4-FFF2-40B4-BE49-F238E27FC236}">
                  <a16:creationId xmlns:a16="http://schemas.microsoft.com/office/drawing/2014/main" id="{AB89A7EA-056B-8603-4BC9-EB52BAEB647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1" name="Freeform 81">
              <a:extLst>
                <a:ext uri="{FF2B5EF4-FFF2-40B4-BE49-F238E27FC236}">
                  <a16:creationId xmlns:a16="http://schemas.microsoft.com/office/drawing/2014/main" id="{C9CF12CA-47A9-592A-9954-B81F00E1809F}"/>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2" name="Freeform 82">
              <a:extLst>
                <a:ext uri="{FF2B5EF4-FFF2-40B4-BE49-F238E27FC236}">
                  <a16:creationId xmlns:a16="http://schemas.microsoft.com/office/drawing/2014/main" id="{BA3D00C9-804D-CABB-D2BA-55C8E0E44A9C}"/>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3" name="Freeform 83">
              <a:extLst>
                <a:ext uri="{FF2B5EF4-FFF2-40B4-BE49-F238E27FC236}">
                  <a16:creationId xmlns:a16="http://schemas.microsoft.com/office/drawing/2014/main" id="{A17CBD42-A9BB-B205-A1D7-B750CF5075D0}"/>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4" name="Freeform 84">
              <a:extLst>
                <a:ext uri="{FF2B5EF4-FFF2-40B4-BE49-F238E27FC236}">
                  <a16:creationId xmlns:a16="http://schemas.microsoft.com/office/drawing/2014/main" id="{4D139087-DAE2-B8EE-EFCA-1A98D6F31EE3}"/>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5" name="Freeform 85">
              <a:extLst>
                <a:ext uri="{FF2B5EF4-FFF2-40B4-BE49-F238E27FC236}">
                  <a16:creationId xmlns:a16="http://schemas.microsoft.com/office/drawing/2014/main" id="{9E523B0B-6E0B-B64E-5ED9-4DC6476F2226}"/>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6" name="Freeform 86">
              <a:extLst>
                <a:ext uri="{FF2B5EF4-FFF2-40B4-BE49-F238E27FC236}">
                  <a16:creationId xmlns:a16="http://schemas.microsoft.com/office/drawing/2014/main" id="{11E2B280-3E73-BA46-6776-8CABE8A8B8BB}"/>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7" name="Freeform 87">
              <a:extLst>
                <a:ext uri="{FF2B5EF4-FFF2-40B4-BE49-F238E27FC236}">
                  <a16:creationId xmlns:a16="http://schemas.microsoft.com/office/drawing/2014/main" id="{205A1D9D-6396-D3C9-4B33-054C8CD96169}"/>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8" name="Freeform 88">
              <a:extLst>
                <a:ext uri="{FF2B5EF4-FFF2-40B4-BE49-F238E27FC236}">
                  <a16:creationId xmlns:a16="http://schemas.microsoft.com/office/drawing/2014/main" id="{119B9E16-F20D-A4A2-6F06-0FBFB09B9E62}"/>
                </a:ext>
              </a:extLst>
            </p:cNvPr>
            <p:cNvSpPr>
              <a:spLocks/>
            </p:cNvSpPr>
            <p:nvPr/>
          </p:nvSpPr>
          <p:spPr bwMode="auto">
            <a:xfrm>
              <a:off x="1391" y="1321"/>
              <a:ext cx="518" cy="0"/>
            </a:xfrm>
            <a:custGeom>
              <a:avLst/>
              <a:gdLst>
                <a:gd name="T0" fmla="*/ 41 w 554"/>
                <a:gd name="T1" fmla="*/ 39 w 554"/>
                <a:gd name="T2" fmla="*/ 38 w 554"/>
                <a:gd name="T3" fmla="*/ 36 w 554"/>
                <a:gd name="T4" fmla="*/ 36 w 554"/>
                <a:gd name="T5" fmla="*/ 36 w 554"/>
                <a:gd name="T6" fmla="*/ 34 w 554"/>
                <a:gd name="T7" fmla="*/ 34 w 554"/>
                <a:gd name="T8" fmla="*/ 32 w 554"/>
                <a:gd name="T9" fmla="*/ 31 w 554"/>
                <a:gd name="T10" fmla="*/ 30 w 554"/>
                <a:gd name="T11" fmla="*/ 28 w 554"/>
                <a:gd name="T12" fmla="*/ 28 w 554"/>
                <a:gd name="T13" fmla="*/ 26 w 554"/>
                <a:gd name="T14" fmla="*/ 26 w 554"/>
                <a:gd name="T15" fmla="*/ 24 w 554"/>
                <a:gd name="T16" fmla="*/ 22 w 554"/>
                <a:gd name="T17" fmla="*/ 22 w 554"/>
                <a:gd name="T18" fmla="*/ 21 w 554"/>
                <a:gd name="T19" fmla="*/ 20 w 554"/>
                <a:gd name="T20" fmla="*/ 19 w 554"/>
                <a:gd name="T21" fmla="*/ 18 w 554"/>
                <a:gd name="T22" fmla="*/ 17 w 554"/>
                <a:gd name="T23" fmla="*/ 16 w 554"/>
                <a:gd name="T24" fmla="*/ 15 w 554"/>
                <a:gd name="T25" fmla="*/ 14 w 554"/>
                <a:gd name="T26" fmla="*/ 13 w 554"/>
                <a:gd name="T27" fmla="*/ 11 w 554"/>
                <a:gd name="T28" fmla="*/ 10 w 554"/>
                <a:gd name="T29" fmla="*/ 8 w 554"/>
                <a:gd name="T30" fmla="*/ 7 w 554"/>
                <a:gd name="T31" fmla="*/ 7 w 554"/>
                <a:gd name="T32" fmla="*/ 7 w 554"/>
                <a:gd name="T33" fmla="*/ 7 w 554"/>
                <a:gd name="T34" fmla="*/ 7 w 554"/>
                <a:gd name="T35" fmla="*/ 7 w 554"/>
                <a:gd name="T36" fmla="*/ 7 w 554"/>
                <a:gd name="T37" fmla="*/ 0 w 554"/>
                <a:gd name="T38" fmla="*/ 0 w 554"/>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39">
                  <a:pos x="T0" y="0"/>
                </a:cxn>
                <a:cxn ang="T40">
                  <a:pos x="T1" y="0"/>
                </a:cxn>
                <a:cxn ang="T41">
                  <a:pos x="T2" y="0"/>
                </a:cxn>
                <a:cxn ang="T42">
                  <a:pos x="T3" y="0"/>
                </a:cxn>
                <a:cxn ang="T43">
                  <a:pos x="T4" y="0"/>
                </a:cxn>
                <a:cxn ang="T44">
                  <a:pos x="T5" y="0"/>
                </a:cxn>
                <a:cxn ang="T45">
                  <a:pos x="T6" y="0"/>
                </a:cxn>
                <a:cxn ang="T46">
                  <a:pos x="T7" y="0"/>
                </a:cxn>
                <a:cxn ang="T47">
                  <a:pos x="T8" y="0"/>
                </a:cxn>
                <a:cxn ang="T48">
                  <a:pos x="T9" y="0"/>
                </a:cxn>
                <a:cxn ang="T49">
                  <a:pos x="T10" y="0"/>
                </a:cxn>
                <a:cxn ang="T50">
                  <a:pos x="T11" y="0"/>
                </a:cxn>
                <a:cxn ang="T51">
                  <a:pos x="T12" y="0"/>
                </a:cxn>
                <a:cxn ang="T52">
                  <a:pos x="T13" y="0"/>
                </a:cxn>
                <a:cxn ang="T53">
                  <a:pos x="T14" y="0"/>
                </a:cxn>
                <a:cxn ang="T54">
                  <a:pos x="T15" y="0"/>
                </a:cxn>
                <a:cxn ang="T55">
                  <a:pos x="T16" y="0"/>
                </a:cxn>
                <a:cxn ang="T56">
                  <a:pos x="T17" y="0"/>
                </a:cxn>
                <a:cxn ang="T57">
                  <a:pos x="T18" y="0"/>
                </a:cxn>
                <a:cxn ang="T58">
                  <a:pos x="T19" y="0"/>
                </a:cxn>
                <a:cxn ang="T59">
                  <a:pos x="T20" y="0"/>
                </a:cxn>
                <a:cxn ang="T60">
                  <a:pos x="T21" y="0"/>
                </a:cxn>
                <a:cxn ang="T61">
                  <a:pos x="T22" y="0"/>
                </a:cxn>
                <a:cxn ang="T62">
                  <a:pos x="T23" y="0"/>
                </a:cxn>
                <a:cxn ang="T63">
                  <a:pos x="T24" y="0"/>
                </a:cxn>
                <a:cxn ang="T64">
                  <a:pos x="T25" y="0"/>
                </a:cxn>
                <a:cxn ang="T65">
                  <a:pos x="T26" y="0"/>
                </a:cxn>
                <a:cxn ang="T66">
                  <a:pos x="T27" y="0"/>
                </a:cxn>
                <a:cxn ang="T67">
                  <a:pos x="T28" y="0"/>
                </a:cxn>
                <a:cxn ang="T68">
                  <a:pos x="T29" y="0"/>
                </a:cxn>
                <a:cxn ang="T69">
                  <a:pos x="T30" y="0"/>
                </a:cxn>
                <a:cxn ang="T70">
                  <a:pos x="T31" y="0"/>
                </a:cxn>
                <a:cxn ang="T71">
                  <a:pos x="T32" y="0"/>
                </a:cxn>
                <a:cxn ang="T72">
                  <a:pos x="T33" y="0"/>
                </a:cxn>
                <a:cxn ang="T73">
                  <a:pos x="T34" y="0"/>
                </a:cxn>
                <a:cxn ang="T74">
                  <a:pos x="T35" y="0"/>
                </a:cxn>
                <a:cxn ang="T75">
                  <a:pos x="T36" y="0"/>
                </a:cxn>
                <a:cxn ang="T76">
                  <a:pos x="T37" y="0"/>
                </a:cxn>
                <a:cxn ang="T77">
                  <a:pos x="T38" y="0"/>
                </a:cxn>
              </a:cxnLst>
              <a:rect l="0" t="0" r="r" b="b"/>
              <a:pathLst>
                <a:path w="554">
                  <a:moveTo>
                    <a:pt x="554" y="0"/>
                  </a:moveTo>
                  <a:lnTo>
                    <a:pt x="535" y="0"/>
                  </a:lnTo>
                  <a:lnTo>
                    <a:pt x="523" y="0"/>
                  </a:lnTo>
                  <a:lnTo>
                    <a:pt x="504" y="0"/>
                  </a:lnTo>
                  <a:lnTo>
                    <a:pt x="492" y="0"/>
                  </a:lnTo>
                  <a:lnTo>
                    <a:pt x="480" y="0"/>
                  </a:lnTo>
                  <a:lnTo>
                    <a:pt x="461" y="0"/>
                  </a:lnTo>
                  <a:lnTo>
                    <a:pt x="449" y="0"/>
                  </a:lnTo>
                  <a:lnTo>
                    <a:pt x="431" y="0"/>
                  </a:lnTo>
                  <a:lnTo>
                    <a:pt x="418" y="0"/>
                  </a:lnTo>
                  <a:lnTo>
                    <a:pt x="406" y="0"/>
                  </a:lnTo>
                  <a:lnTo>
                    <a:pt x="388" y="0"/>
                  </a:lnTo>
                  <a:lnTo>
                    <a:pt x="375" y="0"/>
                  </a:lnTo>
                  <a:lnTo>
                    <a:pt x="357" y="0"/>
                  </a:lnTo>
                  <a:lnTo>
                    <a:pt x="345" y="0"/>
                  </a:lnTo>
                  <a:lnTo>
                    <a:pt x="326" y="0"/>
                  </a:lnTo>
                  <a:lnTo>
                    <a:pt x="314" y="0"/>
                  </a:lnTo>
                  <a:lnTo>
                    <a:pt x="302" y="0"/>
                  </a:lnTo>
                  <a:lnTo>
                    <a:pt x="283" y="0"/>
                  </a:lnTo>
                  <a:lnTo>
                    <a:pt x="271" y="0"/>
                  </a:lnTo>
                  <a:lnTo>
                    <a:pt x="252" y="0"/>
                  </a:lnTo>
                  <a:lnTo>
                    <a:pt x="240" y="0"/>
                  </a:lnTo>
                  <a:lnTo>
                    <a:pt x="222" y="0"/>
                  </a:lnTo>
                  <a:lnTo>
                    <a:pt x="209" y="0"/>
                  </a:lnTo>
                  <a:lnTo>
                    <a:pt x="197" y="0"/>
                  </a:lnTo>
                  <a:lnTo>
                    <a:pt x="179" y="0"/>
                  </a:lnTo>
                  <a:lnTo>
                    <a:pt x="166" y="0"/>
                  </a:lnTo>
                  <a:lnTo>
                    <a:pt x="148" y="0"/>
                  </a:lnTo>
                  <a:lnTo>
                    <a:pt x="136" y="0"/>
                  </a:lnTo>
                  <a:lnTo>
                    <a:pt x="123" y="0"/>
                  </a:lnTo>
                  <a:lnTo>
                    <a:pt x="105" y="0"/>
                  </a:lnTo>
                  <a:lnTo>
                    <a:pt x="93" y="0"/>
                  </a:lnTo>
                  <a:lnTo>
                    <a:pt x="74" y="0"/>
                  </a:lnTo>
                  <a:lnTo>
                    <a:pt x="62" y="0"/>
                  </a:lnTo>
                  <a:lnTo>
                    <a:pt x="43" y="0"/>
                  </a:lnTo>
                  <a:lnTo>
                    <a:pt x="31" y="0"/>
                  </a:lnTo>
                  <a:lnTo>
                    <a:pt x="19"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079" name="Freeform 89">
              <a:extLst>
                <a:ext uri="{FF2B5EF4-FFF2-40B4-BE49-F238E27FC236}">
                  <a16:creationId xmlns:a16="http://schemas.microsoft.com/office/drawing/2014/main" id="{05E200B6-0C31-0FED-C1C4-754118E6758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0" name="Freeform 90">
              <a:extLst>
                <a:ext uri="{FF2B5EF4-FFF2-40B4-BE49-F238E27FC236}">
                  <a16:creationId xmlns:a16="http://schemas.microsoft.com/office/drawing/2014/main" id="{FCAC25B6-8794-B9E5-7013-0BF775598F2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1" name="Freeform 91">
              <a:extLst>
                <a:ext uri="{FF2B5EF4-FFF2-40B4-BE49-F238E27FC236}">
                  <a16:creationId xmlns:a16="http://schemas.microsoft.com/office/drawing/2014/main" id="{AD74C60B-5AA0-03C0-7215-7880409DB83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2" name="Freeform 92">
              <a:extLst>
                <a:ext uri="{FF2B5EF4-FFF2-40B4-BE49-F238E27FC236}">
                  <a16:creationId xmlns:a16="http://schemas.microsoft.com/office/drawing/2014/main" id="{4853AE12-9BFA-C4A1-408C-259AFA7CBA1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3" name="Freeform 93">
              <a:extLst>
                <a:ext uri="{FF2B5EF4-FFF2-40B4-BE49-F238E27FC236}">
                  <a16:creationId xmlns:a16="http://schemas.microsoft.com/office/drawing/2014/main" id="{551EED35-3B17-1715-74A8-EB19BE1AED4C}"/>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4" name="Freeform 94">
              <a:extLst>
                <a:ext uri="{FF2B5EF4-FFF2-40B4-BE49-F238E27FC236}">
                  <a16:creationId xmlns:a16="http://schemas.microsoft.com/office/drawing/2014/main" id="{D3F8DF99-4A33-959E-0368-E990B892CC9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5" name="Freeform 95">
              <a:extLst>
                <a:ext uri="{FF2B5EF4-FFF2-40B4-BE49-F238E27FC236}">
                  <a16:creationId xmlns:a16="http://schemas.microsoft.com/office/drawing/2014/main" id="{16B0C762-326C-08B5-849C-5D22C450D29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6" name="Freeform 96">
              <a:extLst>
                <a:ext uri="{FF2B5EF4-FFF2-40B4-BE49-F238E27FC236}">
                  <a16:creationId xmlns:a16="http://schemas.microsoft.com/office/drawing/2014/main" id="{56DC1E49-6159-E926-FBE6-08DE2C42435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7" name="Freeform 97">
              <a:extLst>
                <a:ext uri="{FF2B5EF4-FFF2-40B4-BE49-F238E27FC236}">
                  <a16:creationId xmlns:a16="http://schemas.microsoft.com/office/drawing/2014/main" id="{773B42C0-C3BA-8A76-484A-DE99558AF0E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8" name="Freeform 98">
              <a:extLst>
                <a:ext uri="{FF2B5EF4-FFF2-40B4-BE49-F238E27FC236}">
                  <a16:creationId xmlns:a16="http://schemas.microsoft.com/office/drawing/2014/main" id="{DEA25A41-7525-19C6-E072-78788C7F136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89" name="Freeform 99">
              <a:extLst>
                <a:ext uri="{FF2B5EF4-FFF2-40B4-BE49-F238E27FC236}">
                  <a16:creationId xmlns:a16="http://schemas.microsoft.com/office/drawing/2014/main" id="{68FD3BA9-866B-C7AB-0709-61B5401AEA7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0" name="Freeform 100">
              <a:extLst>
                <a:ext uri="{FF2B5EF4-FFF2-40B4-BE49-F238E27FC236}">
                  <a16:creationId xmlns:a16="http://schemas.microsoft.com/office/drawing/2014/main" id="{A317BA86-CCA2-7353-0C66-5B235FC5F1E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1" name="Freeform 101">
              <a:extLst>
                <a:ext uri="{FF2B5EF4-FFF2-40B4-BE49-F238E27FC236}">
                  <a16:creationId xmlns:a16="http://schemas.microsoft.com/office/drawing/2014/main" id="{E441019D-9C96-CFD6-B9E6-F711836CB28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2" name="Freeform 102">
              <a:extLst>
                <a:ext uri="{FF2B5EF4-FFF2-40B4-BE49-F238E27FC236}">
                  <a16:creationId xmlns:a16="http://schemas.microsoft.com/office/drawing/2014/main" id="{5F08632A-14CC-2313-88AA-DC1C62B94E7F}"/>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3" name="Freeform 103">
              <a:extLst>
                <a:ext uri="{FF2B5EF4-FFF2-40B4-BE49-F238E27FC236}">
                  <a16:creationId xmlns:a16="http://schemas.microsoft.com/office/drawing/2014/main" id="{C8E9A1C6-24E3-7B50-866B-2BD8F5F84FD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4" name="Freeform 104">
              <a:extLst>
                <a:ext uri="{FF2B5EF4-FFF2-40B4-BE49-F238E27FC236}">
                  <a16:creationId xmlns:a16="http://schemas.microsoft.com/office/drawing/2014/main" id="{FF2DB653-7F52-FD6A-3C06-DA0FA607611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5" name="Freeform 105">
              <a:extLst>
                <a:ext uri="{FF2B5EF4-FFF2-40B4-BE49-F238E27FC236}">
                  <a16:creationId xmlns:a16="http://schemas.microsoft.com/office/drawing/2014/main" id="{41574CC4-54EC-EEC7-F1CC-679C1CFEE06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6" name="Freeform 106">
              <a:extLst>
                <a:ext uri="{FF2B5EF4-FFF2-40B4-BE49-F238E27FC236}">
                  <a16:creationId xmlns:a16="http://schemas.microsoft.com/office/drawing/2014/main" id="{D7839BA0-620B-C634-0C5A-75F2EE2BE004}"/>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7" name="Freeform 107">
              <a:extLst>
                <a:ext uri="{FF2B5EF4-FFF2-40B4-BE49-F238E27FC236}">
                  <a16:creationId xmlns:a16="http://schemas.microsoft.com/office/drawing/2014/main" id="{A88AC8B5-BB6D-54D2-789B-6DED47868D9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8" name="Freeform 108">
              <a:extLst>
                <a:ext uri="{FF2B5EF4-FFF2-40B4-BE49-F238E27FC236}">
                  <a16:creationId xmlns:a16="http://schemas.microsoft.com/office/drawing/2014/main" id="{597BC944-4491-897F-7BD6-B9B0FC4C1D1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099" name="Freeform 109">
              <a:extLst>
                <a:ext uri="{FF2B5EF4-FFF2-40B4-BE49-F238E27FC236}">
                  <a16:creationId xmlns:a16="http://schemas.microsoft.com/office/drawing/2014/main" id="{722E8871-6F5F-84DD-4A57-0B7B42F7F67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0" name="Freeform 110">
              <a:extLst>
                <a:ext uri="{FF2B5EF4-FFF2-40B4-BE49-F238E27FC236}">
                  <a16:creationId xmlns:a16="http://schemas.microsoft.com/office/drawing/2014/main" id="{25F67F5F-962E-C02D-DBBD-7C30D1A5F86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1" name="Freeform 111">
              <a:extLst>
                <a:ext uri="{FF2B5EF4-FFF2-40B4-BE49-F238E27FC236}">
                  <a16:creationId xmlns:a16="http://schemas.microsoft.com/office/drawing/2014/main" id="{41B36FE1-2E4E-6106-32CF-060C24BE100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2" name="Freeform 112">
              <a:extLst>
                <a:ext uri="{FF2B5EF4-FFF2-40B4-BE49-F238E27FC236}">
                  <a16:creationId xmlns:a16="http://schemas.microsoft.com/office/drawing/2014/main" id="{E9C7586C-2F6E-03B0-3F97-41FEB033D57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3" name="Freeform 113">
              <a:extLst>
                <a:ext uri="{FF2B5EF4-FFF2-40B4-BE49-F238E27FC236}">
                  <a16:creationId xmlns:a16="http://schemas.microsoft.com/office/drawing/2014/main" id="{D96FF81E-6C02-C73E-439C-E808E2D68BA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4" name="Freeform 114">
              <a:extLst>
                <a:ext uri="{FF2B5EF4-FFF2-40B4-BE49-F238E27FC236}">
                  <a16:creationId xmlns:a16="http://schemas.microsoft.com/office/drawing/2014/main" id="{6C2ABD61-4E3E-A0C5-9389-F610A047B1D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5" name="Freeform 115">
              <a:extLst>
                <a:ext uri="{FF2B5EF4-FFF2-40B4-BE49-F238E27FC236}">
                  <a16:creationId xmlns:a16="http://schemas.microsoft.com/office/drawing/2014/main" id="{9117DCC1-E5F8-31E2-D629-78B052F8E7A9}"/>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6" name="Freeform 116">
              <a:extLst>
                <a:ext uri="{FF2B5EF4-FFF2-40B4-BE49-F238E27FC236}">
                  <a16:creationId xmlns:a16="http://schemas.microsoft.com/office/drawing/2014/main" id="{96A4A52D-8E74-EE83-BE04-9CBAC23236C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7" name="Freeform 117">
              <a:extLst>
                <a:ext uri="{FF2B5EF4-FFF2-40B4-BE49-F238E27FC236}">
                  <a16:creationId xmlns:a16="http://schemas.microsoft.com/office/drawing/2014/main" id="{65068D49-6168-BD7A-4B7B-FEE572D74D9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8" name="Freeform 118">
              <a:extLst>
                <a:ext uri="{FF2B5EF4-FFF2-40B4-BE49-F238E27FC236}">
                  <a16:creationId xmlns:a16="http://schemas.microsoft.com/office/drawing/2014/main" id="{123B195A-923E-20E6-3BDE-8B585E31A273}"/>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09" name="Freeform 119">
              <a:extLst>
                <a:ext uri="{FF2B5EF4-FFF2-40B4-BE49-F238E27FC236}">
                  <a16:creationId xmlns:a16="http://schemas.microsoft.com/office/drawing/2014/main" id="{A18A55BF-BB12-686F-F24E-0335667091F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0" name="Freeform 120">
              <a:extLst>
                <a:ext uri="{FF2B5EF4-FFF2-40B4-BE49-F238E27FC236}">
                  <a16:creationId xmlns:a16="http://schemas.microsoft.com/office/drawing/2014/main" id="{2BFBFAC3-3502-A1B9-45AC-18BF2DF7D3C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1" name="Freeform 121">
              <a:extLst>
                <a:ext uri="{FF2B5EF4-FFF2-40B4-BE49-F238E27FC236}">
                  <a16:creationId xmlns:a16="http://schemas.microsoft.com/office/drawing/2014/main" id="{28F653E9-B360-5DE3-AAAE-83613EE7DF7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2" name="Freeform 122">
              <a:extLst>
                <a:ext uri="{FF2B5EF4-FFF2-40B4-BE49-F238E27FC236}">
                  <a16:creationId xmlns:a16="http://schemas.microsoft.com/office/drawing/2014/main" id="{58635B8D-F8B9-0E7F-EB1D-FD8C894B258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3" name="Freeform 123">
              <a:extLst>
                <a:ext uri="{FF2B5EF4-FFF2-40B4-BE49-F238E27FC236}">
                  <a16:creationId xmlns:a16="http://schemas.microsoft.com/office/drawing/2014/main" id="{6917DD0A-F9F9-CE55-033F-92B4428C7DBC}"/>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4" name="Freeform 124">
              <a:extLst>
                <a:ext uri="{FF2B5EF4-FFF2-40B4-BE49-F238E27FC236}">
                  <a16:creationId xmlns:a16="http://schemas.microsoft.com/office/drawing/2014/main" id="{F1C944D4-20A3-DF07-2C08-4D572C99742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5" name="Freeform 125">
              <a:extLst>
                <a:ext uri="{FF2B5EF4-FFF2-40B4-BE49-F238E27FC236}">
                  <a16:creationId xmlns:a16="http://schemas.microsoft.com/office/drawing/2014/main" id="{2B09B794-6D19-CA00-ACFC-06ED4CE3BF3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6" name="Freeform 126">
              <a:extLst>
                <a:ext uri="{FF2B5EF4-FFF2-40B4-BE49-F238E27FC236}">
                  <a16:creationId xmlns:a16="http://schemas.microsoft.com/office/drawing/2014/main" id="{01ABCCCD-43BF-C4CC-4937-B5AF61FE383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7" name="Freeform 127">
              <a:extLst>
                <a:ext uri="{FF2B5EF4-FFF2-40B4-BE49-F238E27FC236}">
                  <a16:creationId xmlns:a16="http://schemas.microsoft.com/office/drawing/2014/main" id="{C79D4044-425B-C633-0F3B-152C101035C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8" name="Freeform 128">
              <a:extLst>
                <a:ext uri="{FF2B5EF4-FFF2-40B4-BE49-F238E27FC236}">
                  <a16:creationId xmlns:a16="http://schemas.microsoft.com/office/drawing/2014/main" id="{F760044F-DFE8-6569-B97D-DEC3437FFFB5}"/>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19" name="Freeform 129">
              <a:extLst>
                <a:ext uri="{FF2B5EF4-FFF2-40B4-BE49-F238E27FC236}">
                  <a16:creationId xmlns:a16="http://schemas.microsoft.com/office/drawing/2014/main" id="{CC87AE6D-B2EB-3684-839F-FC7338B7DF8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0" name="Freeform 130">
              <a:extLst>
                <a:ext uri="{FF2B5EF4-FFF2-40B4-BE49-F238E27FC236}">
                  <a16:creationId xmlns:a16="http://schemas.microsoft.com/office/drawing/2014/main" id="{BA782633-ABEA-7A36-7B85-5B416D6A7D06}"/>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1" name="Freeform 131">
              <a:extLst>
                <a:ext uri="{FF2B5EF4-FFF2-40B4-BE49-F238E27FC236}">
                  <a16:creationId xmlns:a16="http://schemas.microsoft.com/office/drawing/2014/main" id="{E047714E-346A-AB17-955B-609FD641930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2" name="Freeform 132">
              <a:extLst>
                <a:ext uri="{FF2B5EF4-FFF2-40B4-BE49-F238E27FC236}">
                  <a16:creationId xmlns:a16="http://schemas.microsoft.com/office/drawing/2014/main" id="{72119AD4-7EC4-DD01-C628-6AD3A5F183A8}"/>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3" name="Freeform 133">
              <a:extLst>
                <a:ext uri="{FF2B5EF4-FFF2-40B4-BE49-F238E27FC236}">
                  <a16:creationId xmlns:a16="http://schemas.microsoft.com/office/drawing/2014/main" id="{3DCCFD53-EBE6-A830-D754-5E7E4431CDBB}"/>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4" name="Freeform 134">
              <a:extLst>
                <a:ext uri="{FF2B5EF4-FFF2-40B4-BE49-F238E27FC236}">
                  <a16:creationId xmlns:a16="http://schemas.microsoft.com/office/drawing/2014/main" id="{0922FC6F-3EE3-F81F-2A31-DB9A8075B8E4}"/>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5" name="Freeform 135">
              <a:extLst>
                <a:ext uri="{FF2B5EF4-FFF2-40B4-BE49-F238E27FC236}">
                  <a16:creationId xmlns:a16="http://schemas.microsoft.com/office/drawing/2014/main" id="{6AA8A974-CD24-EA29-43CA-A25DEF50708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6" name="Freeform 136">
              <a:extLst>
                <a:ext uri="{FF2B5EF4-FFF2-40B4-BE49-F238E27FC236}">
                  <a16:creationId xmlns:a16="http://schemas.microsoft.com/office/drawing/2014/main" id="{C2FDD1AA-6E03-08F0-B95E-A5C2666E3C91}"/>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7" name="Freeform 137">
              <a:extLst>
                <a:ext uri="{FF2B5EF4-FFF2-40B4-BE49-F238E27FC236}">
                  <a16:creationId xmlns:a16="http://schemas.microsoft.com/office/drawing/2014/main" id="{47185881-AA0C-C840-CCB1-DF3881B5B702}"/>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8" name="Freeform 138">
              <a:extLst>
                <a:ext uri="{FF2B5EF4-FFF2-40B4-BE49-F238E27FC236}">
                  <a16:creationId xmlns:a16="http://schemas.microsoft.com/office/drawing/2014/main" id="{C97D6DDD-7C52-94BE-BE9F-6096A58FC9DE}"/>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29" name="Freeform 139">
              <a:extLst>
                <a:ext uri="{FF2B5EF4-FFF2-40B4-BE49-F238E27FC236}">
                  <a16:creationId xmlns:a16="http://schemas.microsoft.com/office/drawing/2014/main" id="{EFD3C898-E591-FBEF-4B83-EA904F10943D}"/>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0" name="Freeform 140">
              <a:extLst>
                <a:ext uri="{FF2B5EF4-FFF2-40B4-BE49-F238E27FC236}">
                  <a16:creationId xmlns:a16="http://schemas.microsoft.com/office/drawing/2014/main" id="{BD8B55F6-560C-095B-E01C-088FC2E3BC30}"/>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1" name="Freeform 141">
              <a:extLst>
                <a:ext uri="{FF2B5EF4-FFF2-40B4-BE49-F238E27FC236}">
                  <a16:creationId xmlns:a16="http://schemas.microsoft.com/office/drawing/2014/main" id="{BAE77799-30D1-8A15-DA30-460799C27E8A}"/>
                </a:ext>
              </a:extLst>
            </p:cNvPr>
            <p:cNvSpPr>
              <a:spLocks/>
            </p:cNvSpPr>
            <p:nvPr/>
          </p:nvSpPr>
          <p:spPr bwMode="auto">
            <a:xfrm>
              <a:off x="667" y="1321"/>
              <a:ext cx="724" cy="912"/>
            </a:xfrm>
            <a:custGeom>
              <a:avLst/>
              <a:gdLst>
                <a:gd name="T0" fmla="*/ 58 w 774"/>
                <a:gd name="T1" fmla="*/ 0 h 976"/>
                <a:gd name="T2" fmla="*/ 56 w 774"/>
                <a:gd name="T3" fmla="*/ 7 h 976"/>
                <a:gd name="T4" fmla="*/ 55 w 774"/>
                <a:gd name="T5" fmla="*/ 7 h 976"/>
                <a:gd name="T6" fmla="*/ 54 w 774"/>
                <a:gd name="T7" fmla="*/ 7 h 976"/>
                <a:gd name="T8" fmla="*/ 53 w 774"/>
                <a:gd name="T9" fmla="*/ 7 h 976"/>
                <a:gd name="T10" fmla="*/ 51 w 774"/>
                <a:gd name="T11" fmla="*/ 7 h 976"/>
                <a:gd name="T12" fmla="*/ 51 w 774"/>
                <a:gd name="T13" fmla="*/ 7 h 976"/>
                <a:gd name="T14" fmla="*/ 50 w 774"/>
                <a:gd name="T15" fmla="*/ 9 h 976"/>
                <a:gd name="T16" fmla="*/ 48 w 774"/>
                <a:gd name="T17" fmla="*/ 11 h 976"/>
                <a:gd name="T18" fmla="*/ 48 w 774"/>
                <a:gd name="T19" fmla="*/ 12 h 976"/>
                <a:gd name="T20" fmla="*/ 47 w 774"/>
                <a:gd name="T21" fmla="*/ 14 h 976"/>
                <a:gd name="T22" fmla="*/ 45 w 774"/>
                <a:gd name="T23" fmla="*/ 15 h 976"/>
                <a:gd name="T24" fmla="*/ 45 w 774"/>
                <a:gd name="T25" fmla="*/ 17 h 976"/>
                <a:gd name="T26" fmla="*/ 43 w 774"/>
                <a:gd name="T27" fmla="*/ 18 h 976"/>
                <a:gd name="T28" fmla="*/ 42 w 774"/>
                <a:gd name="T29" fmla="*/ 19 h 976"/>
                <a:gd name="T30" fmla="*/ 41 w 774"/>
                <a:gd name="T31" fmla="*/ 20 h 976"/>
                <a:gd name="T32" fmla="*/ 39 w 774"/>
                <a:gd name="T33" fmla="*/ 21 h 976"/>
                <a:gd name="T34" fmla="*/ 39 w 774"/>
                <a:gd name="T35" fmla="*/ 22 h 976"/>
                <a:gd name="T36" fmla="*/ 37 w 774"/>
                <a:gd name="T37" fmla="*/ 24 h 976"/>
                <a:gd name="T38" fmla="*/ 36 w 774"/>
                <a:gd name="T39" fmla="*/ 26 h 976"/>
                <a:gd name="T40" fmla="*/ 36 w 774"/>
                <a:gd name="T41" fmla="*/ 27 h 976"/>
                <a:gd name="T42" fmla="*/ 34 w 774"/>
                <a:gd name="T43" fmla="*/ 29 h 976"/>
                <a:gd name="T44" fmla="*/ 34 w 774"/>
                <a:gd name="T45" fmla="*/ 30 h 976"/>
                <a:gd name="T46" fmla="*/ 32 w 774"/>
                <a:gd name="T47" fmla="*/ 31 h 976"/>
                <a:gd name="T48" fmla="*/ 31 w 774"/>
                <a:gd name="T49" fmla="*/ 32 h 976"/>
                <a:gd name="T50" fmla="*/ 30 w 774"/>
                <a:gd name="T51" fmla="*/ 33 h 976"/>
                <a:gd name="T52" fmla="*/ 29 w 774"/>
                <a:gd name="T53" fmla="*/ 35 h 976"/>
                <a:gd name="T54" fmla="*/ 28 w 774"/>
                <a:gd name="T55" fmla="*/ 36 h 976"/>
                <a:gd name="T56" fmla="*/ 27 w 774"/>
                <a:gd name="T57" fmla="*/ 37 h 976"/>
                <a:gd name="T58" fmla="*/ 26 w 774"/>
                <a:gd name="T59" fmla="*/ 38 h 976"/>
                <a:gd name="T60" fmla="*/ 24 w 774"/>
                <a:gd name="T61" fmla="*/ 40 h 976"/>
                <a:gd name="T62" fmla="*/ 22 w 774"/>
                <a:gd name="T63" fmla="*/ 41 h 976"/>
                <a:gd name="T64" fmla="*/ 22 w 774"/>
                <a:gd name="T65" fmla="*/ 43 h 976"/>
                <a:gd name="T66" fmla="*/ 21 w 774"/>
                <a:gd name="T67" fmla="*/ 44 h 976"/>
                <a:gd name="T68" fmla="*/ 20 w 774"/>
                <a:gd name="T69" fmla="*/ 46 h 976"/>
                <a:gd name="T70" fmla="*/ 19 w 774"/>
                <a:gd name="T71" fmla="*/ 47 h 976"/>
                <a:gd name="T72" fmla="*/ 18 w 774"/>
                <a:gd name="T73" fmla="*/ 48 h 976"/>
                <a:gd name="T74" fmla="*/ 18 w 774"/>
                <a:gd name="T75" fmla="*/ 49 h 976"/>
                <a:gd name="T76" fmla="*/ 16 w 774"/>
                <a:gd name="T77" fmla="*/ 50 h 976"/>
                <a:gd name="T78" fmla="*/ 15 w 774"/>
                <a:gd name="T79" fmla="*/ 52 h 976"/>
                <a:gd name="T80" fmla="*/ 14 w 774"/>
                <a:gd name="T81" fmla="*/ 52 h 976"/>
                <a:gd name="T82" fmla="*/ 13 w 774"/>
                <a:gd name="T83" fmla="*/ 54 h 976"/>
                <a:gd name="T84" fmla="*/ 12 w 774"/>
                <a:gd name="T85" fmla="*/ 56 h 976"/>
                <a:gd name="T86" fmla="*/ 10 w 774"/>
                <a:gd name="T87" fmla="*/ 57 h 976"/>
                <a:gd name="T88" fmla="*/ 8 w 774"/>
                <a:gd name="T89" fmla="*/ 58 h 976"/>
                <a:gd name="T90" fmla="*/ 7 w 774"/>
                <a:gd name="T91" fmla="*/ 60 h 976"/>
                <a:gd name="T92" fmla="*/ 7 w 774"/>
                <a:gd name="T93" fmla="*/ 61 h 976"/>
                <a:gd name="T94" fmla="*/ 7 w 774"/>
                <a:gd name="T95" fmla="*/ 63 h 976"/>
                <a:gd name="T96" fmla="*/ 7 w 774"/>
                <a:gd name="T97" fmla="*/ 64 h 976"/>
                <a:gd name="T98" fmla="*/ 7 w 774"/>
                <a:gd name="T99" fmla="*/ 65 h 976"/>
                <a:gd name="T100" fmla="*/ 7 w 774"/>
                <a:gd name="T101" fmla="*/ 66 h 976"/>
                <a:gd name="T102" fmla="*/ 7 w 774"/>
                <a:gd name="T103" fmla="*/ 68 h 976"/>
                <a:gd name="T104" fmla="*/ 0 w 774"/>
                <a:gd name="T105" fmla="*/ 69 h 9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74" h="976">
                  <a:moveTo>
                    <a:pt x="774" y="0"/>
                  </a:moveTo>
                  <a:lnTo>
                    <a:pt x="762" y="18"/>
                  </a:lnTo>
                  <a:lnTo>
                    <a:pt x="744" y="37"/>
                  </a:lnTo>
                  <a:lnTo>
                    <a:pt x="731" y="55"/>
                  </a:lnTo>
                  <a:lnTo>
                    <a:pt x="719" y="73"/>
                  </a:lnTo>
                  <a:lnTo>
                    <a:pt x="701" y="92"/>
                  </a:lnTo>
                  <a:lnTo>
                    <a:pt x="688" y="110"/>
                  </a:lnTo>
                  <a:lnTo>
                    <a:pt x="670" y="129"/>
                  </a:lnTo>
                  <a:lnTo>
                    <a:pt x="658" y="147"/>
                  </a:lnTo>
                  <a:lnTo>
                    <a:pt x="639" y="166"/>
                  </a:lnTo>
                  <a:lnTo>
                    <a:pt x="627" y="184"/>
                  </a:lnTo>
                  <a:lnTo>
                    <a:pt x="614" y="202"/>
                  </a:lnTo>
                  <a:lnTo>
                    <a:pt x="596" y="221"/>
                  </a:lnTo>
                  <a:lnTo>
                    <a:pt x="584" y="245"/>
                  </a:lnTo>
                  <a:lnTo>
                    <a:pt x="565" y="264"/>
                  </a:lnTo>
                  <a:lnTo>
                    <a:pt x="553" y="282"/>
                  </a:lnTo>
                  <a:lnTo>
                    <a:pt x="541" y="301"/>
                  </a:lnTo>
                  <a:lnTo>
                    <a:pt x="522" y="319"/>
                  </a:lnTo>
                  <a:lnTo>
                    <a:pt x="510" y="337"/>
                  </a:lnTo>
                  <a:lnTo>
                    <a:pt x="492" y="356"/>
                  </a:lnTo>
                  <a:lnTo>
                    <a:pt x="479" y="374"/>
                  </a:lnTo>
                  <a:lnTo>
                    <a:pt x="461" y="393"/>
                  </a:lnTo>
                  <a:lnTo>
                    <a:pt x="449" y="411"/>
                  </a:lnTo>
                  <a:lnTo>
                    <a:pt x="436" y="429"/>
                  </a:lnTo>
                  <a:lnTo>
                    <a:pt x="418" y="448"/>
                  </a:lnTo>
                  <a:lnTo>
                    <a:pt x="405" y="466"/>
                  </a:lnTo>
                  <a:lnTo>
                    <a:pt x="387" y="485"/>
                  </a:lnTo>
                  <a:lnTo>
                    <a:pt x="375" y="503"/>
                  </a:lnTo>
                  <a:lnTo>
                    <a:pt x="362" y="522"/>
                  </a:lnTo>
                  <a:lnTo>
                    <a:pt x="344" y="546"/>
                  </a:lnTo>
                  <a:lnTo>
                    <a:pt x="332" y="564"/>
                  </a:lnTo>
                  <a:lnTo>
                    <a:pt x="313" y="583"/>
                  </a:lnTo>
                  <a:lnTo>
                    <a:pt x="301" y="601"/>
                  </a:lnTo>
                  <a:lnTo>
                    <a:pt x="283" y="620"/>
                  </a:lnTo>
                  <a:lnTo>
                    <a:pt x="270" y="638"/>
                  </a:lnTo>
                  <a:lnTo>
                    <a:pt x="258" y="657"/>
                  </a:lnTo>
                  <a:lnTo>
                    <a:pt x="240" y="675"/>
                  </a:lnTo>
                  <a:lnTo>
                    <a:pt x="227" y="693"/>
                  </a:lnTo>
                  <a:lnTo>
                    <a:pt x="209" y="712"/>
                  </a:lnTo>
                  <a:lnTo>
                    <a:pt x="196" y="730"/>
                  </a:lnTo>
                  <a:lnTo>
                    <a:pt x="178" y="749"/>
                  </a:lnTo>
                  <a:lnTo>
                    <a:pt x="166" y="767"/>
                  </a:lnTo>
                  <a:lnTo>
                    <a:pt x="153" y="785"/>
                  </a:lnTo>
                  <a:lnTo>
                    <a:pt x="135" y="804"/>
                  </a:lnTo>
                  <a:lnTo>
                    <a:pt x="123" y="822"/>
                  </a:lnTo>
                  <a:lnTo>
                    <a:pt x="104" y="847"/>
                  </a:lnTo>
                  <a:lnTo>
                    <a:pt x="92" y="865"/>
                  </a:lnTo>
                  <a:lnTo>
                    <a:pt x="80" y="884"/>
                  </a:lnTo>
                  <a:lnTo>
                    <a:pt x="61" y="902"/>
                  </a:lnTo>
                  <a:lnTo>
                    <a:pt x="49" y="920"/>
                  </a:lnTo>
                  <a:lnTo>
                    <a:pt x="30" y="939"/>
                  </a:lnTo>
                  <a:lnTo>
                    <a:pt x="18" y="957"/>
                  </a:lnTo>
                  <a:lnTo>
                    <a:pt x="0" y="97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132" name="Line 142">
              <a:extLst>
                <a:ext uri="{FF2B5EF4-FFF2-40B4-BE49-F238E27FC236}">
                  <a16:creationId xmlns:a16="http://schemas.microsoft.com/office/drawing/2014/main" id="{3D7B467E-2A8E-7763-D7A0-87D4AF776F8F}"/>
                </a:ext>
              </a:extLst>
            </p:cNvPr>
            <p:cNvSpPr>
              <a:spLocks noChangeShapeType="1"/>
            </p:cNvSpPr>
            <p:nvPr/>
          </p:nvSpPr>
          <p:spPr bwMode="auto">
            <a:xfrm>
              <a:off x="1208" y="2228"/>
              <a:ext cx="3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33" name="Freeform 143">
              <a:extLst>
                <a:ext uri="{FF2B5EF4-FFF2-40B4-BE49-F238E27FC236}">
                  <a16:creationId xmlns:a16="http://schemas.microsoft.com/office/drawing/2014/main" id="{BD455097-CADF-AEF8-1048-6AFB5538A018}"/>
                </a:ext>
              </a:extLst>
            </p:cNvPr>
            <p:cNvSpPr>
              <a:spLocks/>
            </p:cNvSpPr>
            <p:nvPr/>
          </p:nvSpPr>
          <p:spPr bwMode="auto">
            <a:xfrm>
              <a:off x="1374"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8" y="0"/>
                  </a:lnTo>
                  <a:lnTo>
                    <a:pt x="37"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134" name="Rectangle 144">
              <a:extLst>
                <a:ext uri="{FF2B5EF4-FFF2-40B4-BE49-F238E27FC236}">
                  <a16:creationId xmlns:a16="http://schemas.microsoft.com/office/drawing/2014/main" id="{7FDA756D-19AB-D9B6-4FD5-0A52C4A01163}"/>
                </a:ext>
              </a:extLst>
            </p:cNvPr>
            <p:cNvSpPr>
              <a:spLocks noChangeArrowheads="1"/>
            </p:cNvSpPr>
            <p:nvPr/>
          </p:nvSpPr>
          <p:spPr bwMode="auto">
            <a:xfrm>
              <a:off x="673" y="878"/>
              <a:ext cx="38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3</a:t>
              </a:r>
              <a:endParaRPr lang="fr-CA" altLang="en-US" sz="2000">
                <a:latin typeface="Arial" panose="020B0604020202020204" pitchFamily="34" charset="0"/>
                <a:cs typeface="Arial" panose="020B0604020202020204" pitchFamily="34" charset="0"/>
              </a:endParaRPr>
            </a:p>
          </p:txBody>
        </p:sp>
        <p:sp>
          <p:nvSpPr>
            <p:cNvPr id="426135" name="Oval 145">
              <a:extLst>
                <a:ext uri="{FF2B5EF4-FFF2-40B4-BE49-F238E27FC236}">
                  <a16:creationId xmlns:a16="http://schemas.microsoft.com/office/drawing/2014/main" id="{43E3CAAE-8809-6352-1BB9-9759AC8A0FFA}"/>
                </a:ext>
              </a:extLst>
            </p:cNvPr>
            <p:cNvSpPr>
              <a:spLocks noChangeArrowheads="1"/>
            </p:cNvSpPr>
            <p:nvPr/>
          </p:nvSpPr>
          <p:spPr bwMode="auto">
            <a:xfrm>
              <a:off x="2124" y="213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6" name="Oval 146">
              <a:extLst>
                <a:ext uri="{FF2B5EF4-FFF2-40B4-BE49-F238E27FC236}">
                  <a16:creationId xmlns:a16="http://schemas.microsoft.com/office/drawing/2014/main" id="{F754FFE1-29F3-B3A8-5012-57D4E7BFD6DE}"/>
                </a:ext>
              </a:extLst>
            </p:cNvPr>
            <p:cNvSpPr>
              <a:spLocks noChangeArrowheads="1"/>
            </p:cNvSpPr>
            <p:nvPr/>
          </p:nvSpPr>
          <p:spPr bwMode="auto">
            <a:xfrm>
              <a:off x="2169" y="208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7" name="Oval 147">
              <a:extLst>
                <a:ext uri="{FF2B5EF4-FFF2-40B4-BE49-F238E27FC236}">
                  <a16:creationId xmlns:a16="http://schemas.microsoft.com/office/drawing/2014/main" id="{F9B5403B-87E9-47AB-011B-074AEDD8FAF4}"/>
                </a:ext>
              </a:extLst>
            </p:cNvPr>
            <p:cNvSpPr>
              <a:spLocks noChangeArrowheads="1"/>
            </p:cNvSpPr>
            <p:nvPr/>
          </p:nvSpPr>
          <p:spPr bwMode="auto">
            <a:xfrm>
              <a:off x="2215" y="206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8" name="Oval 148">
              <a:extLst>
                <a:ext uri="{FF2B5EF4-FFF2-40B4-BE49-F238E27FC236}">
                  <a16:creationId xmlns:a16="http://schemas.microsoft.com/office/drawing/2014/main" id="{BC132B36-AB05-60A3-24E8-E1D4F5E2B5C9}"/>
                </a:ext>
              </a:extLst>
            </p:cNvPr>
            <p:cNvSpPr>
              <a:spLocks noChangeArrowheads="1"/>
            </p:cNvSpPr>
            <p:nvPr/>
          </p:nvSpPr>
          <p:spPr bwMode="auto">
            <a:xfrm>
              <a:off x="2267" y="20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39" name="Oval 149">
              <a:extLst>
                <a:ext uri="{FF2B5EF4-FFF2-40B4-BE49-F238E27FC236}">
                  <a16:creationId xmlns:a16="http://schemas.microsoft.com/office/drawing/2014/main" id="{A202367F-0E4E-F234-C605-42493430A91B}"/>
                </a:ext>
              </a:extLst>
            </p:cNvPr>
            <p:cNvSpPr>
              <a:spLocks noChangeArrowheads="1"/>
            </p:cNvSpPr>
            <p:nvPr/>
          </p:nvSpPr>
          <p:spPr bwMode="auto">
            <a:xfrm>
              <a:off x="2313" y="1865"/>
              <a:ext cx="35" cy="36"/>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0" name="Oval 150">
              <a:extLst>
                <a:ext uri="{FF2B5EF4-FFF2-40B4-BE49-F238E27FC236}">
                  <a16:creationId xmlns:a16="http://schemas.microsoft.com/office/drawing/2014/main" id="{CA564113-CF53-79A4-0A65-29930F0E6DFA}"/>
                </a:ext>
              </a:extLst>
            </p:cNvPr>
            <p:cNvSpPr>
              <a:spLocks noChangeArrowheads="1"/>
            </p:cNvSpPr>
            <p:nvPr/>
          </p:nvSpPr>
          <p:spPr bwMode="auto">
            <a:xfrm>
              <a:off x="2359" y="182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1" name="Oval 151">
              <a:extLst>
                <a:ext uri="{FF2B5EF4-FFF2-40B4-BE49-F238E27FC236}">
                  <a16:creationId xmlns:a16="http://schemas.microsoft.com/office/drawing/2014/main" id="{548C3348-A378-692B-5C19-3CFD778594AE}"/>
                </a:ext>
              </a:extLst>
            </p:cNvPr>
            <p:cNvSpPr>
              <a:spLocks noChangeArrowheads="1"/>
            </p:cNvSpPr>
            <p:nvPr/>
          </p:nvSpPr>
          <p:spPr bwMode="auto">
            <a:xfrm>
              <a:off x="2405" y="1883"/>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2" name="Oval 152">
              <a:extLst>
                <a:ext uri="{FF2B5EF4-FFF2-40B4-BE49-F238E27FC236}">
                  <a16:creationId xmlns:a16="http://schemas.microsoft.com/office/drawing/2014/main" id="{E12082F4-0AAB-83CC-F7A3-62BACFDEE7E7}"/>
                </a:ext>
              </a:extLst>
            </p:cNvPr>
            <p:cNvSpPr>
              <a:spLocks noChangeArrowheads="1"/>
            </p:cNvSpPr>
            <p:nvPr/>
          </p:nvSpPr>
          <p:spPr bwMode="auto">
            <a:xfrm>
              <a:off x="2451" y="1562"/>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3" name="Oval 153">
              <a:extLst>
                <a:ext uri="{FF2B5EF4-FFF2-40B4-BE49-F238E27FC236}">
                  <a16:creationId xmlns:a16="http://schemas.microsoft.com/office/drawing/2014/main" id="{657A4469-F4F5-B166-5EA1-CEF54A5F8D6D}"/>
                </a:ext>
              </a:extLst>
            </p:cNvPr>
            <p:cNvSpPr>
              <a:spLocks noChangeArrowheads="1"/>
            </p:cNvSpPr>
            <p:nvPr/>
          </p:nvSpPr>
          <p:spPr bwMode="auto">
            <a:xfrm>
              <a:off x="2503" y="159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4" name="Oval 154">
              <a:extLst>
                <a:ext uri="{FF2B5EF4-FFF2-40B4-BE49-F238E27FC236}">
                  <a16:creationId xmlns:a16="http://schemas.microsoft.com/office/drawing/2014/main" id="{2E84924A-9D81-17C0-2049-A4494CE11C32}"/>
                </a:ext>
              </a:extLst>
            </p:cNvPr>
            <p:cNvSpPr>
              <a:spLocks noChangeArrowheads="1"/>
            </p:cNvSpPr>
            <p:nvPr/>
          </p:nvSpPr>
          <p:spPr bwMode="auto">
            <a:xfrm>
              <a:off x="2549" y="1499"/>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5" name="Oval 155">
              <a:extLst>
                <a:ext uri="{FF2B5EF4-FFF2-40B4-BE49-F238E27FC236}">
                  <a16:creationId xmlns:a16="http://schemas.microsoft.com/office/drawing/2014/main" id="{01F888D9-A0FC-A6A2-792C-4CD6B78DB1B3}"/>
                </a:ext>
              </a:extLst>
            </p:cNvPr>
            <p:cNvSpPr>
              <a:spLocks noChangeArrowheads="1"/>
            </p:cNvSpPr>
            <p:nvPr/>
          </p:nvSpPr>
          <p:spPr bwMode="auto">
            <a:xfrm>
              <a:off x="2606" y="184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6" name="Oval 156">
              <a:extLst>
                <a:ext uri="{FF2B5EF4-FFF2-40B4-BE49-F238E27FC236}">
                  <a16:creationId xmlns:a16="http://schemas.microsoft.com/office/drawing/2014/main" id="{0D391AF5-42E3-B7AC-116A-2D17DEEF1D52}"/>
                </a:ext>
              </a:extLst>
            </p:cNvPr>
            <p:cNvSpPr>
              <a:spLocks noChangeArrowheads="1"/>
            </p:cNvSpPr>
            <p:nvPr/>
          </p:nvSpPr>
          <p:spPr bwMode="auto">
            <a:xfrm>
              <a:off x="2646" y="140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7" name="Oval 157">
              <a:extLst>
                <a:ext uri="{FF2B5EF4-FFF2-40B4-BE49-F238E27FC236}">
                  <a16:creationId xmlns:a16="http://schemas.microsoft.com/office/drawing/2014/main" id="{E8E9FC3E-4262-AD03-CBF7-458EC6805709}"/>
                </a:ext>
              </a:extLst>
            </p:cNvPr>
            <p:cNvSpPr>
              <a:spLocks noChangeArrowheads="1"/>
            </p:cNvSpPr>
            <p:nvPr/>
          </p:nvSpPr>
          <p:spPr bwMode="auto">
            <a:xfrm>
              <a:off x="2687" y="1269"/>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8" name="Oval 158">
              <a:extLst>
                <a:ext uri="{FF2B5EF4-FFF2-40B4-BE49-F238E27FC236}">
                  <a16:creationId xmlns:a16="http://schemas.microsoft.com/office/drawing/2014/main" id="{6AB80064-1A46-27DD-7155-193DED820791}"/>
                </a:ext>
              </a:extLst>
            </p:cNvPr>
            <p:cNvSpPr>
              <a:spLocks noChangeArrowheads="1"/>
            </p:cNvSpPr>
            <p:nvPr/>
          </p:nvSpPr>
          <p:spPr bwMode="auto">
            <a:xfrm>
              <a:off x="2727" y="111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49" name="Oval 159">
              <a:extLst>
                <a:ext uri="{FF2B5EF4-FFF2-40B4-BE49-F238E27FC236}">
                  <a16:creationId xmlns:a16="http://schemas.microsoft.com/office/drawing/2014/main" id="{AAA8B861-A5D4-893A-1677-A535C5984E30}"/>
                </a:ext>
              </a:extLst>
            </p:cNvPr>
            <p:cNvSpPr>
              <a:spLocks noChangeArrowheads="1"/>
            </p:cNvSpPr>
            <p:nvPr/>
          </p:nvSpPr>
          <p:spPr bwMode="auto">
            <a:xfrm>
              <a:off x="2745" y="100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0" name="Oval 160">
              <a:extLst>
                <a:ext uri="{FF2B5EF4-FFF2-40B4-BE49-F238E27FC236}">
                  <a16:creationId xmlns:a16="http://schemas.microsoft.com/office/drawing/2014/main" id="{539A098D-EF95-2ABA-B08B-ABD2211B0EAE}"/>
                </a:ext>
              </a:extLst>
            </p:cNvPr>
            <p:cNvSpPr>
              <a:spLocks noChangeArrowheads="1"/>
            </p:cNvSpPr>
            <p:nvPr/>
          </p:nvSpPr>
          <p:spPr bwMode="auto">
            <a:xfrm>
              <a:off x="2779" y="98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1" name="Oval 161">
              <a:extLst>
                <a:ext uri="{FF2B5EF4-FFF2-40B4-BE49-F238E27FC236}">
                  <a16:creationId xmlns:a16="http://schemas.microsoft.com/office/drawing/2014/main" id="{0BA25C87-ABE0-BCF3-F5EE-165AC52957F4}"/>
                </a:ext>
              </a:extLst>
            </p:cNvPr>
            <p:cNvSpPr>
              <a:spLocks noChangeArrowheads="1"/>
            </p:cNvSpPr>
            <p:nvPr/>
          </p:nvSpPr>
          <p:spPr bwMode="auto">
            <a:xfrm>
              <a:off x="2801" y="103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2" name="Oval 162">
              <a:extLst>
                <a:ext uri="{FF2B5EF4-FFF2-40B4-BE49-F238E27FC236}">
                  <a16:creationId xmlns:a16="http://schemas.microsoft.com/office/drawing/2014/main" id="{A5B57459-4A4F-3D06-9DB1-13C4BBE96EB8}"/>
                </a:ext>
              </a:extLst>
            </p:cNvPr>
            <p:cNvSpPr>
              <a:spLocks noChangeArrowheads="1"/>
            </p:cNvSpPr>
            <p:nvPr/>
          </p:nvSpPr>
          <p:spPr bwMode="auto">
            <a:xfrm>
              <a:off x="2841" y="10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3" name="Oval 163">
              <a:extLst>
                <a:ext uri="{FF2B5EF4-FFF2-40B4-BE49-F238E27FC236}">
                  <a16:creationId xmlns:a16="http://schemas.microsoft.com/office/drawing/2014/main" id="{B328BB00-EE74-3A5F-AFAF-BEFF158D3C5E}"/>
                </a:ext>
              </a:extLst>
            </p:cNvPr>
            <p:cNvSpPr>
              <a:spLocks noChangeArrowheads="1"/>
            </p:cNvSpPr>
            <p:nvPr/>
          </p:nvSpPr>
          <p:spPr bwMode="auto">
            <a:xfrm>
              <a:off x="2871" y="101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4" name="Oval 164">
              <a:extLst>
                <a:ext uri="{FF2B5EF4-FFF2-40B4-BE49-F238E27FC236}">
                  <a16:creationId xmlns:a16="http://schemas.microsoft.com/office/drawing/2014/main" id="{EA2185E4-D415-89E8-84A2-9387A0914A11}"/>
                </a:ext>
              </a:extLst>
            </p:cNvPr>
            <p:cNvSpPr>
              <a:spLocks noChangeArrowheads="1"/>
            </p:cNvSpPr>
            <p:nvPr/>
          </p:nvSpPr>
          <p:spPr bwMode="auto">
            <a:xfrm>
              <a:off x="2905" y="87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5" name="Oval 165">
              <a:extLst>
                <a:ext uri="{FF2B5EF4-FFF2-40B4-BE49-F238E27FC236}">
                  <a16:creationId xmlns:a16="http://schemas.microsoft.com/office/drawing/2014/main" id="{096C0FD4-3FFF-026B-8F0B-16D2D867B467}"/>
                </a:ext>
              </a:extLst>
            </p:cNvPr>
            <p:cNvSpPr>
              <a:spLocks noChangeArrowheads="1"/>
            </p:cNvSpPr>
            <p:nvPr/>
          </p:nvSpPr>
          <p:spPr bwMode="auto">
            <a:xfrm>
              <a:off x="2946" y="867"/>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6" name="Oval 166">
              <a:extLst>
                <a:ext uri="{FF2B5EF4-FFF2-40B4-BE49-F238E27FC236}">
                  <a16:creationId xmlns:a16="http://schemas.microsoft.com/office/drawing/2014/main" id="{DBA6107F-7B24-B3DA-F168-7DA8AA32A7E9}"/>
                </a:ext>
              </a:extLst>
            </p:cNvPr>
            <p:cNvSpPr>
              <a:spLocks noChangeArrowheads="1"/>
            </p:cNvSpPr>
            <p:nvPr/>
          </p:nvSpPr>
          <p:spPr bwMode="auto">
            <a:xfrm>
              <a:off x="2980" y="13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7" name="Oval 167">
              <a:extLst>
                <a:ext uri="{FF2B5EF4-FFF2-40B4-BE49-F238E27FC236}">
                  <a16:creationId xmlns:a16="http://schemas.microsoft.com/office/drawing/2014/main" id="{0227BB22-E46A-8890-4F0C-29BBB6D77193}"/>
                </a:ext>
              </a:extLst>
            </p:cNvPr>
            <p:cNvSpPr>
              <a:spLocks noChangeArrowheads="1"/>
            </p:cNvSpPr>
            <p:nvPr/>
          </p:nvSpPr>
          <p:spPr bwMode="auto">
            <a:xfrm>
              <a:off x="3009" y="942"/>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8" name="Oval 168">
              <a:extLst>
                <a:ext uri="{FF2B5EF4-FFF2-40B4-BE49-F238E27FC236}">
                  <a16:creationId xmlns:a16="http://schemas.microsoft.com/office/drawing/2014/main" id="{87E7DD5C-7160-06BF-A30D-BCD7F34E760F}"/>
                </a:ext>
              </a:extLst>
            </p:cNvPr>
            <p:cNvSpPr>
              <a:spLocks noChangeArrowheads="1"/>
            </p:cNvSpPr>
            <p:nvPr/>
          </p:nvSpPr>
          <p:spPr bwMode="auto">
            <a:xfrm>
              <a:off x="3037"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59" name="Oval 169">
              <a:extLst>
                <a:ext uri="{FF2B5EF4-FFF2-40B4-BE49-F238E27FC236}">
                  <a16:creationId xmlns:a16="http://schemas.microsoft.com/office/drawing/2014/main" id="{02D20D66-A1E8-E441-7DD3-C519D78C941F}"/>
                </a:ext>
              </a:extLst>
            </p:cNvPr>
            <p:cNvSpPr>
              <a:spLocks noChangeArrowheads="1"/>
            </p:cNvSpPr>
            <p:nvPr/>
          </p:nvSpPr>
          <p:spPr bwMode="auto">
            <a:xfrm>
              <a:off x="3077" y="93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0" name="Oval 170">
              <a:extLst>
                <a:ext uri="{FF2B5EF4-FFF2-40B4-BE49-F238E27FC236}">
                  <a16:creationId xmlns:a16="http://schemas.microsoft.com/office/drawing/2014/main" id="{496A82D8-5C5F-F6DB-EAF4-A83720D20F12}"/>
                </a:ext>
              </a:extLst>
            </p:cNvPr>
            <p:cNvSpPr>
              <a:spLocks noChangeArrowheads="1"/>
            </p:cNvSpPr>
            <p:nvPr/>
          </p:nvSpPr>
          <p:spPr bwMode="auto">
            <a:xfrm>
              <a:off x="3101" y="1125"/>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1" name="Oval 171">
              <a:extLst>
                <a:ext uri="{FF2B5EF4-FFF2-40B4-BE49-F238E27FC236}">
                  <a16:creationId xmlns:a16="http://schemas.microsoft.com/office/drawing/2014/main" id="{9364B6CD-224C-8508-BB95-568561CC2A6F}"/>
                </a:ext>
              </a:extLst>
            </p:cNvPr>
            <p:cNvSpPr>
              <a:spLocks noChangeArrowheads="1"/>
            </p:cNvSpPr>
            <p:nvPr/>
          </p:nvSpPr>
          <p:spPr bwMode="auto">
            <a:xfrm>
              <a:off x="3123" y="965"/>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2" name="Oval 172">
              <a:extLst>
                <a:ext uri="{FF2B5EF4-FFF2-40B4-BE49-F238E27FC236}">
                  <a16:creationId xmlns:a16="http://schemas.microsoft.com/office/drawing/2014/main" id="{E4E89FBE-37B1-F773-6395-B250AAB0C801}"/>
                </a:ext>
              </a:extLst>
            </p:cNvPr>
            <p:cNvSpPr>
              <a:spLocks noChangeArrowheads="1"/>
            </p:cNvSpPr>
            <p:nvPr/>
          </p:nvSpPr>
          <p:spPr bwMode="auto">
            <a:xfrm>
              <a:off x="3152" y="999"/>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3" name="Oval 173">
              <a:extLst>
                <a:ext uri="{FF2B5EF4-FFF2-40B4-BE49-F238E27FC236}">
                  <a16:creationId xmlns:a16="http://schemas.microsoft.com/office/drawing/2014/main" id="{236A4A44-453D-E894-2D2D-3C1A7B7AC101}"/>
                </a:ext>
              </a:extLst>
            </p:cNvPr>
            <p:cNvSpPr>
              <a:spLocks noChangeArrowheads="1"/>
            </p:cNvSpPr>
            <p:nvPr/>
          </p:nvSpPr>
          <p:spPr bwMode="auto">
            <a:xfrm>
              <a:off x="3187" y="123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4" name="Oval 174">
              <a:extLst>
                <a:ext uri="{FF2B5EF4-FFF2-40B4-BE49-F238E27FC236}">
                  <a16:creationId xmlns:a16="http://schemas.microsoft.com/office/drawing/2014/main" id="{318ABB73-D24D-AFDF-FAF1-14A0550CC788}"/>
                </a:ext>
              </a:extLst>
            </p:cNvPr>
            <p:cNvSpPr>
              <a:spLocks noChangeArrowheads="1"/>
            </p:cNvSpPr>
            <p:nvPr/>
          </p:nvSpPr>
          <p:spPr bwMode="auto">
            <a:xfrm>
              <a:off x="3204" y="970"/>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5" name="Oval 175">
              <a:extLst>
                <a:ext uri="{FF2B5EF4-FFF2-40B4-BE49-F238E27FC236}">
                  <a16:creationId xmlns:a16="http://schemas.microsoft.com/office/drawing/2014/main" id="{C88F7164-EFDB-18AF-A8FC-CE1176A2AFFB}"/>
                </a:ext>
              </a:extLst>
            </p:cNvPr>
            <p:cNvSpPr>
              <a:spLocks noChangeArrowheads="1"/>
            </p:cNvSpPr>
            <p:nvPr/>
          </p:nvSpPr>
          <p:spPr bwMode="auto">
            <a:xfrm>
              <a:off x="3238" y="92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66" name="Line 176">
              <a:extLst>
                <a:ext uri="{FF2B5EF4-FFF2-40B4-BE49-F238E27FC236}">
                  <a16:creationId xmlns:a16="http://schemas.microsoft.com/office/drawing/2014/main" id="{3ABE38BD-D8FB-70FA-4B96-E1AFD192AC24}"/>
                </a:ext>
              </a:extLst>
            </p:cNvPr>
            <p:cNvSpPr>
              <a:spLocks noChangeShapeType="1"/>
            </p:cNvSpPr>
            <p:nvPr/>
          </p:nvSpPr>
          <p:spPr bwMode="auto">
            <a:xfrm>
              <a:off x="233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7" name="Line 177">
              <a:extLst>
                <a:ext uri="{FF2B5EF4-FFF2-40B4-BE49-F238E27FC236}">
                  <a16:creationId xmlns:a16="http://schemas.microsoft.com/office/drawing/2014/main" id="{88C6A907-3667-EE80-7F9A-30F1739ED8CF}"/>
                </a:ext>
              </a:extLst>
            </p:cNvPr>
            <p:cNvSpPr>
              <a:spLocks noChangeShapeType="1"/>
            </p:cNvSpPr>
            <p:nvPr/>
          </p:nvSpPr>
          <p:spPr bwMode="auto">
            <a:xfrm>
              <a:off x="2577"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8" name="Line 178">
              <a:extLst>
                <a:ext uri="{FF2B5EF4-FFF2-40B4-BE49-F238E27FC236}">
                  <a16:creationId xmlns:a16="http://schemas.microsoft.com/office/drawing/2014/main" id="{A045EC81-6166-3B7C-FFD5-6F2E676EFFEE}"/>
                </a:ext>
              </a:extLst>
            </p:cNvPr>
            <p:cNvSpPr>
              <a:spLocks noChangeShapeType="1"/>
            </p:cNvSpPr>
            <p:nvPr/>
          </p:nvSpPr>
          <p:spPr bwMode="auto">
            <a:xfrm>
              <a:off x="2819"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69" name="Line 179">
              <a:extLst>
                <a:ext uri="{FF2B5EF4-FFF2-40B4-BE49-F238E27FC236}">
                  <a16:creationId xmlns:a16="http://schemas.microsoft.com/office/drawing/2014/main" id="{9FABB580-32EE-D2D5-7ACB-B703247A1763}"/>
                </a:ext>
              </a:extLst>
            </p:cNvPr>
            <p:cNvSpPr>
              <a:spLocks noChangeShapeType="1"/>
            </p:cNvSpPr>
            <p:nvPr/>
          </p:nvSpPr>
          <p:spPr bwMode="auto">
            <a:xfrm>
              <a:off x="3055"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0" name="Line 180">
              <a:extLst>
                <a:ext uri="{FF2B5EF4-FFF2-40B4-BE49-F238E27FC236}">
                  <a16:creationId xmlns:a16="http://schemas.microsoft.com/office/drawing/2014/main" id="{1DEDF0F8-8A28-3A3C-010D-E8337F667FA4}"/>
                </a:ext>
              </a:extLst>
            </p:cNvPr>
            <p:cNvSpPr>
              <a:spLocks noChangeShapeType="1"/>
            </p:cNvSpPr>
            <p:nvPr/>
          </p:nvSpPr>
          <p:spPr bwMode="auto">
            <a:xfrm>
              <a:off x="3296"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1" name="Line 181">
              <a:extLst>
                <a:ext uri="{FF2B5EF4-FFF2-40B4-BE49-F238E27FC236}">
                  <a16:creationId xmlns:a16="http://schemas.microsoft.com/office/drawing/2014/main" id="{E47CC50C-E9AA-72EF-B0A7-BF31FD8210DA}"/>
                </a:ext>
              </a:extLst>
            </p:cNvPr>
            <p:cNvSpPr>
              <a:spLocks noChangeShapeType="1"/>
            </p:cNvSpPr>
            <p:nvPr/>
          </p:nvSpPr>
          <p:spPr bwMode="auto">
            <a:xfrm>
              <a:off x="3538" y="2209"/>
              <a:ext cx="0" cy="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2" name="Line 182">
              <a:extLst>
                <a:ext uri="{FF2B5EF4-FFF2-40B4-BE49-F238E27FC236}">
                  <a16:creationId xmlns:a16="http://schemas.microsoft.com/office/drawing/2014/main" id="{4CBAF534-4790-265B-012F-B1FAA5BEF5E1}"/>
                </a:ext>
              </a:extLst>
            </p:cNvPr>
            <p:cNvSpPr>
              <a:spLocks noChangeShapeType="1"/>
            </p:cNvSpPr>
            <p:nvPr/>
          </p:nvSpPr>
          <p:spPr bwMode="auto">
            <a:xfrm flipH="1">
              <a:off x="2090" y="2205"/>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3" name="Line 183">
              <a:extLst>
                <a:ext uri="{FF2B5EF4-FFF2-40B4-BE49-F238E27FC236}">
                  <a16:creationId xmlns:a16="http://schemas.microsoft.com/office/drawing/2014/main" id="{72F74E9C-A7EF-6B12-FA24-6C5908A36B3C}"/>
                </a:ext>
              </a:extLst>
            </p:cNvPr>
            <p:cNvSpPr>
              <a:spLocks noChangeShapeType="1"/>
            </p:cNvSpPr>
            <p:nvPr/>
          </p:nvSpPr>
          <p:spPr bwMode="auto">
            <a:xfrm flipH="1">
              <a:off x="2090" y="192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4" name="Line 184">
              <a:extLst>
                <a:ext uri="{FF2B5EF4-FFF2-40B4-BE49-F238E27FC236}">
                  <a16:creationId xmlns:a16="http://schemas.microsoft.com/office/drawing/2014/main" id="{A281EC57-6338-83DB-5A33-CCD3A7ABCD9E}"/>
                </a:ext>
              </a:extLst>
            </p:cNvPr>
            <p:cNvSpPr>
              <a:spLocks noChangeShapeType="1"/>
            </p:cNvSpPr>
            <p:nvPr/>
          </p:nvSpPr>
          <p:spPr bwMode="auto">
            <a:xfrm flipH="1">
              <a:off x="2090" y="1648"/>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5" name="Line 185">
              <a:extLst>
                <a:ext uri="{FF2B5EF4-FFF2-40B4-BE49-F238E27FC236}">
                  <a16:creationId xmlns:a16="http://schemas.microsoft.com/office/drawing/2014/main" id="{4169B1D0-234E-E667-AF2B-5032C622E5D9}"/>
                </a:ext>
              </a:extLst>
            </p:cNvPr>
            <p:cNvSpPr>
              <a:spLocks noChangeShapeType="1"/>
            </p:cNvSpPr>
            <p:nvPr/>
          </p:nvSpPr>
          <p:spPr bwMode="auto">
            <a:xfrm flipH="1">
              <a:off x="2090" y="137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6" name="Line 186">
              <a:extLst>
                <a:ext uri="{FF2B5EF4-FFF2-40B4-BE49-F238E27FC236}">
                  <a16:creationId xmlns:a16="http://schemas.microsoft.com/office/drawing/2014/main" id="{4AE16FA7-8077-C17D-0C02-24FF9C69985C}"/>
                </a:ext>
              </a:extLst>
            </p:cNvPr>
            <p:cNvSpPr>
              <a:spLocks noChangeShapeType="1"/>
            </p:cNvSpPr>
            <p:nvPr/>
          </p:nvSpPr>
          <p:spPr bwMode="auto">
            <a:xfrm flipH="1">
              <a:off x="2090" y="109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177" name="Rectangle 187">
              <a:extLst>
                <a:ext uri="{FF2B5EF4-FFF2-40B4-BE49-F238E27FC236}">
                  <a16:creationId xmlns:a16="http://schemas.microsoft.com/office/drawing/2014/main" id="{AD88E981-47B2-DD12-0891-707C3BDAA1C5}"/>
                </a:ext>
              </a:extLst>
            </p:cNvPr>
            <p:cNvSpPr>
              <a:spLocks noChangeArrowheads="1"/>
            </p:cNvSpPr>
            <p:nvPr/>
          </p:nvSpPr>
          <p:spPr bwMode="auto">
            <a:xfrm>
              <a:off x="2089" y="827"/>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178" name="Freeform 188">
              <a:extLst>
                <a:ext uri="{FF2B5EF4-FFF2-40B4-BE49-F238E27FC236}">
                  <a16:creationId xmlns:a16="http://schemas.microsoft.com/office/drawing/2014/main" id="{4297EFE3-02DB-2D15-CAAC-4B05C8DC576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79" name="Freeform 189">
              <a:extLst>
                <a:ext uri="{FF2B5EF4-FFF2-40B4-BE49-F238E27FC236}">
                  <a16:creationId xmlns:a16="http://schemas.microsoft.com/office/drawing/2014/main" id="{B315C7C3-9929-1E2F-CBAE-19EB3B80A0D7}"/>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0" name="Freeform 190">
              <a:extLst>
                <a:ext uri="{FF2B5EF4-FFF2-40B4-BE49-F238E27FC236}">
                  <a16:creationId xmlns:a16="http://schemas.microsoft.com/office/drawing/2014/main" id="{6BECB808-92CB-7ACC-7EE7-980CDAC86D38}"/>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1" name="Freeform 191">
              <a:extLst>
                <a:ext uri="{FF2B5EF4-FFF2-40B4-BE49-F238E27FC236}">
                  <a16:creationId xmlns:a16="http://schemas.microsoft.com/office/drawing/2014/main" id="{A299E5F2-6A35-D7F8-A806-E949F50BD703}"/>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2" name="Freeform 192">
              <a:extLst>
                <a:ext uri="{FF2B5EF4-FFF2-40B4-BE49-F238E27FC236}">
                  <a16:creationId xmlns:a16="http://schemas.microsoft.com/office/drawing/2014/main" id="{CBE2C503-B9D4-72C0-8303-C2352B6DB12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3" name="Freeform 193">
              <a:extLst>
                <a:ext uri="{FF2B5EF4-FFF2-40B4-BE49-F238E27FC236}">
                  <a16:creationId xmlns:a16="http://schemas.microsoft.com/office/drawing/2014/main" id="{748E9CFC-46D5-66C4-72D1-4B14D931249B}"/>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4" name="Freeform 194">
              <a:extLst>
                <a:ext uri="{FF2B5EF4-FFF2-40B4-BE49-F238E27FC236}">
                  <a16:creationId xmlns:a16="http://schemas.microsoft.com/office/drawing/2014/main" id="{3B371444-6FA2-868C-8EDE-DB0003D976A1}"/>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5" name="Freeform 195">
              <a:extLst>
                <a:ext uri="{FF2B5EF4-FFF2-40B4-BE49-F238E27FC236}">
                  <a16:creationId xmlns:a16="http://schemas.microsoft.com/office/drawing/2014/main" id="{20BBE44C-E1E8-DE55-CB05-980CA1CC1B7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6" name="Freeform 196">
              <a:extLst>
                <a:ext uri="{FF2B5EF4-FFF2-40B4-BE49-F238E27FC236}">
                  <a16:creationId xmlns:a16="http://schemas.microsoft.com/office/drawing/2014/main" id="{403A1A53-3497-D922-40E8-34D3202EA78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7" name="Freeform 197">
              <a:extLst>
                <a:ext uri="{FF2B5EF4-FFF2-40B4-BE49-F238E27FC236}">
                  <a16:creationId xmlns:a16="http://schemas.microsoft.com/office/drawing/2014/main" id="{CBCE9C90-212C-6210-AC74-AD957CD72C6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8" name="Freeform 198">
              <a:extLst>
                <a:ext uri="{FF2B5EF4-FFF2-40B4-BE49-F238E27FC236}">
                  <a16:creationId xmlns:a16="http://schemas.microsoft.com/office/drawing/2014/main" id="{D96162EF-5ED5-54AF-6ABD-2A0BB8AFA032}"/>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89" name="Freeform 199">
              <a:extLst>
                <a:ext uri="{FF2B5EF4-FFF2-40B4-BE49-F238E27FC236}">
                  <a16:creationId xmlns:a16="http://schemas.microsoft.com/office/drawing/2014/main" id="{2C83B33F-F093-9896-F474-BE3E1E224AE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0" name="Freeform 200">
              <a:extLst>
                <a:ext uri="{FF2B5EF4-FFF2-40B4-BE49-F238E27FC236}">
                  <a16:creationId xmlns:a16="http://schemas.microsoft.com/office/drawing/2014/main" id="{F1B83DCB-3A7A-73BA-73BC-216B4D877D3D}"/>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1" name="Freeform 201">
              <a:extLst>
                <a:ext uri="{FF2B5EF4-FFF2-40B4-BE49-F238E27FC236}">
                  <a16:creationId xmlns:a16="http://schemas.microsoft.com/office/drawing/2014/main" id="{4F25D8D9-FEFC-EF18-AABE-8C569AC11F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2" name="Freeform 202">
              <a:extLst>
                <a:ext uri="{FF2B5EF4-FFF2-40B4-BE49-F238E27FC236}">
                  <a16:creationId xmlns:a16="http://schemas.microsoft.com/office/drawing/2014/main" id="{87A06368-B0D5-3B54-D09E-7BF43BA32F45}"/>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3" name="Freeform 203">
              <a:extLst>
                <a:ext uri="{FF2B5EF4-FFF2-40B4-BE49-F238E27FC236}">
                  <a16:creationId xmlns:a16="http://schemas.microsoft.com/office/drawing/2014/main" id="{AE77B42A-F676-FCAD-A7D3-D935A114C02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4" name="Freeform 204">
              <a:extLst>
                <a:ext uri="{FF2B5EF4-FFF2-40B4-BE49-F238E27FC236}">
                  <a16:creationId xmlns:a16="http://schemas.microsoft.com/office/drawing/2014/main" id="{A7C03229-F201-D0F6-228E-ACF7A7828E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5" name="Freeform 205">
              <a:extLst>
                <a:ext uri="{FF2B5EF4-FFF2-40B4-BE49-F238E27FC236}">
                  <a16:creationId xmlns:a16="http://schemas.microsoft.com/office/drawing/2014/main" id="{342AF459-A8E8-A06A-E1BE-E5752EF714B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6" name="Freeform 206">
              <a:extLst>
                <a:ext uri="{FF2B5EF4-FFF2-40B4-BE49-F238E27FC236}">
                  <a16:creationId xmlns:a16="http://schemas.microsoft.com/office/drawing/2014/main" id="{DCF1A9CC-F0D1-200D-F6BD-8EE18C3ADE4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7" name="Freeform 207">
              <a:extLst>
                <a:ext uri="{FF2B5EF4-FFF2-40B4-BE49-F238E27FC236}">
                  <a16:creationId xmlns:a16="http://schemas.microsoft.com/office/drawing/2014/main" id="{4FDCA922-AC16-275A-8EEF-2B304784D982}"/>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8" name="Freeform 208">
              <a:extLst>
                <a:ext uri="{FF2B5EF4-FFF2-40B4-BE49-F238E27FC236}">
                  <a16:creationId xmlns:a16="http://schemas.microsoft.com/office/drawing/2014/main" id="{37FD3D08-C7DF-8E0A-51BD-5848AF926CF1}"/>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199" name="Freeform 209">
              <a:extLst>
                <a:ext uri="{FF2B5EF4-FFF2-40B4-BE49-F238E27FC236}">
                  <a16:creationId xmlns:a16="http://schemas.microsoft.com/office/drawing/2014/main" id="{1A3BFFF8-06DE-E469-9D8F-4AFB204745E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0" name="Freeform 210">
              <a:extLst>
                <a:ext uri="{FF2B5EF4-FFF2-40B4-BE49-F238E27FC236}">
                  <a16:creationId xmlns:a16="http://schemas.microsoft.com/office/drawing/2014/main" id="{4C665391-9BB3-BE63-3D01-CAD8AF003F4B}"/>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1" name="Freeform 211">
              <a:extLst>
                <a:ext uri="{FF2B5EF4-FFF2-40B4-BE49-F238E27FC236}">
                  <a16:creationId xmlns:a16="http://schemas.microsoft.com/office/drawing/2014/main" id="{49A1782E-CD6F-F55B-E51C-D454B8898FF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2" name="Freeform 212">
              <a:extLst>
                <a:ext uri="{FF2B5EF4-FFF2-40B4-BE49-F238E27FC236}">
                  <a16:creationId xmlns:a16="http://schemas.microsoft.com/office/drawing/2014/main" id="{E36FC9ED-E1C9-0A9A-1119-EBFA2727C14F}"/>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3" name="Freeform 213">
              <a:extLst>
                <a:ext uri="{FF2B5EF4-FFF2-40B4-BE49-F238E27FC236}">
                  <a16:creationId xmlns:a16="http://schemas.microsoft.com/office/drawing/2014/main" id="{87B0B71A-1C5B-0E82-600B-42AF4CC14FD4}"/>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4" name="Freeform 214">
              <a:extLst>
                <a:ext uri="{FF2B5EF4-FFF2-40B4-BE49-F238E27FC236}">
                  <a16:creationId xmlns:a16="http://schemas.microsoft.com/office/drawing/2014/main" id="{6F343AA6-957D-2CEE-B5CE-2CA9969CE376}"/>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5" name="Freeform 215">
              <a:extLst>
                <a:ext uri="{FF2B5EF4-FFF2-40B4-BE49-F238E27FC236}">
                  <a16:creationId xmlns:a16="http://schemas.microsoft.com/office/drawing/2014/main" id="{8B5C415E-04B6-A2C4-5D3E-EC82A3D628D0}"/>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6" name="Freeform 216">
              <a:extLst>
                <a:ext uri="{FF2B5EF4-FFF2-40B4-BE49-F238E27FC236}">
                  <a16:creationId xmlns:a16="http://schemas.microsoft.com/office/drawing/2014/main" id="{47F7BEDC-3786-6717-9E4E-A05611AB5F36}"/>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7" name="Freeform 217">
              <a:extLst>
                <a:ext uri="{FF2B5EF4-FFF2-40B4-BE49-F238E27FC236}">
                  <a16:creationId xmlns:a16="http://schemas.microsoft.com/office/drawing/2014/main" id="{79CA733C-0D74-D886-70D8-6ABB4190A8C9}"/>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8" name="Freeform 218">
              <a:extLst>
                <a:ext uri="{FF2B5EF4-FFF2-40B4-BE49-F238E27FC236}">
                  <a16:creationId xmlns:a16="http://schemas.microsoft.com/office/drawing/2014/main" id="{6B91E94A-05B3-6926-895D-3DFBE73E4CBC}"/>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09" name="Freeform 219">
              <a:extLst>
                <a:ext uri="{FF2B5EF4-FFF2-40B4-BE49-F238E27FC236}">
                  <a16:creationId xmlns:a16="http://schemas.microsoft.com/office/drawing/2014/main" id="{9C4079ED-7F08-D66D-82CE-3D11307DFAF8}"/>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10" name="Freeform 220">
              <a:extLst>
                <a:ext uri="{FF2B5EF4-FFF2-40B4-BE49-F238E27FC236}">
                  <a16:creationId xmlns:a16="http://schemas.microsoft.com/office/drawing/2014/main" id="{43CF889C-14C7-C239-CDD6-701E745FAAA0}"/>
                </a:ext>
              </a:extLst>
            </p:cNvPr>
            <p:cNvSpPr>
              <a:spLocks/>
            </p:cNvSpPr>
            <p:nvPr/>
          </p:nvSpPr>
          <p:spPr bwMode="auto">
            <a:xfrm>
              <a:off x="2859" y="1028"/>
              <a:ext cx="397" cy="0"/>
            </a:xfrm>
            <a:custGeom>
              <a:avLst/>
              <a:gdLst>
                <a:gd name="T0" fmla="*/ 33 w 424"/>
                <a:gd name="T1" fmla="*/ 32 w 424"/>
                <a:gd name="T2" fmla="*/ 31 w 424"/>
                <a:gd name="T3" fmla="*/ 30 w 424"/>
                <a:gd name="T4" fmla="*/ 29 w 424"/>
                <a:gd name="T5" fmla="*/ 28 w 424"/>
                <a:gd name="T6" fmla="*/ 27 w 424"/>
                <a:gd name="T7" fmla="*/ 26 w 424"/>
                <a:gd name="T8" fmla="*/ 24 w 424"/>
                <a:gd name="T9" fmla="*/ 23 w 424"/>
                <a:gd name="T10" fmla="*/ 22 w 424"/>
                <a:gd name="T11" fmla="*/ 21 w 424"/>
                <a:gd name="T12" fmla="*/ 21 w 424"/>
                <a:gd name="T13" fmla="*/ 20 w 424"/>
                <a:gd name="T14" fmla="*/ 19 w 424"/>
                <a:gd name="T15" fmla="*/ 18 w 424"/>
                <a:gd name="T16" fmla="*/ 17 w 424"/>
                <a:gd name="T17" fmla="*/ 16 w 424"/>
                <a:gd name="T18" fmla="*/ 15 w 424"/>
                <a:gd name="T19" fmla="*/ 14 w 424"/>
                <a:gd name="T20" fmla="*/ 13 w 424"/>
                <a:gd name="T21" fmla="*/ 11 w 424"/>
                <a:gd name="T22" fmla="*/ 10 w 424"/>
                <a:gd name="T23" fmla="*/ 8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11" name="Freeform 221">
              <a:extLst>
                <a:ext uri="{FF2B5EF4-FFF2-40B4-BE49-F238E27FC236}">
                  <a16:creationId xmlns:a16="http://schemas.microsoft.com/office/drawing/2014/main" id="{8D377C03-D757-142A-C09F-D14861CABCAC}"/>
                </a:ext>
              </a:extLst>
            </p:cNvPr>
            <p:cNvSpPr>
              <a:spLocks/>
            </p:cNvSpPr>
            <p:nvPr/>
          </p:nvSpPr>
          <p:spPr bwMode="auto">
            <a:xfrm>
              <a:off x="2855" y="1028"/>
              <a:ext cx="396" cy="0"/>
            </a:xfrm>
            <a:custGeom>
              <a:avLst/>
              <a:gdLst>
                <a:gd name="T0" fmla="*/ 31 w 424"/>
                <a:gd name="T1" fmla="*/ 29 w 424"/>
                <a:gd name="T2" fmla="*/ 29 w 424"/>
                <a:gd name="T3" fmla="*/ 27 w 424"/>
                <a:gd name="T4" fmla="*/ 26 w 424"/>
                <a:gd name="T5" fmla="*/ 25 w 424"/>
                <a:gd name="T6" fmla="*/ 24 w 424"/>
                <a:gd name="T7" fmla="*/ 23 w 424"/>
                <a:gd name="T8" fmla="*/ 21 w 424"/>
                <a:gd name="T9" fmla="*/ 21 w 424"/>
                <a:gd name="T10" fmla="*/ 20 w 424"/>
                <a:gd name="T11" fmla="*/ 19 w 424"/>
                <a:gd name="T12" fmla="*/ 19 w 424"/>
                <a:gd name="T13" fmla="*/ 18 w 424"/>
                <a:gd name="T14" fmla="*/ 17 w 424"/>
                <a:gd name="T15" fmla="*/ 16 w 424"/>
                <a:gd name="T16" fmla="*/ 15 w 424"/>
                <a:gd name="T17" fmla="*/ 14 w 424"/>
                <a:gd name="T18" fmla="*/ 13 w 424"/>
                <a:gd name="T19" fmla="*/ 12 w 424"/>
                <a:gd name="T20" fmla="*/ 11 w 424"/>
                <a:gd name="T21" fmla="*/ 9 w 424"/>
                <a:gd name="T22" fmla="*/ 8 w 424"/>
                <a:gd name="T23" fmla="*/ 7 w 424"/>
                <a:gd name="T24" fmla="*/ 7 w 424"/>
                <a:gd name="T25" fmla="*/ 7 w 424"/>
                <a:gd name="T26" fmla="*/ 7 w 424"/>
                <a:gd name="T27" fmla="*/ 7 w 424"/>
                <a:gd name="T28" fmla="*/ 7 w 424"/>
                <a:gd name="T29" fmla="*/ 7 w 424"/>
                <a:gd name="T30" fmla="*/ 7 w 424"/>
                <a:gd name="T31" fmla="*/ 7 w 424"/>
                <a:gd name="T32" fmla="*/ 0 w 424"/>
                <a:gd name="T33" fmla="*/ 0 w 4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Lst>
              <a:ahLst/>
              <a:cxnLst>
                <a:cxn ang="T34">
                  <a:pos x="T0" y="0"/>
                </a:cxn>
                <a:cxn ang="T35">
                  <a:pos x="T1" y="0"/>
                </a:cxn>
                <a:cxn ang="T36">
                  <a:pos x="T2" y="0"/>
                </a:cxn>
                <a:cxn ang="T37">
                  <a:pos x="T3" y="0"/>
                </a:cxn>
                <a:cxn ang="T38">
                  <a:pos x="T4" y="0"/>
                </a:cxn>
                <a:cxn ang="T39">
                  <a:pos x="T5" y="0"/>
                </a:cxn>
                <a:cxn ang="T40">
                  <a:pos x="T6" y="0"/>
                </a:cxn>
                <a:cxn ang="T41">
                  <a:pos x="T7" y="0"/>
                </a:cxn>
                <a:cxn ang="T42">
                  <a:pos x="T8" y="0"/>
                </a:cxn>
                <a:cxn ang="T43">
                  <a:pos x="T9" y="0"/>
                </a:cxn>
                <a:cxn ang="T44">
                  <a:pos x="T10" y="0"/>
                </a:cxn>
                <a:cxn ang="T45">
                  <a:pos x="T11" y="0"/>
                </a:cxn>
                <a:cxn ang="T46">
                  <a:pos x="T12" y="0"/>
                </a:cxn>
                <a:cxn ang="T47">
                  <a:pos x="T13" y="0"/>
                </a:cxn>
                <a:cxn ang="T48">
                  <a:pos x="T14" y="0"/>
                </a:cxn>
                <a:cxn ang="T49">
                  <a:pos x="T15" y="0"/>
                </a:cxn>
                <a:cxn ang="T50">
                  <a:pos x="T16" y="0"/>
                </a:cxn>
                <a:cxn ang="T51">
                  <a:pos x="T17" y="0"/>
                </a:cxn>
                <a:cxn ang="T52">
                  <a:pos x="T18" y="0"/>
                </a:cxn>
                <a:cxn ang="T53">
                  <a:pos x="T19" y="0"/>
                </a:cxn>
                <a:cxn ang="T54">
                  <a:pos x="T20" y="0"/>
                </a:cxn>
                <a:cxn ang="T55">
                  <a:pos x="T21" y="0"/>
                </a:cxn>
                <a:cxn ang="T56">
                  <a:pos x="T22" y="0"/>
                </a:cxn>
                <a:cxn ang="T57">
                  <a:pos x="T23" y="0"/>
                </a:cxn>
                <a:cxn ang="T58">
                  <a:pos x="T24" y="0"/>
                </a:cxn>
                <a:cxn ang="T59">
                  <a:pos x="T25" y="0"/>
                </a:cxn>
                <a:cxn ang="T60">
                  <a:pos x="T26" y="0"/>
                </a:cxn>
                <a:cxn ang="T61">
                  <a:pos x="T27" y="0"/>
                </a:cxn>
                <a:cxn ang="T62">
                  <a:pos x="T28" y="0"/>
                </a:cxn>
                <a:cxn ang="T63">
                  <a:pos x="T29" y="0"/>
                </a:cxn>
                <a:cxn ang="T64">
                  <a:pos x="T30" y="0"/>
                </a:cxn>
                <a:cxn ang="T65">
                  <a:pos x="T31" y="0"/>
                </a:cxn>
                <a:cxn ang="T66">
                  <a:pos x="T32" y="0"/>
                </a:cxn>
                <a:cxn ang="T67">
                  <a:pos x="T33" y="0"/>
                </a:cxn>
              </a:cxnLst>
              <a:rect l="0" t="0" r="r" b="b"/>
              <a:pathLst>
                <a:path w="424">
                  <a:moveTo>
                    <a:pt x="424" y="0"/>
                  </a:moveTo>
                  <a:lnTo>
                    <a:pt x="412" y="0"/>
                  </a:lnTo>
                  <a:lnTo>
                    <a:pt x="399" y="0"/>
                  </a:lnTo>
                  <a:lnTo>
                    <a:pt x="387" y="0"/>
                  </a:lnTo>
                  <a:lnTo>
                    <a:pt x="369" y="0"/>
                  </a:lnTo>
                  <a:lnTo>
                    <a:pt x="356" y="0"/>
                  </a:lnTo>
                  <a:lnTo>
                    <a:pt x="344" y="0"/>
                  </a:lnTo>
                  <a:lnTo>
                    <a:pt x="332" y="0"/>
                  </a:lnTo>
                  <a:lnTo>
                    <a:pt x="319" y="0"/>
                  </a:lnTo>
                  <a:lnTo>
                    <a:pt x="307" y="0"/>
                  </a:lnTo>
                  <a:lnTo>
                    <a:pt x="289" y="0"/>
                  </a:lnTo>
                  <a:lnTo>
                    <a:pt x="276" y="0"/>
                  </a:lnTo>
                  <a:lnTo>
                    <a:pt x="264" y="0"/>
                  </a:lnTo>
                  <a:lnTo>
                    <a:pt x="252" y="0"/>
                  </a:lnTo>
                  <a:lnTo>
                    <a:pt x="239" y="0"/>
                  </a:lnTo>
                  <a:lnTo>
                    <a:pt x="221" y="0"/>
                  </a:lnTo>
                  <a:lnTo>
                    <a:pt x="209" y="0"/>
                  </a:lnTo>
                  <a:lnTo>
                    <a:pt x="196" y="0"/>
                  </a:lnTo>
                  <a:lnTo>
                    <a:pt x="184" y="0"/>
                  </a:lnTo>
                  <a:lnTo>
                    <a:pt x="172" y="0"/>
                  </a:lnTo>
                  <a:lnTo>
                    <a:pt x="160" y="0"/>
                  </a:lnTo>
                  <a:lnTo>
                    <a:pt x="141" y="0"/>
                  </a:lnTo>
                  <a:lnTo>
                    <a:pt x="129" y="0"/>
                  </a:lnTo>
                  <a:lnTo>
                    <a:pt x="116" y="0"/>
                  </a:lnTo>
                  <a:lnTo>
                    <a:pt x="104" y="0"/>
                  </a:lnTo>
                  <a:lnTo>
                    <a:pt x="92" y="0"/>
                  </a:lnTo>
                  <a:lnTo>
                    <a:pt x="80" y="0"/>
                  </a:lnTo>
                  <a:lnTo>
                    <a:pt x="61" y="0"/>
                  </a:lnTo>
                  <a:lnTo>
                    <a:pt x="49" y="0"/>
                  </a:lnTo>
                  <a:lnTo>
                    <a:pt x="37" y="0"/>
                  </a:lnTo>
                  <a:lnTo>
                    <a:pt x="24" y="0"/>
                  </a:lnTo>
                  <a:lnTo>
                    <a:pt x="12" y="0"/>
                  </a:lnTo>
                  <a:lnTo>
                    <a:pt x="0" y="0"/>
                  </a:lnTo>
                </a:path>
              </a:pathLst>
            </a:custGeom>
            <a:solidFill>
              <a:srgbClr val="0000FF"/>
            </a:solidFill>
            <a:ln w="28575" cmpd="sng">
              <a:solidFill>
                <a:srgbClr val="000000"/>
              </a:solidFill>
              <a:prstDash val="solid"/>
              <a:round/>
              <a:headEnd/>
              <a:tailEnd/>
            </a:ln>
          </p:spPr>
          <p:txBody>
            <a:bodyPr/>
            <a:lstStyle/>
            <a:p>
              <a:endParaRPr lang="en-US"/>
            </a:p>
          </p:txBody>
        </p:sp>
        <p:sp>
          <p:nvSpPr>
            <p:cNvPr id="426212" name="Freeform 222">
              <a:extLst>
                <a:ext uri="{FF2B5EF4-FFF2-40B4-BE49-F238E27FC236}">
                  <a16:creationId xmlns:a16="http://schemas.microsoft.com/office/drawing/2014/main" id="{F4CA4068-AE6A-ADBF-1813-FEB73ADC2AE5}"/>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3" name="Freeform 223">
              <a:extLst>
                <a:ext uri="{FF2B5EF4-FFF2-40B4-BE49-F238E27FC236}">
                  <a16:creationId xmlns:a16="http://schemas.microsoft.com/office/drawing/2014/main" id="{77A70044-3CB7-BAF5-A025-37ACC63371D6}"/>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4" name="Freeform 224">
              <a:extLst>
                <a:ext uri="{FF2B5EF4-FFF2-40B4-BE49-F238E27FC236}">
                  <a16:creationId xmlns:a16="http://schemas.microsoft.com/office/drawing/2014/main" id="{2F91EF3F-EDCF-69B7-E2CE-8D13BBE919D7}"/>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5" name="Freeform 225">
              <a:extLst>
                <a:ext uri="{FF2B5EF4-FFF2-40B4-BE49-F238E27FC236}">
                  <a16:creationId xmlns:a16="http://schemas.microsoft.com/office/drawing/2014/main" id="{14561D5B-7C8D-E03D-E58F-93FE83C8AAE1}"/>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6" name="Freeform 226">
              <a:extLst>
                <a:ext uri="{FF2B5EF4-FFF2-40B4-BE49-F238E27FC236}">
                  <a16:creationId xmlns:a16="http://schemas.microsoft.com/office/drawing/2014/main" id="{0590EED1-4A3E-B14E-4514-A5538D0995C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7" name="Freeform 227">
              <a:extLst>
                <a:ext uri="{FF2B5EF4-FFF2-40B4-BE49-F238E27FC236}">
                  <a16:creationId xmlns:a16="http://schemas.microsoft.com/office/drawing/2014/main" id="{B52E4E4E-0ADA-D08A-A8AF-EFE5EA4EEDD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8" name="Freeform 228">
              <a:extLst>
                <a:ext uri="{FF2B5EF4-FFF2-40B4-BE49-F238E27FC236}">
                  <a16:creationId xmlns:a16="http://schemas.microsoft.com/office/drawing/2014/main" id="{03D474C9-B21C-85B4-F649-E3F35A45F36F}"/>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19" name="Freeform 229">
              <a:extLst>
                <a:ext uri="{FF2B5EF4-FFF2-40B4-BE49-F238E27FC236}">
                  <a16:creationId xmlns:a16="http://schemas.microsoft.com/office/drawing/2014/main" id="{32B5CEDC-C760-4D10-6210-E14502BBF555}"/>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0" name="Freeform 230">
              <a:extLst>
                <a:ext uri="{FF2B5EF4-FFF2-40B4-BE49-F238E27FC236}">
                  <a16:creationId xmlns:a16="http://schemas.microsoft.com/office/drawing/2014/main" id="{2BFCE3BC-436C-7A80-B86B-36277AA86B76}"/>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1" name="Freeform 231">
              <a:extLst>
                <a:ext uri="{FF2B5EF4-FFF2-40B4-BE49-F238E27FC236}">
                  <a16:creationId xmlns:a16="http://schemas.microsoft.com/office/drawing/2014/main" id="{EEDB08FA-5E63-B929-7A3F-1536D635742D}"/>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2" name="Freeform 232">
              <a:extLst>
                <a:ext uri="{FF2B5EF4-FFF2-40B4-BE49-F238E27FC236}">
                  <a16:creationId xmlns:a16="http://schemas.microsoft.com/office/drawing/2014/main" id="{B52ED9BC-40A2-4DAC-1936-210E6E5B59C3}"/>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3" name="Freeform 233">
              <a:extLst>
                <a:ext uri="{FF2B5EF4-FFF2-40B4-BE49-F238E27FC236}">
                  <a16:creationId xmlns:a16="http://schemas.microsoft.com/office/drawing/2014/main" id="{283CDEA5-E4D4-7659-62F1-E711B3C9B10B}"/>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4" name="Freeform 234">
              <a:extLst>
                <a:ext uri="{FF2B5EF4-FFF2-40B4-BE49-F238E27FC236}">
                  <a16:creationId xmlns:a16="http://schemas.microsoft.com/office/drawing/2014/main" id="{92635B2F-533D-1492-6E12-246FA8420FB7}"/>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5" name="Freeform 235">
              <a:extLst>
                <a:ext uri="{FF2B5EF4-FFF2-40B4-BE49-F238E27FC236}">
                  <a16:creationId xmlns:a16="http://schemas.microsoft.com/office/drawing/2014/main" id="{D1CF95EA-6C35-E1F8-7B07-9536E6CA6A7E}"/>
                </a:ext>
              </a:extLst>
            </p:cNvPr>
            <p:cNvSpPr>
              <a:spLocks/>
            </p:cNvSpPr>
            <p:nvPr/>
          </p:nvSpPr>
          <p:spPr bwMode="auto">
            <a:xfrm>
              <a:off x="2140" y="1034"/>
              <a:ext cx="713" cy="1199"/>
            </a:xfrm>
            <a:custGeom>
              <a:avLst/>
              <a:gdLst>
                <a:gd name="T0" fmla="*/ 54 w 763"/>
                <a:gd name="T1" fmla="*/ 0 h 1283"/>
                <a:gd name="T2" fmla="*/ 53 w 763"/>
                <a:gd name="T3" fmla="*/ 7 h 1283"/>
                <a:gd name="T4" fmla="*/ 52 w 763"/>
                <a:gd name="T5" fmla="*/ 7 h 1283"/>
                <a:gd name="T6" fmla="*/ 52 w 763"/>
                <a:gd name="T7" fmla="*/ 7 h 1283"/>
                <a:gd name="T8" fmla="*/ 50 w 763"/>
                <a:gd name="T9" fmla="*/ 7 h 1283"/>
                <a:gd name="T10" fmla="*/ 50 w 763"/>
                <a:gd name="T11" fmla="*/ 7 h 1283"/>
                <a:gd name="T12" fmla="*/ 49 w 763"/>
                <a:gd name="T13" fmla="*/ 9 h 1283"/>
                <a:gd name="T14" fmla="*/ 47 w 763"/>
                <a:gd name="T15" fmla="*/ 12 h 1283"/>
                <a:gd name="T16" fmla="*/ 47 w 763"/>
                <a:gd name="T17" fmla="*/ 13 h 1283"/>
                <a:gd name="T18" fmla="*/ 46 w 763"/>
                <a:gd name="T19" fmla="*/ 15 h 1283"/>
                <a:gd name="T20" fmla="*/ 46 w 763"/>
                <a:gd name="T21" fmla="*/ 17 h 1283"/>
                <a:gd name="T22" fmla="*/ 44 w 763"/>
                <a:gd name="T23" fmla="*/ 18 h 1283"/>
                <a:gd name="T24" fmla="*/ 43 w 763"/>
                <a:gd name="T25" fmla="*/ 20 h 1283"/>
                <a:gd name="T26" fmla="*/ 42 w 763"/>
                <a:gd name="T27" fmla="*/ 21 h 1283"/>
                <a:gd name="T28" fmla="*/ 41 w 763"/>
                <a:gd name="T29" fmla="*/ 22 h 1283"/>
                <a:gd name="T30" fmla="*/ 41 w 763"/>
                <a:gd name="T31" fmla="*/ 24 h 1283"/>
                <a:gd name="T32" fmla="*/ 40 w 763"/>
                <a:gd name="T33" fmla="*/ 26 h 1283"/>
                <a:gd name="T34" fmla="*/ 38 w 763"/>
                <a:gd name="T35" fmla="*/ 28 h 1283"/>
                <a:gd name="T36" fmla="*/ 37 w 763"/>
                <a:gd name="T37" fmla="*/ 30 h 1283"/>
                <a:gd name="T38" fmla="*/ 36 w 763"/>
                <a:gd name="T39" fmla="*/ 31 h 1283"/>
                <a:gd name="T40" fmla="*/ 36 w 763"/>
                <a:gd name="T41" fmla="*/ 32 h 1283"/>
                <a:gd name="T42" fmla="*/ 35 w 763"/>
                <a:gd name="T43" fmla="*/ 34 h 1283"/>
                <a:gd name="T44" fmla="*/ 34 w 763"/>
                <a:gd name="T45" fmla="*/ 36 h 1283"/>
                <a:gd name="T46" fmla="*/ 33 w 763"/>
                <a:gd name="T47" fmla="*/ 37 h 1283"/>
                <a:gd name="T48" fmla="*/ 32 w 763"/>
                <a:gd name="T49" fmla="*/ 38 h 1283"/>
                <a:gd name="T50" fmla="*/ 31 w 763"/>
                <a:gd name="T51" fmla="*/ 40 h 1283"/>
                <a:gd name="T52" fmla="*/ 30 w 763"/>
                <a:gd name="T53" fmla="*/ 41 h 1283"/>
                <a:gd name="T54" fmla="*/ 30 w 763"/>
                <a:gd name="T55" fmla="*/ 44 h 1283"/>
                <a:gd name="T56" fmla="*/ 28 w 763"/>
                <a:gd name="T57" fmla="*/ 46 h 1283"/>
                <a:gd name="T58" fmla="*/ 27 w 763"/>
                <a:gd name="T59" fmla="*/ 47 h 1283"/>
                <a:gd name="T60" fmla="*/ 26 w 763"/>
                <a:gd name="T61" fmla="*/ 49 h 1283"/>
                <a:gd name="T62" fmla="*/ 25 w 763"/>
                <a:gd name="T63" fmla="*/ 50 h 1283"/>
                <a:gd name="T64" fmla="*/ 24 w 763"/>
                <a:gd name="T65" fmla="*/ 50 h 1283"/>
                <a:gd name="T66" fmla="*/ 23 w 763"/>
                <a:gd name="T67" fmla="*/ 53 h 1283"/>
                <a:gd name="T68" fmla="*/ 22 w 763"/>
                <a:gd name="T69" fmla="*/ 54 h 1283"/>
                <a:gd name="T70" fmla="*/ 21 w 763"/>
                <a:gd name="T71" fmla="*/ 56 h 1283"/>
                <a:gd name="T72" fmla="*/ 20 w 763"/>
                <a:gd name="T73" fmla="*/ 58 h 1283"/>
                <a:gd name="T74" fmla="*/ 20 w 763"/>
                <a:gd name="T75" fmla="*/ 60 h 1283"/>
                <a:gd name="T76" fmla="*/ 19 w 763"/>
                <a:gd name="T77" fmla="*/ 61 h 1283"/>
                <a:gd name="T78" fmla="*/ 18 w 763"/>
                <a:gd name="T79" fmla="*/ 62 h 1283"/>
                <a:gd name="T80" fmla="*/ 17 w 763"/>
                <a:gd name="T81" fmla="*/ 64 h 1283"/>
                <a:gd name="T82" fmla="*/ 16 w 763"/>
                <a:gd name="T83" fmla="*/ 65 h 1283"/>
                <a:gd name="T84" fmla="*/ 15 w 763"/>
                <a:gd name="T85" fmla="*/ 68 h 1283"/>
                <a:gd name="T86" fmla="*/ 14 w 763"/>
                <a:gd name="T87" fmla="*/ 69 h 1283"/>
                <a:gd name="T88" fmla="*/ 13 w 763"/>
                <a:gd name="T89" fmla="*/ 70 h 1283"/>
                <a:gd name="T90" fmla="*/ 12 w 763"/>
                <a:gd name="T91" fmla="*/ 73 h 1283"/>
                <a:gd name="T92" fmla="*/ 11 w 763"/>
                <a:gd name="T93" fmla="*/ 74 h 1283"/>
                <a:gd name="T94" fmla="*/ 9 w 763"/>
                <a:gd name="T95" fmla="*/ 75 h 1283"/>
                <a:gd name="T96" fmla="*/ 8 w 763"/>
                <a:gd name="T97" fmla="*/ 77 h 1283"/>
                <a:gd name="T98" fmla="*/ 7 w 763"/>
                <a:gd name="T99" fmla="*/ 79 h 1283"/>
                <a:gd name="T100" fmla="*/ 7 w 763"/>
                <a:gd name="T101" fmla="*/ 80 h 1283"/>
                <a:gd name="T102" fmla="*/ 7 w 763"/>
                <a:gd name="T103" fmla="*/ 81 h 1283"/>
                <a:gd name="T104" fmla="*/ 7 w 763"/>
                <a:gd name="T105" fmla="*/ 83 h 1283"/>
                <a:gd name="T106" fmla="*/ 7 w 763"/>
                <a:gd name="T107" fmla="*/ 85 h 1283"/>
                <a:gd name="T108" fmla="*/ 7 w 763"/>
                <a:gd name="T109" fmla="*/ 87 h 1283"/>
                <a:gd name="T110" fmla="*/ 7 w 763"/>
                <a:gd name="T111" fmla="*/ 89 h 1283"/>
                <a:gd name="T112" fmla="*/ 7 w 763"/>
                <a:gd name="T113" fmla="*/ 90 h 1283"/>
                <a:gd name="T114" fmla="*/ 0 w 763"/>
                <a:gd name="T115" fmla="*/ 92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63" h="1283">
                  <a:moveTo>
                    <a:pt x="763" y="0"/>
                  </a:moveTo>
                  <a:lnTo>
                    <a:pt x="750" y="25"/>
                  </a:lnTo>
                  <a:lnTo>
                    <a:pt x="738" y="43"/>
                  </a:lnTo>
                  <a:lnTo>
                    <a:pt x="726" y="68"/>
                  </a:lnTo>
                  <a:lnTo>
                    <a:pt x="713" y="92"/>
                  </a:lnTo>
                  <a:lnTo>
                    <a:pt x="701" y="110"/>
                  </a:lnTo>
                  <a:lnTo>
                    <a:pt x="683" y="135"/>
                  </a:lnTo>
                  <a:lnTo>
                    <a:pt x="670" y="160"/>
                  </a:lnTo>
                  <a:lnTo>
                    <a:pt x="658" y="178"/>
                  </a:lnTo>
                  <a:lnTo>
                    <a:pt x="646" y="203"/>
                  </a:lnTo>
                  <a:lnTo>
                    <a:pt x="633" y="227"/>
                  </a:lnTo>
                  <a:lnTo>
                    <a:pt x="615" y="245"/>
                  </a:lnTo>
                  <a:lnTo>
                    <a:pt x="603" y="270"/>
                  </a:lnTo>
                  <a:lnTo>
                    <a:pt x="590" y="295"/>
                  </a:lnTo>
                  <a:lnTo>
                    <a:pt x="578" y="313"/>
                  </a:lnTo>
                  <a:lnTo>
                    <a:pt x="566" y="338"/>
                  </a:lnTo>
                  <a:lnTo>
                    <a:pt x="554" y="362"/>
                  </a:lnTo>
                  <a:lnTo>
                    <a:pt x="535" y="380"/>
                  </a:lnTo>
                  <a:lnTo>
                    <a:pt x="523" y="405"/>
                  </a:lnTo>
                  <a:lnTo>
                    <a:pt x="510" y="430"/>
                  </a:lnTo>
                  <a:lnTo>
                    <a:pt x="498" y="448"/>
                  </a:lnTo>
                  <a:lnTo>
                    <a:pt x="486" y="473"/>
                  </a:lnTo>
                  <a:lnTo>
                    <a:pt x="474" y="497"/>
                  </a:lnTo>
                  <a:lnTo>
                    <a:pt x="455" y="516"/>
                  </a:lnTo>
                  <a:lnTo>
                    <a:pt x="443" y="540"/>
                  </a:lnTo>
                  <a:lnTo>
                    <a:pt x="431" y="565"/>
                  </a:lnTo>
                  <a:lnTo>
                    <a:pt x="418" y="583"/>
                  </a:lnTo>
                  <a:lnTo>
                    <a:pt x="406" y="608"/>
                  </a:lnTo>
                  <a:lnTo>
                    <a:pt x="388" y="632"/>
                  </a:lnTo>
                  <a:lnTo>
                    <a:pt x="375" y="651"/>
                  </a:lnTo>
                  <a:lnTo>
                    <a:pt x="363" y="675"/>
                  </a:lnTo>
                  <a:lnTo>
                    <a:pt x="351" y="700"/>
                  </a:lnTo>
                  <a:lnTo>
                    <a:pt x="338" y="718"/>
                  </a:lnTo>
                  <a:lnTo>
                    <a:pt x="326" y="743"/>
                  </a:lnTo>
                  <a:lnTo>
                    <a:pt x="308" y="767"/>
                  </a:lnTo>
                  <a:lnTo>
                    <a:pt x="295" y="786"/>
                  </a:lnTo>
                  <a:lnTo>
                    <a:pt x="283" y="810"/>
                  </a:lnTo>
                  <a:lnTo>
                    <a:pt x="271" y="835"/>
                  </a:lnTo>
                  <a:lnTo>
                    <a:pt x="258" y="853"/>
                  </a:lnTo>
                  <a:lnTo>
                    <a:pt x="240" y="878"/>
                  </a:lnTo>
                  <a:lnTo>
                    <a:pt x="228" y="902"/>
                  </a:lnTo>
                  <a:lnTo>
                    <a:pt x="215" y="921"/>
                  </a:lnTo>
                  <a:lnTo>
                    <a:pt x="203" y="945"/>
                  </a:lnTo>
                  <a:lnTo>
                    <a:pt x="191" y="970"/>
                  </a:lnTo>
                  <a:lnTo>
                    <a:pt x="179" y="988"/>
                  </a:lnTo>
                  <a:lnTo>
                    <a:pt x="160" y="1013"/>
                  </a:lnTo>
                  <a:lnTo>
                    <a:pt x="148" y="1037"/>
                  </a:lnTo>
                  <a:lnTo>
                    <a:pt x="135" y="1056"/>
                  </a:lnTo>
                  <a:lnTo>
                    <a:pt x="123" y="1080"/>
                  </a:lnTo>
                  <a:lnTo>
                    <a:pt x="111" y="1105"/>
                  </a:lnTo>
                  <a:lnTo>
                    <a:pt x="99" y="1123"/>
                  </a:lnTo>
                  <a:lnTo>
                    <a:pt x="80" y="1148"/>
                  </a:lnTo>
                  <a:lnTo>
                    <a:pt x="68" y="1172"/>
                  </a:lnTo>
                  <a:lnTo>
                    <a:pt x="56" y="1191"/>
                  </a:lnTo>
                  <a:lnTo>
                    <a:pt x="43" y="1215"/>
                  </a:lnTo>
                  <a:lnTo>
                    <a:pt x="31" y="1240"/>
                  </a:lnTo>
                  <a:lnTo>
                    <a:pt x="13" y="1258"/>
                  </a:lnTo>
                  <a:lnTo>
                    <a:pt x="0" y="1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226" name="Line 236">
              <a:extLst>
                <a:ext uri="{FF2B5EF4-FFF2-40B4-BE49-F238E27FC236}">
                  <a16:creationId xmlns:a16="http://schemas.microsoft.com/office/drawing/2014/main" id="{C17E9167-420E-DF20-8451-E8A766F30283}"/>
                </a:ext>
              </a:extLst>
            </p:cNvPr>
            <p:cNvSpPr>
              <a:spLocks noChangeShapeType="1"/>
            </p:cNvSpPr>
            <p:nvPr/>
          </p:nvSpPr>
          <p:spPr bwMode="auto">
            <a:xfrm>
              <a:off x="2773" y="2228"/>
              <a:ext cx="17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27" name="Freeform 237">
              <a:extLst>
                <a:ext uri="{FF2B5EF4-FFF2-40B4-BE49-F238E27FC236}">
                  <a16:creationId xmlns:a16="http://schemas.microsoft.com/office/drawing/2014/main" id="{481B9BD0-1B23-F8BA-2FAC-9B32FCB61B0C}"/>
                </a:ext>
              </a:extLst>
            </p:cNvPr>
            <p:cNvSpPr>
              <a:spLocks/>
            </p:cNvSpPr>
            <p:nvPr/>
          </p:nvSpPr>
          <p:spPr bwMode="auto">
            <a:xfrm>
              <a:off x="2841" y="2210"/>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228" name="Rectangle 238">
              <a:extLst>
                <a:ext uri="{FF2B5EF4-FFF2-40B4-BE49-F238E27FC236}">
                  <a16:creationId xmlns:a16="http://schemas.microsoft.com/office/drawing/2014/main" id="{63893C04-1C1A-0A6C-900F-E2CD54D4E30F}"/>
                </a:ext>
              </a:extLst>
            </p:cNvPr>
            <p:cNvSpPr>
              <a:spLocks noChangeArrowheads="1"/>
            </p:cNvSpPr>
            <p:nvPr/>
          </p:nvSpPr>
          <p:spPr bwMode="auto">
            <a:xfrm>
              <a:off x="2153" y="87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6</a:t>
              </a:r>
              <a:endParaRPr lang="fr-CA" altLang="en-US" sz="2000">
                <a:latin typeface="Arial" panose="020B0604020202020204" pitchFamily="34" charset="0"/>
                <a:cs typeface="Arial" panose="020B0604020202020204" pitchFamily="34" charset="0"/>
              </a:endParaRPr>
            </a:p>
          </p:txBody>
        </p:sp>
        <p:sp>
          <p:nvSpPr>
            <p:cNvPr id="426229" name="Oval 239">
              <a:extLst>
                <a:ext uri="{FF2B5EF4-FFF2-40B4-BE49-F238E27FC236}">
                  <a16:creationId xmlns:a16="http://schemas.microsoft.com/office/drawing/2014/main" id="{6AEE2B4A-73C7-DB97-0111-2F26E2E2718A}"/>
                </a:ext>
              </a:extLst>
            </p:cNvPr>
            <p:cNvSpPr>
              <a:spLocks noChangeArrowheads="1"/>
            </p:cNvSpPr>
            <p:nvPr/>
          </p:nvSpPr>
          <p:spPr bwMode="auto">
            <a:xfrm>
              <a:off x="662" y="3610"/>
              <a:ext cx="33"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0" name="Oval 240">
              <a:extLst>
                <a:ext uri="{FF2B5EF4-FFF2-40B4-BE49-F238E27FC236}">
                  <a16:creationId xmlns:a16="http://schemas.microsoft.com/office/drawing/2014/main" id="{62C52EFD-64D1-63BA-DBB8-C549ECFC5A88}"/>
                </a:ext>
              </a:extLst>
            </p:cNvPr>
            <p:cNvSpPr>
              <a:spLocks noChangeArrowheads="1"/>
            </p:cNvSpPr>
            <p:nvPr/>
          </p:nvSpPr>
          <p:spPr bwMode="auto">
            <a:xfrm>
              <a:off x="695" y="357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1" name="Oval 241">
              <a:extLst>
                <a:ext uri="{FF2B5EF4-FFF2-40B4-BE49-F238E27FC236}">
                  <a16:creationId xmlns:a16="http://schemas.microsoft.com/office/drawing/2014/main" id="{78D995E1-2E53-1307-8434-5436B97BE765}"/>
                </a:ext>
              </a:extLst>
            </p:cNvPr>
            <p:cNvSpPr>
              <a:spLocks noChangeArrowheads="1"/>
            </p:cNvSpPr>
            <p:nvPr/>
          </p:nvSpPr>
          <p:spPr bwMode="auto">
            <a:xfrm>
              <a:off x="742" y="353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2" name="Oval 242">
              <a:extLst>
                <a:ext uri="{FF2B5EF4-FFF2-40B4-BE49-F238E27FC236}">
                  <a16:creationId xmlns:a16="http://schemas.microsoft.com/office/drawing/2014/main" id="{B1200C85-781C-7A2D-D5BB-F956053FE29D}"/>
                </a:ext>
              </a:extLst>
            </p:cNvPr>
            <p:cNvSpPr>
              <a:spLocks noChangeArrowheads="1"/>
            </p:cNvSpPr>
            <p:nvPr/>
          </p:nvSpPr>
          <p:spPr bwMode="auto">
            <a:xfrm>
              <a:off x="788" y="353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3" name="Oval 243">
              <a:extLst>
                <a:ext uri="{FF2B5EF4-FFF2-40B4-BE49-F238E27FC236}">
                  <a16:creationId xmlns:a16="http://schemas.microsoft.com/office/drawing/2014/main" id="{CF23B348-C428-373C-A0C2-DDB89C9EB9C1}"/>
                </a:ext>
              </a:extLst>
            </p:cNvPr>
            <p:cNvSpPr>
              <a:spLocks noChangeArrowheads="1"/>
            </p:cNvSpPr>
            <p:nvPr/>
          </p:nvSpPr>
          <p:spPr bwMode="auto">
            <a:xfrm>
              <a:off x="839"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4" name="Oval 244">
              <a:extLst>
                <a:ext uri="{FF2B5EF4-FFF2-40B4-BE49-F238E27FC236}">
                  <a16:creationId xmlns:a16="http://schemas.microsoft.com/office/drawing/2014/main" id="{811018F9-F348-7068-CF50-8D42BB121AF0}"/>
                </a:ext>
              </a:extLst>
            </p:cNvPr>
            <p:cNvSpPr>
              <a:spLocks noChangeArrowheads="1"/>
            </p:cNvSpPr>
            <p:nvPr/>
          </p:nvSpPr>
          <p:spPr bwMode="auto">
            <a:xfrm>
              <a:off x="885" y="3455"/>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5" name="Oval 245">
              <a:extLst>
                <a:ext uri="{FF2B5EF4-FFF2-40B4-BE49-F238E27FC236}">
                  <a16:creationId xmlns:a16="http://schemas.microsoft.com/office/drawing/2014/main" id="{729DC348-1020-F1E8-7FE5-9C3D00EC6E1A}"/>
                </a:ext>
              </a:extLst>
            </p:cNvPr>
            <p:cNvSpPr>
              <a:spLocks noChangeArrowheads="1"/>
            </p:cNvSpPr>
            <p:nvPr/>
          </p:nvSpPr>
          <p:spPr bwMode="auto">
            <a:xfrm>
              <a:off x="932" y="351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6" name="Oval 246">
              <a:extLst>
                <a:ext uri="{FF2B5EF4-FFF2-40B4-BE49-F238E27FC236}">
                  <a16:creationId xmlns:a16="http://schemas.microsoft.com/office/drawing/2014/main" id="{EDDC8B52-D83C-72F3-7BDF-71924613BB60}"/>
                </a:ext>
              </a:extLst>
            </p:cNvPr>
            <p:cNvSpPr>
              <a:spLocks noChangeArrowheads="1"/>
            </p:cNvSpPr>
            <p:nvPr/>
          </p:nvSpPr>
          <p:spPr bwMode="auto">
            <a:xfrm>
              <a:off x="978" y="323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7" name="Oval 247">
              <a:extLst>
                <a:ext uri="{FF2B5EF4-FFF2-40B4-BE49-F238E27FC236}">
                  <a16:creationId xmlns:a16="http://schemas.microsoft.com/office/drawing/2014/main" id="{ECD064F2-ECB0-5AED-8071-CFD11E131AC8}"/>
                </a:ext>
              </a:extLst>
            </p:cNvPr>
            <p:cNvSpPr>
              <a:spLocks noChangeArrowheads="1"/>
            </p:cNvSpPr>
            <p:nvPr/>
          </p:nvSpPr>
          <p:spPr bwMode="auto">
            <a:xfrm>
              <a:off x="1023"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8" name="Oval 248">
              <a:extLst>
                <a:ext uri="{FF2B5EF4-FFF2-40B4-BE49-F238E27FC236}">
                  <a16:creationId xmlns:a16="http://schemas.microsoft.com/office/drawing/2014/main" id="{E2A2DCBE-498C-6D34-050F-6A00BDB8595A}"/>
                </a:ext>
              </a:extLst>
            </p:cNvPr>
            <p:cNvSpPr>
              <a:spLocks noChangeArrowheads="1"/>
            </p:cNvSpPr>
            <p:nvPr/>
          </p:nvSpPr>
          <p:spPr bwMode="auto">
            <a:xfrm>
              <a:off x="1069" y="32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39" name="Oval 249">
              <a:extLst>
                <a:ext uri="{FF2B5EF4-FFF2-40B4-BE49-F238E27FC236}">
                  <a16:creationId xmlns:a16="http://schemas.microsoft.com/office/drawing/2014/main" id="{B075CCD5-9013-2322-1853-21FDC36CB31F}"/>
                </a:ext>
              </a:extLst>
            </p:cNvPr>
            <p:cNvSpPr>
              <a:spLocks noChangeArrowheads="1"/>
            </p:cNvSpPr>
            <p:nvPr/>
          </p:nvSpPr>
          <p:spPr bwMode="auto">
            <a:xfrm>
              <a:off x="1115"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0" name="Oval 250">
              <a:extLst>
                <a:ext uri="{FF2B5EF4-FFF2-40B4-BE49-F238E27FC236}">
                  <a16:creationId xmlns:a16="http://schemas.microsoft.com/office/drawing/2014/main" id="{75F14D79-5644-BACF-0C28-9B4E794EC437}"/>
                </a:ext>
              </a:extLst>
            </p:cNvPr>
            <p:cNvSpPr>
              <a:spLocks noChangeArrowheads="1"/>
            </p:cNvSpPr>
            <p:nvPr/>
          </p:nvSpPr>
          <p:spPr bwMode="auto">
            <a:xfrm>
              <a:off x="1150" y="302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1" name="Oval 251">
              <a:extLst>
                <a:ext uri="{FF2B5EF4-FFF2-40B4-BE49-F238E27FC236}">
                  <a16:creationId xmlns:a16="http://schemas.microsoft.com/office/drawing/2014/main" id="{CAE74E71-8ECA-5CD5-8B61-6BCAD79B14EF}"/>
                </a:ext>
              </a:extLst>
            </p:cNvPr>
            <p:cNvSpPr>
              <a:spLocks noChangeArrowheads="1"/>
            </p:cNvSpPr>
            <p:nvPr/>
          </p:nvSpPr>
          <p:spPr bwMode="auto">
            <a:xfrm>
              <a:off x="1190" y="295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2" name="Oval 252">
              <a:extLst>
                <a:ext uri="{FF2B5EF4-FFF2-40B4-BE49-F238E27FC236}">
                  <a16:creationId xmlns:a16="http://schemas.microsoft.com/office/drawing/2014/main" id="{5C0090B4-CF70-E485-56BC-040A17467DE5}"/>
                </a:ext>
              </a:extLst>
            </p:cNvPr>
            <p:cNvSpPr>
              <a:spLocks noChangeArrowheads="1"/>
            </p:cNvSpPr>
            <p:nvPr/>
          </p:nvSpPr>
          <p:spPr bwMode="auto">
            <a:xfrm>
              <a:off x="1236" y="30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3" name="Oval 253">
              <a:extLst>
                <a:ext uri="{FF2B5EF4-FFF2-40B4-BE49-F238E27FC236}">
                  <a16:creationId xmlns:a16="http://schemas.microsoft.com/office/drawing/2014/main" id="{F1A1543E-B37D-517E-95E3-CC00AA2C89C9}"/>
                </a:ext>
              </a:extLst>
            </p:cNvPr>
            <p:cNvSpPr>
              <a:spLocks noChangeArrowheads="1"/>
            </p:cNvSpPr>
            <p:nvPr/>
          </p:nvSpPr>
          <p:spPr bwMode="auto">
            <a:xfrm>
              <a:off x="1283" y="2852"/>
              <a:ext cx="33"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4" name="Oval 254">
              <a:extLst>
                <a:ext uri="{FF2B5EF4-FFF2-40B4-BE49-F238E27FC236}">
                  <a16:creationId xmlns:a16="http://schemas.microsoft.com/office/drawing/2014/main" id="{FAD571CA-88A5-D02E-78DA-1A733CC685D9}"/>
                </a:ext>
              </a:extLst>
            </p:cNvPr>
            <p:cNvSpPr>
              <a:spLocks noChangeArrowheads="1"/>
            </p:cNvSpPr>
            <p:nvPr/>
          </p:nvSpPr>
          <p:spPr bwMode="auto">
            <a:xfrm>
              <a:off x="1316" y="257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5" name="Oval 255">
              <a:extLst>
                <a:ext uri="{FF2B5EF4-FFF2-40B4-BE49-F238E27FC236}">
                  <a16:creationId xmlns:a16="http://schemas.microsoft.com/office/drawing/2014/main" id="{D4F56A84-4945-6AA5-AC6C-8BFE7591F7B4}"/>
                </a:ext>
              </a:extLst>
            </p:cNvPr>
            <p:cNvSpPr>
              <a:spLocks noChangeArrowheads="1"/>
            </p:cNvSpPr>
            <p:nvPr/>
          </p:nvSpPr>
          <p:spPr bwMode="auto">
            <a:xfrm>
              <a:off x="1345" y="2664"/>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6" name="Oval 256">
              <a:extLst>
                <a:ext uri="{FF2B5EF4-FFF2-40B4-BE49-F238E27FC236}">
                  <a16:creationId xmlns:a16="http://schemas.microsoft.com/office/drawing/2014/main" id="{FDB9F764-0F55-5C52-BCB0-9EEB219C6475}"/>
                </a:ext>
              </a:extLst>
            </p:cNvPr>
            <p:cNvSpPr>
              <a:spLocks noChangeArrowheads="1"/>
            </p:cNvSpPr>
            <p:nvPr/>
          </p:nvSpPr>
          <p:spPr bwMode="auto">
            <a:xfrm>
              <a:off x="1385" y="2870"/>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7" name="Oval 257">
              <a:extLst>
                <a:ext uri="{FF2B5EF4-FFF2-40B4-BE49-F238E27FC236}">
                  <a16:creationId xmlns:a16="http://schemas.microsoft.com/office/drawing/2014/main" id="{7DB010CE-097A-9DBE-C810-0E8A23CDF4FF}"/>
                </a:ext>
              </a:extLst>
            </p:cNvPr>
            <p:cNvSpPr>
              <a:spLocks noChangeArrowheads="1"/>
            </p:cNvSpPr>
            <p:nvPr/>
          </p:nvSpPr>
          <p:spPr bwMode="auto">
            <a:xfrm>
              <a:off x="1426" y="278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8" name="Oval 258">
              <a:extLst>
                <a:ext uri="{FF2B5EF4-FFF2-40B4-BE49-F238E27FC236}">
                  <a16:creationId xmlns:a16="http://schemas.microsoft.com/office/drawing/2014/main" id="{01A7A419-6B2F-F7AA-1B37-1CA52A844910}"/>
                </a:ext>
              </a:extLst>
            </p:cNvPr>
            <p:cNvSpPr>
              <a:spLocks noChangeArrowheads="1"/>
            </p:cNvSpPr>
            <p:nvPr/>
          </p:nvSpPr>
          <p:spPr bwMode="auto">
            <a:xfrm>
              <a:off x="1466" y="2560"/>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49" name="Oval 259">
              <a:extLst>
                <a:ext uri="{FF2B5EF4-FFF2-40B4-BE49-F238E27FC236}">
                  <a16:creationId xmlns:a16="http://schemas.microsoft.com/office/drawing/2014/main" id="{754FC583-B154-F46D-B617-07F7F2F421BC}"/>
                </a:ext>
              </a:extLst>
            </p:cNvPr>
            <p:cNvSpPr>
              <a:spLocks noChangeArrowheads="1"/>
            </p:cNvSpPr>
            <p:nvPr/>
          </p:nvSpPr>
          <p:spPr bwMode="auto">
            <a:xfrm>
              <a:off x="1495" y="2468"/>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0" name="Oval 260">
              <a:extLst>
                <a:ext uri="{FF2B5EF4-FFF2-40B4-BE49-F238E27FC236}">
                  <a16:creationId xmlns:a16="http://schemas.microsoft.com/office/drawing/2014/main" id="{7153A304-C2FB-62E0-2929-B07DCF1FD6C3}"/>
                </a:ext>
              </a:extLst>
            </p:cNvPr>
            <p:cNvSpPr>
              <a:spLocks noChangeArrowheads="1"/>
            </p:cNvSpPr>
            <p:nvPr/>
          </p:nvSpPr>
          <p:spPr bwMode="auto">
            <a:xfrm>
              <a:off x="1541" y="2881"/>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1" name="Oval 261">
              <a:extLst>
                <a:ext uri="{FF2B5EF4-FFF2-40B4-BE49-F238E27FC236}">
                  <a16:creationId xmlns:a16="http://schemas.microsoft.com/office/drawing/2014/main" id="{3111246C-A3BC-81F8-BE24-7E8C024D25D7}"/>
                </a:ext>
              </a:extLst>
            </p:cNvPr>
            <p:cNvSpPr>
              <a:spLocks noChangeArrowheads="1"/>
            </p:cNvSpPr>
            <p:nvPr/>
          </p:nvSpPr>
          <p:spPr bwMode="auto">
            <a:xfrm>
              <a:off x="1569" y="2594"/>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2" name="Oval 262">
              <a:extLst>
                <a:ext uri="{FF2B5EF4-FFF2-40B4-BE49-F238E27FC236}">
                  <a16:creationId xmlns:a16="http://schemas.microsoft.com/office/drawing/2014/main" id="{F4D01F53-5985-F656-56B4-BB6244E75AEA}"/>
                </a:ext>
              </a:extLst>
            </p:cNvPr>
            <p:cNvSpPr>
              <a:spLocks noChangeArrowheads="1"/>
            </p:cNvSpPr>
            <p:nvPr/>
          </p:nvSpPr>
          <p:spPr bwMode="auto">
            <a:xfrm>
              <a:off x="1599" y="249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3" name="Oval 263">
              <a:extLst>
                <a:ext uri="{FF2B5EF4-FFF2-40B4-BE49-F238E27FC236}">
                  <a16:creationId xmlns:a16="http://schemas.microsoft.com/office/drawing/2014/main" id="{8C4323A4-C663-3988-B2DB-9148611286DB}"/>
                </a:ext>
              </a:extLst>
            </p:cNvPr>
            <p:cNvSpPr>
              <a:spLocks noChangeArrowheads="1"/>
            </p:cNvSpPr>
            <p:nvPr/>
          </p:nvSpPr>
          <p:spPr bwMode="auto">
            <a:xfrm>
              <a:off x="1633" y="268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4" name="Oval 264">
              <a:extLst>
                <a:ext uri="{FF2B5EF4-FFF2-40B4-BE49-F238E27FC236}">
                  <a16:creationId xmlns:a16="http://schemas.microsoft.com/office/drawing/2014/main" id="{7CB3176C-4E32-56F7-0D7F-52DC9BFFB37F}"/>
                </a:ext>
              </a:extLst>
            </p:cNvPr>
            <p:cNvSpPr>
              <a:spLocks noChangeArrowheads="1"/>
            </p:cNvSpPr>
            <p:nvPr/>
          </p:nvSpPr>
          <p:spPr bwMode="auto">
            <a:xfrm>
              <a:off x="1661" y="284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5" name="Oval 265">
              <a:extLst>
                <a:ext uri="{FF2B5EF4-FFF2-40B4-BE49-F238E27FC236}">
                  <a16:creationId xmlns:a16="http://schemas.microsoft.com/office/drawing/2014/main" id="{3508A1C4-0DAC-AE08-DC38-8CC169C13445}"/>
                </a:ext>
              </a:extLst>
            </p:cNvPr>
            <p:cNvSpPr>
              <a:spLocks noChangeArrowheads="1"/>
            </p:cNvSpPr>
            <p:nvPr/>
          </p:nvSpPr>
          <p:spPr bwMode="auto">
            <a:xfrm>
              <a:off x="1696" y="2371"/>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6" name="Oval 266">
              <a:extLst>
                <a:ext uri="{FF2B5EF4-FFF2-40B4-BE49-F238E27FC236}">
                  <a16:creationId xmlns:a16="http://schemas.microsoft.com/office/drawing/2014/main" id="{C6A044D9-C260-451E-AF5D-DB56ABCCD5AE}"/>
                </a:ext>
              </a:extLst>
            </p:cNvPr>
            <p:cNvSpPr>
              <a:spLocks noChangeArrowheads="1"/>
            </p:cNvSpPr>
            <p:nvPr/>
          </p:nvSpPr>
          <p:spPr bwMode="auto">
            <a:xfrm>
              <a:off x="1736" y="276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7" name="Oval 267">
              <a:extLst>
                <a:ext uri="{FF2B5EF4-FFF2-40B4-BE49-F238E27FC236}">
                  <a16:creationId xmlns:a16="http://schemas.microsoft.com/office/drawing/2014/main" id="{BEB3A693-9710-65E3-A598-42E908AC2AA3}"/>
                </a:ext>
              </a:extLst>
            </p:cNvPr>
            <p:cNvSpPr>
              <a:spLocks noChangeArrowheads="1"/>
            </p:cNvSpPr>
            <p:nvPr/>
          </p:nvSpPr>
          <p:spPr bwMode="auto">
            <a:xfrm>
              <a:off x="1765" y="2726"/>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8" name="Oval 268">
              <a:extLst>
                <a:ext uri="{FF2B5EF4-FFF2-40B4-BE49-F238E27FC236}">
                  <a16:creationId xmlns:a16="http://schemas.microsoft.com/office/drawing/2014/main" id="{A9B6C6AC-3BEC-BBEE-6559-695DC4E85705}"/>
                </a:ext>
              </a:extLst>
            </p:cNvPr>
            <p:cNvSpPr>
              <a:spLocks noChangeArrowheads="1"/>
            </p:cNvSpPr>
            <p:nvPr/>
          </p:nvSpPr>
          <p:spPr bwMode="auto">
            <a:xfrm>
              <a:off x="1776" y="252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59" name="Oval 269">
              <a:extLst>
                <a:ext uri="{FF2B5EF4-FFF2-40B4-BE49-F238E27FC236}">
                  <a16:creationId xmlns:a16="http://schemas.microsoft.com/office/drawing/2014/main" id="{23942034-6C81-6A5C-5194-9D69442001FE}"/>
                </a:ext>
              </a:extLst>
            </p:cNvPr>
            <p:cNvSpPr>
              <a:spLocks noChangeArrowheads="1"/>
            </p:cNvSpPr>
            <p:nvPr/>
          </p:nvSpPr>
          <p:spPr bwMode="auto">
            <a:xfrm>
              <a:off x="1811" y="246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60" name="Line 270">
              <a:extLst>
                <a:ext uri="{FF2B5EF4-FFF2-40B4-BE49-F238E27FC236}">
                  <a16:creationId xmlns:a16="http://schemas.microsoft.com/office/drawing/2014/main" id="{6E536DF6-27A5-1FD5-3FFE-F3A34DA8A49B}"/>
                </a:ext>
              </a:extLst>
            </p:cNvPr>
            <p:cNvSpPr>
              <a:spLocks noChangeShapeType="1"/>
            </p:cNvSpPr>
            <p:nvPr/>
          </p:nvSpPr>
          <p:spPr bwMode="auto">
            <a:xfrm>
              <a:off x="621" y="3685"/>
              <a:ext cx="143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1" name="Line 271">
              <a:extLst>
                <a:ext uri="{FF2B5EF4-FFF2-40B4-BE49-F238E27FC236}">
                  <a16:creationId xmlns:a16="http://schemas.microsoft.com/office/drawing/2014/main" id="{B7990134-A7BE-151B-FC3A-E125B21EF75B}"/>
                </a:ext>
              </a:extLst>
            </p:cNvPr>
            <p:cNvSpPr>
              <a:spLocks noChangeShapeType="1"/>
            </p:cNvSpPr>
            <p:nvPr/>
          </p:nvSpPr>
          <p:spPr bwMode="auto">
            <a:xfrm>
              <a:off x="62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2" name="Line 272">
              <a:extLst>
                <a:ext uri="{FF2B5EF4-FFF2-40B4-BE49-F238E27FC236}">
                  <a16:creationId xmlns:a16="http://schemas.microsoft.com/office/drawing/2014/main" id="{13DE8EB0-37D4-0520-E975-09B975D82503}"/>
                </a:ext>
              </a:extLst>
            </p:cNvPr>
            <p:cNvSpPr>
              <a:spLocks noChangeShapeType="1"/>
            </p:cNvSpPr>
            <p:nvPr/>
          </p:nvSpPr>
          <p:spPr bwMode="auto">
            <a:xfrm>
              <a:off x="863"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3" name="Line 273">
              <a:extLst>
                <a:ext uri="{FF2B5EF4-FFF2-40B4-BE49-F238E27FC236}">
                  <a16:creationId xmlns:a16="http://schemas.microsoft.com/office/drawing/2014/main" id="{0239A931-ADC5-9FE3-89C7-B420DF614793}"/>
                </a:ext>
              </a:extLst>
            </p:cNvPr>
            <p:cNvSpPr>
              <a:spLocks noChangeShapeType="1"/>
            </p:cNvSpPr>
            <p:nvPr/>
          </p:nvSpPr>
          <p:spPr bwMode="auto">
            <a:xfrm>
              <a:off x="109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4" name="Line 274">
              <a:extLst>
                <a:ext uri="{FF2B5EF4-FFF2-40B4-BE49-F238E27FC236}">
                  <a16:creationId xmlns:a16="http://schemas.microsoft.com/office/drawing/2014/main" id="{E0640458-F337-2556-5F43-E98A77713A10}"/>
                </a:ext>
              </a:extLst>
            </p:cNvPr>
            <p:cNvSpPr>
              <a:spLocks noChangeShapeType="1"/>
            </p:cNvSpPr>
            <p:nvPr/>
          </p:nvSpPr>
          <p:spPr bwMode="auto">
            <a:xfrm>
              <a:off x="134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5" name="Line 275">
              <a:extLst>
                <a:ext uri="{FF2B5EF4-FFF2-40B4-BE49-F238E27FC236}">
                  <a16:creationId xmlns:a16="http://schemas.microsoft.com/office/drawing/2014/main" id="{0F73CB93-2969-33F4-CD8D-B1B2E39C6254}"/>
                </a:ext>
              </a:extLst>
            </p:cNvPr>
            <p:cNvSpPr>
              <a:spLocks noChangeShapeType="1"/>
            </p:cNvSpPr>
            <p:nvPr/>
          </p:nvSpPr>
          <p:spPr bwMode="auto">
            <a:xfrm>
              <a:off x="1581"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6" name="Line 276">
              <a:extLst>
                <a:ext uri="{FF2B5EF4-FFF2-40B4-BE49-F238E27FC236}">
                  <a16:creationId xmlns:a16="http://schemas.microsoft.com/office/drawing/2014/main" id="{E1D88EAA-DAAA-D1D2-746A-0F92518C5236}"/>
                </a:ext>
              </a:extLst>
            </p:cNvPr>
            <p:cNvSpPr>
              <a:spLocks noChangeShapeType="1"/>
            </p:cNvSpPr>
            <p:nvPr/>
          </p:nvSpPr>
          <p:spPr bwMode="auto">
            <a:xfrm>
              <a:off x="1822"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7" name="Line 277">
              <a:extLst>
                <a:ext uri="{FF2B5EF4-FFF2-40B4-BE49-F238E27FC236}">
                  <a16:creationId xmlns:a16="http://schemas.microsoft.com/office/drawing/2014/main" id="{69B218C5-0187-7170-2B0E-FCAC9464B716}"/>
                </a:ext>
              </a:extLst>
            </p:cNvPr>
            <p:cNvSpPr>
              <a:spLocks noChangeShapeType="1"/>
            </p:cNvSpPr>
            <p:nvPr/>
          </p:nvSpPr>
          <p:spPr bwMode="auto">
            <a:xfrm>
              <a:off x="205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68" name="Rectangle 278">
              <a:extLst>
                <a:ext uri="{FF2B5EF4-FFF2-40B4-BE49-F238E27FC236}">
                  <a16:creationId xmlns:a16="http://schemas.microsoft.com/office/drawing/2014/main" id="{11099C36-7A4D-0813-664A-3512DC7D707F}"/>
                </a:ext>
              </a:extLst>
            </p:cNvPr>
            <p:cNvSpPr>
              <a:spLocks noChangeArrowheads="1"/>
            </p:cNvSpPr>
            <p:nvPr/>
          </p:nvSpPr>
          <p:spPr bwMode="auto">
            <a:xfrm>
              <a:off x="584"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269" name="Rectangle 279">
              <a:extLst>
                <a:ext uri="{FF2B5EF4-FFF2-40B4-BE49-F238E27FC236}">
                  <a16:creationId xmlns:a16="http://schemas.microsoft.com/office/drawing/2014/main" id="{122BC1E1-7F89-D9E8-BDC9-C0187B943A3D}"/>
                </a:ext>
              </a:extLst>
            </p:cNvPr>
            <p:cNvSpPr>
              <a:spLocks noChangeArrowheads="1"/>
            </p:cNvSpPr>
            <p:nvPr/>
          </p:nvSpPr>
          <p:spPr bwMode="auto">
            <a:xfrm>
              <a:off x="826"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426270" name="Rectangle 280">
              <a:extLst>
                <a:ext uri="{FF2B5EF4-FFF2-40B4-BE49-F238E27FC236}">
                  <a16:creationId xmlns:a16="http://schemas.microsoft.com/office/drawing/2014/main" id="{8101D0F8-EEC3-1438-0207-E75485EF5884}"/>
                </a:ext>
              </a:extLst>
            </p:cNvPr>
            <p:cNvSpPr>
              <a:spLocks noChangeArrowheads="1"/>
            </p:cNvSpPr>
            <p:nvPr/>
          </p:nvSpPr>
          <p:spPr bwMode="auto">
            <a:xfrm>
              <a:off x="1041"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426271" name="Rectangle 281">
              <a:extLst>
                <a:ext uri="{FF2B5EF4-FFF2-40B4-BE49-F238E27FC236}">
                  <a16:creationId xmlns:a16="http://schemas.microsoft.com/office/drawing/2014/main" id="{9D537F31-8B88-17F5-FB2D-8015AFAA0663}"/>
                </a:ext>
              </a:extLst>
            </p:cNvPr>
            <p:cNvSpPr>
              <a:spLocks noChangeArrowheads="1"/>
            </p:cNvSpPr>
            <p:nvPr/>
          </p:nvSpPr>
          <p:spPr bwMode="auto">
            <a:xfrm>
              <a:off x="1283"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426272" name="Rectangle 282">
              <a:extLst>
                <a:ext uri="{FF2B5EF4-FFF2-40B4-BE49-F238E27FC236}">
                  <a16:creationId xmlns:a16="http://schemas.microsoft.com/office/drawing/2014/main" id="{241AA8CB-9BEB-3233-35B2-8485098AF480}"/>
                </a:ext>
              </a:extLst>
            </p:cNvPr>
            <p:cNvSpPr>
              <a:spLocks noChangeArrowheads="1"/>
            </p:cNvSpPr>
            <p:nvPr/>
          </p:nvSpPr>
          <p:spPr bwMode="auto">
            <a:xfrm>
              <a:off x="1524"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426273" name="Rectangle 283">
              <a:extLst>
                <a:ext uri="{FF2B5EF4-FFF2-40B4-BE49-F238E27FC236}">
                  <a16:creationId xmlns:a16="http://schemas.microsoft.com/office/drawing/2014/main" id="{B7553258-3FAF-BB5F-1B88-152085FFFA2F}"/>
                </a:ext>
              </a:extLst>
            </p:cNvPr>
            <p:cNvSpPr>
              <a:spLocks noChangeArrowheads="1"/>
            </p:cNvSpPr>
            <p:nvPr/>
          </p:nvSpPr>
          <p:spPr bwMode="auto">
            <a:xfrm>
              <a:off x="1765"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426274" name="Line 284">
              <a:extLst>
                <a:ext uri="{FF2B5EF4-FFF2-40B4-BE49-F238E27FC236}">
                  <a16:creationId xmlns:a16="http://schemas.microsoft.com/office/drawing/2014/main" id="{09C9B902-9789-89EE-A327-A45B99AB4BF3}"/>
                </a:ext>
              </a:extLst>
            </p:cNvPr>
            <p:cNvSpPr>
              <a:spLocks noChangeShapeType="1"/>
            </p:cNvSpPr>
            <p:nvPr/>
          </p:nvSpPr>
          <p:spPr bwMode="auto">
            <a:xfrm flipV="1">
              <a:off x="609" y="2526"/>
              <a:ext cx="0" cy="11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5" name="Line 285">
              <a:extLst>
                <a:ext uri="{FF2B5EF4-FFF2-40B4-BE49-F238E27FC236}">
                  <a16:creationId xmlns:a16="http://schemas.microsoft.com/office/drawing/2014/main" id="{3EE68778-4993-07C3-A844-41320B0AEB7F}"/>
                </a:ext>
              </a:extLst>
            </p:cNvPr>
            <p:cNvSpPr>
              <a:spLocks noChangeShapeType="1"/>
            </p:cNvSpPr>
            <p:nvPr/>
          </p:nvSpPr>
          <p:spPr bwMode="auto">
            <a:xfrm flipH="1">
              <a:off x="564"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6" name="Line 286">
              <a:extLst>
                <a:ext uri="{FF2B5EF4-FFF2-40B4-BE49-F238E27FC236}">
                  <a16:creationId xmlns:a16="http://schemas.microsoft.com/office/drawing/2014/main" id="{9AD26084-96C7-056F-85F3-D7248663C868}"/>
                </a:ext>
              </a:extLst>
            </p:cNvPr>
            <p:cNvSpPr>
              <a:spLocks noChangeShapeType="1"/>
            </p:cNvSpPr>
            <p:nvPr/>
          </p:nvSpPr>
          <p:spPr bwMode="auto">
            <a:xfrm flipH="1">
              <a:off x="564"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7" name="Line 287">
              <a:extLst>
                <a:ext uri="{FF2B5EF4-FFF2-40B4-BE49-F238E27FC236}">
                  <a16:creationId xmlns:a16="http://schemas.microsoft.com/office/drawing/2014/main" id="{C83FFEC2-16E0-37D9-33EC-7D0AB866B58D}"/>
                </a:ext>
              </a:extLst>
            </p:cNvPr>
            <p:cNvSpPr>
              <a:spLocks noChangeShapeType="1"/>
            </p:cNvSpPr>
            <p:nvPr/>
          </p:nvSpPr>
          <p:spPr bwMode="auto">
            <a:xfrm flipH="1">
              <a:off x="564"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8" name="Line 288">
              <a:extLst>
                <a:ext uri="{FF2B5EF4-FFF2-40B4-BE49-F238E27FC236}">
                  <a16:creationId xmlns:a16="http://schemas.microsoft.com/office/drawing/2014/main" id="{AC858658-558D-ED06-80D4-D2799993E158}"/>
                </a:ext>
              </a:extLst>
            </p:cNvPr>
            <p:cNvSpPr>
              <a:spLocks noChangeShapeType="1"/>
            </p:cNvSpPr>
            <p:nvPr/>
          </p:nvSpPr>
          <p:spPr bwMode="auto">
            <a:xfrm flipH="1">
              <a:off x="564"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79" name="Line 289">
              <a:extLst>
                <a:ext uri="{FF2B5EF4-FFF2-40B4-BE49-F238E27FC236}">
                  <a16:creationId xmlns:a16="http://schemas.microsoft.com/office/drawing/2014/main" id="{3FE7112B-C871-10F1-07A1-B2E6F721FA61}"/>
                </a:ext>
              </a:extLst>
            </p:cNvPr>
            <p:cNvSpPr>
              <a:spLocks noChangeShapeType="1"/>
            </p:cNvSpPr>
            <p:nvPr/>
          </p:nvSpPr>
          <p:spPr bwMode="auto">
            <a:xfrm flipH="1">
              <a:off x="564"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280" name="Rectangle 290">
              <a:extLst>
                <a:ext uri="{FF2B5EF4-FFF2-40B4-BE49-F238E27FC236}">
                  <a16:creationId xmlns:a16="http://schemas.microsoft.com/office/drawing/2014/main" id="{9C3D0011-0CE6-A7EF-0E7B-89B4A88D6B2E}"/>
                </a:ext>
              </a:extLst>
            </p:cNvPr>
            <p:cNvSpPr>
              <a:spLocks noChangeArrowheads="1"/>
            </p:cNvSpPr>
            <p:nvPr/>
          </p:nvSpPr>
          <p:spPr bwMode="auto">
            <a:xfrm>
              <a:off x="344" y="330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2000</a:t>
              </a:r>
              <a:endParaRPr lang="fr-CA" altLang="en-US" sz="1800">
                <a:latin typeface="Arial" panose="020B0604020202020204" pitchFamily="34" charset="0"/>
                <a:cs typeface="Arial" panose="020B0604020202020204" pitchFamily="34" charset="0"/>
              </a:endParaRPr>
            </a:p>
          </p:txBody>
        </p:sp>
        <p:sp>
          <p:nvSpPr>
            <p:cNvPr id="426281" name="Rectangle 291">
              <a:extLst>
                <a:ext uri="{FF2B5EF4-FFF2-40B4-BE49-F238E27FC236}">
                  <a16:creationId xmlns:a16="http://schemas.microsoft.com/office/drawing/2014/main" id="{753DB25B-0F38-A238-6A5E-94626EFE59E5}"/>
                </a:ext>
              </a:extLst>
            </p:cNvPr>
            <p:cNvSpPr>
              <a:spLocks noChangeArrowheads="1"/>
            </p:cNvSpPr>
            <p:nvPr/>
          </p:nvSpPr>
          <p:spPr bwMode="auto">
            <a:xfrm>
              <a:off x="344" y="3028"/>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4000</a:t>
              </a:r>
              <a:endParaRPr lang="fr-CA" altLang="en-US" sz="1800">
                <a:latin typeface="Arial" panose="020B0604020202020204" pitchFamily="34" charset="0"/>
                <a:cs typeface="Arial" panose="020B0604020202020204" pitchFamily="34" charset="0"/>
              </a:endParaRPr>
            </a:p>
          </p:txBody>
        </p:sp>
        <p:sp>
          <p:nvSpPr>
            <p:cNvPr id="426282" name="Rectangle 292">
              <a:extLst>
                <a:ext uri="{FF2B5EF4-FFF2-40B4-BE49-F238E27FC236}">
                  <a16:creationId xmlns:a16="http://schemas.microsoft.com/office/drawing/2014/main" id="{8A59960C-2EC6-F7ED-1395-C90697A33DE5}"/>
                </a:ext>
              </a:extLst>
            </p:cNvPr>
            <p:cNvSpPr>
              <a:spLocks noChangeArrowheads="1"/>
            </p:cNvSpPr>
            <p:nvPr/>
          </p:nvSpPr>
          <p:spPr bwMode="auto">
            <a:xfrm>
              <a:off x="344" y="2753"/>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6000</a:t>
              </a:r>
              <a:endParaRPr lang="fr-CA" altLang="en-US" sz="1800">
                <a:latin typeface="Arial" panose="020B0604020202020204" pitchFamily="34" charset="0"/>
                <a:cs typeface="Arial" panose="020B0604020202020204" pitchFamily="34" charset="0"/>
              </a:endParaRPr>
            </a:p>
          </p:txBody>
        </p:sp>
        <p:sp>
          <p:nvSpPr>
            <p:cNvPr id="426283" name="Rectangle 293">
              <a:extLst>
                <a:ext uri="{FF2B5EF4-FFF2-40B4-BE49-F238E27FC236}">
                  <a16:creationId xmlns:a16="http://schemas.microsoft.com/office/drawing/2014/main" id="{A7207EBC-50F1-0822-8212-A592362371CF}"/>
                </a:ext>
              </a:extLst>
            </p:cNvPr>
            <p:cNvSpPr>
              <a:spLocks noChangeArrowheads="1"/>
            </p:cNvSpPr>
            <p:nvPr/>
          </p:nvSpPr>
          <p:spPr bwMode="auto">
            <a:xfrm>
              <a:off x="344" y="2477"/>
              <a:ext cx="196"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8000</a:t>
              </a:r>
              <a:endParaRPr lang="fr-CA" altLang="en-US" sz="1800">
                <a:latin typeface="Arial" panose="020B0604020202020204" pitchFamily="34" charset="0"/>
                <a:cs typeface="Arial" panose="020B0604020202020204" pitchFamily="34" charset="0"/>
              </a:endParaRPr>
            </a:p>
          </p:txBody>
        </p:sp>
        <p:sp>
          <p:nvSpPr>
            <p:cNvPr id="426284" name="Rectangle 294">
              <a:extLst>
                <a:ext uri="{FF2B5EF4-FFF2-40B4-BE49-F238E27FC236}">
                  <a16:creationId xmlns:a16="http://schemas.microsoft.com/office/drawing/2014/main" id="{82F48199-5862-604A-D267-16345D548173}"/>
                </a:ext>
              </a:extLst>
            </p:cNvPr>
            <p:cNvSpPr>
              <a:spLocks noChangeArrowheads="1"/>
            </p:cNvSpPr>
            <p:nvPr/>
          </p:nvSpPr>
          <p:spPr bwMode="auto">
            <a:xfrm>
              <a:off x="609" y="2256"/>
              <a:ext cx="1478"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285" name="Rectangle 295">
              <a:extLst>
                <a:ext uri="{FF2B5EF4-FFF2-40B4-BE49-F238E27FC236}">
                  <a16:creationId xmlns:a16="http://schemas.microsoft.com/office/drawing/2014/main" id="{B2C25CF7-CABD-F8AF-2CB8-0377CECC1EB9}"/>
                </a:ext>
              </a:extLst>
            </p:cNvPr>
            <p:cNvSpPr>
              <a:spLocks noChangeArrowheads="1"/>
            </p:cNvSpPr>
            <p:nvPr/>
          </p:nvSpPr>
          <p:spPr bwMode="auto">
            <a:xfrm>
              <a:off x="828" y="3906"/>
              <a:ext cx="2487"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Cumulative selection differential</a:t>
              </a:r>
              <a:endParaRPr lang="fr-CA" altLang="en-US" sz="1800">
                <a:latin typeface="Arial" panose="020B0604020202020204" pitchFamily="34" charset="0"/>
                <a:cs typeface="Arial" panose="020B0604020202020204" pitchFamily="34" charset="0"/>
              </a:endParaRPr>
            </a:p>
          </p:txBody>
        </p:sp>
        <p:sp>
          <p:nvSpPr>
            <p:cNvPr id="426286" name="Rectangle 296">
              <a:extLst>
                <a:ext uri="{FF2B5EF4-FFF2-40B4-BE49-F238E27FC236}">
                  <a16:creationId xmlns:a16="http://schemas.microsoft.com/office/drawing/2014/main" id="{58562308-953D-1DCF-8A38-B5849FBBDD66}"/>
                </a:ext>
              </a:extLst>
            </p:cNvPr>
            <p:cNvSpPr>
              <a:spLocks noChangeArrowheads="1"/>
            </p:cNvSpPr>
            <p:nvPr/>
          </p:nvSpPr>
          <p:spPr bwMode="auto">
            <a:xfrm rot="-5400000">
              <a:off x="-771" y="2137"/>
              <a:ext cx="1971" cy="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200">
                  <a:solidFill>
                    <a:srgbClr val="000000"/>
                  </a:solidFill>
                  <a:latin typeface="Arial" panose="020B0604020202020204" pitchFamily="34" charset="0"/>
                  <a:cs typeface="Arial" panose="020B0604020202020204" pitchFamily="34" charset="0"/>
                </a:rPr>
                <a:t>Selective gain (revs/day)</a:t>
              </a:r>
              <a:endParaRPr lang="fr-CA" altLang="en-US" sz="1800">
                <a:latin typeface="Arial" panose="020B0604020202020204" pitchFamily="34" charset="0"/>
                <a:cs typeface="Arial" panose="020B0604020202020204" pitchFamily="34" charset="0"/>
              </a:endParaRPr>
            </a:p>
          </p:txBody>
        </p:sp>
        <p:sp>
          <p:nvSpPr>
            <p:cNvPr id="426287" name="Freeform 297">
              <a:extLst>
                <a:ext uri="{FF2B5EF4-FFF2-40B4-BE49-F238E27FC236}">
                  <a16:creationId xmlns:a16="http://schemas.microsoft.com/office/drawing/2014/main" id="{65A27C9A-1D7F-3D5F-F4B5-F78D8A66F485}"/>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88" name="Freeform 298">
              <a:extLst>
                <a:ext uri="{FF2B5EF4-FFF2-40B4-BE49-F238E27FC236}">
                  <a16:creationId xmlns:a16="http://schemas.microsoft.com/office/drawing/2014/main" id="{58B394C1-A688-F5D9-C159-A89985CE333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89" name="Freeform 299">
              <a:extLst>
                <a:ext uri="{FF2B5EF4-FFF2-40B4-BE49-F238E27FC236}">
                  <a16:creationId xmlns:a16="http://schemas.microsoft.com/office/drawing/2014/main" id="{C2C76039-831C-7B3F-357B-E6B1F26E81F0}"/>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0" name="Freeform 300">
              <a:extLst>
                <a:ext uri="{FF2B5EF4-FFF2-40B4-BE49-F238E27FC236}">
                  <a16:creationId xmlns:a16="http://schemas.microsoft.com/office/drawing/2014/main" id="{9D70D368-136A-F5AA-794C-46FA005A1B5C}"/>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1" name="Freeform 301">
              <a:extLst>
                <a:ext uri="{FF2B5EF4-FFF2-40B4-BE49-F238E27FC236}">
                  <a16:creationId xmlns:a16="http://schemas.microsoft.com/office/drawing/2014/main" id="{CBC3D5BD-4A40-2B0A-F4EE-6725FECE5528}"/>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2" name="Freeform 302">
              <a:extLst>
                <a:ext uri="{FF2B5EF4-FFF2-40B4-BE49-F238E27FC236}">
                  <a16:creationId xmlns:a16="http://schemas.microsoft.com/office/drawing/2014/main" id="{5193C105-585A-39FC-34D5-C38DAE953802}"/>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3" name="Freeform 303">
              <a:extLst>
                <a:ext uri="{FF2B5EF4-FFF2-40B4-BE49-F238E27FC236}">
                  <a16:creationId xmlns:a16="http://schemas.microsoft.com/office/drawing/2014/main" id="{1E556D1D-A402-8E9B-A3E0-B6C04B953E69}"/>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4" name="Freeform 304">
              <a:extLst>
                <a:ext uri="{FF2B5EF4-FFF2-40B4-BE49-F238E27FC236}">
                  <a16:creationId xmlns:a16="http://schemas.microsoft.com/office/drawing/2014/main" id="{A7C627BF-BCC5-FA1C-E455-D8157A90F718}"/>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5" name="Freeform 305">
              <a:extLst>
                <a:ext uri="{FF2B5EF4-FFF2-40B4-BE49-F238E27FC236}">
                  <a16:creationId xmlns:a16="http://schemas.microsoft.com/office/drawing/2014/main" id="{B654B53A-2323-B7AE-9333-29D359FBBB7F}"/>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6" name="Freeform 306">
              <a:extLst>
                <a:ext uri="{FF2B5EF4-FFF2-40B4-BE49-F238E27FC236}">
                  <a16:creationId xmlns:a16="http://schemas.microsoft.com/office/drawing/2014/main" id="{4E1DA129-AD27-C65F-B8AC-60703474588B}"/>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7" name="Freeform 307">
              <a:extLst>
                <a:ext uri="{FF2B5EF4-FFF2-40B4-BE49-F238E27FC236}">
                  <a16:creationId xmlns:a16="http://schemas.microsoft.com/office/drawing/2014/main" id="{ABE50423-8D54-9868-34C9-7A3C2BBE1BF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8" name="Freeform 308">
              <a:extLst>
                <a:ext uri="{FF2B5EF4-FFF2-40B4-BE49-F238E27FC236}">
                  <a16:creationId xmlns:a16="http://schemas.microsoft.com/office/drawing/2014/main" id="{C29487BA-9018-8BF9-318A-3375D762BB91}"/>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299" name="Freeform 309">
              <a:extLst>
                <a:ext uri="{FF2B5EF4-FFF2-40B4-BE49-F238E27FC236}">
                  <a16:creationId xmlns:a16="http://schemas.microsoft.com/office/drawing/2014/main" id="{34C75D9F-52EF-4302-42F1-C5769A3A396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0" name="Freeform 310">
              <a:extLst>
                <a:ext uri="{FF2B5EF4-FFF2-40B4-BE49-F238E27FC236}">
                  <a16:creationId xmlns:a16="http://schemas.microsoft.com/office/drawing/2014/main" id="{B9E794AF-417D-95E7-60D8-218DC10BAA86}"/>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1" name="Freeform 311">
              <a:extLst>
                <a:ext uri="{FF2B5EF4-FFF2-40B4-BE49-F238E27FC236}">
                  <a16:creationId xmlns:a16="http://schemas.microsoft.com/office/drawing/2014/main" id="{3CCE7F50-8B0C-8E76-2BBF-66081B7AC980}"/>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2" name="Freeform 312">
              <a:extLst>
                <a:ext uri="{FF2B5EF4-FFF2-40B4-BE49-F238E27FC236}">
                  <a16:creationId xmlns:a16="http://schemas.microsoft.com/office/drawing/2014/main" id="{61EC6F36-2AE2-F20B-6177-C2BC15D938E3}"/>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3" name="Freeform 313">
              <a:extLst>
                <a:ext uri="{FF2B5EF4-FFF2-40B4-BE49-F238E27FC236}">
                  <a16:creationId xmlns:a16="http://schemas.microsoft.com/office/drawing/2014/main" id="{1BA50E3D-24D4-2D48-B314-FD0493830D51}"/>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4" name="Freeform 314">
              <a:extLst>
                <a:ext uri="{FF2B5EF4-FFF2-40B4-BE49-F238E27FC236}">
                  <a16:creationId xmlns:a16="http://schemas.microsoft.com/office/drawing/2014/main" id="{392A119B-0A11-E4C6-1889-D63C2EB5F4E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5" name="Freeform 315">
              <a:extLst>
                <a:ext uri="{FF2B5EF4-FFF2-40B4-BE49-F238E27FC236}">
                  <a16:creationId xmlns:a16="http://schemas.microsoft.com/office/drawing/2014/main" id="{651D2237-734A-F761-88C6-290066A894F7}"/>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6" name="Freeform 316">
              <a:extLst>
                <a:ext uri="{FF2B5EF4-FFF2-40B4-BE49-F238E27FC236}">
                  <a16:creationId xmlns:a16="http://schemas.microsoft.com/office/drawing/2014/main" id="{D2E78A2A-5530-7C86-47EC-D41FCE74417E}"/>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7" name="Freeform 317">
              <a:extLst>
                <a:ext uri="{FF2B5EF4-FFF2-40B4-BE49-F238E27FC236}">
                  <a16:creationId xmlns:a16="http://schemas.microsoft.com/office/drawing/2014/main" id="{94264149-F429-EE8E-31B6-58202BAF979A}"/>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8" name="Freeform 318">
              <a:extLst>
                <a:ext uri="{FF2B5EF4-FFF2-40B4-BE49-F238E27FC236}">
                  <a16:creationId xmlns:a16="http://schemas.microsoft.com/office/drawing/2014/main" id="{47E6B6CF-3F06-8AB7-FF1F-67A2B26D400D}"/>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09" name="Freeform 319">
              <a:extLst>
                <a:ext uri="{FF2B5EF4-FFF2-40B4-BE49-F238E27FC236}">
                  <a16:creationId xmlns:a16="http://schemas.microsoft.com/office/drawing/2014/main" id="{EB153A0C-07F2-09B9-A41D-453A75C210DE}"/>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0" name="Freeform 320">
              <a:extLst>
                <a:ext uri="{FF2B5EF4-FFF2-40B4-BE49-F238E27FC236}">
                  <a16:creationId xmlns:a16="http://schemas.microsoft.com/office/drawing/2014/main" id="{BE3E27D3-6577-6FBE-52B1-170D3D8D44CD}"/>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1" name="Freeform 321">
              <a:extLst>
                <a:ext uri="{FF2B5EF4-FFF2-40B4-BE49-F238E27FC236}">
                  <a16:creationId xmlns:a16="http://schemas.microsoft.com/office/drawing/2014/main" id="{0D4C6B10-6FFF-7833-D7F5-1878A72DCE8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2" name="Freeform 322">
              <a:extLst>
                <a:ext uri="{FF2B5EF4-FFF2-40B4-BE49-F238E27FC236}">
                  <a16:creationId xmlns:a16="http://schemas.microsoft.com/office/drawing/2014/main" id="{30D75762-4616-E551-D5B7-152CA589A69C}"/>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3" name="Freeform 323">
              <a:extLst>
                <a:ext uri="{FF2B5EF4-FFF2-40B4-BE49-F238E27FC236}">
                  <a16:creationId xmlns:a16="http://schemas.microsoft.com/office/drawing/2014/main" id="{E4D533E2-B841-2845-D242-7DFA4850A174}"/>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4" name="Freeform 324">
              <a:extLst>
                <a:ext uri="{FF2B5EF4-FFF2-40B4-BE49-F238E27FC236}">
                  <a16:creationId xmlns:a16="http://schemas.microsoft.com/office/drawing/2014/main" id="{8DA01597-495C-FB3B-957C-60AB72DA79E5}"/>
                </a:ext>
              </a:extLst>
            </p:cNvPr>
            <p:cNvSpPr>
              <a:spLocks/>
            </p:cNvSpPr>
            <p:nvPr/>
          </p:nvSpPr>
          <p:spPr bwMode="auto">
            <a:xfrm>
              <a:off x="1495" y="2640"/>
              <a:ext cx="334" cy="0"/>
            </a:xfrm>
            <a:custGeom>
              <a:avLst/>
              <a:gdLst>
                <a:gd name="T0" fmla="*/ 26 w 357"/>
                <a:gd name="T1" fmla="*/ 26 w 357"/>
                <a:gd name="T2" fmla="*/ 24 w 357"/>
                <a:gd name="T3" fmla="*/ 22 w 357"/>
                <a:gd name="T4" fmla="*/ 22 w 357"/>
                <a:gd name="T5" fmla="*/ 21 w 357"/>
                <a:gd name="T6" fmla="*/ 20 w 357"/>
                <a:gd name="T7" fmla="*/ 19 w 357"/>
                <a:gd name="T8" fmla="*/ 19 w 357"/>
                <a:gd name="T9" fmla="*/ 18 w 357"/>
                <a:gd name="T10" fmla="*/ 17 w 357"/>
                <a:gd name="T11" fmla="*/ 16 w 357"/>
                <a:gd name="T12" fmla="*/ 15 w 357"/>
                <a:gd name="T13" fmla="*/ 14 w 357"/>
                <a:gd name="T14" fmla="*/ 13 w 357"/>
                <a:gd name="T15" fmla="*/ 11 w 357"/>
                <a:gd name="T16" fmla="*/ 10 w 357"/>
                <a:gd name="T17" fmla="*/ 8 w 357"/>
                <a:gd name="T18" fmla="*/ 7 w 357"/>
                <a:gd name="T19" fmla="*/ 7 w 357"/>
                <a:gd name="T20" fmla="*/ 7 w 357"/>
                <a:gd name="T21" fmla="*/ 7 w 357"/>
                <a:gd name="T22" fmla="*/ 7 w 357"/>
                <a:gd name="T23" fmla="*/ 7 w 357"/>
                <a:gd name="T24" fmla="*/ 7 w 357"/>
                <a:gd name="T25" fmla="*/ 7 w 357"/>
                <a:gd name="T26" fmla="*/ 0 w 357"/>
                <a:gd name="T27" fmla="*/ 0 w 3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Lst>
              <a:ahLst/>
              <a:cxnLst>
                <a:cxn ang="T28">
                  <a:pos x="T0" y="0"/>
                </a:cxn>
                <a:cxn ang="T29">
                  <a:pos x="T1" y="0"/>
                </a:cxn>
                <a:cxn ang="T30">
                  <a:pos x="T2" y="0"/>
                </a:cxn>
                <a:cxn ang="T31">
                  <a:pos x="T3" y="0"/>
                </a:cxn>
                <a:cxn ang="T32">
                  <a:pos x="T4" y="0"/>
                </a:cxn>
                <a:cxn ang="T33">
                  <a:pos x="T5" y="0"/>
                </a:cxn>
                <a:cxn ang="T34">
                  <a:pos x="T6" y="0"/>
                </a:cxn>
                <a:cxn ang="T35">
                  <a:pos x="T7" y="0"/>
                </a:cxn>
                <a:cxn ang="T36">
                  <a:pos x="T8" y="0"/>
                </a:cxn>
                <a:cxn ang="T37">
                  <a:pos x="T9" y="0"/>
                </a:cxn>
                <a:cxn ang="T38">
                  <a:pos x="T10" y="0"/>
                </a:cxn>
                <a:cxn ang="T39">
                  <a:pos x="T11" y="0"/>
                </a:cxn>
                <a:cxn ang="T40">
                  <a:pos x="T12" y="0"/>
                </a:cxn>
                <a:cxn ang="T41">
                  <a:pos x="T13" y="0"/>
                </a:cxn>
                <a:cxn ang="T42">
                  <a:pos x="T14" y="0"/>
                </a:cxn>
                <a:cxn ang="T43">
                  <a:pos x="T15" y="0"/>
                </a:cxn>
                <a:cxn ang="T44">
                  <a:pos x="T16" y="0"/>
                </a:cxn>
                <a:cxn ang="T45">
                  <a:pos x="T17" y="0"/>
                </a:cxn>
                <a:cxn ang="T46">
                  <a:pos x="T18" y="0"/>
                </a:cxn>
                <a:cxn ang="T47">
                  <a:pos x="T19" y="0"/>
                </a:cxn>
                <a:cxn ang="T48">
                  <a:pos x="T20" y="0"/>
                </a:cxn>
                <a:cxn ang="T49">
                  <a:pos x="T21" y="0"/>
                </a:cxn>
                <a:cxn ang="T50">
                  <a:pos x="T22" y="0"/>
                </a:cxn>
                <a:cxn ang="T51">
                  <a:pos x="T23" y="0"/>
                </a:cxn>
                <a:cxn ang="T52">
                  <a:pos x="T24" y="0"/>
                </a:cxn>
                <a:cxn ang="T53">
                  <a:pos x="T25" y="0"/>
                </a:cxn>
                <a:cxn ang="T54">
                  <a:pos x="T26" y="0"/>
                </a:cxn>
                <a:cxn ang="T55">
                  <a:pos x="T27" y="0"/>
                </a:cxn>
              </a:cxnLst>
              <a:rect l="0" t="0" r="r" b="b"/>
              <a:pathLst>
                <a:path w="357">
                  <a:moveTo>
                    <a:pt x="357" y="0"/>
                  </a:moveTo>
                  <a:lnTo>
                    <a:pt x="344" y="0"/>
                  </a:lnTo>
                  <a:lnTo>
                    <a:pt x="332" y="0"/>
                  </a:lnTo>
                  <a:lnTo>
                    <a:pt x="313" y="0"/>
                  </a:lnTo>
                  <a:lnTo>
                    <a:pt x="301" y="0"/>
                  </a:lnTo>
                  <a:lnTo>
                    <a:pt x="289" y="0"/>
                  </a:lnTo>
                  <a:lnTo>
                    <a:pt x="277" y="0"/>
                  </a:lnTo>
                  <a:lnTo>
                    <a:pt x="258" y="0"/>
                  </a:lnTo>
                  <a:lnTo>
                    <a:pt x="246" y="0"/>
                  </a:lnTo>
                  <a:lnTo>
                    <a:pt x="234" y="0"/>
                  </a:lnTo>
                  <a:lnTo>
                    <a:pt x="221" y="0"/>
                  </a:lnTo>
                  <a:lnTo>
                    <a:pt x="203" y="0"/>
                  </a:lnTo>
                  <a:lnTo>
                    <a:pt x="191" y="0"/>
                  </a:lnTo>
                  <a:lnTo>
                    <a:pt x="178" y="0"/>
                  </a:lnTo>
                  <a:lnTo>
                    <a:pt x="166" y="0"/>
                  </a:lnTo>
                  <a:lnTo>
                    <a:pt x="148" y="0"/>
                  </a:lnTo>
                  <a:lnTo>
                    <a:pt x="135" y="0"/>
                  </a:lnTo>
                  <a:lnTo>
                    <a:pt x="123" y="0"/>
                  </a:lnTo>
                  <a:lnTo>
                    <a:pt x="111" y="0"/>
                  </a:lnTo>
                  <a:lnTo>
                    <a:pt x="92" y="0"/>
                  </a:lnTo>
                  <a:lnTo>
                    <a:pt x="80" y="0"/>
                  </a:lnTo>
                  <a:lnTo>
                    <a:pt x="68" y="0"/>
                  </a:lnTo>
                  <a:lnTo>
                    <a:pt x="55" y="0"/>
                  </a:lnTo>
                  <a:lnTo>
                    <a:pt x="37" y="0"/>
                  </a:lnTo>
                  <a:lnTo>
                    <a:pt x="25" y="0"/>
                  </a:lnTo>
                  <a:lnTo>
                    <a:pt x="12" y="0"/>
                  </a:lnTo>
                  <a:lnTo>
                    <a:pt x="0" y="0"/>
                  </a:lnTo>
                </a:path>
              </a:pathLst>
            </a:custGeom>
            <a:solidFill>
              <a:srgbClr val="0000FF"/>
            </a:solidFill>
            <a:ln w="9525">
              <a:solidFill>
                <a:srgbClr val="000000"/>
              </a:solidFill>
              <a:prstDash val="solid"/>
              <a:round/>
              <a:headEnd/>
              <a:tailEnd/>
            </a:ln>
          </p:spPr>
          <p:txBody>
            <a:bodyPr/>
            <a:lstStyle/>
            <a:p>
              <a:endParaRPr lang="en-US"/>
            </a:p>
          </p:txBody>
        </p:sp>
        <p:sp>
          <p:nvSpPr>
            <p:cNvPr id="426315" name="Freeform 325">
              <a:extLst>
                <a:ext uri="{FF2B5EF4-FFF2-40B4-BE49-F238E27FC236}">
                  <a16:creationId xmlns:a16="http://schemas.microsoft.com/office/drawing/2014/main" id="{CCF2BF3D-0D92-CC2F-B890-67EC4A037F38}"/>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6" name="Freeform 326">
              <a:extLst>
                <a:ext uri="{FF2B5EF4-FFF2-40B4-BE49-F238E27FC236}">
                  <a16:creationId xmlns:a16="http://schemas.microsoft.com/office/drawing/2014/main" id="{738D024F-038A-1806-5CCA-CD964BF1A1E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7" name="Freeform 327">
              <a:extLst>
                <a:ext uri="{FF2B5EF4-FFF2-40B4-BE49-F238E27FC236}">
                  <a16:creationId xmlns:a16="http://schemas.microsoft.com/office/drawing/2014/main" id="{43706B66-507A-7FC0-0C3E-15F2DAC9FD3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8" name="Freeform 328">
              <a:extLst>
                <a:ext uri="{FF2B5EF4-FFF2-40B4-BE49-F238E27FC236}">
                  <a16:creationId xmlns:a16="http://schemas.microsoft.com/office/drawing/2014/main" id="{ECE920BE-12BC-B82A-147D-7787692D287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19" name="Freeform 329">
              <a:extLst>
                <a:ext uri="{FF2B5EF4-FFF2-40B4-BE49-F238E27FC236}">
                  <a16:creationId xmlns:a16="http://schemas.microsoft.com/office/drawing/2014/main" id="{DAE372FC-A30C-D5F7-1BF9-78BC72858A9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0" name="Freeform 330">
              <a:extLst>
                <a:ext uri="{FF2B5EF4-FFF2-40B4-BE49-F238E27FC236}">
                  <a16:creationId xmlns:a16="http://schemas.microsoft.com/office/drawing/2014/main" id="{1BB4674C-1688-FD2C-C4DB-929C3A7033C3}"/>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1" name="Freeform 331">
              <a:extLst>
                <a:ext uri="{FF2B5EF4-FFF2-40B4-BE49-F238E27FC236}">
                  <a16:creationId xmlns:a16="http://schemas.microsoft.com/office/drawing/2014/main" id="{34B5393A-4C21-7479-36AB-7EB2B54094C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2" name="Freeform 332">
              <a:extLst>
                <a:ext uri="{FF2B5EF4-FFF2-40B4-BE49-F238E27FC236}">
                  <a16:creationId xmlns:a16="http://schemas.microsoft.com/office/drawing/2014/main" id="{E49441A3-F40B-DDEB-F338-D4E297DF03B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3" name="Freeform 333">
              <a:extLst>
                <a:ext uri="{FF2B5EF4-FFF2-40B4-BE49-F238E27FC236}">
                  <a16:creationId xmlns:a16="http://schemas.microsoft.com/office/drawing/2014/main" id="{357D5FBE-1E7B-2907-3A50-B4703620336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4" name="Freeform 334">
              <a:extLst>
                <a:ext uri="{FF2B5EF4-FFF2-40B4-BE49-F238E27FC236}">
                  <a16:creationId xmlns:a16="http://schemas.microsoft.com/office/drawing/2014/main" id="{0537978D-C2B1-BBDE-F224-B9304DD5D0E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5" name="Freeform 335">
              <a:extLst>
                <a:ext uri="{FF2B5EF4-FFF2-40B4-BE49-F238E27FC236}">
                  <a16:creationId xmlns:a16="http://schemas.microsoft.com/office/drawing/2014/main" id="{070CD45E-F827-8993-10E5-91F0E018559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6" name="Freeform 336">
              <a:extLst>
                <a:ext uri="{FF2B5EF4-FFF2-40B4-BE49-F238E27FC236}">
                  <a16:creationId xmlns:a16="http://schemas.microsoft.com/office/drawing/2014/main" id="{D72DFE6A-71A6-66B8-BDA3-63A4F3F0EE7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7" name="Freeform 337">
              <a:extLst>
                <a:ext uri="{FF2B5EF4-FFF2-40B4-BE49-F238E27FC236}">
                  <a16:creationId xmlns:a16="http://schemas.microsoft.com/office/drawing/2014/main" id="{9BB6BB47-DED6-3421-D28C-9F3A6F74D47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8" name="Freeform 338">
              <a:extLst>
                <a:ext uri="{FF2B5EF4-FFF2-40B4-BE49-F238E27FC236}">
                  <a16:creationId xmlns:a16="http://schemas.microsoft.com/office/drawing/2014/main" id="{985E50D9-CC4C-2BF5-370D-D4BDBC6E97B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29" name="Freeform 339">
              <a:extLst>
                <a:ext uri="{FF2B5EF4-FFF2-40B4-BE49-F238E27FC236}">
                  <a16:creationId xmlns:a16="http://schemas.microsoft.com/office/drawing/2014/main" id="{44DC6C6F-B2FC-F13A-D956-F65AF4077BE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0" name="Freeform 340">
              <a:extLst>
                <a:ext uri="{FF2B5EF4-FFF2-40B4-BE49-F238E27FC236}">
                  <a16:creationId xmlns:a16="http://schemas.microsoft.com/office/drawing/2014/main" id="{F43C8FA3-48BB-2449-B996-98F50E4ADF8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1" name="Freeform 341">
              <a:extLst>
                <a:ext uri="{FF2B5EF4-FFF2-40B4-BE49-F238E27FC236}">
                  <a16:creationId xmlns:a16="http://schemas.microsoft.com/office/drawing/2014/main" id="{E3612B67-750E-CFA2-CB67-7080965EF5B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2" name="Freeform 342">
              <a:extLst>
                <a:ext uri="{FF2B5EF4-FFF2-40B4-BE49-F238E27FC236}">
                  <a16:creationId xmlns:a16="http://schemas.microsoft.com/office/drawing/2014/main" id="{5E9819AC-FFB1-7A96-2506-FD993119D26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3" name="Freeform 343">
              <a:extLst>
                <a:ext uri="{FF2B5EF4-FFF2-40B4-BE49-F238E27FC236}">
                  <a16:creationId xmlns:a16="http://schemas.microsoft.com/office/drawing/2014/main" id="{3E431901-7946-4330-9450-8213826A927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4" name="Freeform 344">
              <a:extLst>
                <a:ext uri="{FF2B5EF4-FFF2-40B4-BE49-F238E27FC236}">
                  <a16:creationId xmlns:a16="http://schemas.microsoft.com/office/drawing/2014/main" id="{3A15BF38-ACDD-3580-06FE-CF1B58F6B0F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5" name="Freeform 345">
              <a:extLst>
                <a:ext uri="{FF2B5EF4-FFF2-40B4-BE49-F238E27FC236}">
                  <a16:creationId xmlns:a16="http://schemas.microsoft.com/office/drawing/2014/main" id="{93A5CD12-2187-3C67-D04D-A8D11A38665F}"/>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6" name="Freeform 346">
              <a:extLst>
                <a:ext uri="{FF2B5EF4-FFF2-40B4-BE49-F238E27FC236}">
                  <a16:creationId xmlns:a16="http://schemas.microsoft.com/office/drawing/2014/main" id="{34CD2D73-F3AE-E869-CB78-2B791BB149C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7" name="Freeform 347">
              <a:extLst>
                <a:ext uri="{FF2B5EF4-FFF2-40B4-BE49-F238E27FC236}">
                  <a16:creationId xmlns:a16="http://schemas.microsoft.com/office/drawing/2014/main" id="{EEE31F89-BFDB-B20B-3437-771B59B1C5D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8" name="Freeform 348">
              <a:extLst>
                <a:ext uri="{FF2B5EF4-FFF2-40B4-BE49-F238E27FC236}">
                  <a16:creationId xmlns:a16="http://schemas.microsoft.com/office/drawing/2014/main" id="{6C8CB8FF-C983-8B70-598B-D14885B8D15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39" name="Freeform 349">
              <a:extLst>
                <a:ext uri="{FF2B5EF4-FFF2-40B4-BE49-F238E27FC236}">
                  <a16:creationId xmlns:a16="http://schemas.microsoft.com/office/drawing/2014/main" id="{E5CA6381-7EC9-AC73-C550-48ABB321AC3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0" name="Freeform 350">
              <a:extLst>
                <a:ext uri="{FF2B5EF4-FFF2-40B4-BE49-F238E27FC236}">
                  <a16:creationId xmlns:a16="http://schemas.microsoft.com/office/drawing/2014/main" id="{4AC3DAC5-BB41-1D42-BE55-D310E4661AE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1" name="Freeform 351">
              <a:extLst>
                <a:ext uri="{FF2B5EF4-FFF2-40B4-BE49-F238E27FC236}">
                  <a16:creationId xmlns:a16="http://schemas.microsoft.com/office/drawing/2014/main" id="{3A8D65B1-0B1A-DDFA-9105-228AFFC6898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2" name="Freeform 352">
              <a:extLst>
                <a:ext uri="{FF2B5EF4-FFF2-40B4-BE49-F238E27FC236}">
                  <a16:creationId xmlns:a16="http://schemas.microsoft.com/office/drawing/2014/main" id="{BE87575C-73AF-CBB4-7EFB-0DE66A5E81C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3" name="Freeform 353">
              <a:extLst>
                <a:ext uri="{FF2B5EF4-FFF2-40B4-BE49-F238E27FC236}">
                  <a16:creationId xmlns:a16="http://schemas.microsoft.com/office/drawing/2014/main" id="{261F7564-E882-5F47-EB15-E06639F0122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4" name="Freeform 354">
              <a:extLst>
                <a:ext uri="{FF2B5EF4-FFF2-40B4-BE49-F238E27FC236}">
                  <a16:creationId xmlns:a16="http://schemas.microsoft.com/office/drawing/2014/main" id="{369E9602-23E9-37B8-038D-793A03D8349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5" name="Freeform 355">
              <a:extLst>
                <a:ext uri="{FF2B5EF4-FFF2-40B4-BE49-F238E27FC236}">
                  <a16:creationId xmlns:a16="http://schemas.microsoft.com/office/drawing/2014/main" id="{83383146-797B-8EEA-C848-7B546D4005E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6" name="Freeform 356">
              <a:extLst>
                <a:ext uri="{FF2B5EF4-FFF2-40B4-BE49-F238E27FC236}">
                  <a16:creationId xmlns:a16="http://schemas.microsoft.com/office/drawing/2014/main" id="{13F00D3D-2800-8798-9D18-5ACC504344F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7" name="Freeform 357">
              <a:extLst>
                <a:ext uri="{FF2B5EF4-FFF2-40B4-BE49-F238E27FC236}">
                  <a16:creationId xmlns:a16="http://schemas.microsoft.com/office/drawing/2014/main" id="{F9B8BFDB-81C5-2EAE-80B9-A865856B7A26}"/>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8" name="Freeform 358">
              <a:extLst>
                <a:ext uri="{FF2B5EF4-FFF2-40B4-BE49-F238E27FC236}">
                  <a16:creationId xmlns:a16="http://schemas.microsoft.com/office/drawing/2014/main" id="{3D5D54C1-A140-7DD0-1C3E-D1478816387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49" name="Freeform 359">
              <a:extLst>
                <a:ext uri="{FF2B5EF4-FFF2-40B4-BE49-F238E27FC236}">
                  <a16:creationId xmlns:a16="http://schemas.microsoft.com/office/drawing/2014/main" id="{1F5C55DB-1AE4-F8AD-F684-F1EAB18B70C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0" name="Freeform 360">
              <a:extLst>
                <a:ext uri="{FF2B5EF4-FFF2-40B4-BE49-F238E27FC236}">
                  <a16:creationId xmlns:a16="http://schemas.microsoft.com/office/drawing/2014/main" id="{56DA5F3B-27CF-AD8B-AC32-B8F8CB0A376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1" name="Freeform 361">
              <a:extLst>
                <a:ext uri="{FF2B5EF4-FFF2-40B4-BE49-F238E27FC236}">
                  <a16:creationId xmlns:a16="http://schemas.microsoft.com/office/drawing/2014/main" id="{A835E5B6-97C4-B642-F9D0-58A39C70D1CF}"/>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2" name="Freeform 362">
              <a:extLst>
                <a:ext uri="{FF2B5EF4-FFF2-40B4-BE49-F238E27FC236}">
                  <a16:creationId xmlns:a16="http://schemas.microsoft.com/office/drawing/2014/main" id="{B845CA72-D6C0-4071-37B5-C7C29A2C7B63}"/>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3" name="Freeform 363">
              <a:extLst>
                <a:ext uri="{FF2B5EF4-FFF2-40B4-BE49-F238E27FC236}">
                  <a16:creationId xmlns:a16="http://schemas.microsoft.com/office/drawing/2014/main" id="{59BB672C-78A4-38AE-997A-43229DC3623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4" name="Freeform 364">
              <a:extLst>
                <a:ext uri="{FF2B5EF4-FFF2-40B4-BE49-F238E27FC236}">
                  <a16:creationId xmlns:a16="http://schemas.microsoft.com/office/drawing/2014/main" id="{603B0E22-41E0-1420-5E58-827AA2998A4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5" name="Freeform 365">
              <a:extLst>
                <a:ext uri="{FF2B5EF4-FFF2-40B4-BE49-F238E27FC236}">
                  <a16:creationId xmlns:a16="http://schemas.microsoft.com/office/drawing/2014/main" id="{5202CDB0-C087-8F39-FFA1-E1CF8DFAAFB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6" name="Freeform 366">
              <a:extLst>
                <a:ext uri="{FF2B5EF4-FFF2-40B4-BE49-F238E27FC236}">
                  <a16:creationId xmlns:a16="http://schemas.microsoft.com/office/drawing/2014/main" id="{07F667FC-9A6C-FD64-4E50-52C746C908F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7" name="Freeform 367">
              <a:extLst>
                <a:ext uri="{FF2B5EF4-FFF2-40B4-BE49-F238E27FC236}">
                  <a16:creationId xmlns:a16="http://schemas.microsoft.com/office/drawing/2014/main" id="{23481607-5A7F-25E6-ADBC-92256F989A5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8" name="Freeform 368">
              <a:extLst>
                <a:ext uri="{FF2B5EF4-FFF2-40B4-BE49-F238E27FC236}">
                  <a16:creationId xmlns:a16="http://schemas.microsoft.com/office/drawing/2014/main" id="{C3524626-4E83-8D93-F58A-A040E4BF9EB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59" name="Freeform 369">
              <a:extLst>
                <a:ext uri="{FF2B5EF4-FFF2-40B4-BE49-F238E27FC236}">
                  <a16:creationId xmlns:a16="http://schemas.microsoft.com/office/drawing/2014/main" id="{8BF49418-630B-48BD-64F6-D4A21E1CAD5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0" name="Freeform 370">
              <a:extLst>
                <a:ext uri="{FF2B5EF4-FFF2-40B4-BE49-F238E27FC236}">
                  <a16:creationId xmlns:a16="http://schemas.microsoft.com/office/drawing/2014/main" id="{1FF25B13-45F5-762B-6FC7-432DF13FBBF0}"/>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1" name="Freeform 371">
              <a:extLst>
                <a:ext uri="{FF2B5EF4-FFF2-40B4-BE49-F238E27FC236}">
                  <a16:creationId xmlns:a16="http://schemas.microsoft.com/office/drawing/2014/main" id="{917CE18C-5E14-C91E-26FC-C33AD1D1AF7C}"/>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2" name="Freeform 372">
              <a:extLst>
                <a:ext uri="{FF2B5EF4-FFF2-40B4-BE49-F238E27FC236}">
                  <a16:creationId xmlns:a16="http://schemas.microsoft.com/office/drawing/2014/main" id="{7089705E-D435-A05F-F02E-C185D14C3EE8}"/>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3" name="Freeform 373">
              <a:extLst>
                <a:ext uri="{FF2B5EF4-FFF2-40B4-BE49-F238E27FC236}">
                  <a16:creationId xmlns:a16="http://schemas.microsoft.com/office/drawing/2014/main" id="{EE5BAE4B-F41E-94E2-74AE-3F533EE543EA}"/>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4" name="Freeform 374">
              <a:extLst>
                <a:ext uri="{FF2B5EF4-FFF2-40B4-BE49-F238E27FC236}">
                  <a16:creationId xmlns:a16="http://schemas.microsoft.com/office/drawing/2014/main" id="{0D0A6396-9FC2-81B1-9280-453950E3EA6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5" name="Freeform 375">
              <a:extLst>
                <a:ext uri="{FF2B5EF4-FFF2-40B4-BE49-F238E27FC236}">
                  <a16:creationId xmlns:a16="http://schemas.microsoft.com/office/drawing/2014/main" id="{452FB4A2-6131-21FB-7FE2-BA50631E1B05}"/>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6" name="Freeform 376">
              <a:extLst>
                <a:ext uri="{FF2B5EF4-FFF2-40B4-BE49-F238E27FC236}">
                  <a16:creationId xmlns:a16="http://schemas.microsoft.com/office/drawing/2014/main" id="{9E2BB1E2-FBD0-4142-B95F-3B6ADF4ECB59}"/>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7" name="Freeform 377">
              <a:extLst>
                <a:ext uri="{FF2B5EF4-FFF2-40B4-BE49-F238E27FC236}">
                  <a16:creationId xmlns:a16="http://schemas.microsoft.com/office/drawing/2014/main" id="{0FAC7736-224C-3D35-5DD6-CE6182E0910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8" name="Freeform 378">
              <a:extLst>
                <a:ext uri="{FF2B5EF4-FFF2-40B4-BE49-F238E27FC236}">
                  <a16:creationId xmlns:a16="http://schemas.microsoft.com/office/drawing/2014/main" id="{0C19A98A-5C44-74A4-8F80-D477E736662D}"/>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69" name="Freeform 379">
              <a:extLst>
                <a:ext uri="{FF2B5EF4-FFF2-40B4-BE49-F238E27FC236}">
                  <a16:creationId xmlns:a16="http://schemas.microsoft.com/office/drawing/2014/main" id="{ECB92E6D-7C72-E1DC-EFB4-40BF6B9440A2}"/>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0" name="Freeform 380">
              <a:extLst>
                <a:ext uri="{FF2B5EF4-FFF2-40B4-BE49-F238E27FC236}">
                  <a16:creationId xmlns:a16="http://schemas.microsoft.com/office/drawing/2014/main" id="{89ED3984-B98F-1F74-F0DE-F8C32B25E4A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1" name="Freeform 381">
              <a:extLst>
                <a:ext uri="{FF2B5EF4-FFF2-40B4-BE49-F238E27FC236}">
                  <a16:creationId xmlns:a16="http://schemas.microsoft.com/office/drawing/2014/main" id="{C776BF88-2147-C0F8-C070-04297227584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2" name="Freeform 382">
              <a:extLst>
                <a:ext uri="{FF2B5EF4-FFF2-40B4-BE49-F238E27FC236}">
                  <a16:creationId xmlns:a16="http://schemas.microsoft.com/office/drawing/2014/main" id="{8DCA618B-BB9E-B657-D829-5C9865285E2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3" name="Freeform 383">
              <a:extLst>
                <a:ext uri="{FF2B5EF4-FFF2-40B4-BE49-F238E27FC236}">
                  <a16:creationId xmlns:a16="http://schemas.microsoft.com/office/drawing/2014/main" id="{E1389324-B487-44BC-C4C1-3BF956FEBCDB}"/>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4" name="Freeform 384">
              <a:extLst>
                <a:ext uri="{FF2B5EF4-FFF2-40B4-BE49-F238E27FC236}">
                  <a16:creationId xmlns:a16="http://schemas.microsoft.com/office/drawing/2014/main" id="{3BFDA5AC-C73D-69B8-AAEB-826C062A11F1}"/>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5" name="Freeform 385">
              <a:extLst>
                <a:ext uri="{FF2B5EF4-FFF2-40B4-BE49-F238E27FC236}">
                  <a16:creationId xmlns:a16="http://schemas.microsoft.com/office/drawing/2014/main" id="{FA43BA9E-AC41-1B16-7079-0663C95B4B84}"/>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6" name="Freeform 386">
              <a:extLst>
                <a:ext uri="{FF2B5EF4-FFF2-40B4-BE49-F238E27FC236}">
                  <a16:creationId xmlns:a16="http://schemas.microsoft.com/office/drawing/2014/main" id="{165A20EB-277E-E442-D9FB-63AF68E83A5E}"/>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7" name="Freeform 387">
              <a:extLst>
                <a:ext uri="{FF2B5EF4-FFF2-40B4-BE49-F238E27FC236}">
                  <a16:creationId xmlns:a16="http://schemas.microsoft.com/office/drawing/2014/main" id="{F519861A-A162-2BC3-DDB4-44C8D584344B}"/>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8" name="Freeform 388">
              <a:extLst>
                <a:ext uri="{FF2B5EF4-FFF2-40B4-BE49-F238E27FC236}">
                  <a16:creationId xmlns:a16="http://schemas.microsoft.com/office/drawing/2014/main" id="{A641C99A-D5FD-7658-217E-B4B24B9FA467}"/>
                </a:ext>
              </a:extLst>
            </p:cNvPr>
            <p:cNvSpPr>
              <a:spLocks/>
            </p:cNvSpPr>
            <p:nvPr/>
          </p:nvSpPr>
          <p:spPr bwMode="auto">
            <a:xfrm>
              <a:off x="679" y="2640"/>
              <a:ext cx="816" cy="1062"/>
            </a:xfrm>
            <a:custGeom>
              <a:avLst/>
              <a:gdLst>
                <a:gd name="T0" fmla="*/ 61 w 873"/>
                <a:gd name="T1" fmla="*/ 7 h 1136"/>
                <a:gd name="T2" fmla="*/ 60 w 873"/>
                <a:gd name="T3" fmla="*/ 7 h 1136"/>
                <a:gd name="T4" fmla="*/ 57 w 873"/>
                <a:gd name="T5" fmla="*/ 7 h 1136"/>
                <a:gd name="T6" fmla="*/ 56 w 873"/>
                <a:gd name="T7" fmla="*/ 9 h 1136"/>
                <a:gd name="T8" fmla="*/ 53 w 873"/>
                <a:gd name="T9" fmla="*/ 12 h 1136"/>
                <a:gd name="T10" fmla="*/ 52 w 873"/>
                <a:gd name="T11" fmla="*/ 15 h 1136"/>
                <a:gd name="T12" fmla="*/ 50 w 873"/>
                <a:gd name="T13" fmla="*/ 18 h 1136"/>
                <a:gd name="T14" fmla="*/ 47 w 873"/>
                <a:gd name="T15" fmla="*/ 20 h 1136"/>
                <a:gd name="T16" fmla="*/ 46 w 873"/>
                <a:gd name="T17" fmla="*/ 22 h 1136"/>
                <a:gd name="T18" fmla="*/ 44 w 873"/>
                <a:gd name="T19" fmla="*/ 26 h 1136"/>
                <a:gd name="T20" fmla="*/ 41 w 873"/>
                <a:gd name="T21" fmla="*/ 28 h 1136"/>
                <a:gd name="T22" fmla="*/ 40 w 873"/>
                <a:gd name="T23" fmla="*/ 31 h 1136"/>
                <a:gd name="T24" fmla="*/ 37 w 873"/>
                <a:gd name="T25" fmla="*/ 33 h 1136"/>
                <a:gd name="T26" fmla="*/ 36 w 873"/>
                <a:gd name="T27" fmla="*/ 36 h 1136"/>
                <a:gd name="T28" fmla="*/ 34 w 873"/>
                <a:gd name="T29" fmla="*/ 38 h 1136"/>
                <a:gd name="T30" fmla="*/ 32 w 873"/>
                <a:gd name="T31" fmla="*/ 41 h 1136"/>
                <a:gd name="T32" fmla="*/ 30 w 873"/>
                <a:gd name="T33" fmla="*/ 44 h 1136"/>
                <a:gd name="T34" fmla="*/ 28 w 873"/>
                <a:gd name="T35" fmla="*/ 47 h 1136"/>
                <a:gd name="T36" fmla="*/ 26 w 873"/>
                <a:gd name="T37" fmla="*/ 48 h 1136"/>
                <a:gd name="T38" fmla="*/ 24 w 873"/>
                <a:gd name="T39" fmla="*/ 50 h 1136"/>
                <a:gd name="T40" fmla="*/ 21 w 873"/>
                <a:gd name="T41" fmla="*/ 53 h 1136"/>
                <a:gd name="T42" fmla="*/ 20 w 873"/>
                <a:gd name="T43" fmla="*/ 57 h 1136"/>
                <a:gd name="T44" fmla="*/ 18 w 873"/>
                <a:gd name="T45" fmla="*/ 58 h 1136"/>
                <a:gd name="T46" fmla="*/ 17 w 873"/>
                <a:gd name="T47" fmla="*/ 62 h 1136"/>
                <a:gd name="T48" fmla="*/ 14 w 873"/>
                <a:gd name="T49" fmla="*/ 65 h 1136"/>
                <a:gd name="T50" fmla="*/ 12 w 873"/>
                <a:gd name="T51" fmla="*/ 66 h 1136"/>
                <a:gd name="T52" fmla="*/ 9 w 873"/>
                <a:gd name="T53" fmla="*/ 69 h 1136"/>
                <a:gd name="T54" fmla="*/ 7 w 873"/>
                <a:gd name="T55" fmla="*/ 71 h 1136"/>
                <a:gd name="T56" fmla="*/ 7 w 873"/>
                <a:gd name="T57" fmla="*/ 74 h 1136"/>
                <a:gd name="T58" fmla="*/ 7 w 873"/>
                <a:gd name="T59" fmla="*/ 76 h 1136"/>
                <a:gd name="T60" fmla="*/ 7 w 873"/>
                <a:gd name="T61" fmla="*/ 79 h 1136"/>
                <a:gd name="T62" fmla="*/ 0 w 873"/>
                <a:gd name="T63" fmla="*/ 81 h 11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73" h="1136">
                  <a:moveTo>
                    <a:pt x="873" y="0"/>
                  </a:moveTo>
                  <a:lnTo>
                    <a:pt x="855" y="19"/>
                  </a:lnTo>
                  <a:lnTo>
                    <a:pt x="842" y="37"/>
                  </a:lnTo>
                  <a:lnTo>
                    <a:pt x="830" y="56"/>
                  </a:lnTo>
                  <a:lnTo>
                    <a:pt x="818" y="74"/>
                  </a:lnTo>
                  <a:lnTo>
                    <a:pt x="799" y="92"/>
                  </a:lnTo>
                  <a:lnTo>
                    <a:pt x="787" y="111"/>
                  </a:lnTo>
                  <a:lnTo>
                    <a:pt x="775" y="129"/>
                  </a:lnTo>
                  <a:lnTo>
                    <a:pt x="762" y="148"/>
                  </a:lnTo>
                  <a:lnTo>
                    <a:pt x="744" y="160"/>
                  </a:lnTo>
                  <a:lnTo>
                    <a:pt x="732" y="178"/>
                  </a:lnTo>
                  <a:lnTo>
                    <a:pt x="719" y="197"/>
                  </a:lnTo>
                  <a:lnTo>
                    <a:pt x="707" y="215"/>
                  </a:lnTo>
                  <a:lnTo>
                    <a:pt x="689" y="234"/>
                  </a:lnTo>
                  <a:lnTo>
                    <a:pt x="676" y="252"/>
                  </a:lnTo>
                  <a:lnTo>
                    <a:pt x="664" y="270"/>
                  </a:lnTo>
                  <a:lnTo>
                    <a:pt x="652" y="289"/>
                  </a:lnTo>
                  <a:lnTo>
                    <a:pt x="633" y="307"/>
                  </a:lnTo>
                  <a:lnTo>
                    <a:pt x="621" y="326"/>
                  </a:lnTo>
                  <a:lnTo>
                    <a:pt x="609" y="344"/>
                  </a:lnTo>
                  <a:lnTo>
                    <a:pt x="596" y="362"/>
                  </a:lnTo>
                  <a:lnTo>
                    <a:pt x="578" y="381"/>
                  </a:lnTo>
                  <a:lnTo>
                    <a:pt x="566" y="399"/>
                  </a:lnTo>
                  <a:lnTo>
                    <a:pt x="553" y="418"/>
                  </a:lnTo>
                  <a:lnTo>
                    <a:pt x="541" y="430"/>
                  </a:lnTo>
                  <a:lnTo>
                    <a:pt x="523" y="448"/>
                  </a:lnTo>
                  <a:lnTo>
                    <a:pt x="510" y="467"/>
                  </a:lnTo>
                  <a:lnTo>
                    <a:pt x="498" y="485"/>
                  </a:lnTo>
                  <a:lnTo>
                    <a:pt x="486" y="504"/>
                  </a:lnTo>
                  <a:lnTo>
                    <a:pt x="467" y="522"/>
                  </a:lnTo>
                  <a:lnTo>
                    <a:pt x="455" y="540"/>
                  </a:lnTo>
                  <a:lnTo>
                    <a:pt x="443" y="559"/>
                  </a:lnTo>
                  <a:lnTo>
                    <a:pt x="430" y="577"/>
                  </a:lnTo>
                  <a:lnTo>
                    <a:pt x="412" y="596"/>
                  </a:lnTo>
                  <a:lnTo>
                    <a:pt x="400" y="614"/>
                  </a:lnTo>
                  <a:lnTo>
                    <a:pt x="387" y="632"/>
                  </a:lnTo>
                  <a:lnTo>
                    <a:pt x="375" y="651"/>
                  </a:lnTo>
                  <a:lnTo>
                    <a:pt x="357" y="669"/>
                  </a:lnTo>
                  <a:lnTo>
                    <a:pt x="344" y="688"/>
                  </a:lnTo>
                  <a:lnTo>
                    <a:pt x="332" y="700"/>
                  </a:lnTo>
                  <a:lnTo>
                    <a:pt x="320" y="718"/>
                  </a:lnTo>
                  <a:lnTo>
                    <a:pt x="301" y="737"/>
                  </a:lnTo>
                  <a:lnTo>
                    <a:pt x="289" y="755"/>
                  </a:lnTo>
                  <a:lnTo>
                    <a:pt x="277" y="774"/>
                  </a:lnTo>
                  <a:lnTo>
                    <a:pt x="258" y="792"/>
                  </a:lnTo>
                  <a:lnTo>
                    <a:pt x="246" y="810"/>
                  </a:lnTo>
                  <a:lnTo>
                    <a:pt x="234" y="829"/>
                  </a:lnTo>
                  <a:lnTo>
                    <a:pt x="221" y="847"/>
                  </a:lnTo>
                  <a:lnTo>
                    <a:pt x="203" y="866"/>
                  </a:lnTo>
                  <a:lnTo>
                    <a:pt x="191" y="884"/>
                  </a:lnTo>
                  <a:lnTo>
                    <a:pt x="178" y="902"/>
                  </a:lnTo>
                  <a:lnTo>
                    <a:pt x="166" y="921"/>
                  </a:lnTo>
                  <a:lnTo>
                    <a:pt x="148" y="939"/>
                  </a:lnTo>
                  <a:lnTo>
                    <a:pt x="135" y="958"/>
                  </a:lnTo>
                  <a:lnTo>
                    <a:pt x="123" y="970"/>
                  </a:lnTo>
                  <a:lnTo>
                    <a:pt x="111" y="988"/>
                  </a:lnTo>
                  <a:lnTo>
                    <a:pt x="92" y="1007"/>
                  </a:lnTo>
                  <a:lnTo>
                    <a:pt x="80" y="1025"/>
                  </a:lnTo>
                  <a:lnTo>
                    <a:pt x="68" y="1044"/>
                  </a:lnTo>
                  <a:lnTo>
                    <a:pt x="55" y="1062"/>
                  </a:lnTo>
                  <a:lnTo>
                    <a:pt x="37" y="1080"/>
                  </a:lnTo>
                  <a:lnTo>
                    <a:pt x="25" y="1099"/>
                  </a:lnTo>
                  <a:lnTo>
                    <a:pt x="12" y="1117"/>
                  </a:lnTo>
                  <a:lnTo>
                    <a:pt x="0" y="1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6379" name="Line 389">
              <a:extLst>
                <a:ext uri="{FF2B5EF4-FFF2-40B4-BE49-F238E27FC236}">
                  <a16:creationId xmlns:a16="http://schemas.microsoft.com/office/drawing/2014/main" id="{DBDD0215-B3D8-89AE-0521-32346B9131CE}"/>
                </a:ext>
              </a:extLst>
            </p:cNvPr>
            <p:cNvSpPr>
              <a:spLocks noChangeShapeType="1"/>
            </p:cNvSpPr>
            <p:nvPr/>
          </p:nvSpPr>
          <p:spPr bwMode="auto">
            <a:xfrm>
              <a:off x="1380" y="3656"/>
              <a:ext cx="230"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380" name="Freeform 390">
              <a:extLst>
                <a:ext uri="{FF2B5EF4-FFF2-40B4-BE49-F238E27FC236}">
                  <a16:creationId xmlns:a16="http://schemas.microsoft.com/office/drawing/2014/main" id="{15EFB9A6-1688-CF98-FC04-EE23EBABFC4E}"/>
                </a:ext>
              </a:extLst>
            </p:cNvPr>
            <p:cNvSpPr>
              <a:spLocks/>
            </p:cNvSpPr>
            <p:nvPr/>
          </p:nvSpPr>
          <p:spPr bwMode="auto">
            <a:xfrm>
              <a:off x="1478" y="3638"/>
              <a:ext cx="33" cy="35"/>
            </a:xfrm>
            <a:custGeom>
              <a:avLst/>
              <a:gdLst>
                <a:gd name="T0" fmla="*/ 0 w 36"/>
                <a:gd name="T1" fmla="*/ 9 h 37"/>
                <a:gd name="T2" fmla="*/ 6 w 36"/>
                <a:gd name="T3" fmla="*/ 0 h 37"/>
                <a:gd name="T4" fmla="*/ 6 w 36"/>
                <a:gd name="T5" fmla="*/ 9 h 37"/>
                <a:gd name="T6" fmla="*/ 6 w 36"/>
                <a:gd name="T7" fmla="*/ 9 h 37"/>
                <a:gd name="T8" fmla="*/ 0 w 36"/>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7">
                  <a:moveTo>
                    <a:pt x="0" y="19"/>
                  </a:moveTo>
                  <a:lnTo>
                    <a:pt x="18" y="0"/>
                  </a:lnTo>
                  <a:lnTo>
                    <a:pt x="36" y="19"/>
                  </a:lnTo>
                  <a:lnTo>
                    <a:pt x="18"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381" name="Rectangle 391">
              <a:extLst>
                <a:ext uri="{FF2B5EF4-FFF2-40B4-BE49-F238E27FC236}">
                  <a16:creationId xmlns:a16="http://schemas.microsoft.com/office/drawing/2014/main" id="{93370017-A4B0-E27D-FEAA-FF29572BE4B1}"/>
                </a:ext>
              </a:extLst>
            </p:cNvPr>
            <p:cNvSpPr>
              <a:spLocks noChangeArrowheads="1"/>
            </p:cNvSpPr>
            <p:nvPr/>
          </p:nvSpPr>
          <p:spPr bwMode="auto">
            <a:xfrm>
              <a:off x="67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7</a:t>
              </a:r>
              <a:endParaRPr lang="fr-CA" altLang="en-US" sz="2000">
                <a:latin typeface="Arial" panose="020B0604020202020204" pitchFamily="34" charset="0"/>
                <a:cs typeface="Arial" panose="020B0604020202020204" pitchFamily="34" charset="0"/>
              </a:endParaRPr>
            </a:p>
          </p:txBody>
        </p:sp>
        <p:sp>
          <p:nvSpPr>
            <p:cNvPr id="426382" name="Oval 392">
              <a:extLst>
                <a:ext uri="{FF2B5EF4-FFF2-40B4-BE49-F238E27FC236}">
                  <a16:creationId xmlns:a16="http://schemas.microsoft.com/office/drawing/2014/main" id="{18A712FE-3F4B-7120-5ACF-416CE587C599}"/>
                </a:ext>
              </a:extLst>
            </p:cNvPr>
            <p:cNvSpPr>
              <a:spLocks noChangeArrowheads="1"/>
            </p:cNvSpPr>
            <p:nvPr/>
          </p:nvSpPr>
          <p:spPr bwMode="auto">
            <a:xfrm>
              <a:off x="2129" y="3553"/>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3" name="Oval 393">
              <a:extLst>
                <a:ext uri="{FF2B5EF4-FFF2-40B4-BE49-F238E27FC236}">
                  <a16:creationId xmlns:a16="http://schemas.microsoft.com/office/drawing/2014/main" id="{CD662314-4B68-8A0E-A605-0E11C913D9C2}"/>
                </a:ext>
              </a:extLst>
            </p:cNvPr>
            <p:cNvSpPr>
              <a:spLocks noChangeArrowheads="1"/>
            </p:cNvSpPr>
            <p:nvPr/>
          </p:nvSpPr>
          <p:spPr bwMode="auto">
            <a:xfrm>
              <a:off x="2169" y="351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4" name="Oval 394">
              <a:extLst>
                <a:ext uri="{FF2B5EF4-FFF2-40B4-BE49-F238E27FC236}">
                  <a16:creationId xmlns:a16="http://schemas.microsoft.com/office/drawing/2014/main" id="{E0F47C3D-A394-2F0C-DF1A-378E9F72B4E9}"/>
                </a:ext>
              </a:extLst>
            </p:cNvPr>
            <p:cNvSpPr>
              <a:spLocks noChangeArrowheads="1"/>
            </p:cNvSpPr>
            <p:nvPr/>
          </p:nvSpPr>
          <p:spPr bwMode="auto">
            <a:xfrm>
              <a:off x="2215" y="361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5" name="Oval 395">
              <a:extLst>
                <a:ext uri="{FF2B5EF4-FFF2-40B4-BE49-F238E27FC236}">
                  <a16:creationId xmlns:a16="http://schemas.microsoft.com/office/drawing/2014/main" id="{A012FF03-EE61-55E4-CFF4-2A8DF42DC364}"/>
                </a:ext>
              </a:extLst>
            </p:cNvPr>
            <p:cNvSpPr>
              <a:spLocks noChangeArrowheads="1"/>
            </p:cNvSpPr>
            <p:nvPr/>
          </p:nvSpPr>
          <p:spPr bwMode="auto">
            <a:xfrm>
              <a:off x="2273" y="351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6" name="Oval 396">
              <a:extLst>
                <a:ext uri="{FF2B5EF4-FFF2-40B4-BE49-F238E27FC236}">
                  <a16:creationId xmlns:a16="http://schemas.microsoft.com/office/drawing/2014/main" id="{D5A191EE-5423-55E7-D0AE-92C4E71E2852}"/>
                </a:ext>
              </a:extLst>
            </p:cNvPr>
            <p:cNvSpPr>
              <a:spLocks noChangeArrowheads="1"/>
            </p:cNvSpPr>
            <p:nvPr/>
          </p:nvSpPr>
          <p:spPr bwMode="auto">
            <a:xfrm>
              <a:off x="2324" y="343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7" name="Oval 397">
              <a:extLst>
                <a:ext uri="{FF2B5EF4-FFF2-40B4-BE49-F238E27FC236}">
                  <a16:creationId xmlns:a16="http://schemas.microsoft.com/office/drawing/2014/main" id="{988801DF-B9B4-A77C-8BAC-9145CBCC5168}"/>
                </a:ext>
              </a:extLst>
            </p:cNvPr>
            <p:cNvSpPr>
              <a:spLocks noChangeArrowheads="1"/>
            </p:cNvSpPr>
            <p:nvPr/>
          </p:nvSpPr>
          <p:spPr bwMode="auto">
            <a:xfrm>
              <a:off x="2365" y="342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8" name="Oval 398">
              <a:extLst>
                <a:ext uri="{FF2B5EF4-FFF2-40B4-BE49-F238E27FC236}">
                  <a16:creationId xmlns:a16="http://schemas.microsoft.com/office/drawing/2014/main" id="{B6A268A3-F87E-3E28-BEC1-8A83657D8DE1}"/>
                </a:ext>
              </a:extLst>
            </p:cNvPr>
            <p:cNvSpPr>
              <a:spLocks noChangeArrowheads="1"/>
            </p:cNvSpPr>
            <p:nvPr/>
          </p:nvSpPr>
          <p:spPr bwMode="auto">
            <a:xfrm>
              <a:off x="2411" y="35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89" name="Oval 399">
              <a:extLst>
                <a:ext uri="{FF2B5EF4-FFF2-40B4-BE49-F238E27FC236}">
                  <a16:creationId xmlns:a16="http://schemas.microsoft.com/office/drawing/2014/main" id="{DC541AB6-5F9C-99A8-ECDD-ED46DAAEB3F7}"/>
                </a:ext>
              </a:extLst>
            </p:cNvPr>
            <p:cNvSpPr>
              <a:spLocks noChangeArrowheads="1"/>
            </p:cNvSpPr>
            <p:nvPr/>
          </p:nvSpPr>
          <p:spPr bwMode="auto">
            <a:xfrm>
              <a:off x="2463" y="3324"/>
              <a:ext cx="34" cy="33"/>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0" name="Oval 400">
              <a:extLst>
                <a:ext uri="{FF2B5EF4-FFF2-40B4-BE49-F238E27FC236}">
                  <a16:creationId xmlns:a16="http://schemas.microsoft.com/office/drawing/2014/main" id="{A16D7FDF-2EFA-D67A-D2C4-4A009FE967C7}"/>
                </a:ext>
              </a:extLst>
            </p:cNvPr>
            <p:cNvSpPr>
              <a:spLocks noChangeArrowheads="1"/>
            </p:cNvSpPr>
            <p:nvPr/>
          </p:nvSpPr>
          <p:spPr bwMode="auto">
            <a:xfrm>
              <a:off x="2520" y="3214"/>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1" name="Oval 401">
              <a:extLst>
                <a:ext uri="{FF2B5EF4-FFF2-40B4-BE49-F238E27FC236}">
                  <a16:creationId xmlns:a16="http://schemas.microsoft.com/office/drawing/2014/main" id="{C0783C97-3BCA-9ED7-81CD-3D96A468A63B}"/>
                </a:ext>
              </a:extLst>
            </p:cNvPr>
            <p:cNvSpPr>
              <a:spLocks noChangeArrowheads="1"/>
            </p:cNvSpPr>
            <p:nvPr/>
          </p:nvSpPr>
          <p:spPr bwMode="auto">
            <a:xfrm>
              <a:off x="2571" y="3266"/>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2" name="Oval 402">
              <a:extLst>
                <a:ext uri="{FF2B5EF4-FFF2-40B4-BE49-F238E27FC236}">
                  <a16:creationId xmlns:a16="http://schemas.microsoft.com/office/drawing/2014/main" id="{BCECDCF7-6B4A-59C5-9550-462170F2C85E}"/>
                </a:ext>
              </a:extLst>
            </p:cNvPr>
            <p:cNvSpPr>
              <a:spLocks noChangeArrowheads="1"/>
            </p:cNvSpPr>
            <p:nvPr/>
          </p:nvSpPr>
          <p:spPr bwMode="auto">
            <a:xfrm>
              <a:off x="2624" y="3392"/>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3" name="Oval 403">
              <a:extLst>
                <a:ext uri="{FF2B5EF4-FFF2-40B4-BE49-F238E27FC236}">
                  <a16:creationId xmlns:a16="http://schemas.microsoft.com/office/drawing/2014/main" id="{487B4C15-0C29-55F0-43E3-05A443336DE5}"/>
                </a:ext>
              </a:extLst>
            </p:cNvPr>
            <p:cNvSpPr>
              <a:spLocks noChangeArrowheads="1"/>
            </p:cNvSpPr>
            <p:nvPr/>
          </p:nvSpPr>
          <p:spPr bwMode="auto">
            <a:xfrm>
              <a:off x="2664" y="304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4" name="Oval 404">
              <a:extLst>
                <a:ext uri="{FF2B5EF4-FFF2-40B4-BE49-F238E27FC236}">
                  <a16:creationId xmlns:a16="http://schemas.microsoft.com/office/drawing/2014/main" id="{B05D6BC4-2492-99FD-5D13-0904D134717C}"/>
                </a:ext>
              </a:extLst>
            </p:cNvPr>
            <p:cNvSpPr>
              <a:spLocks noChangeArrowheads="1"/>
            </p:cNvSpPr>
            <p:nvPr/>
          </p:nvSpPr>
          <p:spPr bwMode="auto">
            <a:xfrm>
              <a:off x="2721" y="285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5" name="Oval 405">
              <a:extLst>
                <a:ext uri="{FF2B5EF4-FFF2-40B4-BE49-F238E27FC236}">
                  <a16:creationId xmlns:a16="http://schemas.microsoft.com/office/drawing/2014/main" id="{0552E2E6-AB51-D7CF-4EC8-1C3475DC65DD}"/>
                </a:ext>
              </a:extLst>
            </p:cNvPr>
            <p:cNvSpPr>
              <a:spLocks noChangeArrowheads="1"/>
            </p:cNvSpPr>
            <p:nvPr/>
          </p:nvSpPr>
          <p:spPr bwMode="auto">
            <a:xfrm>
              <a:off x="2779" y="2985"/>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6" name="Oval 406">
              <a:extLst>
                <a:ext uri="{FF2B5EF4-FFF2-40B4-BE49-F238E27FC236}">
                  <a16:creationId xmlns:a16="http://schemas.microsoft.com/office/drawing/2014/main" id="{AA5B4AC6-4809-3E29-EC58-712DFA454DE8}"/>
                </a:ext>
              </a:extLst>
            </p:cNvPr>
            <p:cNvSpPr>
              <a:spLocks noChangeArrowheads="1"/>
            </p:cNvSpPr>
            <p:nvPr/>
          </p:nvSpPr>
          <p:spPr bwMode="auto">
            <a:xfrm>
              <a:off x="2819" y="3077"/>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7" name="Oval 407">
              <a:extLst>
                <a:ext uri="{FF2B5EF4-FFF2-40B4-BE49-F238E27FC236}">
                  <a16:creationId xmlns:a16="http://schemas.microsoft.com/office/drawing/2014/main" id="{BEA46A09-147B-E141-DB2E-3806325C3483}"/>
                </a:ext>
              </a:extLst>
            </p:cNvPr>
            <p:cNvSpPr>
              <a:spLocks noChangeArrowheads="1"/>
            </p:cNvSpPr>
            <p:nvPr/>
          </p:nvSpPr>
          <p:spPr bwMode="auto">
            <a:xfrm>
              <a:off x="2853" y="2824"/>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8" name="Oval 408">
              <a:extLst>
                <a:ext uri="{FF2B5EF4-FFF2-40B4-BE49-F238E27FC236}">
                  <a16:creationId xmlns:a16="http://schemas.microsoft.com/office/drawing/2014/main" id="{13C25B99-D36A-266C-7AAB-1D1E2688A85A}"/>
                </a:ext>
              </a:extLst>
            </p:cNvPr>
            <p:cNvSpPr>
              <a:spLocks noChangeArrowheads="1"/>
            </p:cNvSpPr>
            <p:nvPr/>
          </p:nvSpPr>
          <p:spPr bwMode="auto">
            <a:xfrm>
              <a:off x="2905" y="2927"/>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399" name="Oval 409">
              <a:extLst>
                <a:ext uri="{FF2B5EF4-FFF2-40B4-BE49-F238E27FC236}">
                  <a16:creationId xmlns:a16="http://schemas.microsoft.com/office/drawing/2014/main" id="{CEEADA95-8710-F54C-C5B8-431008B864FB}"/>
                </a:ext>
              </a:extLst>
            </p:cNvPr>
            <p:cNvSpPr>
              <a:spLocks noChangeArrowheads="1"/>
            </p:cNvSpPr>
            <p:nvPr/>
          </p:nvSpPr>
          <p:spPr bwMode="auto">
            <a:xfrm>
              <a:off x="2946" y="2996"/>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0" name="Oval 410">
              <a:extLst>
                <a:ext uri="{FF2B5EF4-FFF2-40B4-BE49-F238E27FC236}">
                  <a16:creationId xmlns:a16="http://schemas.microsoft.com/office/drawing/2014/main" id="{6957A195-F1A7-821A-1B09-B4FF9DAC1EA3}"/>
                </a:ext>
              </a:extLst>
            </p:cNvPr>
            <p:cNvSpPr>
              <a:spLocks noChangeArrowheads="1"/>
            </p:cNvSpPr>
            <p:nvPr/>
          </p:nvSpPr>
          <p:spPr bwMode="auto">
            <a:xfrm>
              <a:off x="3002" y="2922"/>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1" name="Oval 411">
              <a:extLst>
                <a:ext uri="{FF2B5EF4-FFF2-40B4-BE49-F238E27FC236}">
                  <a16:creationId xmlns:a16="http://schemas.microsoft.com/office/drawing/2014/main" id="{A49FCC74-1026-B0E4-D39D-A536BB6922D6}"/>
                </a:ext>
              </a:extLst>
            </p:cNvPr>
            <p:cNvSpPr>
              <a:spLocks noChangeArrowheads="1"/>
            </p:cNvSpPr>
            <p:nvPr/>
          </p:nvSpPr>
          <p:spPr bwMode="auto">
            <a:xfrm>
              <a:off x="3049" y="2646"/>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2" name="Oval 412">
              <a:extLst>
                <a:ext uri="{FF2B5EF4-FFF2-40B4-BE49-F238E27FC236}">
                  <a16:creationId xmlns:a16="http://schemas.microsoft.com/office/drawing/2014/main" id="{B17868F2-EDE2-B820-9553-FF0E5105C22F}"/>
                </a:ext>
              </a:extLst>
            </p:cNvPr>
            <p:cNvSpPr>
              <a:spLocks noChangeArrowheads="1"/>
            </p:cNvSpPr>
            <p:nvPr/>
          </p:nvSpPr>
          <p:spPr bwMode="auto">
            <a:xfrm>
              <a:off x="3101" y="2629"/>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3" name="Oval 413">
              <a:extLst>
                <a:ext uri="{FF2B5EF4-FFF2-40B4-BE49-F238E27FC236}">
                  <a16:creationId xmlns:a16="http://schemas.microsoft.com/office/drawing/2014/main" id="{D4101EB6-1C61-97AA-92C7-FC947C72CF93}"/>
                </a:ext>
              </a:extLst>
            </p:cNvPr>
            <p:cNvSpPr>
              <a:spLocks noChangeArrowheads="1"/>
            </p:cNvSpPr>
            <p:nvPr/>
          </p:nvSpPr>
          <p:spPr bwMode="auto">
            <a:xfrm>
              <a:off x="3146" y="3037"/>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4" name="Oval 414">
              <a:extLst>
                <a:ext uri="{FF2B5EF4-FFF2-40B4-BE49-F238E27FC236}">
                  <a16:creationId xmlns:a16="http://schemas.microsoft.com/office/drawing/2014/main" id="{1C9DB5BA-49A8-D795-58CB-F004FD0728F6}"/>
                </a:ext>
              </a:extLst>
            </p:cNvPr>
            <p:cNvSpPr>
              <a:spLocks noChangeArrowheads="1"/>
            </p:cNvSpPr>
            <p:nvPr/>
          </p:nvSpPr>
          <p:spPr bwMode="auto">
            <a:xfrm>
              <a:off x="3193" y="2698"/>
              <a:ext cx="34"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5" name="Oval 415">
              <a:extLst>
                <a:ext uri="{FF2B5EF4-FFF2-40B4-BE49-F238E27FC236}">
                  <a16:creationId xmlns:a16="http://schemas.microsoft.com/office/drawing/2014/main" id="{579DB6F4-1C93-35FB-4182-F4EABBE50191}"/>
                </a:ext>
              </a:extLst>
            </p:cNvPr>
            <p:cNvSpPr>
              <a:spLocks noChangeArrowheads="1"/>
            </p:cNvSpPr>
            <p:nvPr/>
          </p:nvSpPr>
          <p:spPr bwMode="auto">
            <a:xfrm>
              <a:off x="3250" y="2508"/>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6" name="Oval 416">
              <a:extLst>
                <a:ext uri="{FF2B5EF4-FFF2-40B4-BE49-F238E27FC236}">
                  <a16:creationId xmlns:a16="http://schemas.microsoft.com/office/drawing/2014/main" id="{5A3A8293-E411-F812-AE8F-6A99C1CB5C34}"/>
                </a:ext>
              </a:extLst>
            </p:cNvPr>
            <p:cNvSpPr>
              <a:spLocks noChangeArrowheads="1"/>
            </p:cNvSpPr>
            <p:nvPr/>
          </p:nvSpPr>
          <p:spPr bwMode="auto">
            <a:xfrm>
              <a:off x="3291" y="2674"/>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7" name="Oval 417">
              <a:extLst>
                <a:ext uri="{FF2B5EF4-FFF2-40B4-BE49-F238E27FC236}">
                  <a16:creationId xmlns:a16="http://schemas.microsoft.com/office/drawing/2014/main" id="{25631F65-6C6D-6081-4D23-615223C04DC2}"/>
                </a:ext>
              </a:extLst>
            </p:cNvPr>
            <p:cNvSpPr>
              <a:spLocks noChangeArrowheads="1"/>
            </p:cNvSpPr>
            <p:nvPr/>
          </p:nvSpPr>
          <p:spPr bwMode="auto">
            <a:xfrm>
              <a:off x="3331" y="2801"/>
              <a:ext cx="34"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8" name="Oval 418">
              <a:extLst>
                <a:ext uri="{FF2B5EF4-FFF2-40B4-BE49-F238E27FC236}">
                  <a16:creationId xmlns:a16="http://schemas.microsoft.com/office/drawing/2014/main" id="{2AF26559-24C9-5CFA-38B7-F982BD0AC84D}"/>
                </a:ext>
              </a:extLst>
            </p:cNvPr>
            <p:cNvSpPr>
              <a:spLocks noChangeArrowheads="1"/>
            </p:cNvSpPr>
            <p:nvPr/>
          </p:nvSpPr>
          <p:spPr bwMode="auto">
            <a:xfrm>
              <a:off x="3371" y="2422"/>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09" name="Oval 419">
              <a:extLst>
                <a:ext uri="{FF2B5EF4-FFF2-40B4-BE49-F238E27FC236}">
                  <a16:creationId xmlns:a16="http://schemas.microsoft.com/office/drawing/2014/main" id="{B7C71F0F-654F-F47C-7525-B7BD1AD61CDC}"/>
                </a:ext>
              </a:extLst>
            </p:cNvPr>
            <p:cNvSpPr>
              <a:spLocks noChangeArrowheads="1"/>
            </p:cNvSpPr>
            <p:nvPr/>
          </p:nvSpPr>
          <p:spPr bwMode="auto">
            <a:xfrm>
              <a:off x="3411" y="2543"/>
              <a:ext cx="35"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0" name="Oval 420">
              <a:extLst>
                <a:ext uri="{FF2B5EF4-FFF2-40B4-BE49-F238E27FC236}">
                  <a16:creationId xmlns:a16="http://schemas.microsoft.com/office/drawing/2014/main" id="{CB3C6714-30D7-2219-99E6-C90D2104FEC1}"/>
                </a:ext>
              </a:extLst>
            </p:cNvPr>
            <p:cNvSpPr>
              <a:spLocks noChangeArrowheads="1"/>
            </p:cNvSpPr>
            <p:nvPr/>
          </p:nvSpPr>
          <p:spPr bwMode="auto">
            <a:xfrm>
              <a:off x="3433" y="2812"/>
              <a:ext cx="36" cy="35"/>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1" name="Oval 421">
              <a:extLst>
                <a:ext uri="{FF2B5EF4-FFF2-40B4-BE49-F238E27FC236}">
                  <a16:creationId xmlns:a16="http://schemas.microsoft.com/office/drawing/2014/main" id="{C218FF34-DC82-B1C0-D51D-F5B75DF52E7A}"/>
                </a:ext>
              </a:extLst>
            </p:cNvPr>
            <p:cNvSpPr>
              <a:spLocks noChangeArrowheads="1"/>
            </p:cNvSpPr>
            <p:nvPr/>
          </p:nvSpPr>
          <p:spPr bwMode="auto">
            <a:xfrm>
              <a:off x="3451" y="2618"/>
              <a:ext cx="35"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2" name="Oval 422">
              <a:extLst>
                <a:ext uri="{FF2B5EF4-FFF2-40B4-BE49-F238E27FC236}">
                  <a16:creationId xmlns:a16="http://schemas.microsoft.com/office/drawing/2014/main" id="{F08009FB-0814-1A60-C8A0-1D8EBDCAD38D}"/>
                </a:ext>
              </a:extLst>
            </p:cNvPr>
            <p:cNvSpPr>
              <a:spLocks noChangeArrowheads="1"/>
            </p:cNvSpPr>
            <p:nvPr/>
          </p:nvSpPr>
          <p:spPr bwMode="auto">
            <a:xfrm>
              <a:off x="3491" y="2520"/>
              <a:ext cx="36" cy="34"/>
            </a:xfrm>
            <a:prstGeom prst="ellipse">
              <a:avLst/>
            </a:prstGeom>
            <a:solidFill>
              <a:srgbClr val="0000FF"/>
            </a:solidFill>
            <a:ln w="9525">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13" name="Line 423">
              <a:extLst>
                <a:ext uri="{FF2B5EF4-FFF2-40B4-BE49-F238E27FC236}">
                  <a16:creationId xmlns:a16="http://schemas.microsoft.com/office/drawing/2014/main" id="{A6032C85-7B81-431D-CC8A-4EDC265530D0}"/>
                </a:ext>
              </a:extLst>
            </p:cNvPr>
            <p:cNvSpPr>
              <a:spLocks noChangeShapeType="1"/>
            </p:cNvSpPr>
            <p:nvPr/>
          </p:nvSpPr>
          <p:spPr bwMode="auto">
            <a:xfrm>
              <a:off x="2100" y="3685"/>
              <a:ext cx="14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4" name="Line 424">
              <a:extLst>
                <a:ext uri="{FF2B5EF4-FFF2-40B4-BE49-F238E27FC236}">
                  <a16:creationId xmlns:a16="http://schemas.microsoft.com/office/drawing/2014/main" id="{256F8B46-764E-CE45-FF1F-ABF118B20F96}"/>
                </a:ext>
              </a:extLst>
            </p:cNvPr>
            <p:cNvSpPr>
              <a:spLocks noChangeShapeType="1"/>
            </p:cNvSpPr>
            <p:nvPr/>
          </p:nvSpPr>
          <p:spPr bwMode="auto">
            <a:xfrm>
              <a:off x="2100"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5" name="Line 425">
              <a:extLst>
                <a:ext uri="{FF2B5EF4-FFF2-40B4-BE49-F238E27FC236}">
                  <a16:creationId xmlns:a16="http://schemas.microsoft.com/office/drawing/2014/main" id="{ADFFE446-525D-C724-E330-4F0EAF84B8B9}"/>
                </a:ext>
              </a:extLst>
            </p:cNvPr>
            <p:cNvSpPr>
              <a:spLocks noChangeShapeType="1"/>
            </p:cNvSpPr>
            <p:nvPr/>
          </p:nvSpPr>
          <p:spPr bwMode="auto">
            <a:xfrm>
              <a:off x="233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6" name="Line 426">
              <a:extLst>
                <a:ext uri="{FF2B5EF4-FFF2-40B4-BE49-F238E27FC236}">
                  <a16:creationId xmlns:a16="http://schemas.microsoft.com/office/drawing/2014/main" id="{EB4D1E14-FC37-27CF-5F50-CE1866032DDE}"/>
                </a:ext>
              </a:extLst>
            </p:cNvPr>
            <p:cNvSpPr>
              <a:spLocks noChangeShapeType="1"/>
            </p:cNvSpPr>
            <p:nvPr/>
          </p:nvSpPr>
          <p:spPr bwMode="auto">
            <a:xfrm>
              <a:off x="2577"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7" name="Line 427">
              <a:extLst>
                <a:ext uri="{FF2B5EF4-FFF2-40B4-BE49-F238E27FC236}">
                  <a16:creationId xmlns:a16="http://schemas.microsoft.com/office/drawing/2014/main" id="{960744C8-7091-3EBF-D321-57BFD6CB15CA}"/>
                </a:ext>
              </a:extLst>
            </p:cNvPr>
            <p:cNvSpPr>
              <a:spLocks noChangeShapeType="1"/>
            </p:cNvSpPr>
            <p:nvPr/>
          </p:nvSpPr>
          <p:spPr bwMode="auto">
            <a:xfrm>
              <a:off x="2819"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8" name="Line 428">
              <a:extLst>
                <a:ext uri="{FF2B5EF4-FFF2-40B4-BE49-F238E27FC236}">
                  <a16:creationId xmlns:a16="http://schemas.microsoft.com/office/drawing/2014/main" id="{06B3E528-B082-BC80-5F98-7E3B19F256A5}"/>
                </a:ext>
              </a:extLst>
            </p:cNvPr>
            <p:cNvSpPr>
              <a:spLocks noChangeShapeType="1"/>
            </p:cNvSpPr>
            <p:nvPr/>
          </p:nvSpPr>
          <p:spPr bwMode="auto">
            <a:xfrm>
              <a:off x="3055"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19" name="Line 429">
              <a:extLst>
                <a:ext uri="{FF2B5EF4-FFF2-40B4-BE49-F238E27FC236}">
                  <a16:creationId xmlns:a16="http://schemas.microsoft.com/office/drawing/2014/main" id="{5F7F344C-14CA-9F2E-0ADC-6476344EE93C}"/>
                </a:ext>
              </a:extLst>
            </p:cNvPr>
            <p:cNvSpPr>
              <a:spLocks noChangeShapeType="1"/>
            </p:cNvSpPr>
            <p:nvPr/>
          </p:nvSpPr>
          <p:spPr bwMode="auto">
            <a:xfrm>
              <a:off x="3296"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0" name="Line 430">
              <a:extLst>
                <a:ext uri="{FF2B5EF4-FFF2-40B4-BE49-F238E27FC236}">
                  <a16:creationId xmlns:a16="http://schemas.microsoft.com/office/drawing/2014/main" id="{7D84429A-1744-DEAA-C4EB-145725686DCF}"/>
                </a:ext>
              </a:extLst>
            </p:cNvPr>
            <p:cNvSpPr>
              <a:spLocks noChangeShapeType="1"/>
            </p:cNvSpPr>
            <p:nvPr/>
          </p:nvSpPr>
          <p:spPr bwMode="auto">
            <a:xfrm>
              <a:off x="3538" y="3685"/>
              <a:ext cx="0" cy="4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1" name="Rectangle 431">
              <a:extLst>
                <a:ext uri="{FF2B5EF4-FFF2-40B4-BE49-F238E27FC236}">
                  <a16:creationId xmlns:a16="http://schemas.microsoft.com/office/drawing/2014/main" id="{B1FFE5EC-A9EF-06A3-EC47-FD9ECD2BAD87}"/>
                </a:ext>
              </a:extLst>
            </p:cNvPr>
            <p:cNvSpPr>
              <a:spLocks noChangeArrowheads="1"/>
            </p:cNvSpPr>
            <p:nvPr/>
          </p:nvSpPr>
          <p:spPr bwMode="auto">
            <a:xfrm>
              <a:off x="2063"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422" name="Rectangle 432">
              <a:extLst>
                <a:ext uri="{FF2B5EF4-FFF2-40B4-BE49-F238E27FC236}">
                  <a16:creationId xmlns:a16="http://schemas.microsoft.com/office/drawing/2014/main" id="{F15F56B3-27C3-1EB4-445E-8156023930DA}"/>
                </a:ext>
              </a:extLst>
            </p:cNvPr>
            <p:cNvSpPr>
              <a:spLocks noChangeArrowheads="1"/>
            </p:cNvSpPr>
            <p:nvPr/>
          </p:nvSpPr>
          <p:spPr bwMode="auto">
            <a:xfrm>
              <a:off x="2298" y="3788"/>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5</a:t>
              </a:r>
              <a:endParaRPr lang="fr-CA" altLang="en-US" sz="1800">
                <a:latin typeface="Arial" panose="020B0604020202020204" pitchFamily="34" charset="0"/>
                <a:cs typeface="Arial" panose="020B0604020202020204" pitchFamily="34" charset="0"/>
              </a:endParaRPr>
            </a:p>
          </p:txBody>
        </p:sp>
        <p:sp>
          <p:nvSpPr>
            <p:cNvPr id="426423" name="Rectangle 433">
              <a:extLst>
                <a:ext uri="{FF2B5EF4-FFF2-40B4-BE49-F238E27FC236}">
                  <a16:creationId xmlns:a16="http://schemas.microsoft.com/office/drawing/2014/main" id="{6709DCBB-03FF-2717-4C2A-FEF977054902}"/>
                </a:ext>
              </a:extLst>
            </p:cNvPr>
            <p:cNvSpPr>
              <a:spLocks noChangeArrowheads="1"/>
            </p:cNvSpPr>
            <p:nvPr/>
          </p:nvSpPr>
          <p:spPr bwMode="auto">
            <a:xfrm>
              <a:off x="252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10</a:t>
              </a:r>
              <a:endParaRPr lang="fr-CA" altLang="en-US" sz="1800">
                <a:latin typeface="Arial" panose="020B0604020202020204" pitchFamily="34" charset="0"/>
                <a:cs typeface="Arial" panose="020B0604020202020204" pitchFamily="34" charset="0"/>
              </a:endParaRPr>
            </a:p>
          </p:txBody>
        </p:sp>
        <p:sp>
          <p:nvSpPr>
            <p:cNvPr id="426424" name="Rectangle 434">
              <a:extLst>
                <a:ext uri="{FF2B5EF4-FFF2-40B4-BE49-F238E27FC236}">
                  <a16:creationId xmlns:a16="http://schemas.microsoft.com/office/drawing/2014/main" id="{10D548E1-7F25-2896-D14E-2B2CE07B9E5D}"/>
                </a:ext>
              </a:extLst>
            </p:cNvPr>
            <p:cNvSpPr>
              <a:spLocks noChangeArrowheads="1"/>
            </p:cNvSpPr>
            <p:nvPr/>
          </p:nvSpPr>
          <p:spPr bwMode="auto">
            <a:xfrm>
              <a:off x="2762" y="3788"/>
              <a:ext cx="153"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15</a:t>
              </a:r>
              <a:endParaRPr lang="fr-CA" altLang="en-US" sz="1800">
                <a:latin typeface="Arial" panose="020B0604020202020204" pitchFamily="34" charset="0"/>
                <a:cs typeface="Arial" panose="020B0604020202020204" pitchFamily="34" charset="0"/>
              </a:endParaRPr>
            </a:p>
          </p:txBody>
        </p:sp>
        <p:sp>
          <p:nvSpPr>
            <p:cNvPr id="426425" name="Rectangle 435">
              <a:extLst>
                <a:ext uri="{FF2B5EF4-FFF2-40B4-BE49-F238E27FC236}">
                  <a16:creationId xmlns:a16="http://schemas.microsoft.com/office/drawing/2014/main" id="{7026ABAB-7399-018D-618E-3094A72A7419}"/>
                </a:ext>
              </a:extLst>
            </p:cNvPr>
            <p:cNvSpPr>
              <a:spLocks noChangeArrowheads="1"/>
            </p:cNvSpPr>
            <p:nvPr/>
          </p:nvSpPr>
          <p:spPr bwMode="auto">
            <a:xfrm>
              <a:off x="2998"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20</a:t>
              </a:r>
              <a:endParaRPr lang="fr-CA" altLang="en-US" sz="1800">
                <a:latin typeface="Arial" panose="020B0604020202020204" pitchFamily="34" charset="0"/>
                <a:cs typeface="Arial" panose="020B0604020202020204" pitchFamily="34" charset="0"/>
              </a:endParaRPr>
            </a:p>
          </p:txBody>
        </p:sp>
        <p:sp>
          <p:nvSpPr>
            <p:cNvPr id="426426" name="Rectangle 436">
              <a:extLst>
                <a:ext uri="{FF2B5EF4-FFF2-40B4-BE49-F238E27FC236}">
                  <a16:creationId xmlns:a16="http://schemas.microsoft.com/office/drawing/2014/main" id="{13C6325F-67C3-03D4-E60C-1FAA1C31DF9A}"/>
                </a:ext>
              </a:extLst>
            </p:cNvPr>
            <p:cNvSpPr>
              <a:spLocks noChangeArrowheads="1"/>
            </p:cNvSpPr>
            <p:nvPr/>
          </p:nvSpPr>
          <p:spPr bwMode="auto">
            <a:xfrm>
              <a:off x="3239"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25</a:t>
              </a:r>
              <a:endParaRPr lang="fr-CA" altLang="en-US" sz="1800">
                <a:latin typeface="Arial" panose="020B0604020202020204" pitchFamily="34" charset="0"/>
                <a:cs typeface="Arial" panose="020B0604020202020204" pitchFamily="34" charset="0"/>
              </a:endParaRPr>
            </a:p>
          </p:txBody>
        </p:sp>
        <p:sp>
          <p:nvSpPr>
            <p:cNvPr id="426427" name="Rectangle 437">
              <a:extLst>
                <a:ext uri="{FF2B5EF4-FFF2-40B4-BE49-F238E27FC236}">
                  <a16:creationId xmlns:a16="http://schemas.microsoft.com/office/drawing/2014/main" id="{881F11C6-DA49-9C55-711E-EA7859EFBDA4}"/>
                </a:ext>
              </a:extLst>
            </p:cNvPr>
            <p:cNvSpPr>
              <a:spLocks noChangeArrowheads="1"/>
            </p:cNvSpPr>
            <p:nvPr/>
          </p:nvSpPr>
          <p:spPr bwMode="auto">
            <a:xfrm>
              <a:off x="3480" y="3788"/>
              <a:ext cx="98"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30</a:t>
              </a:r>
              <a:endParaRPr lang="fr-CA" altLang="en-US" sz="1800">
                <a:latin typeface="Arial" panose="020B0604020202020204" pitchFamily="34" charset="0"/>
                <a:cs typeface="Arial" panose="020B0604020202020204" pitchFamily="34" charset="0"/>
              </a:endParaRPr>
            </a:p>
          </p:txBody>
        </p:sp>
        <p:sp>
          <p:nvSpPr>
            <p:cNvPr id="426428" name="Line 438">
              <a:extLst>
                <a:ext uri="{FF2B5EF4-FFF2-40B4-BE49-F238E27FC236}">
                  <a16:creationId xmlns:a16="http://schemas.microsoft.com/office/drawing/2014/main" id="{95A03102-A822-5182-79A5-A51D7C0BCA44}"/>
                </a:ext>
              </a:extLst>
            </p:cNvPr>
            <p:cNvSpPr>
              <a:spLocks noChangeShapeType="1"/>
            </p:cNvSpPr>
            <p:nvPr/>
          </p:nvSpPr>
          <p:spPr bwMode="auto">
            <a:xfrm flipH="1">
              <a:off x="2090" y="3633"/>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29" name="Line 439">
              <a:extLst>
                <a:ext uri="{FF2B5EF4-FFF2-40B4-BE49-F238E27FC236}">
                  <a16:creationId xmlns:a16="http://schemas.microsoft.com/office/drawing/2014/main" id="{60387C99-F801-95C5-F23B-55D532EABD0F}"/>
                </a:ext>
              </a:extLst>
            </p:cNvPr>
            <p:cNvSpPr>
              <a:spLocks noChangeShapeType="1"/>
            </p:cNvSpPr>
            <p:nvPr/>
          </p:nvSpPr>
          <p:spPr bwMode="auto">
            <a:xfrm flipH="1">
              <a:off x="2090" y="3352"/>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0" name="Line 440">
              <a:extLst>
                <a:ext uri="{FF2B5EF4-FFF2-40B4-BE49-F238E27FC236}">
                  <a16:creationId xmlns:a16="http://schemas.microsoft.com/office/drawing/2014/main" id="{07D56A4E-4821-9CA5-E192-C455A721D935}"/>
                </a:ext>
              </a:extLst>
            </p:cNvPr>
            <p:cNvSpPr>
              <a:spLocks noChangeShapeType="1"/>
            </p:cNvSpPr>
            <p:nvPr/>
          </p:nvSpPr>
          <p:spPr bwMode="auto">
            <a:xfrm flipH="1">
              <a:off x="2090" y="3077"/>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1" name="Line 441">
              <a:extLst>
                <a:ext uri="{FF2B5EF4-FFF2-40B4-BE49-F238E27FC236}">
                  <a16:creationId xmlns:a16="http://schemas.microsoft.com/office/drawing/2014/main" id="{60B9CC97-1D73-A2A8-68E8-EE8CE570C445}"/>
                </a:ext>
              </a:extLst>
            </p:cNvPr>
            <p:cNvSpPr>
              <a:spLocks noChangeShapeType="1"/>
            </p:cNvSpPr>
            <p:nvPr/>
          </p:nvSpPr>
          <p:spPr bwMode="auto">
            <a:xfrm flipH="1">
              <a:off x="2090" y="2801"/>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2" name="Line 442">
              <a:extLst>
                <a:ext uri="{FF2B5EF4-FFF2-40B4-BE49-F238E27FC236}">
                  <a16:creationId xmlns:a16="http://schemas.microsoft.com/office/drawing/2014/main" id="{F7A1D3BD-C6D8-31AD-671F-D15A062F997A}"/>
                </a:ext>
              </a:extLst>
            </p:cNvPr>
            <p:cNvSpPr>
              <a:spLocks noChangeShapeType="1"/>
            </p:cNvSpPr>
            <p:nvPr/>
          </p:nvSpPr>
          <p:spPr bwMode="auto">
            <a:xfrm flipH="1">
              <a:off x="2090" y="2526"/>
              <a:ext cx="4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433" name="Rectangle 443">
              <a:extLst>
                <a:ext uri="{FF2B5EF4-FFF2-40B4-BE49-F238E27FC236}">
                  <a16:creationId xmlns:a16="http://schemas.microsoft.com/office/drawing/2014/main" id="{05240774-307B-282D-43C7-92EEBBD8A336}"/>
                </a:ext>
              </a:extLst>
            </p:cNvPr>
            <p:cNvSpPr>
              <a:spLocks noChangeArrowheads="1"/>
            </p:cNvSpPr>
            <p:nvPr/>
          </p:nvSpPr>
          <p:spPr bwMode="auto">
            <a:xfrm>
              <a:off x="2089" y="2256"/>
              <a:ext cx="1477" cy="142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434" name="Freeform 444">
              <a:extLst>
                <a:ext uri="{FF2B5EF4-FFF2-40B4-BE49-F238E27FC236}">
                  <a16:creationId xmlns:a16="http://schemas.microsoft.com/office/drawing/2014/main" id="{8A67249D-1156-A8E4-0C0D-B6D48C60C58F}"/>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5" name="Freeform 445">
              <a:extLst>
                <a:ext uri="{FF2B5EF4-FFF2-40B4-BE49-F238E27FC236}">
                  <a16:creationId xmlns:a16="http://schemas.microsoft.com/office/drawing/2014/main" id="{3D7C3ED4-06B6-ABBB-CC69-C5BB9B47ABBB}"/>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6" name="Freeform 446">
              <a:extLst>
                <a:ext uri="{FF2B5EF4-FFF2-40B4-BE49-F238E27FC236}">
                  <a16:creationId xmlns:a16="http://schemas.microsoft.com/office/drawing/2014/main" id="{09E86214-8ED8-26D5-CD0A-312929A59E2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7" name="Freeform 447">
              <a:extLst>
                <a:ext uri="{FF2B5EF4-FFF2-40B4-BE49-F238E27FC236}">
                  <a16:creationId xmlns:a16="http://schemas.microsoft.com/office/drawing/2014/main" id="{A230B6C0-2E1C-F653-4400-1E5180214364}"/>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8" name="Freeform 448">
              <a:extLst>
                <a:ext uri="{FF2B5EF4-FFF2-40B4-BE49-F238E27FC236}">
                  <a16:creationId xmlns:a16="http://schemas.microsoft.com/office/drawing/2014/main" id="{52B9EB44-5E25-75CE-1C0B-5F9B0A668584}"/>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39" name="Freeform 449">
              <a:extLst>
                <a:ext uri="{FF2B5EF4-FFF2-40B4-BE49-F238E27FC236}">
                  <a16:creationId xmlns:a16="http://schemas.microsoft.com/office/drawing/2014/main" id="{310FB716-25A4-0FEB-A710-81692B956749}"/>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0" name="Freeform 450">
              <a:extLst>
                <a:ext uri="{FF2B5EF4-FFF2-40B4-BE49-F238E27FC236}">
                  <a16:creationId xmlns:a16="http://schemas.microsoft.com/office/drawing/2014/main" id="{E89F1988-8DFF-A651-D571-DDC4E31EEC6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1" name="Freeform 451">
              <a:extLst>
                <a:ext uri="{FF2B5EF4-FFF2-40B4-BE49-F238E27FC236}">
                  <a16:creationId xmlns:a16="http://schemas.microsoft.com/office/drawing/2014/main" id="{0B3176C7-4B3C-1581-5267-D8129D5B5616}"/>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2" name="Freeform 452">
              <a:extLst>
                <a:ext uri="{FF2B5EF4-FFF2-40B4-BE49-F238E27FC236}">
                  <a16:creationId xmlns:a16="http://schemas.microsoft.com/office/drawing/2014/main" id="{BF58EBBE-D4BA-97FE-04E9-9AAE7116BC8E}"/>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3" name="Freeform 453">
              <a:extLst>
                <a:ext uri="{FF2B5EF4-FFF2-40B4-BE49-F238E27FC236}">
                  <a16:creationId xmlns:a16="http://schemas.microsoft.com/office/drawing/2014/main" id="{A071283B-7E53-5B0B-EE86-627046739390}"/>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4" name="Freeform 454">
              <a:extLst>
                <a:ext uri="{FF2B5EF4-FFF2-40B4-BE49-F238E27FC236}">
                  <a16:creationId xmlns:a16="http://schemas.microsoft.com/office/drawing/2014/main" id="{E681D68D-B9BA-B06B-064F-920DD54E8BFD}"/>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5" name="Freeform 455">
              <a:extLst>
                <a:ext uri="{FF2B5EF4-FFF2-40B4-BE49-F238E27FC236}">
                  <a16:creationId xmlns:a16="http://schemas.microsoft.com/office/drawing/2014/main" id="{EA752502-2207-1255-910C-66EFA6BD8188}"/>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6" name="Freeform 456">
              <a:extLst>
                <a:ext uri="{FF2B5EF4-FFF2-40B4-BE49-F238E27FC236}">
                  <a16:creationId xmlns:a16="http://schemas.microsoft.com/office/drawing/2014/main" id="{7E097FCB-4AC4-95CC-1BFE-7A8CB153E63E}"/>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7" name="Freeform 457">
              <a:extLst>
                <a:ext uri="{FF2B5EF4-FFF2-40B4-BE49-F238E27FC236}">
                  <a16:creationId xmlns:a16="http://schemas.microsoft.com/office/drawing/2014/main" id="{9326E269-0E4E-C365-44EE-308C40B12C45}"/>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8" name="Freeform 458">
              <a:extLst>
                <a:ext uri="{FF2B5EF4-FFF2-40B4-BE49-F238E27FC236}">
                  <a16:creationId xmlns:a16="http://schemas.microsoft.com/office/drawing/2014/main" id="{B5F7593A-08CD-3880-A55F-5D2CB73B8878}"/>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49" name="Freeform 459">
              <a:extLst>
                <a:ext uri="{FF2B5EF4-FFF2-40B4-BE49-F238E27FC236}">
                  <a16:creationId xmlns:a16="http://schemas.microsoft.com/office/drawing/2014/main" id="{B5AFAD06-69EF-4B6E-E23E-4EF0044A8E85}"/>
                </a:ext>
              </a:extLst>
            </p:cNvPr>
            <p:cNvSpPr>
              <a:spLocks/>
            </p:cNvSpPr>
            <p:nvPr/>
          </p:nvSpPr>
          <p:spPr bwMode="auto">
            <a:xfrm>
              <a:off x="3296" y="2623"/>
              <a:ext cx="213" cy="6"/>
            </a:xfrm>
            <a:custGeom>
              <a:avLst/>
              <a:gdLst>
                <a:gd name="T0" fmla="*/ 20 w 227"/>
                <a:gd name="T1" fmla="*/ 0 h 6"/>
                <a:gd name="T2" fmla="*/ 19 w 227"/>
                <a:gd name="T3" fmla="*/ 0 h 6"/>
                <a:gd name="T4" fmla="*/ 18 w 227"/>
                <a:gd name="T5" fmla="*/ 0 h 6"/>
                <a:gd name="T6" fmla="*/ 16 w 227"/>
                <a:gd name="T7" fmla="*/ 0 h 6"/>
                <a:gd name="T8" fmla="*/ 14 w 227"/>
                <a:gd name="T9" fmla="*/ 0 h 6"/>
                <a:gd name="T10" fmla="*/ 13 w 227"/>
                <a:gd name="T11" fmla="*/ 0 h 6"/>
                <a:gd name="T12" fmla="*/ 11 w 227"/>
                <a:gd name="T13" fmla="*/ 0 h 6"/>
                <a:gd name="T14" fmla="*/ 9 w 227"/>
                <a:gd name="T15" fmla="*/ 0 h 6"/>
                <a:gd name="T16" fmla="*/ 8 w 227"/>
                <a:gd name="T17" fmla="*/ 0 h 6"/>
                <a:gd name="T18" fmla="*/ 8 w 227"/>
                <a:gd name="T19" fmla="*/ 6 h 6"/>
                <a:gd name="T20" fmla="*/ 8 w 227"/>
                <a:gd name="T21" fmla="*/ 6 h 6"/>
                <a:gd name="T22" fmla="*/ 8 w 227"/>
                <a:gd name="T23" fmla="*/ 6 h 6"/>
                <a:gd name="T24" fmla="*/ 8 w 227"/>
                <a:gd name="T25" fmla="*/ 6 h 6"/>
                <a:gd name="T26" fmla="*/ 8 w 227"/>
                <a:gd name="T27" fmla="*/ 6 h 6"/>
                <a:gd name="T28" fmla="*/ 0 w 227"/>
                <a:gd name="T29" fmla="*/ 6 h 6"/>
                <a:gd name="T30" fmla="*/ 0 w 227"/>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7" h="6">
                  <a:moveTo>
                    <a:pt x="227" y="0"/>
                  </a:moveTo>
                  <a:lnTo>
                    <a:pt x="209" y="0"/>
                  </a:lnTo>
                  <a:lnTo>
                    <a:pt x="197" y="0"/>
                  </a:lnTo>
                  <a:lnTo>
                    <a:pt x="178" y="0"/>
                  </a:lnTo>
                  <a:lnTo>
                    <a:pt x="160" y="0"/>
                  </a:lnTo>
                  <a:lnTo>
                    <a:pt x="147" y="0"/>
                  </a:lnTo>
                  <a:lnTo>
                    <a:pt x="129" y="0"/>
                  </a:lnTo>
                  <a:lnTo>
                    <a:pt x="111" y="0"/>
                  </a:lnTo>
                  <a:lnTo>
                    <a:pt x="98" y="0"/>
                  </a:lnTo>
                  <a:lnTo>
                    <a:pt x="80" y="6"/>
                  </a:lnTo>
                  <a:lnTo>
                    <a:pt x="61" y="6"/>
                  </a:lnTo>
                  <a:lnTo>
                    <a:pt x="49" y="6"/>
                  </a:lnTo>
                  <a:lnTo>
                    <a:pt x="31" y="6"/>
                  </a:lnTo>
                  <a:lnTo>
                    <a:pt x="12" y="6"/>
                  </a:lnTo>
                  <a:lnTo>
                    <a:pt x="0" y="6"/>
                  </a:lnTo>
                </a:path>
              </a:pathLst>
            </a:custGeom>
            <a:solidFill>
              <a:srgbClr val="0000FF"/>
            </a:solidFill>
            <a:ln w="9525">
              <a:solidFill>
                <a:srgbClr val="000000"/>
              </a:solidFill>
              <a:prstDash val="solid"/>
              <a:round/>
              <a:headEnd/>
              <a:tailEnd/>
            </a:ln>
          </p:spPr>
          <p:txBody>
            <a:bodyPr/>
            <a:lstStyle/>
            <a:p>
              <a:endParaRPr lang="en-US"/>
            </a:p>
          </p:txBody>
        </p:sp>
        <p:sp>
          <p:nvSpPr>
            <p:cNvPr id="426450" name="Freeform 460">
              <a:extLst>
                <a:ext uri="{FF2B5EF4-FFF2-40B4-BE49-F238E27FC236}">
                  <a16:creationId xmlns:a16="http://schemas.microsoft.com/office/drawing/2014/main" id="{F3447A03-A9D7-9775-6669-19F0BB970AA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1" name="Freeform 461">
              <a:extLst>
                <a:ext uri="{FF2B5EF4-FFF2-40B4-BE49-F238E27FC236}">
                  <a16:creationId xmlns:a16="http://schemas.microsoft.com/office/drawing/2014/main" id="{3D1FFDF6-8337-6BC0-BE5E-D93B407AD25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2" name="Freeform 462">
              <a:extLst>
                <a:ext uri="{FF2B5EF4-FFF2-40B4-BE49-F238E27FC236}">
                  <a16:creationId xmlns:a16="http://schemas.microsoft.com/office/drawing/2014/main" id="{2B18BB12-6C7F-8AFA-D543-E6C8B5847FF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3" name="Freeform 463">
              <a:extLst>
                <a:ext uri="{FF2B5EF4-FFF2-40B4-BE49-F238E27FC236}">
                  <a16:creationId xmlns:a16="http://schemas.microsoft.com/office/drawing/2014/main" id="{2EDFC993-F9A5-94FC-D8E0-E3BC7291F3C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4" name="Freeform 464">
              <a:extLst>
                <a:ext uri="{FF2B5EF4-FFF2-40B4-BE49-F238E27FC236}">
                  <a16:creationId xmlns:a16="http://schemas.microsoft.com/office/drawing/2014/main" id="{2A77EB48-0816-24EC-4409-85552C19C23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5" name="Freeform 465">
              <a:extLst>
                <a:ext uri="{FF2B5EF4-FFF2-40B4-BE49-F238E27FC236}">
                  <a16:creationId xmlns:a16="http://schemas.microsoft.com/office/drawing/2014/main" id="{CB3331BB-FB08-BE20-6F9A-AB6FFBFB730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6" name="Freeform 466">
              <a:extLst>
                <a:ext uri="{FF2B5EF4-FFF2-40B4-BE49-F238E27FC236}">
                  <a16:creationId xmlns:a16="http://schemas.microsoft.com/office/drawing/2014/main" id="{F261E6C9-C1CC-9CFB-7C0B-C33C43A0D53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7" name="Freeform 467">
              <a:extLst>
                <a:ext uri="{FF2B5EF4-FFF2-40B4-BE49-F238E27FC236}">
                  <a16:creationId xmlns:a16="http://schemas.microsoft.com/office/drawing/2014/main" id="{9E027171-B248-EA3B-E5EA-89805704877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8" name="Freeform 468">
              <a:extLst>
                <a:ext uri="{FF2B5EF4-FFF2-40B4-BE49-F238E27FC236}">
                  <a16:creationId xmlns:a16="http://schemas.microsoft.com/office/drawing/2014/main" id="{6B03954A-35D5-2A0C-7FFD-36275BA6C10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59" name="Freeform 469">
              <a:extLst>
                <a:ext uri="{FF2B5EF4-FFF2-40B4-BE49-F238E27FC236}">
                  <a16:creationId xmlns:a16="http://schemas.microsoft.com/office/drawing/2014/main" id="{2AD68298-A542-D71E-3D2E-6CE300D7839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0" name="Freeform 470">
              <a:extLst>
                <a:ext uri="{FF2B5EF4-FFF2-40B4-BE49-F238E27FC236}">
                  <a16:creationId xmlns:a16="http://schemas.microsoft.com/office/drawing/2014/main" id="{13DC2CD9-EAD1-CB89-7887-F3E1B799DDD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1" name="Freeform 471">
              <a:extLst>
                <a:ext uri="{FF2B5EF4-FFF2-40B4-BE49-F238E27FC236}">
                  <a16:creationId xmlns:a16="http://schemas.microsoft.com/office/drawing/2014/main" id="{12384DD3-56D9-D120-A5DF-6F77B60193B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2" name="Freeform 472">
              <a:extLst>
                <a:ext uri="{FF2B5EF4-FFF2-40B4-BE49-F238E27FC236}">
                  <a16:creationId xmlns:a16="http://schemas.microsoft.com/office/drawing/2014/main" id="{C216C6B1-DE02-E715-3ED0-33C65758356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3" name="Freeform 473">
              <a:extLst>
                <a:ext uri="{FF2B5EF4-FFF2-40B4-BE49-F238E27FC236}">
                  <a16:creationId xmlns:a16="http://schemas.microsoft.com/office/drawing/2014/main" id="{F3B5C033-3137-6381-9935-7A7EB6756C1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4" name="Freeform 474">
              <a:extLst>
                <a:ext uri="{FF2B5EF4-FFF2-40B4-BE49-F238E27FC236}">
                  <a16:creationId xmlns:a16="http://schemas.microsoft.com/office/drawing/2014/main" id="{C98D9337-1EC5-1705-5CA9-A992875C3FB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5" name="Freeform 475">
              <a:extLst>
                <a:ext uri="{FF2B5EF4-FFF2-40B4-BE49-F238E27FC236}">
                  <a16:creationId xmlns:a16="http://schemas.microsoft.com/office/drawing/2014/main" id="{AD50AC7C-762D-80ED-2EC3-7C650121989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6" name="Freeform 476">
              <a:extLst>
                <a:ext uri="{FF2B5EF4-FFF2-40B4-BE49-F238E27FC236}">
                  <a16:creationId xmlns:a16="http://schemas.microsoft.com/office/drawing/2014/main" id="{4A025BCA-08B1-805B-B6D0-792DABE5A9D9}"/>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7" name="Freeform 477">
              <a:extLst>
                <a:ext uri="{FF2B5EF4-FFF2-40B4-BE49-F238E27FC236}">
                  <a16:creationId xmlns:a16="http://schemas.microsoft.com/office/drawing/2014/main" id="{CB6B99C3-3A7B-822E-5181-EC40DD92BF3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8" name="Freeform 478">
              <a:extLst>
                <a:ext uri="{FF2B5EF4-FFF2-40B4-BE49-F238E27FC236}">
                  <a16:creationId xmlns:a16="http://schemas.microsoft.com/office/drawing/2014/main" id="{484D43B3-48EE-9295-1D6D-AAF93EDE688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69" name="Freeform 479">
              <a:extLst>
                <a:ext uri="{FF2B5EF4-FFF2-40B4-BE49-F238E27FC236}">
                  <a16:creationId xmlns:a16="http://schemas.microsoft.com/office/drawing/2014/main" id="{9E79717B-4321-0773-BB84-143303D352C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0" name="Freeform 480">
              <a:extLst>
                <a:ext uri="{FF2B5EF4-FFF2-40B4-BE49-F238E27FC236}">
                  <a16:creationId xmlns:a16="http://schemas.microsoft.com/office/drawing/2014/main" id="{FE2C7684-41E7-2FCF-1859-A96B4BC9B099}"/>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1" name="Freeform 481">
              <a:extLst>
                <a:ext uri="{FF2B5EF4-FFF2-40B4-BE49-F238E27FC236}">
                  <a16:creationId xmlns:a16="http://schemas.microsoft.com/office/drawing/2014/main" id="{1D75C20B-A193-8F7C-1015-F5E5682B873D}"/>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2" name="Freeform 482">
              <a:extLst>
                <a:ext uri="{FF2B5EF4-FFF2-40B4-BE49-F238E27FC236}">
                  <a16:creationId xmlns:a16="http://schemas.microsoft.com/office/drawing/2014/main" id="{CE51BA0C-754B-175A-D053-E993309C0AB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3" name="Freeform 483">
              <a:extLst>
                <a:ext uri="{FF2B5EF4-FFF2-40B4-BE49-F238E27FC236}">
                  <a16:creationId xmlns:a16="http://schemas.microsoft.com/office/drawing/2014/main" id="{CCB1D036-DDF6-1DE3-0C58-77FD36FAB65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4" name="Freeform 484">
              <a:extLst>
                <a:ext uri="{FF2B5EF4-FFF2-40B4-BE49-F238E27FC236}">
                  <a16:creationId xmlns:a16="http://schemas.microsoft.com/office/drawing/2014/main" id="{DAFD684E-F36A-8A22-7DBA-A7EC4FC8F13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5" name="Freeform 485">
              <a:extLst>
                <a:ext uri="{FF2B5EF4-FFF2-40B4-BE49-F238E27FC236}">
                  <a16:creationId xmlns:a16="http://schemas.microsoft.com/office/drawing/2014/main" id="{91CF4612-0F50-DBAB-9910-D43082192B6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6" name="Freeform 486">
              <a:extLst>
                <a:ext uri="{FF2B5EF4-FFF2-40B4-BE49-F238E27FC236}">
                  <a16:creationId xmlns:a16="http://schemas.microsoft.com/office/drawing/2014/main" id="{B61B1F1C-46DD-747E-3DB4-4487FE1DFC0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7" name="Freeform 487">
              <a:extLst>
                <a:ext uri="{FF2B5EF4-FFF2-40B4-BE49-F238E27FC236}">
                  <a16:creationId xmlns:a16="http://schemas.microsoft.com/office/drawing/2014/main" id="{641321E9-7C7E-2EA8-5D41-A36767702C8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8" name="Freeform 488">
              <a:extLst>
                <a:ext uri="{FF2B5EF4-FFF2-40B4-BE49-F238E27FC236}">
                  <a16:creationId xmlns:a16="http://schemas.microsoft.com/office/drawing/2014/main" id="{B0C6A5E4-5A2A-1340-0CF5-6F955D0A9D73}"/>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79" name="Freeform 489">
              <a:extLst>
                <a:ext uri="{FF2B5EF4-FFF2-40B4-BE49-F238E27FC236}">
                  <a16:creationId xmlns:a16="http://schemas.microsoft.com/office/drawing/2014/main" id="{F0C18787-7600-1CBB-097E-8E699E0AAD9D}"/>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0" name="Freeform 490">
              <a:extLst>
                <a:ext uri="{FF2B5EF4-FFF2-40B4-BE49-F238E27FC236}">
                  <a16:creationId xmlns:a16="http://schemas.microsoft.com/office/drawing/2014/main" id="{463A737F-90B9-EF72-2144-95EC9AA02FC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1" name="Freeform 491">
              <a:extLst>
                <a:ext uri="{FF2B5EF4-FFF2-40B4-BE49-F238E27FC236}">
                  <a16:creationId xmlns:a16="http://schemas.microsoft.com/office/drawing/2014/main" id="{50945FA5-7EBD-EF80-DA91-02037B3AB3A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2" name="Freeform 492">
              <a:extLst>
                <a:ext uri="{FF2B5EF4-FFF2-40B4-BE49-F238E27FC236}">
                  <a16:creationId xmlns:a16="http://schemas.microsoft.com/office/drawing/2014/main" id="{4A67EFF9-8E1E-DE48-3D30-694C92C02B1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3" name="Freeform 493">
              <a:extLst>
                <a:ext uri="{FF2B5EF4-FFF2-40B4-BE49-F238E27FC236}">
                  <a16:creationId xmlns:a16="http://schemas.microsoft.com/office/drawing/2014/main" id="{78662D2F-3B4D-CA9A-145A-6C9A52E59EF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4" name="Freeform 494">
              <a:extLst>
                <a:ext uri="{FF2B5EF4-FFF2-40B4-BE49-F238E27FC236}">
                  <a16:creationId xmlns:a16="http://schemas.microsoft.com/office/drawing/2014/main" id="{C29A6AB1-7A29-F7F6-F1E6-DFB803A191F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5" name="Freeform 495">
              <a:extLst>
                <a:ext uri="{FF2B5EF4-FFF2-40B4-BE49-F238E27FC236}">
                  <a16:creationId xmlns:a16="http://schemas.microsoft.com/office/drawing/2014/main" id="{5A0D73DB-F2EB-4110-9091-042D7D9D62C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6" name="Freeform 496">
              <a:extLst>
                <a:ext uri="{FF2B5EF4-FFF2-40B4-BE49-F238E27FC236}">
                  <a16:creationId xmlns:a16="http://schemas.microsoft.com/office/drawing/2014/main" id="{E27898DD-761A-0F34-9813-DBD68238638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7" name="Freeform 497">
              <a:extLst>
                <a:ext uri="{FF2B5EF4-FFF2-40B4-BE49-F238E27FC236}">
                  <a16:creationId xmlns:a16="http://schemas.microsoft.com/office/drawing/2014/main" id="{DC760742-C4C4-1A14-AC9B-9D96A241B1D8}"/>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8" name="Freeform 498">
              <a:extLst>
                <a:ext uri="{FF2B5EF4-FFF2-40B4-BE49-F238E27FC236}">
                  <a16:creationId xmlns:a16="http://schemas.microsoft.com/office/drawing/2014/main" id="{D389643E-0199-3E58-6396-81738B5C5B1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89" name="Freeform 499">
              <a:extLst>
                <a:ext uri="{FF2B5EF4-FFF2-40B4-BE49-F238E27FC236}">
                  <a16:creationId xmlns:a16="http://schemas.microsoft.com/office/drawing/2014/main" id="{6E9D1702-907E-E28F-F20A-6F87E1D6D3D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0" name="Freeform 500">
              <a:extLst>
                <a:ext uri="{FF2B5EF4-FFF2-40B4-BE49-F238E27FC236}">
                  <a16:creationId xmlns:a16="http://schemas.microsoft.com/office/drawing/2014/main" id="{79BBFB84-91A6-4CFF-B34A-22F3E757134A}"/>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1" name="Freeform 501">
              <a:extLst>
                <a:ext uri="{FF2B5EF4-FFF2-40B4-BE49-F238E27FC236}">
                  <a16:creationId xmlns:a16="http://schemas.microsoft.com/office/drawing/2014/main" id="{9C1CCBA5-F8E7-EFF8-2AB0-5575669E0E81}"/>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2" name="Freeform 502">
              <a:extLst>
                <a:ext uri="{FF2B5EF4-FFF2-40B4-BE49-F238E27FC236}">
                  <a16:creationId xmlns:a16="http://schemas.microsoft.com/office/drawing/2014/main" id="{99377ADF-71E8-B68D-302F-F02BBE8ED3C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3" name="Freeform 503">
              <a:extLst>
                <a:ext uri="{FF2B5EF4-FFF2-40B4-BE49-F238E27FC236}">
                  <a16:creationId xmlns:a16="http://schemas.microsoft.com/office/drawing/2014/main" id="{A6934836-1658-65B0-8500-1D5DADBF85E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4" name="Freeform 504">
              <a:extLst>
                <a:ext uri="{FF2B5EF4-FFF2-40B4-BE49-F238E27FC236}">
                  <a16:creationId xmlns:a16="http://schemas.microsoft.com/office/drawing/2014/main" id="{A66917F9-A2AB-006E-5328-6D2F3F8A60B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5" name="Freeform 505">
              <a:extLst>
                <a:ext uri="{FF2B5EF4-FFF2-40B4-BE49-F238E27FC236}">
                  <a16:creationId xmlns:a16="http://schemas.microsoft.com/office/drawing/2014/main" id="{B5B22482-BEF1-F244-CE02-2F07BF21323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6" name="Freeform 506">
              <a:extLst>
                <a:ext uri="{FF2B5EF4-FFF2-40B4-BE49-F238E27FC236}">
                  <a16:creationId xmlns:a16="http://schemas.microsoft.com/office/drawing/2014/main" id="{7DDB1598-9626-92E0-8110-65629B270A9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7" name="Freeform 507">
              <a:extLst>
                <a:ext uri="{FF2B5EF4-FFF2-40B4-BE49-F238E27FC236}">
                  <a16:creationId xmlns:a16="http://schemas.microsoft.com/office/drawing/2014/main" id="{8A2F85F2-246C-BC7A-B524-39A34276AD3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8" name="Freeform 508">
              <a:extLst>
                <a:ext uri="{FF2B5EF4-FFF2-40B4-BE49-F238E27FC236}">
                  <a16:creationId xmlns:a16="http://schemas.microsoft.com/office/drawing/2014/main" id="{7A287050-093B-6FB0-1E80-CB1D9CD68A2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499" name="Freeform 509">
              <a:extLst>
                <a:ext uri="{FF2B5EF4-FFF2-40B4-BE49-F238E27FC236}">
                  <a16:creationId xmlns:a16="http://schemas.microsoft.com/office/drawing/2014/main" id="{902CAEA8-2F1C-7436-A60C-67190D3EA715}"/>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0" name="Freeform 510">
              <a:extLst>
                <a:ext uri="{FF2B5EF4-FFF2-40B4-BE49-F238E27FC236}">
                  <a16:creationId xmlns:a16="http://schemas.microsoft.com/office/drawing/2014/main" id="{F881291D-6BAB-4468-E80E-CC5E5BFA5E3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1" name="Freeform 511">
              <a:extLst>
                <a:ext uri="{FF2B5EF4-FFF2-40B4-BE49-F238E27FC236}">
                  <a16:creationId xmlns:a16="http://schemas.microsoft.com/office/drawing/2014/main" id="{D310C0B4-A2F0-5B7C-7590-84AA388742C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2" name="Freeform 512">
              <a:extLst>
                <a:ext uri="{FF2B5EF4-FFF2-40B4-BE49-F238E27FC236}">
                  <a16:creationId xmlns:a16="http://schemas.microsoft.com/office/drawing/2014/main" id="{30334A61-3647-DB3C-A116-972352DDF6BE}"/>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3" name="Freeform 513">
              <a:extLst>
                <a:ext uri="{FF2B5EF4-FFF2-40B4-BE49-F238E27FC236}">
                  <a16:creationId xmlns:a16="http://schemas.microsoft.com/office/drawing/2014/main" id="{A3831156-B439-02CA-77A2-9BBDA36CC0E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4" name="Freeform 514">
              <a:extLst>
                <a:ext uri="{FF2B5EF4-FFF2-40B4-BE49-F238E27FC236}">
                  <a16:creationId xmlns:a16="http://schemas.microsoft.com/office/drawing/2014/main" id="{3654407F-423C-5C30-35E7-69E269F6397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5" name="Freeform 515">
              <a:extLst>
                <a:ext uri="{FF2B5EF4-FFF2-40B4-BE49-F238E27FC236}">
                  <a16:creationId xmlns:a16="http://schemas.microsoft.com/office/drawing/2014/main" id="{CA007AC3-26AC-8E43-9541-ED07A0527260}"/>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6" name="Freeform 516">
              <a:extLst>
                <a:ext uri="{FF2B5EF4-FFF2-40B4-BE49-F238E27FC236}">
                  <a16:creationId xmlns:a16="http://schemas.microsoft.com/office/drawing/2014/main" id="{7F8DE71F-E07C-A24A-6593-389522AEE8A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7" name="Freeform 517">
              <a:extLst>
                <a:ext uri="{FF2B5EF4-FFF2-40B4-BE49-F238E27FC236}">
                  <a16:creationId xmlns:a16="http://schemas.microsoft.com/office/drawing/2014/main" id="{86CCA09A-FC5C-8EEE-3CF6-9AD197248E9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8" name="Freeform 518">
              <a:extLst>
                <a:ext uri="{FF2B5EF4-FFF2-40B4-BE49-F238E27FC236}">
                  <a16:creationId xmlns:a16="http://schemas.microsoft.com/office/drawing/2014/main" id="{7039A343-5835-440C-582F-F65ED4CC07AB}"/>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09" name="Freeform 519">
              <a:extLst>
                <a:ext uri="{FF2B5EF4-FFF2-40B4-BE49-F238E27FC236}">
                  <a16:creationId xmlns:a16="http://schemas.microsoft.com/office/drawing/2014/main" id="{3DA7A254-32B6-4FFA-268A-9BD234803872}"/>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0" name="Freeform 520">
              <a:extLst>
                <a:ext uri="{FF2B5EF4-FFF2-40B4-BE49-F238E27FC236}">
                  <a16:creationId xmlns:a16="http://schemas.microsoft.com/office/drawing/2014/main" id="{6AF5015D-6780-6B53-4518-898155E16F4C}"/>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1" name="Freeform 521">
              <a:extLst>
                <a:ext uri="{FF2B5EF4-FFF2-40B4-BE49-F238E27FC236}">
                  <a16:creationId xmlns:a16="http://schemas.microsoft.com/office/drawing/2014/main" id="{345E0C68-B431-A56E-3431-11C12FA54526}"/>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2" name="Freeform 522">
              <a:extLst>
                <a:ext uri="{FF2B5EF4-FFF2-40B4-BE49-F238E27FC236}">
                  <a16:creationId xmlns:a16="http://schemas.microsoft.com/office/drawing/2014/main" id="{B7ECDBDC-F639-0C19-8C65-2B09ABDC6637}"/>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3" name="Freeform 523">
              <a:extLst>
                <a:ext uri="{FF2B5EF4-FFF2-40B4-BE49-F238E27FC236}">
                  <a16:creationId xmlns:a16="http://schemas.microsoft.com/office/drawing/2014/main" id="{20CE20A7-52F6-C9B4-89F4-B217C7B6CAAF}"/>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4" name="Freeform 524">
              <a:extLst>
                <a:ext uri="{FF2B5EF4-FFF2-40B4-BE49-F238E27FC236}">
                  <a16:creationId xmlns:a16="http://schemas.microsoft.com/office/drawing/2014/main" id="{97F7F4AB-56D3-7B5D-EEE2-FF80B689EF84}"/>
                </a:ext>
              </a:extLst>
            </p:cNvPr>
            <p:cNvSpPr>
              <a:spLocks/>
            </p:cNvSpPr>
            <p:nvPr/>
          </p:nvSpPr>
          <p:spPr bwMode="auto">
            <a:xfrm>
              <a:off x="2146" y="2629"/>
              <a:ext cx="1150" cy="1004"/>
            </a:xfrm>
            <a:custGeom>
              <a:avLst/>
              <a:gdLst>
                <a:gd name="T0" fmla="*/ 87 w 1230"/>
                <a:gd name="T1" fmla="*/ 7 h 1074"/>
                <a:gd name="T2" fmla="*/ 87 w 1230"/>
                <a:gd name="T3" fmla="*/ 7 h 1074"/>
                <a:gd name="T4" fmla="*/ 82 w 1230"/>
                <a:gd name="T5" fmla="*/ 7 h 1074"/>
                <a:gd name="T6" fmla="*/ 81 w 1230"/>
                <a:gd name="T7" fmla="*/ 7 h 1074"/>
                <a:gd name="T8" fmla="*/ 79 w 1230"/>
                <a:gd name="T9" fmla="*/ 9 h 1074"/>
                <a:gd name="T10" fmla="*/ 76 w 1230"/>
                <a:gd name="T11" fmla="*/ 12 h 1074"/>
                <a:gd name="T12" fmla="*/ 74 w 1230"/>
                <a:gd name="T13" fmla="*/ 14 h 1074"/>
                <a:gd name="T14" fmla="*/ 71 w 1230"/>
                <a:gd name="T15" fmla="*/ 17 h 1074"/>
                <a:gd name="T16" fmla="*/ 69 w 1230"/>
                <a:gd name="T17" fmla="*/ 19 h 1074"/>
                <a:gd name="T18" fmla="*/ 66 w 1230"/>
                <a:gd name="T19" fmla="*/ 20 h 1074"/>
                <a:gd name="T20" fmla="*/ 65 w 1230"/>
                <a:gd name="T21" fmla="*/ 22 h 1074"/>
                <a:gd name="T22" fmla="*/ 62 w 1230"/>
                <a:gd name="T23" fmla="*/ 24 h 1074"/>
                <a:gd name="T24" fmla="*/ 59 w 1230"/>
                <a:gd name="T25" fmla="*/ 26 h 1074"/>
                <a:gd name="T26" fmla="*/ 57 w 1230"/>
                <a:gd name="T27" fmla="*/ 28 h 1074"/>
                <a:gd name="T28" fmla="*/ 54 w 1230"/>
                <a:gd name="T29" fmla="*/ 30 h 1074"/>
                <a:gd name="T30" fmla="*/ 53 w 1230"/>
                <a:gd name="T31" fmla="*/ 32 h 1074"/>
                <a:gd name="T32" fmla="*/ 50 w 1230"/>
                <a:gd name="T33" fmla="*/ 34 h 1074"/>
                <a:gd name="T34" fmla="*/ 47 w 1230"/>
                <a:gd name="T35" fmla="*/ 36 h 1074"/>
                <a:gd name="T36" fmla="*/ 45 w 1230"/>
                <a:gd name="T37" fmla="*/ 38 h 1074"/>
                <a:gd name="T38" fmla="*/ 44 w 1230"/>
                <a:gd name="T39" fmla="*/ 41 h 1074"/>
                <a:gd name="T40" fmla="*/ 41 w 1230"/>
                <a:gd name="T41" fmla="*/ 44 h 1074"/>
                <a:gd name="T42" fmla="*/ 38 w 1230"/>
                <a:gd name="T43" fmla="*/ 44 h 1074"/>
                <a:gd name="T44" fmla="*/ 36 w 1230"/>
                <a:gd name="T45" fmla="*/ 47 h 1074"/>
                <a:gd name="T46" fmla="*/ 34 w 1230"/>
                <a:gd name="T47" fmla="*/ 48 h 1074"/>
                <a:gd name="T48" fmla="*/ 32 w 1230"/>
                <a:gd name="T49" fmla="*/ 50 h 1074"/>
                <a:gd name="T50" fmla="*/ 30 w 1230"/>
                <a:gd name="T51" fmla="*/ 53 h 1074"/>
                <a:gd name="T52" fmla="*/ 26 w 1230"/>
                <a:gd name="T53" fmla="*/ 54 h 1074"/>
                <a:gd name="T54" fmla="*/ 24 w 1230"/>
                <a:gd name="T55" fmla="*/ 57 h 1074"/>
                <a:gd name="T56" fmla="*/ 21 w 1230"/>
                <a:gd name="T57" fmla="*/ 59 h 1074"/>
                <a:gd name="T58" fmla="*/ 19 w 1230"/>
                <a:gd name="T59" fmla="*/ 61 h 1074"/>
                <a:gd name="T60" fmla="*/ 17 w 1230"/>
                <a:gd name="T61" fmla="*/ 63 h 1074"/>
                <a:gd name="T62" fmla="*/ 15 w 1230"/>
                <a:gd name="T63" fmla="*/ 65 h 1074"/>
                <a:gd name="T64" fmla="*/ 12 w 1230"/>
                <a:gd name="T65" fmla="*/ 66 h 1074"/>
                <a:gd name="T66" fmla="*/ 9 w 1230"/>
                <a:gd name="T67" fmla="*/ 69 h 1074"/>
                <a:gd name="T68" fmla="*/ 7 w 1230"/>
                <a:gd name="T69" fmla="*/ 71 h 1074"/>
                <a:gd name="T70" fmla="*/ 7 w 1230"/>
                <a:gd name="T71" fmla="*/ 74 h 1074"/>
                <a:gd name="T72" fmla="*/ 7 w 1230"/>
                <a:gd name="T73" fmla="*/ 76 h 1074"/>
                <a:gd name="T74" fmla="*/ 0 w 1230"/>
                <a:gd name="T75" fmla="*/ 78 h 10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30" h="1074">
                  <a:moveTo>
                    <a:pt x="1230" y="0"/>
                  </a:moveTo>
                  <a:lnTo>
                    <a:pt x="1211" y="12"/>
                  </a:lnTo>
                  <a:lnTo>
                    <a:pt x="1193" y="31"/>
                  </a:lnTo>
                  <a:lnTo>
                    <a:pt x="1181" y="43"/>
                  </a:lnTo>
                  <a:lnTo>
                    <a:pt x="1162" y="55"/>
                  </a:lnTo>
                  <a:lnTo>
                    <a:pt x="1144" y="74"/>
                  </a:lnTo>
                  <a:lnTo>
                    <a:pt x="1132" y="86"/>
                  </a:lnTo>
                  <a:lnTo>
                    <a:pt x="1113" y="98"/>
                  </a:lnTo>
                  <a:lnTo>
                    <a:pt x="1095" y="117"/>
                  </a:lnTo>
                  <a:lnTo>
                    <a:pt x="1082" y="129"/>
                  </a:lnTo>
                  <a:lnTo>
                    <a:pt x="1064" y="141"/>
                  </a:lnTo>
                  <a:lnTo>
                    <a:pt x="1045" y="160"/>
                  </a:lnTo>
                  <a:lnTo>
                    <a:pt x="1033" y="172"/>
                  </a:lnTo>
                  <a:lnTo>
                    <a:pt x="1015" y="184"/>
                  </a:lnTo>
                  <a:lnTo>
                    <a:pt x="996" y="203"/>
                  </a:lnTo>
                  <a:lnTo>
                    <a:pt x="984" y="215"/>
                  </a:lnTo>
                  <a:lnTo>
                    <a:pt x="966" y="227"/>
                  </a:lnTo>
                  <a:lnTo>
                    <a:pt x="947" y="246"/>
                  </a:lnTo>
                  <a:lnTo>
                    <a:pt x="935" y="258"/>
                  </a:lnTo>
                  <a:lnTo>
                    <a:pt x="916" y="270"/>
                  </a:lnTo>
                  <a:lnTo>
                    <a:pt x="898" y="288"/>
                  </a:lnTo>
                  <a:lnTo>
                    <a:pt x="886" y="301"/>
                  </a:lnTo>
                  <a:lnTo>
                    <a:pt x="867" y="313"/>
                  </a:lnTo>
                  <a:lnTo>
                    <a:pt x="849" y="331"/>
                  </a:lnTo>
                  <a:lnTo>
                    <a:pt x="836" y="344"/>
                  </a:lnTo>
                  <a:lnTo>
                    <a:pt x="818" y="356"/>
                  </a:lnTo>
                  <a:lnTo>
                    <a:pt x="800" y="374"/>
                  </a:lnTo>
                  <a:lnTo>
                    <a:pt x="787" y="387"/>
                  </a:lnTo>
                  <a:lnTo>
                    <a:pt x="769" y="399"/>
                  </a:lnTo>
                  <a:lnTo>
                    <a:pt x="750" y="417"/>
                  </a:lnTo>
                  <a:lnTo>
                    <a:pt x="738" y="430"/>
                  </a:lnTo>
                  <a:lnTo>
                    <a:pt x="720" y="442"/>
                  </a:lnTo>
                  <a:lnTo>
                    <a:pt x="701" y="460"/>
                  </a:lnTo>
                  <a:lnTo>
                    <a:pt x="689" y="473"/>
                  </a:lnTo>
                  <a:lnTo>
                    <a:pt x="670" y="485"/>
                  </a:lnTo>
                  <a:lnTo>
                    <a:pt x="652" y="503"/>
                  </a:lnTo>
                  <a:lnTo>
                    <a:pt x="640" y="516"/>
                  </a:lnTo>
                  <a:lnTo>
                    <a:pt x="621" y="528"/>
                  </a:lnTo>
                  <a:lnTo>
                    <a:pt x="603" y="546"/>
                  </a:lnTo>
                  <a:lnTo>
                    <a:pt x="591" y="559"/>
                  </a:lnTo>
                  <a:lnTo>
                    <a:pt x="572" y="571"/>
                  </a:lnTo>
                  <a:lnTo>
                    <a:pt x="554" y="589"/>
                  </a:lnTo>
                  <a:lnTo>
                    <a:pt x="541" y="601"/>
                  </a:lnTo>
                  <a:lnTo>
                    <a:pt x="523" y="614"/>
                  </a:lnTo>
                  <a:lnTo>
                    <a:pt x="504" y="626"/>
                  </a:lnTo>
                  <a:lnTo>
                    <a:pt x="492" y="644"/>
                  </a:lnTo>
                  <a:lnTo>
                    <a:pt x="474" y="657"/>
                  </a:lnTo>
                  <a:lnTo>
                    <a:pt x="455" y="669"/>
                  </a:lnTo>
                  <a:lnTo>
                    <a:pt x="443" y="687"/>
                  </a:lnTo>
                  <a:lnTo>
                    <a:pt x="425" y="700"/>
                  </a:lnTo>
                  <a:lnTo>
                    <a:pt x="406" y="712"/>
                  </a:lnTo>
                  <a:lnTo>
                    <a:pt x="394" y="730"/>
                  </a:lnTo>
                  <a:lnTo>
                    <a:pt x="375" y="743"/>
                  </a:lnTo>
                  <a:lnTo>
                    <a:pt x="357" y="755"/>
                  </a:lnTo>
                  <a:lnTo>
                    <a:pt x="345" y="773"/>
                  </a:lnTo>
                  <a:lnTo>
                    <a:pt x="326" y="786"/>
                  </a:lnTo>
                  <a:lnTo>
                    <a:pt x="308" y="798"/>
                  </a:lnTo>
                  <a:lnTo>
                    <a:pt x="295" y="816"/>
                  </a:lnTo>
                  <a:lnTo>
                    <a:pt x="277" y="829"/>
                  </a:lnTo>
                  <a:lnTo>
                    <a:pt x="259" y="841"/>
                  </a:lnTo>
                  <a:lnTo>
                    <a:pt x="246" y="859"/>
                  </a:lnTo>
                  <a:lnTo>
                    <a:pt x="228" y="872"/>
                  </a:lnTo>
                  <a:lnTo>
                    <a:pt x="209" y="884"/>
                  </a:lnTo>
                  <a:lnTo>
                    <a:pt x="197" y="902"/>
                  </a:lnTo>
                  <a:lnTo>
                    <a:pt x="179" y="914"/>
                  </a:lnTo>
                  <a:lnTo>
                    <a:pt x="160" y="927"/>
                  </a:lnTo>
                  <a:lnTo>
                    <a:pt x="148" y="945"/>
                  </a:lnTo>
                  <a:lnTo>
                    <a:pt x="129" y="957"/>
                  </a:lnTo>
                  <a:lnTo>
                    <a:pt x="111" y="970"/>
                  </a:lnTo>
                  <a:lnTo>
                    <a:pt x="99" y="988"/>
                  </a:lnTo>
                  <a:lnTo>
                    <a:pt x="80" y="1000"/>
                  </a:lnTo>
                  <a:lnTo>
                    <a:pt x="62" y="1013"/>
                  </a:lnTo>
                  <a:lnTo>
                    <a:pt x="50" y="1031"/>
                  </a:lnTo>
                  <a:lnTo>
                    <a:pt x="31" y="1043"/>
                  </a:lnTo>
                  <a:lnTo>
                    <a:pt x="13" y="1056"/>
                  </a:lnTo>
                  <a:lnTo>
                    <a:pt x="0" y="1074"/>
                  </a:lnTo>
                </a:path>
              </a:pathLst>
            </a:custGeom>
            <a:solidFill>
              <a:srgbClr val="0000FF"/>
            </a:solidFill>
            <a:ln w="9525">
              <a:solidFill>
                <a:srgbClr val="000000"/>
              </a:solidFill>
              <a:prstDash val="solid"/>
              <a:round/>
              <a:headEnd/>
              <a:tailEnd/>
            </a:ln>
          </p:spPr>
          <p:txBody>
            <a:bodyPr/>
            <a:lstStyle/>
            <a:p>
              <a:endParaRPr lang="en-US"/>
            </a:p>
          </p:txBody>
        </p:sp>
        <p:sp>
          <p:nvSpPr>
            <p:cNvPr id="426515" name="Line 525">
              <a:extLst>
                <a:ext uri="{FF2B5EF4-FFF2-40B4-BE49-F238E27FC236}">
                  <a16:creationId xmlns:a16="http://schemas.microsoft.com/office/drawing/2014/main" id="{F03E3E23-E69C-2E52-A1B9-3C746ACFFC27}"/>
                </a:ext>
              </a:extLst>
            </p:cNvPr>
            <p:cNvSpPr>
              <a:spLocks noChangeShapeType="1"/>
            </p:cNvSpPr>
            <p:nvPr/>
          </p:nvSpPr>
          <p:spPr bwMode="auto">
            <a:xfrm>
              <a:off x="3130" y="3656"/>
              <a:ext cx="33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16" name="Freeform 526">
              <a:extLst>
                <a:ext uri="{FF2B5EF4-FFF2-40B4-BE49-F238E27FC236}">
                  <a16:creationId xmlns:a16="http://schemas.microsoft.com/office/drawing/2014/main" id="{9CA8A8B8-B3BA-2968-3D69-C80B1B271EB0}"/>
                </a:ext>
              </a:extLst>
            </p:cNvPr>
            <p:cNvSpPr>
              <a:spLocks/>
            </p:cNvSpPr>
            <p:nvPr/>
          </p:nvSpPr>
          <p:spPr bwMode="auto">
            <a:xfrm>
              <a:off x="3278" y="3638"/>
              <a:ext cx="35" cy="35"/>
            </a:xfrm>
            <a:custGeom>
              <a:avLst/>
              <a:gdLst>
                <a:gd name="T0" fmla="*/ 0 w 37"/>
                <a:gd name="T1" fmla="*/ 9 h 37"/>
                <a:gd name="T2" fmla="*/ 9 w 37"/>
                <a:gd name="T3" fmla="*/ 0 h 37"/>
                <a:gd name="T4" fmla="*/ 9 w 37"/>
                <a:gd name="T5" fmla="*/ 9 h 37"/>
                <a:gd name="T6" fmla="*/ 9 w 37"/>
                <a:gd name="T7" fmla="*/ 9 h 37"/>
                <a:gd name="T8" fmla="*/ 0 w 37"/>
                <a:gd name="T9" fmla="*/ 9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7">
                  <a:moveTo>
                    <a:pt x="0" y="19"/>
                  </a:moveTo>
                  <a:lnTo>
                    <a:pt x="19" y="0"/>
                  </a:lnTo>
                  <a:lnTo>
                    <a:pt x="37" y="19"/>
                  </a:lnTo>
                  <a:lnTo>
                    <a:pt x="19" y="37"/>
                  </a:lnTo>
                  <a:lnTo>
                    <a:pt x="0" y="19"/>
                  </a:lnTo>
                  <a:close/>
                </a:path>
              </a:pathLst>
            </a:custGeom>
            <a:solidFill>
              <a:srgbClr val="FF0000"/>
            </a:solidFill>
            <a:ln w="9525">
              <a:solidFill>
                <a:srgbClr val="FF0000"/>
              </a:solidFill>
              <a:round/>
              <a:headEnd/>
              <a:tailEnd/>
            </a:ln>
          </p:spPr>
          <p:txBody>
            <a:bodyPr/>
            <a:lstStyle/>
            <a:p>
              <a:endParaRPr lang="en-US"/>
            </a:p>
          </p:txBody>
        </p:sp>
        <p:sp>
          <p:nvSpPr>
            <p:cNvPr id="426517" name="Rectangle 527">
              <a:extLst>
                <a:ext uri="{FF2B5EF4-FFF2-40B4-BE49-F238E27FC236}">
                  <a16:creationId xmlns:a16="http://schemas.microsoft.com/office/drawing/2014/main" id="{10F3896E-2DCE-E102-E895-F3EBB69882A7}"/>
                </a:ext>
              </a:extLst>
            </p:cNvPr>
            <p:cNvSpPr>
              <a:spLocks noChangeArrowheads="1"/>
            </p:cNvSpPr>
            <p:nvPr/>
          </p:nvSpPr>
          <p:spPr bwMode="auto">
            <a:xfrm>
              <a:off x="2153" y="2308"/>
              <a:ext cx="383" cy="192"/>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000">
                  <a:solidFill>
                    <a:srgbClr val="000000"/>
                  </a:solidFill>
                  <a:latin typeface="Arial" panose="020B0604020202020204" pitchFamily="34" charset="0"/>
                  <a:cs typeface="Arial" panose="020B0604020202020204" pitchFamily="34" charset="0"/>
                </a:rPr>
                <a:t>line 8</a:t>
              </a:r>
              <a:endParaRPr lang="fr-CA" altLang="en-US" sz="2000">
                <a:latin typeface="Arial" panose="020B0604020202020204" pitchFamily="34" charset="0"/>
                <a:cs typeface="Arial" panose="020B0604020202020204" pitchFamily="34" charset="0"/>
              </a:endParaRPr>
            </a:p>
          </p:txBody>
        </p:sp>
        <p:sp>
          <p:nvSpPr>
            <p:cNvPr id="426518" name="Line 528">
              <a:extLst>
                <a:ext uri="{FF2B5EF4-FFF2-40B4-BE49-F238E27FC236}">
                  <a16:creationId xmlns:a16="http://schemas.microsoft.com/office/drawing/2014/main" id="{7BC6E797-8584-1528-84BD-072504D3EFF3}"/>
                </a:ext>
              </a:extLst>
            </p:cNvPr>
            <p:cNvSpPr>
              <a:spLocks noChangeShapeType="1"/>
            </p:cNvSpPr>
            <p:nvPr/>
          </p:nvSpPr>
          <p:spPr bwMode="auto">
            <a:xfrm flipV="1">
              <a:off x="2141" y="1028"/>
              <a:ext cx="717" cy="120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19" name="Line 529">
              <a:extLst>
                <a:ext uri="{FF2B5EF4-FFF2-40B4-BE49-F238E27FC236}">
                  <a16:creationId xmlns:a16="http://schemas.microsoft.com/office/drawing/2014/main" id="{CDEA0313-323F-64D0-55CA-5F181F1137A0}"/>
                </a:ext>
              </a:extLst>
            </p:cNvPr>
            <p:cNvSpPr>
              <a:spLocks noChangeShapeType="1"/>
            </p:cNvSpPr>
            <p:nvPr/>
          </p:nvSpPr>
          <p:spPr bwMode="auto">
            <a:xfrm flipV="1">
              <a:off x="2142" y="2628"/>
              <a:ext cx="1151" cy="100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0" name="Line 530">
              <a:extLst>
                <a:ext uri="{FF2B5EF4-FFF2-40B4-BE49-F238E27FC236}">
                  <a16:creationId xmlns:a16="http://schemas.microsoft.com/office/drawing/2014/main" id="{4EB47520-C1C2-E10A-5C8D-A967106E6598}"/>
                </a:ext>
              </a:extLst>
            </p:cNvPr>
            <p:cNvSpPr>
              <a:spLocks noChangeShapeType="1"/>
            </p:cNvSpPr>
            <p:nvPr/>
          </p:nvSpPr>
          <p:spPr bwMode="auto">
            <a:xfrm flipV="1">
              <a:off x="3285" y="2629"/>
              <a:ext cx="22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1" name="Line 531">
              <a:extLst>
                <a:ext uri="{FF2B5EF4-FFF2-40B4-BE49-F238E27FC236}">
                  <a16:creationId xmlns:a16="http://schemas.microsoft.com/office/drawing/2014/main" id="{04E4549A-9D78-15DE-4A0B-867450F9F1EF}"/>
                </a:ext>
              </a:extLst>
            </p:cNvPr>
            <p:cNvSpPr>
              <a:spLocks noChangeShapeType="1"/>
            </p:cNvSpPr>
            <p:nvPr/>
          </p:nvSpPr>
          <p:spPr bwMode="auto">
            <a:xfrm flipV="1">
              <a:off x="663" y="1318"/>
              <a:ext cx="726" cy="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2" name="Line 532">
              <a:extLst>
                <a:ext uri="{FF2B5EF4-FFF2-40B4-BE49-F238E27FC236}">
                  <a16:creationId xmlns:a16="http://schemas.microsoft.com/office/drawing/2014/main" id="{271FFE67-12B2-E120-0485-911C122E9721}"/>
                </a:ext>
              </a:extLst>
            </p:cNvPr>
            <p:cNvSpPr>
              <a:spLocks noChangeShapeType="1"/>
            </p:cNvSpPr>
            <p:nvPr/>
          </p:nvSpPr>
          <p:spPr bwMode="auto">
            <a:xfrm flipH="1" flipV="1">
              <a:off x="1383" y="1321"/>
              <a:ext cx="529"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3" name="Line 533">
              <a:extLst>
                <a:ext uri="{FF2B5EF4-FFF2-40B4-BE49-F238E27FC236}">
                  <a16:creationId xmlns:a16="http://schemas.microsoft.com/office/drawing/2014/main" id="{A90B87BD-ADBD-0DF2-D3F4-19B8CA5E581D}"/>
                </a:ext>
              </a:extLst>
            </p:cNvPr>
            <p:cNvSpPr>
              <a:spLocks noChangeShapeType="1"/>
            </p:cNvSpPr>
            <p:nvPr/>
          </p:nvSpPr>
          <p:spPr bwMode="auto">
            <a:xfrm flipV="1">
              <a:off x="677" y="2641"/>
              <a:ext cx="816" cy="1063"/>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4" name="Line 534">
              <a:extLst>
                <a:ext uri="{FF2B5EF4-FFF2-40B4-BE49-F238E27FC236}">
                  <a16:creationId xmlns:a16="http://schemas.microsoft.com/office/drawing/2014/main" id="{0C877EB8-DDD5-AEDE-D963-C2B2FD638D75}"/>
                </a:ext>
              </a:extLst>
            </p:cNvPr>
            <p:cNvSpPr>
              <a:spLocks noChangeShapeType="1"/>
            </p:cNvSpPr>
            <p:nvPr/>
          </p:nvSpPr>
          <p:spPr bwMode="auto">
            <a:xfrm flipH="1">
              <a:off x="1486" y="2642"/>
              <a:ext cx="341" cy="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6525" name="Rectangle 535">
              <a:extLst>
                <a:ext uri="{FF2B5EF4-FFF2-40B4-BE49-F238E27FC236}">
                  <a16:creationId xmlns:a16="http://schemas.microsoft.com/office/drawing/2014/main" id="{C71C9A14-DDF3-6EFE-E3C8-07B4AA3B4B48}"/>
                </a:ext>
              </a:extLst>
            </p:cNvPr>
            <p:cNvSpPr>
              <a:spLocks noChangeArrowheads="1"/>
            </p:cNvSpPr>
            <p:nvPr/>
          </p:nvSpPr>
          <p:spPr bwMode="auto">
            <a:xfrm>
              <a:off x="647" y="3688"/>
              <a:ext cx="87" cy="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26526" name="Rectangle 536">
              <a:extLst>
                <a:ext uri="{FF2B5EF4-FFF2-40B4-BE49-F238E27FC236}">
                  <a16:creationId xmlns:a16="http://schemas.microsoft.com/office/drawing/2014/main" id="{AB121460-F8B5-4B4F-7527-22A0BD82AF8A}"/>
                </a:ext>
              </a:extLst>
            </p:cNvPr>
            <p:cNvSpPr>
              <a:spLocks noChangeArrowheads="1"/>
            </p:cNvSpPr>
            <p:nvPr/>
          </p:nvSpPr>
          <p:spPr bwMode="auto">
            <a:xfrm>
              <a:off x="476" y="3579"/>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527" name="Rectangle 537">
              <a:extLst>
                <a:ext uri="{FF2B5EF4-FFF2-40B4-BE49-F238E27FC236}">
                  <a16:creationId xmlns:a16="http://schemas.microsoft.com/office/drawing/2014/main" id="{0109F52A-9482-0240-7732-E8A61B566F8B}"/>
                </a:ext>
              </a:extLst>
            </p:cNvPr>
            <p:cNvSpPr>
              <a:spLocks noChangeArrowheads="1"/>
            </p:cNvSpPr>
            <p:nvPr/>
          </p:nvSpPr>
          <p:spPr bwMode="auto">
            <a:xfrm>
              <a:off x="475" y="2146"/>
              <a:ext cx="4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100">
                  <a:solidFill>
                    <a:srgbClr val="000000"/>
                  </a:solidFill>
                  <a:latin typeface="Arial" panose="020B0604020202020204" pitchFamily="34" charset="0"/>
                  <a:cs typeface="Arial" panose="020B0604020202020204" pitchFamily="34" charset="0"/>
                </a:rPr>
                <a:t>0</a:t>
              </a:r>
              <a:endParaRPr lang="fr-CA" altLang="en-US" sz="1800">
                <a:latin typeface="Arial" panose="020B0604020202020204" pitchFamily="34" charset="0"/>
                <a:cs typeface="Arial" panose="020B0604020202020204" pitchFamily="34" charset="0"/>
              </a:endParaRPr>
            </a:p>
          </p:txBody>
        </p:sp>
        <p:sp>
          <p:nvSpPr>
            <p:cNvPr id="426528" name="Text Box 539">
              <a:extLst>
                <a:ext uri="{FF2B5EF4-FFF2-40B4-BE49-F238E27FC236}">
                  <a16:creationId xmlns:a16="http://schemas.microsoft.com/office/drawing/2014/main" id="{04C9A62D-4759-068A-A75F-45B4A4E77C09}"/>
                </a:ext>
              </a:extLst>
            </p:cNvPr>
            <p:cNvSpPr txBox="1">
              <a:spLocks noChangeArrowheads="1"/>
            </p:cNvSpPr>
            <p:nvPr/>
          </p:nvSpPr>
          <p:spPr bwMode="auto">
            <a:xfrm>
              <a:off x="3874" y="2296"/>
              <a:ext cx="1378" cy="28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CA" altLang="en-US" sz="2400">
                <a:solidFill>
                  <a:schemeClr val="bg1"/>
                </a:solidFill>
                <a:latin typeface="Arial" panose="020B0604020202020204" pitchFamily="34" charset="0"/>
                <a:cs typeface="Arial" panose="020B0604020202020204" pitchFamily="34" charset="0"/>
              </a:endParaRPr>
            </a:p>
          </p:txBody>
        </p:sp>
        <p:sp>
          <p:nvSpPr>
            <p:cNvPr id="426529" name="Text Box 540">
              <a:extLst>
                <a:ext uri="{FF2B5EF4-FFF2-40B4-BE49-F238E27FC236}">
                  <a16:creationId xmlns:a16="http://schemas.microsoft.com/office/drawing/2014/main" id="{D0F08CCB-CCC1-709D-8974-515586656F01}"/>
                </a:ext>
              </a:extLst>
            </p:cNvPr>
            <p:cNvSpPr txBox="1">
              <a:spLocks noChangeArrowheads="1"/>
            </p:cNvSpPr>
            <p:nvPr/>
          </p:nvSpPr>
          <p:spPr bwMode="auto">
            <a:xfrm>
              <a:off x="1161" y="2026"/>
              <a:ext cx="5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FF0000"/>
                  </a:solidFill>
                  <a:latin typeface="Arial" panose="020B0604020202020204" pitchFamily="34" charset="0"/>
                  <a:cs typeface="Arial" panose="020B0604020202020204" pitchFamily="34" charset="0"/>
                </a:rPr>
                <a:t>95% CI</a:t>
              </a:r>
            </a:p>
          </p:txBody>
        </p:sp>
      </p:grpSp>
      <p:sp>
        <p:nvSpPr>
          <p:cNvPr id="425989" name="Rectangle 541">
            <a:extLst>
              <a:ext uri="{FF2B5EF4-FFF2-40B4-BE49-F238E27FC236}">
                <a16:creationId xmlns:a16="http://schemas.microsoft.com/office/drawing/2014/main" id="{E67AE50E-15C6-112A-50DA-52A4EC11E434}"/>
              </a:ext>
            </a:extLst>
          </p:cNvPr>
          <p:cNvSpPr>
            <a:spLocks noChangeArrowheads="1"/>
          </p:cNvSpPr>
          <p:nvPr/>
        </p:nvSpPr>
        <p:spPr bwMode="auto">
          <a:xfrm>
            <a:off x="158750" y="106363"/>
            <a:ext cx="9144000" cy="579437"/>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838200" indent="-838200">
              <a:defRPr sz="2200">
                <a:solidFill>
                  <a:schemeClr val="tx1"/>
                </a:solidFill>
                <a:latin typeface="Times New Roman" panose="02020603050405020304" pitchFamily="18" charset="0"/>
              </a:defRPr>
            </a:lvl1pPr>
            <a:lvl2pPr marL="838200" indent="-838200">
              <a:defRPr sz="2200">
                <a:solidFill>
                  <a:schemeClr val="tx1"/>
                </a:solidFill>
                <a:latin typeface="Times New Roman" panose="02020603050405020304" pitchFamily="18" charset="0"/>
              </a:defRPr>
            </a:lvl2pPr>
            <a:lvl3pPr marL="838200" indent="-838200">
              <a:defRPr sz="2200">
                <a:solidFill>
                  <a:schemeClr val="tx1"/>
                </a:solidFill>
                <a:latin typeface="Times New Roman" panose="02020603050405020304" pitchFamily="18" charset="0"/>
              </a:defRPr>
            </a:lvl3pPr>
            <a:lvl4pPr marL="838200" indent="-838200">
              <a:defRPr sz="2200">
                <a:solidFill>
                  <a:schemeClr val="tx1"/>
                </a:solidFill>
                <a:latin typeface="Times New Roman" panose="02020603050405020304" pitchFamily="18" charset="0"/>
              </a:defRPr>
            </a:lvl4pPr>
            <a:lvl5pPr marL="838200" indent="-838200">
              <a:defRPr sz="2200">
                <a:solidFill>
                  <a:schemeClr val="tx1"/>
                </a:solidFill>
                <a:latin typeface="Times New Roman" panose="02020603050405020304" pitchFamily="18" charset="0"/>
              </a:defRPr>
            </a:lvl5pPr>
            <a:lvl6pPr marL="1295400" indent="-838200" eaLnBrk="0" fontAlgn="base" hangingPunct="0">
              <a:spcBef>
                <a:spcPct val="0"/>
              </a:spcBef>
              <a:spcAft>
                <a:spcPct val="0"/>
              </a:spcAft>
              <a:defRPr sz="2200">
                <a:solidFill>
                  <a:schemeClr val="tx1"/>
                </a:solidFill>
                <a:latin typeface="Times New Roman" panose="02020603050405020304" pitchFamily="18" charset="0"/>
              </a:defRPr>
            </a:lvl6pPr>
            <a:lvl7pPr marL="1752600" indent="-838200" eaLnBrk="0" fontAlgn="base" hangingPunct="0">
              <a:spcBef>
                <a:spcPct val="0"/>
              </a:spcBef>
              <a:spcAft>
                <a:spcPct val="0"/>
              </a:spcAft>
              <a:defRPr sz="2200">
                <a:solidFill>
                  <a:schemeClr val="tx1"/>
                </a:solidFill>
                <a:latin typeface="Times New Roman" panose="02020603050405020304" pitchFamily="18" charset="0"/>
              </a:defRPr>
            </a:lvl7pPr>
            <a:lvl8pPr marL="2209800" indent="-838200" eaLnBrk="0" fontAlgn="base" hangingPunct="0">
              <a:spcBef>
                <a:spcPct val="0"/>
              </a:spcBef>
              <a:spcAft>
                <a:spcPct val="0"/>
              </a:spcAft>
              <a:defRPr sz="2200">
                <a:solidFill>
                  <a:schemeClr val="tx1"/>
                </a:solidFill>
                <a:latin typeface="Times New Roman" panose="02020603050405020304" pitchFamily="18" charset="0"/>
              </a:defRPr>
            </a:lvl8pPr>
            <a:lvl9pPr marL="2667000" indent="-838200" eaLnBrk="0" fontAlgn="base" hangingPunct="0">
              <a:spcBef>
                <a:spcPct val="0"/>
              </a:spcBef>
              <a:spcAft>
                <a:spcPct val="0"/>
              </a:spcAft>
              <a:defRPr sz="2200">
                <a:solidFill>
                  <a:schemeClr val="tx1"/>
                </a:solidFill>
                <a:latin typeface="Times New Roman" panose="02020603050405020304" pitchFamily="18" charset="0"/>
              </a:defRPr>
            </a:lvl9pPr>
          </a:lstStyle>
          <a:p>
            <a:pPr>
              <a:lnSpc>
                <a:spcPct val="80000"/>
              </a:lnSpc>
            </a:pPr>
            <a:r>
              <a:rPr lang="en-US" altLang="en-US" sz="4000" b="1">
                <a:solidFill>
                  <a:srgbClr val="009900"/>
                </a:solidFill>
                <a:latin typeface="Arial" panose="020B0604020202020204" pitchFamily="34" charset="0"/>
              </a:rPr>
              <a:t>All Lines Reached a Selection Limit</a:t>
            </a:r>
            <a:endParaRPr lang="en-US" altLang="en-US" sz="4000" b="1" i="1">
              <a:solidFill>
                <a:srgbClr val="009900"/>
              </a:solidFill>
              <a:latin typeface="Arial" panose="020B0604020202020204" pitchFamily="34" charset="0"/>
            </a:endParaRPr>
          </a:p>
        </p:txBody>
      </p:sp>
      <p:sp>
        <p:nvSpPr>
          <p:cNvPr id="425990" name="Text Box 543">
            <a:extLst>
              <a:ext uri="{FF2B5EF4-FFF2-40B4-BE49-F238E27FC236}">
                <a16:creationId xmlns:a16="http://schemas.microsoft.com/office/drawing/2014/main" id="{500F5646-57CE-0831-8666-6A837BA6C7F9}"/>
              </a:ext>
            </a:extLst>
          </p:cNvPr>
          <p:cNvSpPr txBox="1">
            <a:spLocks noChangeArrowheads="1"/>
          </p:cNvSpPr>
          <p:nvPr/>
        </p:nvSpPr>
        <p:spPr bwMode="auto">
          <a:xfrm>
            <a:off x="11113" y="6278563"/>
            <a:ext cx="8839200" cy="581025"/>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1600">
                <a:latin typeface="Arial" panose="020B0604020202020204" pitchFamily="34" charset="0"/>
                <a:cs typeface="Arial" panose="020B0604020202020204" pitchFamily="34" charset="0"/>
              </a:rPr>
              <a:t>Careau, V., M. E. Wolak, P. A. Carter, and T. Garland, Jr. 2013. Limits to behavioral evolution: the quantitative genetics of a complex trait under directional selection. Evolution 67:3102-3119. </a:t>
            </a:r>
            <a:endParaRPr lang="fr-CA" altLang="en-US" sz="1600">
              <a:latin typeface="Arial" panose="020B0604020202020204" pitchFamily="34" charset="0"/>
              <a:cs typeface="Arial" panose="020B0604020202020204" pitchFamily="34" charset="0"/>
            </a:endParaRPr>
          </a:p>
        </p:txBody>
      </p:sp>
      <p:sp>
        <p:nvSpPr>
          <p:cNvPr id="425991" name="Text Box 544">
            <a:extLst>
              <a:ext uri="{FF2B5EF4-FFF2-40B4-BE49-F238E27FC236}">
                <a16:creationId xmlns:a16="http://schemas.microsoft.com/office/drawing/2014/main" id="{DD87AA4B-1EEC-9543-FAEC-B78F4CF86129}"/>
              </a:ext>
            </a:extLst>
          </p:cNvPr>
          <p:cNvSpPr txBox="1">
            <a:spLocks noChangeArrowheads="1"/>
          </p:cNvSpPr>
          <p:nvPr/>
        </p:nvSpPr>
        <p:spPr bwMode="auto">
          <a:xfrm>
            <a:off x="5808663" y="996950"/>
            <a:ext cx="31908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009900"/>
                </a:solidFill>
                <a:latin typeface="Arial" panose="020B0604020202020204" pitchFamily="34" charset="0"/>
              </a:rPr>
              <a:t>at generation 16-28</a:t>
            </a:r>
            <a:r>
              <a:rPr lang="en-US" altLang="en-US" sz="2200">
                <a:latin typeface="Arial" panose="020B0604020202020204" pitchFamily="34" charset="0"/>
              </a:rPr>
              <a:t>,</a:t>
            </a:r>
            <a:br>
              <a:rPr lang="en-US" altLang="en-US" sz="2200">
                <a:latin typeface="Arial" panose="020B0604020202020204" pitchFamily="34" charset="0"/>
              </a:rPr>
            </a:br>
            <a:r>
              <a:rPr lang="en-US" altLang="en-US" sz="2200">
                <a:latin typeface="Arial" panose="020B0604020202020204" pitchFamily="34" charset="0"/>
              </a:rPr>
              <a:t>depending on line &amp; sex</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Number Placeholder 3">
            <a:extLst>
              <a:ext uri="{FF2B5EF4-FFF2-40B4-BE49-F238E27FC236}">
                <a16:creationId xmlns:a16="http://schemas.microsoft.com/office/drawing/2014/main" id="{15FC999A-00A3-8623-DD2B-51CAC5446F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FC24709-E0A3-42B8-9109-4C9DA2A47816}" type="slidenum">
              <a:rPr lang="en-US" altLang="en-US" sz="1400"/>
              <a:pPr>
                <a:spcBef>
                  <a:spcPct val="0"/>
                </a:spcBef>
                <a:buFontTx/>
                <a:buNone/>
              </a:pPr>
              <a:t>23</a:t>
            </a:fld>
            <a:endParaRPr lang="en-US" altLang="en-US" sz="1400"/>
          </a:p>
        </p:txBody>
      </p:sp>
      <p:graphicFrame>
        <p:nvGraphicFramePr>
          <p:cNvPr id="73731" name="Object 2">
            <a:extLst>
              <a:ext uri="{FF2B5EF4-FFF2-40B4-BE49-F238E27FC236}">
                <a16:creationId xmlns:a16="http://schemas.microsoft.com/office/drawing/2014/main" id="{39235EA3-6459-56D3-B798-7BC93AA1E6A4}"/>
              </a:ext>
            </a:extLst>
          </p:cNvPr>
          <p:cNvGraphicFramePr>
            <a:graphicFrameLocks noChangeAspect="1"/>
          </p:cNvGraphicFramePr>
          <p:nvPr/>
        </p:nvGraphicFramePr>
        <p:xfrm>
          <a:off x="300038" y="161925"/>
          <a:ext cx="8691562" cy="6592888"/>
        </p:xfrm>
        <a:graphic>
          <a:graphicData uri="http://schemas.openxmlformats.org/presentationml/2006/ole">
            <mc:AlternateContent xmlns:mc="http://schemas.openxmlformats.org/markup-compatibility/2006">
              <mc:Choice xmlns:v="urn:schemas-microsoft-com:vml" Requires="v">
                <p:oleObj spid="_x0000_s73762" name="Chart" r:id="rId4" imgW="9305810" imgH="6591300" progId="MSGraph.Chart.8">
                  <p:embed followColorScheme="full"/>
                </p:oleObj>
              </mc:Choice>
              <mc:Fallback>
                <p:oleObj name="Chart" r:id="rId4" imgW="9305810" imgH="6591300"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0038" y="161925"/>
                        <a:ext cx="8691562" cy="65928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3732" name="Text Box 3">
            <a:extLst>
              <a:ext uri="{FF2B5EF4-FFF2-40B4-BE49-F238E27FC236}">
                <a16:creationId xmlns:a16="http://schemas.microsoft.com/office/drawing/2014/main" id="{C84DE50C-637E-F85B-434B-744C10E5A8C0}"/>
              </a:ext>
            </a:extLst>
          </p:cNvPr>
          <p:cNvSpPr txBox="1">
            <a:spLocks noChangeArrowheads="1"/>
          </p:cNvSpPr>
          <p:nvPr/>
        </p:nvSpPr>
        <p:spPr bwMode="auto">
          <a:xfrm>
            <a:off x="2971800" y="6149975"/>
            <a:ext cx="434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rPr>
              <a:t>sqrt Baseline CORT (ng/ml)</a:t>
            </a:r>
          </a:p>
        </p:txBody>
      </p:sp>
      <p:sp>
        <p:nvSpPr>
          <p:cNvPr id="73733" name="Text Box 4">
            <a:extLst>
              <a:ext uri="{FF2B5EF4-FFF2-40B4-BE49-F238E27FC236}">
                <a16:creationId xmlns:a16="http://schemas.microsoft.com/office/drawing/2014/main" id="{DC522195-7CF4-636A-AD48-92D4AAAEA2F8}"/>
              </a:ext>
            </a:extLst>
          </p:cNvPr>
          <p:cNvSpPr txBox="1">
            <a:spLocks noChangeArrowheads="1"/>
          </p:cNvSpPr>
          <p:nvPr/>
        </p:nvSpPr>
        <p:spPr bwMode="auto">
          <a:xfrm rot="-5400000">
            <a:off x="-1196975" y="2994025"/>
            <a:ext cx="3276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600" b="1">
                <a:latin typeface="Arial" panose="020B0604020202020204" pitchFamily="34" charset="0"/>
              </a:rPr>
              <a:t>log</a:t>
            </a:r>
            <a:r>
              <a:rPr lang="en-US" altLang="en-US" sz="2600" b="1" baseline="-20000">
                <a:latin typeface="Arial" panose="020B0604020202020204" pitchFamily="34" charset="0"/>
              </a:rPr>
              <a:t>10</a:t>
            </a:r>
            <a:r>
              <a:rPr lang="en-US" altLang="en-US" sz="2600" b="1">
                <a:latin typeface="Arial" panose="020B0604020202020204" pitchFamily="34" charset="0"/>
              </a:rPr>
              <a:t> Body Mass (g)</a:t>
            </a:r>
            <a:endParaRPr lang="en-US" altLang="en-US" sz="2600" b="1" baseline="30000">
              <a:latin typeface="Arial" panose="020B0604020202020204" pitchFamily="34" charset="0"/>
            </a:endParaRPr>
          </a:p>
        </p:txBody>
      </p:sp>
      <p:sp>
        <p:nvSpPr>
          <p:cNvPr id="73734" name="Text Box 5">
            <a:extLst>
              <a:ext uri="{FF2B5EF4-FFF2-40B4-BE49-F238E27FC236}">
                <a16:creationId xmlns:a16="http://schemas.microsoft.com/office/drawing/2014/main" id="{04F24A27-486D-38DF-F361-0902F0AD5EF2}"/>
              </a:ext>
            </a:extLst>
          </p:cNvPr>
          <p:cNvSpPr txBox="1">
            <a:spLocks noChangeArrowheads="1"/>
          </p:cNvSpPr>
          <p:nvPr/>
        </p:nvSpPr>
        <p:spPr bwMode="auto">
          <a:xfrm>
            <a:off x="4570413" y="3838575"/>
            <a:ext cx="1571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solidFill>
                  <a:srgbClr val="FF0000"/>
                </a:solidFill>
                <a:latin typeface="Arial" panose="020B0604020202020204" pitchFamily="34" charset="0"/>
              </a:rPr>
              <a:t>Selected</a:t>
            </a:r>
          </a:p>
        </p:txBody>
      </p:sp>
      <p:sp>
        <p:nvSpPr>
          <p:cNvPr id="2164742" name="Text Box 6">
            <a:extLst>
              <a:ext uri="{FF2B5EF4-FFF2-40B4-BE49-F238E27FC236}">
                <a16:creationId xmlns:a16="http://schemas.microsoft.com/office/drawing/2014/main" id="{A1A2554B-D30C-2BFD-5E27-2A2EE9C89DEC}"/>
              </a:ext>
            </a:extLst>
          </p:cNvPr>
          <p:cNvSpPr txBox="1">
            <a:spLocks noChangeArrowheads="1"/>
          </p:cNvSpPr>
          <p:nvPr/>
        </p:nvSpPr>
        <p:spPr bwMode="auto">
          <a:xfrm>
            <a:off x="2838450" y="2136775"/>
            <a:ext cx="1436688" cy="439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defRPr/>
            </a:pPr>
            <a:r>
              <a:rPr lang="en-US" altLang="en-US" sz="2400" b="1" dirty="0">
                <a:solidFill>
                  <a:srgbClr val="0000FF"/>
                </a:solidFill>
                <a:effectLst>
                  <a:outerShdw blurRad="38100" dist="38100" dir="2700000" algn="tl">
                    <a:srgbClr val="C0C0C0"/>
                  </a:outerShdw>
                </a:effectLst>
                <a:latin typeface="Arial" panose="020B0604020202020204" pitchFamily="34" charset="0"/>
              </a:rPr>
              <a:t>Control</a:t>
            </a:r>
          </a:p>
        </p:txBody>
      </p:sp>
      <p:sp>
        <p:nvSpPr>
          <p:cNvPr id="73736" name="Text Box 7">
            <a:extLst>
              <a:ext uri="{FF2B5EF4-FFF2-40B4-BE49-F238E27FC236}">
                <a16:creationId xmlns:a16="http://schemas.microsoft.com/office/drawing/2014/main" id="{F2431D0C-D30F-E891-4BFD-F106AA1A3851}"/>
              </a:ext>
            </a:extLst>
          </p:cNvPr>
          <p:cNvSpPr txBox="1">
            <a:spLocks noChangeArrowheads="1"/>
          </p:cNvSpPr>
          <p:nvPr/>
        </p:nvSpPr>
        <p:spPr bwMode="auto">
          <a:xfrm>
            <a:off x="6902450" y="963613"/>
            <a:ext cx="16875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a:latin typeface="Arial" panose="020B0604020202020204" pitchFamily="34" charset="0"/>
              </a:rPr>
              <a:t>Males</a:t>
            </a:r>
          </a:p>
          <a:p>
            <a:pPr eaLnBrk="1" hangingPunct="1">
              <a:spcBef>
                <a:spcPct val="0"/>
              </a:spcBef>
              <a:buFontTx/>
              <a:buNone/>
            </a:pPr>
            <a:r>
              <a:rPr lang="en-US" altLang="en-US" sz="2800" b="1">
                <a:latin typeface="Arial" panose="020B0604020202020204" pitchFamily="34" charset="0"/>
              </a:rPr>
              <a:t>Gen. 34</a:t>
            </a:r>
          </a:p>
        </p:txBody>
      </p:sp>
      <p:sp>
        <p:nvSpPr>
          <p:cNvPr id="73737" name="Text Box 8">
            <a:extLst>
              <a:ext uri="{FF2B5EF4-FFF2-40B4-BE49-F238E27FC236}">
                <a16:creationId xmlns:a16="http://schemas.microsoft.com/office/drawing/2014/main" id="{7AB5E7DD-5B59-092D-5E54-89E103E54569}"/>
              </a:ext>
            </a:extLst>
          </p:cNvPr>
          <p:cNvSpPr txBox="1">
            <a:spLocks noChangeArrowheads="1"/>
          </p:cNvSpPr>
          <p:nvPr/>
        </p:nvSpPr>
        <p:spPr bwMode="auto">
          <a:xfrm>
            <a:off x="1493838" y="5056188"/>
            <a:ext cx="36925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3600" b="1">
                <a:solidFill>
                  <a:srgbClr val="CC00CC"/>
                </a:solidFill>
                <a:latin typeface="Arial" panose="020B0604020202020204" pitchFamily="34" charset="0"/>
              </a:rPr>
              <a:t>r</a:t>
            </a:r>
            <a:r>
              <a:rPr lang="en-US" altLang="en-US" sz="2800" b="1">
                <a:solidFill>
                  <a:srgbClr val="CC00CC"/>
                </a:solidFill>
                <a:latin typeface="Arial" panose="020B0604020202020204" pitchFamily="34" charset="0"/>
              </a:rPr>
              <a:t> = </a:t>
            </a:r>
            <a:r>
              <a:rPr lang="en-US" altLang="en-US" b="1">
                <a:solidFill>
                  <a:srgbClr val="CC00CC"/>
                </a:solidFill>
                <a:latin typeface="Arial" panose="020B0604020202020204" pitchFamily="34" charset="0"/>
              </a:rPr>
              <a:t>-</a:t>
            </a:r>
            <a:r>
              <a:rPr lang="en-US" altLang="en-US" sz="1000" b="1">
                <a:solidFill>
                  <a:srgbClr val="CC00CC"/>
                </a:solidFill>
                <a:latin typeface="Arial" panose="020B0604020202020204" pitchFamily="34" charset="0"/>
              </a:rPr>
              <a:t> </a:t>
            </a:r>
            <a:r>
              <a:rPr lang="en-US" altLang="en-US" sz="2800" b="1">
                <a:solidFill>
                  <a:srgbClr val="CC00CC"/>
                </a:solidFill>
                <a:latin typeface="Arial" panose="020B0604020202020204" pitchFamily="34" charset="0"/>
              </a:rPr>
              <a:t>0.852, P = 0.007 </a:t>
            </a:r>
          </a:p>
        </p:txBody>
      </p:sp>
      <p:sp>
        <p:nvSpPr>
          <p:cNvPr id="73738" name="Text Box 9">
            <a:extLst>
              <a:ext uri="{FF2B5EF4-FFF2-40B4-BE49-F238E27FC236}">
                <a16:creationId xmlns:a16="http://schemas.microsoft.com/office/drawing/2014/main" id="{6CDAAFA1-A983-9EC4-72E3-B97D0FF4CCE7}"/>
              </a:ext>
            </a:extLst>
          </p:cNvPr>
          <p:cNvSpPr txBox="1">
            <a:spLocks noChangeArrowheads="1"/>
          </p:cNvSpPr>
          <p:nvPr/>
        </p:nvSpPr>
        <p:spPr bwMode="auto">
          <a:xfrm>
            <a:off x="1593850" y="57150"/>
            <a:ext cx="6353175"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CC00CC"/>
                </a:solidFill>
                <a:latin typeface="Arial" panose="020B0604020202020204" pitchFamily="34" charset="0"/>
              </a:rPr>
              <a:t>Negative Relation for Line Means</a:t>
            </a:r>
          </a:p>
        </p:txBody>
      </p:sp>
      <p:sp>
        <p:nvSpPr>
          <p:cNvPr id="73739" name="Text Box 10">
            <a:extLst>
              <a:ext uri="{FF2B5EF4-FFF2-40B4-BE49-F238E27FC236}">
                <a16:creationId xmlns:a16="http://schemas.microsoft.com/office/drawing/2014/main" id="{35641FF4-7181-040D-2F6C-50C162857762}"/>
              </a:ext>
            </a:extLst>
          </p:cNvPr>
          <p:cNvSpPr txBox="1">
            <a:spLocks noChangeArrowheads="1"/>
          </p:cNvSpPr>
          <p:nvPr/>
        </p:nvSpPr>
        <p:spPr bwMode="auto">
          <a:xfrm>
            <a:off x="1200150" y="5876925"/>
            <a:ext cx="7896225" cy="3841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400" b="1">
                <a:latin typeface="Arial" panose="020B0604020202020204" pitchFamily="34" charset="0"/>
              </a:rPr>
              <a:t>5                                         10                                       </a:t>
            </a:r>
            <a:r>
              <a:rPr lang="en-US" altLang="en-US" sz="1400" b="1">
                <a:latin typeface="Arial" panose="020B0604020202020204" pitchFamily="34" charset="0"/>
              </a:rPr>
              <a:t> </a:t>
            </a:r>
            <a:r>
              <a:rPr lang="en-US" altLang="en-US" sz="2400" b="1">
                <a:latin typeface="Arial" panose="020B0604020202020204" pitchFamily="34" charset="0"/>
              </a:rPr>
              <a:t>15</a:t>
            </a:r>
          </a:p>
        </p:txBody>
      </p:sp>
      <p:sp>
        <p:nvSpPr>
          <p:cNvPr id="73740" name="Oval 11">
            <a:extLst>
              <a:ext uri="{FF2B5EF4-FFF2-40B4-BE49-F238E27FC236}">
                <a16:creationId xmlns:a16="http://schemas.microsoft.com/office/drawing/2014/main" id="{29A07E6D-1FB7-79AC-CF2E-344215B0380C}"/>
              </a:ext>
            </a:extLst>
          </p:cNvPr>
          <p:cNvSpPr>
            <a:spLocks noChangeArrowheads="1"/>
          </p:cNvSpPr>
          <p:nvPr/>
        </p:nvSpPr>
        <p:spPr bwMode="auto">
          <a:xfrm rot="2338116">
            <a:off x="1695450" y="2120900"/>
            <a:ext cx="5940425" cy="2252663"/>
          </a:xfrm>
          <a:prstGeom prst="ellipse">
            <a:avLst/>
          </a:prstGeom>
          <a:noFill/>
          <a:ln w="28575">
            <a:solidFill>
              <a:srgbClr val="CC00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73741" name="Text Box 12">
            <a:extLst>
              <a:ext uri="{FF2B5EF4-FFF2-40B4-BE49-F238E27FC236}">
                <a16:creationId xmlns:a16="http://schemas.microsoft.com/office/drawing/2014/main" id="{B3F39279-3AAA-531A-F52B-22431C4D0D82}"/>
              </a:ext>
            </a:extLst>
          </p:cNvPr>
          <p:cNvSpPr txBox="1">
            <a:spLocks noChangeArrowheads="1"/>
          </p:cNvSpPr>
          <p:nvPr/>
        </p:nvSpPr>
        <p:spPr bwMode="auto">
          <a:xfrm>
            <a:off x="0" y="6545263"/>
            <a:ext cx="24939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Malisch et al., 2007, </a:t>
            </a:r>
            <a:r>
              <a:rPr lang="en-US" altLang="en-US" sz="1400" i="1">
                <a:latin typeface="Arial" panose="020B0604020202020204" pitchFamily="34" charset="0"/>
              </a:rPr>
              <a:t>P.B.Z.</a:t>
            </a:r>
          </a:p>
        </p:txBody>
      </p:sp>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Slide Number Placeholder 3">
            <a:extLst>
              <a:ext uri="{FF2B5EF4-FFF2-40B4-BE49-F238E27FC236}">
                <a16:creationId xmlns:a16="http://schemas.microsoft.com/office/drawing/2014/main" id="{CD887259-C9B8-A2CE-CF75-3F2217F7E3F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077DEF-305A-45DA-814A-2C4173D0D669}" type="slidenum">
              <a:rPr lang="en-US" altLang="en-US" sz="1400"/>
              <a:pPr>
                <a:spcBef>
                  <a:spcPct val="0"/>
                </a:spcBef>
                <a:buFontTx/>
                <a:buNone/>
              </a:pPr>
              <a:t>230</a:t>
            </a:fld>
            <a:endParaRPr lang="en-US" altLang="en-US" sz="1400"/>
          </a:p>
        </p:txBody>
      </p:sp>
      <p:sp>
        <p:nvSpPr>
          <p:cNvPr id="428035" name="Text Box 2">
            <a:extLst>
              <a:ext uri="{FF2B5EF4-FFF2-40B4-BE49-F238E27FC236}">
                <a16:creationId xmlns:a16="http://schemas.microsoft.com/office/drawing/2014/main" id="{C7AB4E14-1714-3719-5D90-AFCAAED829B8}"/>
              </a:ext>
            </a:extLst>
          </p:cNvPr>
          <p:cNvSpPr txBox="1">
            <a:spLocks noChangeArrowheads="1"/>
          </p:cNvSpPr>
          <p:nvPr/>
        </p:nvSpPr>
        <p:spPr bwMode="auto">
          <a:xfrm>
            <a:off x="152400" y="863600"/>
            <a:ext cx="8839200" cy="425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Quantitative-Genetic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Exhausted Additive Genetic Variance</a:t>
            </a:r>
          </a:p>
          <a:p>
            <a:pPr>
              <a:lnSpc>
                <a:spcPct val="110000"/>
              </a:lnSpc>
              <a:spcBef>
                <a:spcPct val="0"/>
              </a:spcBef>
              <a:buFontTx/>
              <a:buNone/>
            </a:pPr>
            <a:r>
              <a:rPr lang="en-US" altLang="en-US" sz="3500" b="1">
                <a:solidFill>
                  <a:srgbClr val="0000FF"/>
                </a:solidFill>
                <a:latin typeface="Arial" panose="020B0604020202020204" pitchFamily="34" charset="0"/>
              </a:rPr>
              <a:t>   Selection Differentials go to Zero </a:t>
            </a:r>
          </a:p>
          <a:p>
            <a:pPr>
              <a:lnSpc>
                <a:spcPct val="110000"/>
              </a:lnSpc>
              <a:spcBef>
                <a:spcPct val="0"/>
              </a:spcBef>
              <a:buFontTx/>
              <a:buNone/>
            </a:pPr>
            <a:r>
              <a:rPr lang="en-US" altLang="en-US" sz="3500" b="1">
                <a:solidFill>
                  <a:srgbClr val="0000FF"/>
                </a:solidFill>
                <a:latin typeface="Arial" panose="020B0604020202020204" pitchFamily="34" charset="0"/>
              </a:rPr>
              <a:t>   Gene Interactions (Epistasis)</a:t>
            </a:r>
          </a:p>
          <a:p>
            <a:pPr>
              <a:lnSpc>
                <a:spcPct val="110000"/>
              </a:lnSpc>
              <a:spcBef>
                <a:spcPct val="0"/>
              </a:spcBef>
              <a:buFontTx/>
              <a:buNone/>
            </a:pPr>
            <a:r>
              <a:rPr lang="en-US" altLang="en-US" sz="3500" b="1">
                <a:solidFill>
                  <a:srgbClr val="0000FF"/>
                </a:solidFill>
                <a:latin typeface="Arial" panose="020B0604020202020204" pitchFamily="34" charset="0"/>
              </a:rPr>
              <a:t>   Overdominance</a:t>
            </a:r>
          </a:p>
          <a:p>
            <a:pPr>
              <a:lnSpc>
                <a:spcPct val="110000"/>
              </a:lnSpc>
              <a:spcBef>
                <a:spcPct val="0"/>
              </a:spcBef>
              <a:buFontTx/>
              <a:buNone/>
            </a:pPr>
            <a:r>
              <a:rPr lang="en-US" altLang="en-US" sz="3500" b="1">
                <a:solidFill>
                  <a:srgbClr val="0000FF"/>
                </a:solidFill>
                <a:latin typeface="Arial" panose="020B0604020202020204" pitchFamily="34" charset="0"/>
              </a:rPr>
              <a:t>   Counterposing Natural Selection</a:t>
            </a:r>
          </a:p>
          <a:p>
            <a:pPr>
              <a:lnSpc>
                <a:spcPct val="110000"/>
              </a:lnSpc>
              <a:spcBef>
                <a:spcPct val="0"/>
              </a:spcBef>
              <a:buFontTx/>
              <a:buNone/>
            </a:pPr>
            <a:r>
              <a:rPr lang="en-US" altLang="en-US" sz="3500" b="1">
                <a:solidFill>
                  <a:srgbClr val="0000FF"/>
                </a:solidFill>
                <a:latin typeface="Arial" panose="020B0604020202020204" pitchFamily="34" charset="0"/>
              </a:rPr>
              <a:t>   Complex Genetic Correlations</a:t>
            </a:r>
          </a:p>
        </p:txBody>
      </p:sp>
      <p:sp>
        <p:nvSpPr>
          <p:cNvPr id="428036" name="Text Box 3">
            <a:extLst>
              <a:ext uri="{FF2B5EF4-FFF2-40B4-BE49-F238E27FC236}">
                <a16:creationId xmlns:a16="http://schemas.microsoft.com/office/drawing/2014/main" id="{6388924D-F674-7750-F91A-1197279C8906}"/>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428037" name="Line 4">
            <a:extLst>
              <a:ext uri="{FF2B5EF4-FFF2-40B4-BE49-F238E27FC236}">
                <a16:creationId xmlns:a16="http://schemas.microsoft.com/office/drawing/2014/main" id="{9FA2EBAA-B0A0-63D2-1CBC-5750452A3D81}"/>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28038" name="Text Box 6">
            <a:extLst>
              <a:ext uri="{FF2B5EF4-FFF2-40B4-BE49-F238E27FC236}">
                <a16:creationId xmlns:a16="http://schemas.microsoft.com/office/drawing/2014/main" id="{77A00749-AE09-0FDC-E7FE-61CCF74E7699}"/>
              </a:ext>
            </a:extLst>
          </p:cNvPr>
          <p:cNvSpPr txBox="1">
            <a:spLocks noChangeArrowheads="1"/>
          </p:cNvSpPr>
          <p:nvPr/>
        </p:nvSpPr>
        <p:spPr bwMode="auto">
          <a:xfrm>
            <a:off x="485775" y="5145088"/>
            <a:ext cx="87630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Traditional, Interesting,</a:t>
            </a:r>
          </a:p>
        </p:txBody>
      </p:sp>
      <p:sp>
        <p:nvSpPr>
          <p:cNvPr id="428039" name="Text Box 7">
            <a:extLst>
              <a:ext uri="{FF2B5EF4-FFF2-40B4-BE49-F238E27FC236}">
                <a16:creationId xmlns:a16="http://schemas.microsoft.com/office/drawing/2014/main" id="{ED1CEA8C-9475-9579-177B-596A6E72BF0C}"/>
              </a:ext>
            </a:extLst>
          </p:cNvPr>
          <p:cNvSpPr txBox="1">
            <a:spLocks noChangeArrowheads="1"/>
          </p:cNvSpPr>
          <p:nvPr/>
        </p:nvSpPr>
        <p:spPr bwMode="auto">
          <a:xfrm>
            <a:off x="5514975" y="5959475"/>
            <a:ext cx="2971800" cy="762000"/>
          </a:xfrm>
          <a:prstGeom prst="rect">
            <a:avLst/>
          </a:prstGeom>
          <a:solidFill>
            <a:srgbClr val="00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716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400" b="1" i="1">
                <a:solidFill>
                  <a:schemeClr val="bg1"/>
                </a:solidFill>
                <a:latin typeface="Arial" panose="020B0604020202020204" pitchFamily="34" charset="0"/>
              </a:rPr>
              <a:t>Black Box</a:t>
            </a:r>
          </a:p>
        </p:txBody>
      </p:sp>
      <p:sp>
        <p:nvSpPr>
          <p:cNvPr id="2085896" name="Line 8">
            <a:extLst>
              <a:ext uri="{FF2B5EF4-FFF2-40B4-BE49-F238E27FC236}">
                <a16:creationId xmlns:a16="http://schemas.microsoft.com/office/drawing/2014/main" id="{97CE331E-DC4D-64C2-C161-A865D882D981}"/>
              </a:ext>
            </a:extLst>
          </p:cNvPr>
          <p:cNvSpPr>
            <a:spLocks noChangeShapeType="1"/>
          </p:cNvSpPr>
          <p:nvPr/>
        </p:nvSpPr>
        <p:spPr bwMode="auto">
          <a:xfrm flipV="1">
            <a:off x="460375" y="2473325"/>
            <a:ext cx="7224713"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7" name="Line 9">
            <a:extLst>
              <a:ext uri="{FF2B5EF4-FFF2-40B4-BE49-F238E27FC236}">
                <a16:creationId xmlns:a16="http://schemas.microsoft.com/office/drawing/2014/main" id="{BFC644D8-9700-58C7-9750-17F085B756F1}"/>
              </a:ext>
            </a:extLst>
          </p:cNvPr>
          <p:cNvSpPr>
            <a:spLocks noChangeShapeType="1"/>
          </p:cNvSpPr>
          <p:nvPr/>
        </p:nvSpPr>
        <p:spPr bwMode="auto">
          <a:xfrm flipV="1">
            <a:off x="461963" y="1895475"/>
            <a:ext cx="8188325"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8" name="Line 10">
            <a:extLst>
              <a:ext uri="{FF2B5EF4-FFF2-40B4-BE49-F238E27FC236}">
                <a16:creationId xmlns:a16="http://schemas.microsoft.com/office/drawing/2014/main" id="{D2DC2694-7C50-35EF-8F0B-9EFE993FC4DA}"/>
              </a:ext>
            </a:extLst>
          </p:cNvPr>
          <p:cNvSpPr>
            <a:spLocks noChangeShapeType="1"/>
          </p:cNvSpPr>
          <p:nvPr/>
        </p:nvSpPr>
        <p:spPr bwMode="auto">
          <a:xfrm flipV="1">
            <a:off x="450850" y="4224338"/>
            <a:ext cx="7224713"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9" name="Text Box 11">
            <a:extLst>
              <a:ext uri="{FF2B5EF4-FFF2-40B4-BE49-F238E27FC236}">
                <a16:creationId xmlns:a16="http://schemas.microsoft.com/office/drawing/2014/main" id="{FD9B8F92-3059-5CDE-7E5B-6670E310D05E}"/>
              </a:ext>
            </a:extLst>
          </p:cNvPr>
          <p:cNvSpPr txBox="1">
            <a:spLocks noChangeArrowheads="1"/>
          </p:cNvSpPr>
          <p:nvPr/>
        </p:nvSpPr>
        <p:spPr bwMode="auto">
          <a:xfrm>
            <a:off x="7799388" y="3544888"/>
            <a:ext cx="1344612" cy="1431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e.g., no change in litter size</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858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858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8589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85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5899"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Slide Number Placeholder 5">
            <a:extLst>
              <a:ext uri="{FF2B5EF4-FFF2-40B4-BE49-F238E27FC236}">
                <a16:creationId xmlns:a16="http://schemas.microsoft.com/office/drawing/2014/main" id="{5DB6C9B1-7ED5-86D3-CD03-D7B5D7C8D03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BDBEF61-53E5-4A37-B107-8E012488A728}" type="slidenum">
              <a:rPr lang="en-US" altLang="en-US" sz="1400"/>
              <a:pPr>
                <a:spcBef>
                  <a:spcPct val="0"/>
                </a:spcBef>
                <a:buFontTx/>
                <a:buNone/>
              </a:pPr>
              <a:t>231</a:t>
            </a:fld>
            <a:endParaRPr lang="en-US" altLang="en-US" sz="1400"/>
          </a:p>
        </p:txBody>
      </p:sp>
      <p:sp>
        <p:nvSpPr>
          <p:cNvPr id="430083" name="Rectangle 2">
            <a:extLst>
              <a:ext uri="{FF2B5EF4-FFF2-40B4-BE49-F238E27FC236}">
                <a16:creationId xmlns:a16="http://schemas.microsoft.com/office/drawing/2014/main" id="{0C347D61-4E50-7EAA-C542-EDCEB884985B}"/>
              </a:ext>
            </a:extLst>
          </p:cNvPr>
          <p:cNvSpPr>
            <a:spLocks noGrp="1" noChangeArrowheads="1"/>
          </p:cNvSpPr>
          <p:nvPr>
            <p:ph type="title"/>
          </p:nvPr>
        </p:nvSpPr>
        <p:spPr>
          <a:xfrm>
            <a:off x="0" y="0"/>
            <a:ext cx="9144000" cy="1143000"/>
          </a:xfrm>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Lst>
        </p:spPr>
        <p:txBody>
          <a:bodyPr/>
          <a:lstStyle/>
          <a:p>
            <a:r>
              <a:rPr lang="fr-CA" altLang="en-US" sz="4000" b="1">
                <a:latin typeface="Arial" panose="020B0604020202020204" pitchFamily="34" charset="0"/>
              </a:rPr>
              <a:t>Animal Model Analyses</a:t>
            </a:r>
            <a:br>
              <a:rPr lang="fr-CA" altLang="en-US" sz="4000" b="1">
                <a:latin typeface="Arial" panose="020B0604020202020204" pitchFamily="34" charset="0"/>
              </a:rPr>
            </a:br>
            <a:r>
              <a:rPr lang="en-US" altLang="en-US" sz="3200" b="1" i="1">
                <a:solidFill>
                  <a:srgbClr val="0000FF"/>
                </a:solidFill>
                <a:latin typeface="Arial" panose="020B0604020202020204" pitchFamily="34" charset="0"/>
              </a:rPr>
              <a:t>Partitioning variance</a:t>
            </a:r>
            <a:endParaRPr lang="fr-CA" altLang="en-US" sz="3200" b="1" i="1">
              <a:solidFill>
                <a:srgbClr val="0000FF"/>
              </a:solidFill>
              <a:latin typeface="Arial" panose="020B0604020202020204" pitchFamily="34" charset="0"/>
            </a:endParaRPr>
          </a:p>
        </p:txBody>
      </p:sp>
      <p:sp>
        <p:nvSpPr>
          <p:cNvPr id="430084" name="Rectangle 3">
            <a:extLst>
              <a:ext uri="{FF2B5EF4-FFF2-40B4-BE49-F238E27FC236}">
                <a16:creationId xmlns:a16="http://schemas.microsoft.com/office/drawing/2014/main" id="{EBF79628-DF82-9FF3-39DE-52FC3E26B2F7}"/>
              </a:ext>
            </a:extLst>
          </p:cNvPr>
          <p:cNvSpPr>
            <a:spLocks noGrp="1" noChangeArrowheads="1"/>
          </p:cNvSpPr>
          <p:nvPr>
            <p:ph type="body" idx="1"/>
          </p:nvPr>
        </p:nvSpPr>
        <p:spPr>
          <a:xfrm>
            <a:off x="66675" y="3686175"/>
            <a:ext cx="4505325" cy="2743200"/>
          </a:xfrm>
        </p:spPr>
        <p:txBody>
          <a:bodyPr/>
          <a:lstStyle/>
          <a:p>
            <a:r>
              <a:rPr lang="fr-CA" altLang="en-US" sz="2800">
                <a:latin typeface="Arial" panose="020B0604020202020204" pitchFamily="34" charset="0"/>
              </a:rPr>
              <a:t>Fixed effects</a:t>
            </a:r>
          </a:p>
          <a:p>
            <a:pPr lvl="1"/>
            <a:r>
              <a:rPr lang="en-US" altLang="en-US" sz="2400">
                <a:latin typeface="Arial" panose="020B0604020202020204" pitchFamily="34" charset="0"/>
              </a:rPr>
              <a:t>Sex</a:t>
            </a:r>
          </a:p>
          <a:p>
            <a:pPr lvl="1"/>
            <a:r>
              <a:rPr lang="en-US" altLang="en-US" sz="2400">
                <a:latin typeface="Arial" panose="020B0604020202020204" pitchFamily="34" charset="0"/>
              </a:rPr>
              <a:t>Age at testing</a:t>
            </a:r>
            <a:endParaRPr lang="fr-CA" altLang="en-US" sz="2400">
              <a:latin typeface="Arial" panose="020B0604020202020204" pitchFamily="34" charset="0"/>
            </a:endParaRPr>
          </a:p>
          <a:p>
            <a:pPr lvl="1"/>
            <a:r>
              <a:rPr lang="en-US" altLang="en-US" sz="2400">
                <a:latin typeface="Arial" panose="020B0604020202020204" pitchFamily="34" charset="0"/>
              </a:rPr>
              <a:t>Testing batch + room </a:t>
            </a:r>
          </a:p>
          <a:p>
            <a:pPr lvl="1"/>
            <a:r>
              <a:rPr lang="en-US" altLang="en-US" sz="2400">
                <a:latin typeface="Arial" panose="020B0604020202020204" pitchFamily="34" charset="0"/>
              </a:rPr>
              <a:t>Inbreeding coefficient</a:t>
            </a:r>
          </a:p>
          <a:p>
            <a:pPr lvl="1"/>
            <a:r>
              <a:rPr lang="en-US" altLang="en-US" sz="2400">
                <a:latin typeface="Arial" panose="020B0604020202020204" pitchFamily="34" charset="0"/>
              </a:rPr>
              <a:t>Fitted within generations</a:t>
            </a:r>
          </a:p>
        </p:txBody>
      </p:sp>
      <p:sp>
        <p:nvSpPr>
          <p:cNvPr id="430085" name="Text Box 4">
            <a:extLst>
              <a:ext uri="{FF2B5EF4-FFF2-40B4-BE49-F238E27FC236}">
                <a16:creationId xmlns:a16="http://schemas.microsoft.com/office/drawing/2014/main" id="{BEFDCEC3-C1D7-BF10-37A6-351CF2AA7098}"/>
              </a:ext>
            </a:extLst>
          </p:cNvPr>
          <p:cNvSpPr txBox="1">
            <a:spLocks noChangeArrowheads="1"/>
          </p:cNvSpPr>
          <p:nvPr/>
        </p:nvSpPr>
        <p:spPr bwMode="auto">
          <a:xfrm>
            <a:off x="365125" y="12557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430086" name="Text Box 5">
            <a:extLst>
              <a:ext uri="{FF2B5EF4-FFF2-40B4-BE49-F238E27FC236}">
                <a16:creationId xmlns:a16="http://schemas.microsoft.com/office/drawing/2014/main" id="{4C38D3F0-9380-DA26-BC7E-80827EF8513F}"/>
              </a:ext>
            </a:extLst>
          </p:cNvPr>
          <p:cNvSpPr txBox="1">
            <a:spLocks noChangeArrowheads="1"/>
          </p:cNvSpPr>
          <p:nvPr/>
        </p:nvSpPr>
        <p:spPr bwMode="auto">
          <a:xfrm>
            <a:off x="4970463" y="4159250"/>
            <a:ext cx="3890962" cy="2282825"/>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For each generation and line, wheel running was standardized to a mean of 0 (sd = 1) to eliminate scale effects (variance increases with the mean).</a:t>
            </a:r>
          </a:p>
        </p:txBody>
      </p:sp>
      <p:sp>
        <p:nvSpPr>
          <p:cNvPr id="430087" name="Text Box 6">
            <a:extLst>
              <a:ext uri="{FF2B5EF4-FFF2-40B4-BE49-F238E27FC236}">
                <a16:creationId xmlns:a16="http://schemas.microsoft.com/office/drawing/2014/main" id="{08E59A79-F554-1B04-164F-D6AC7D6873EB}"/>
              </a:ext>
            </a:extLst>
          </p:cNvPr>
          <p:cNvSpPr txBox="1">
            <a:spLocks noChangeArrowheads="1"/>
          </p:cNvSpPr>
          <p:nvPr/>
        </p:nvSpPr>
        <p:spPr bwMode="auto">
          <a:xfrm>
            <a:off x="5745163" y="1997075"/>
            <a:ext cx="2789237"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CA" altLang="en-US" sz="1800">
                <a:latin typeface="Arial" panose="020B0604020202020204" pitchFamily="34" charset="0"/>
                <a:cs typeface="Arial" panose="020B0604020202020204" pitchFamily="34" charset="0"/>
              </a:rPr>
              <a:t>R package « nadiv »</a:t>
            </a:r>
          </a:p>
          <a:p>
            <a:pPr algn="ctr">
              <a:spcBef>
                <a:spcPct val="0"/>
              </a:spcBef>
              <a:buFontTx/>
              <a:buNone/>
            </a:pPr>
            <a:r>
              <a:rPr lang="fr-CA" altLang="en-US" sz="1800">
                <a:latin typeface="Arial" panose="020B0604020202020204" pitchFamily="34" charset="0"/>
                <a:cs typeface="Arial" panose="020B0604020202020204" pitchFamily="34" charset="0"/>
              </a:rPr>
              <a:t>(</a:t>
            </a:r>
            <a:r>
              <a:rPr lang="fr-CA" altLang="en-US" sz="1800" b="1">
                <a:latin typeface="Arial" panose="020B0604020202020204" pitchFamily="34" charset="0"/>
                <a:cs typeface="Arial" panose="020B0604020202020204" pitchFamily="34" charset="0"/>
              </a:rPr>
              <a:t>N</a:t>
            </a:r>
            <a:r>
              <a:rPr lang="fr-CA" altLang="en-US" sz="1800">
                <a:latin typeface="Arial" panose="020B0604020202020204" pitchFamily="34" charset="0"/>
                <a:cs typeface="Arial" panose="020B0604020202020204" pitchFamily="34" charset="0"/>
              </a:rPr>
              <a:t>on-</a:t>
            </a:r>
            <a:r>
              <a:rPr lang="fr-CA" altLang="en-US" sz="1800" b="1">
                <a:latin typeface="Arial" panose="020B0604020202020204" pitchFamily="34" charset="0"/>
                <a:cs typeface="Arial" panose="020B0604020202020204" pitchFamily="34" charset="0"/>
              </a:rPr>
              <a:t>AD</a:t>
            </a:r>
            <a:r>
              <a:rPr lang="fr-CA" altLang="en-US" sz="1800">
                <a:latin typeface="Arial" panose="020B0604020202020204" pitchFamily="34" charset="0"/>
                <a:cs typeface="Arial" panose="020B0604020202020204" pitchFamily="34" charset="0"/>
              </a:rPr>
              <a:t>ditive </a:t>
            </a:r>
            <a:r>
              <a:rPr lang="fr-CA" altLang="en-US" sz="1800" b="1">
                <a:latin typeface="Arial" panose="020B0604020202020204" pitchFamily="34" charset="0"/>
                <a:cs typeface="Arial" panose="020B0604020202020204" pitchFamily="34" charset="0"/>
              </a:rPr>
              <a:t>I</a:t>
            </a:r>
            <a:r>
              <a:rPr lang="fr-CA" altLang="en-US" sz="1800">
                <a:latin typeface="Arial" panose="020B0604020202020204" pitchFamily="34" charset="0"/>
                <a:cs typeface="Arial" panose="020B0604020202020204" pitchFamily="34" charset="0"/>
              </a:rPr>
              <a:t>n</a:t>
            </a:r>
            <a:r>
              <a:rPr lang="fr-CA" altLang="en-US" sz="1800" b="1">
                <a:latin typeface="Arial" panose="020B0604020202020204" pitchFamily="34" charset="0"/>
                <a:cs typeface="Arial" panose="020B0604020202020204" pitchFamily="34" charset="0"/>
              </a:rPr>
              <a:t>V</a:t>
            </a:r>
            <a:r>
              <a:rPr lang="fr-CA" altLang="en-US" sz="1800">
                <a:latin typeface="Arial" panose="020B0604020202020204" pitchFamily="34" charset="0"/>
                <a:cs typeface="Arial" panose="020B0604020202020204" pitchFamily="34" charset="0"/>
              </a:rPr>
              <a:t>erse) developed by Matt Wolak</a:t>
            </a:r>
          </a:p>
        </p:txBody>
      </p:sp>
      <p:sp>
        <p:nvSpPr>
          <p:cNvPr id="430088" name="Line 7">
            <a:extLst>
              <a:ext uri="{FF2B5EF4-FFF2-40B4-BE49-F238E27FC236}">
                <a16:creationId xmlns:a16="http://schemas.microsoft.com/office/drawing/2014/main" id="{106C2977-5A9E-E2CE-E41B-A86558688B47}"/>
              </a:ext>
            </a:extLst>
          </p:cNvPr>
          <p:cNvSpPr>
            <a:spLocks noChangeShapeType="1"/>
          </p:cNvSpPr>
          <p:nvPr/>
        </p:nvSpPr>
        <p:spPr bwMode="auto">
          <a:xfrm flipV="1">
            <a:off x="3197225" y="2454275"/>
            <a:ext cx="2611438" cy="403225"/>
          </a:xfrm>
          <a:prstGeom prst="line">
            <a:avLst/>
          </a:prstGeom>
          <a:noFill/>
          <a:ln w="2857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089" name="Rectangle 8">
            <a:extLst>
              <a:ext uri="{FF2B5EF4-FFF2-40B4-BE49-F238E27FC236}">
                <a16:creationId xmlns:a16="http://schemas.microsoft.com/office/drawing/2014/main" id="{0C4192DC-E6B8-4731-9486-5B0F3603C61E}"/>
              </a:ext>
            </a:extLst>
          </p:cNvPr>
          <p:cNvSpPr>
            <a:spLocks noChangeArrowheads="1"/>
          </p:cNvSpPr>
          <p:nvPr/>
        </p:nvSpPr>
        <p:spPr bwMode="auto">
          <a:xfrm>
            <a:off x="76200" y="1404938"/>
            <a:ext cx="8229600" cy="224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pPr>
            <a:r>
              <a:rPr lang="fr-CA" altLang="en-US" sz="2800">
                <a:latin typeface="Arial" panose="020B0604020202020204" pitchFamily="34" charset="0"/>
              </a:rPr>
              <a:t>Random effects:</a:t>
            </a:r>
          </a:p>
          <a:p>
            <a:pPr lvl="1">
              <a:lnSpc>
                <a:spcPct val="90000"/>
              </a:lnSpc>
            </a:pPr>
            <a:r>
              <a:rPr lang="fr-CA" altLang="en-US" sz="2400">
                <a:solidFill>
                  <a:srgbClr val="0000FF"/>
                </a:solidFill>
                <a:latin typeface="Arial" panose="020B0604020202020204" pitchFamily="34" charset="0"/>
              </a:rPr>
              <a:t>Common environmental (</a:t>
            </a:r>
            <a:r>
              <a:rPr lang="fr-CA" altLang="en-US" sz="2400" i="1">
                <a:solidFill>
                  <a:srgbClr val="0000FF"/>
                </a:solidFill>
                <a:latin typeface="Arial" panose="020B0604020202020204" pitchFamily="34" charset="0"/>
              </a:rPr>
              <a:t>V</a:t>
            </a:r>
            <a:r>
              <a:rPr lang="fr-CA" altLang="en-US" sz="2400" baseline="-25000">
                <a:solidFill>
                  <a:srgbClr val="0000FF"/>
                </a:solidFill>
                <a:latin typeface="Arial" panose="020B0604020202020204" pitchFamily="34" charset="0"/>
              </a:rPr>
              <a:t>C</a:t>
            </a:r>
            <a:r>
              <a:rPr lang="fr-CA" altLang="en-US" sz="2400">
                <a:solidFill>
                  <a:srgbClr val="0000FF"/>
                </a:solidFill>
                <a:latin typeface="Arial" panose="020B0604020202020204" pitchFamily="34" charset="0"/>
              </a:rPr>
              <a:t>)</a:t>
            </a:r>
          </a:p>
          <a:p>
            <a:pPr lvl="1">
              <a:lnSpc>
                <a:spcPct val="90000"/>
              </a:lnSpc>
            </a:pPr>
            <a:r>
              <a:rPr lang="fr-CA" altLang="en-US" sz="2400">
                <a:solidFill>
                  <a:srgbClr val="FF0000"/>
                </a:solidFill>
                <a:latin typeface="Arial" panose="020B0604020202020204" pitchFamily="34" charset="0"/>
              </a:rPr>
              <a:t>Additive genetic (</a:t>
            </a:r>
            <a:r>
              <a:rPr lang="fr-CA" altLang="en-US" sz="2400" i="1">
                <a:solidFill>
                  <a:srgbClr val="FF0000"/>
                </a:solidFill>
                <a:latin typeface="Arial" panose="020B0604020202020204" pitchFamily="34" charset="0"/>
              </a:rPr>
              <a:t>V</a:t>
            </a:r>
            <a:r>
              <a:rPr lang="fr-CA" altLang="en-US" sz="2400" baseline="-25000">
                <a:solidFill>
                  <a:srgbClr val="FF0000"/>
                </a:solidFill>
                <a:latin typeface="Arial" panose="020B0604020202020204" pitchFamily="34" charset="0"/>
              </a:rPr>
              <a:t>A</a:t>
            </a:r>
            <a:r>
              <a:rPr lang="fr-CA" altLang="en-US" sz="2400">
                <a:solidFill>
                  <a:srgbClr val="FF0000"/>
                </a:solidFill>
                <a:latin typeface="Arial" panose="020B0604020202020204" pitchFamily="34" charset="0"/>
              </a:rPr>
              <a:t>)</a:t>
            </a:r>
          </a:p>
          <a:p>
            <a:pPr lvl="1">
              <a:lnSpc>
                <a:spcPct val="90000"/>
              </a:lnSpc>
            </a:pPr>
            <a:r>
              <a:rPr lang="fr-CA" altLang="en-US" sz="2400">
                <a:solidFill>
                  <a:srgbClr val="33CC33"/>
                </a:solidFill>
                <a:latin typeface="Arial" panose="020B0604020202020204" pitchFamily="34" charset="0"/>
              </a:rPr>
              <a:t>Dominance (</a:t>
            </a:r>
            <a:r>
              <a:rPr lang="fr-CA" altLang="en-US" sz="2400" i="1">
                <a:solidFill>
                  <a:srgbClr val="33CC33"/>
                </a:solidFill>
                <a:latin typeface="Arial" panose="020B0604020202020204" pitchFamily="34" charset="0"/>
              </a:rPr>
              <a:t>V</a:t>
            </a:r>
            <a:r>
              <a:rPr lang="fr-CA" altLang="en-US" sz="2400" baseline="-25000">
                <a:solidFill>
                  <a:srgbClr val="33CC33"/>
                </a:solidFill>
                <a:latin typeface="Arial" panose="020B0604020202020204" pitchFamily="34" charset="0"/>
              </a:rPr>
              <a:t>D</a:t>
            </a:r>
            <a:r>
              <a:rPr lang="fr-CA" altLang="en-US" sz="2400">
                <a:solidFill>
                  <a:srgbClr val="33CC33"/>
                </a:solidFill>
                <a:latin typeface="Arial" panose="020B0604020202020204" pitchFamily="34" charset="0"/>
              </a:rPr>
              <a:t>)</a:t>
            </a:r>
          </a:p>
          <a:p>
            <a:pPr lvl="1">
              <a:lnSpc>
                <a:spcPct val="90000"/>
              </a:lnSpc>
            </a:pPr>
            <a:r>
              <a:rPr lang="en-US" altLang="en-US" sz="2400">
                <a:latin typeface="Arial" panose="020B0604020202020204" pitchFamily="34" charset="0"/>
              </a:rPr>
              <a:t>Residual variance (</a:t>
            </a:r>
            <a:r>
              <a:rPr lang="en-US" altLang="en-US" sz="2400" i="1">
                <a:latin typeface="Arial" panose="020B0604020202020204" pitchFamily="34" charset="0"/>
              </a:rPr>
              <a:t>V</a:t>
            </a:r>
            <a:r>
              <a:rPr lang="en-US" altLang="en-US" sz="2400" baseline="-25000">
                <a:latin typeface="Arial" panose="020B0604020202020204" pitchFamily="34" charset="0"/>
              </a:rPr>
              <a:t>R</a:t>
            </a:r>
            <a:r>
              <a:rPr lang="en-US" altLang="en-US" sz="2400">
                <a:latin typeface="Arial" panose="020B0604020202020204" pitchFamily="34" charset="0"/>
              </a:rPr>
              <a:t>)</a:t>
            </a:r>
            <a:endParaRPr lang="fr-CA" altLang="en-US" sz="2400">
              <a:latin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Slide Number Placeholder 3">
            <a:extLst>
              <a:ext uri="{FF2B5EF4-FFF2-40B4-BE49-F238E27FC236}">
                <a16:creationId xmlns:a16="http://schemas.microsoft.com/office/drawing/2014/main" id="{53D3FC62-D788-E975-29C2-11CDA2A92F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482BB80-0D9E-4CB0-96CC-1647E72F16C5}" type="slidenum">
              <a:rPr lang="en-US" altLang="en-US" sz="1400"/>
              <a:pPr>
                <a:spcBef>
                  <a:spcPct val="0"/>
                </a:spcBef>
                <a:buFontTx/>
                <a:buNone/>
              </a:pPr>
              <a:t>232</a:t>
            </a:fld>
            <a:endParaRPr lang="en-US" altLang="en-US" sz="1400"/>
          </a:p>
        </p:txBody>
      </p:sp>
      <p:pic>
        <p:nvPicPr>
          <p:cNvPr id="431107" name="Picture 2">
            <a:extLst>
              <a:ext uri="{FF2B5EF4-FFF2-40B4-BE49-F238E27FC236}">
                <a16:creationId xmlns:a16="http://schemas.microsoft.com/office/drawing/2014/main" id="{4D114EAD-660A-14F6-E831-2E053E35F8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03725" y="85725"/>
            <a:ext cx="4473575" cy="661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1108" name="Rectangle 3">
            <a:extLst>
              <a:ext uri="{FF2B5EF4-FFF2-40B4-BE49-F238E27FC236}">
                <a16:creationId xmlns:a16="http://schemas.microsoft.com/office/drawing/2014/main" id="{E92A99B7-7450-9010-B21F-A05B59C4A7D3}"/>
              </a:ext>
            </a:extLst>
          </p:cNvPr>
          <p:cNvSpPr>
            <a:spLocks noChangeArrowheads="1"/>
          </p:cNvSpPr>
          <p:nvPr/>
        </p:nvSpPr>
        <p:spPr bwMode="auto">
          <a:xfrm>
            <a:off x="247650" y="631825"/>
            <a:ext cx="3721100" cy="484981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38100">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Entire pedigree</a:t>
            </a:r>
            <a:br>
              <a:rPr lang="en-US" altLang="en-US" b="1">
                <a:latin typeface="Arial" panose="020B0604020202020204" pitchFamily="34" charset="0"/>
              </a:rPr>
            </a:br>
            <a:r>
              <a:rPr lang="en-US" altLang="en-US" sz="2800" b="1">
                <a:latin typeface="Arial" panose="020B0604020202020204" pitchFamily="34" charset="0"/>
              </a:rPr>
              <a:t> </a:t>
            </a:r>
            <a:br>
              <a:rPr lang="en-US" altLang="en-US" sz="2800" b="1">
                <a:latin typeface="Arial" panose="020B0604020202020204" pitchFamily="34" charset="0"/>
              </a:rPr>
            </a:br>
            <a:r>
              <a:rPr lang="en-US" altLang="en-US" sz="2800" b="1" i="1">
                <a:solidFill>
                  <a:srgbClr val="0000FF"/>
                </a:solidFill>
                <a:latin typeface="Arial" panose="020B0604020202020204" pitchFamily="34" charset="0"/>
              </a:rPr>
              <a:t>Example: line 8</a:t>
            </a:r>
            <a:br>
              <a:rPr lang="en-US" altLang="en-US" sz="2800" b="1" i="1">
                <a:solidFill>
                  <a:srgbClr val="0000FF"/>
                </a:solidFill>
                <a:latin typeface="Arial" panose="020B0604020202020204" pitchFamily="34" charset="0"/>
              </a:rPr>
            </a:br>
            <a:r>
              <a:rPr lang="en-US" altLang="en-US" sz="2800" b="1" i="1">
                <a:solidFill>
                  <a:srgbClr val="0000FF"/>
                </a:solidFill>
                <a:latin typeface="Arial" panose="020B0604020202020204" pitchFamily="34" charset="0"/>
              </a:rPr>
              <a:t>&gt;3,000 individuals</a:t>
            </a:r>
            <a:br>
              <a:rPr lang="en-US" altLang="en-US" sz="2800" b="1" i="1">
                <a:solidFill>
                  <a:srgbClr val="0000FF"/>
                </a:solidFill>
                <a:latin typeface="Arial" panose="020B0604020202020204" pitchFamily="34" charset="0"/>
              </a:rPr>
            </a:br>
            <a:br>
              <a:rPr lang="en-US" altLang="en-US" sz="2800" b="1" i="1">
                <a:solidFill>
                  <a:srgbClr val="0000FF"/>
                </a:solidFill>
                <a:latin typeface="Arial" panose="020B0604020202020204" pitchFamily="34" charset="0"/>
              </a:rPr>
            </a:br>
            <a:r>
              <a:rPr lang="en-US" altLang="en-US" sz="2800" b="1" i="1">
                <a:solidFill>
                  <a:srgbClr val="0000FF"/>
                </a:solidFill>
                <a:latin typeface="Arial" panose="020B0604020202020204" pitchFamily="34" charset="0"/>
              </a:rPr>
              <a:t>Estimate narrow-sense heritability before limit (generations 0-10) and after the limit (generations 21-31)</a:t>
            </a:r>
            <a:endParaRPr lang="fr-CA" altLang="en-US" sz="2800" b="1" i="1">
              <a:solidFill>
                <a:srgbClr val="0000FF"/>
              </a:solidFill>
              <a:latin typeface="Arial" panose="020B0604020202020204" pitchFamily="34" charset="0"/>
            </a:endParaRPr>
          </a:p>
        </p:txBody>
      </p:sp>
      <p:sp>
        <p:nvSpPr>
          <p:cNvPr id="431109" name="Text Box 4">
            <a:extLst>
              <a:ext uri="{FF2B5EF4-FFF2-40B4-BE49-F238E27FC236}">
                <a16:creationId xmlns:a16="http://schemas.microsoft.com/office/drawing/2014/main" id="{ACEE68BD-1F51-C1AC-0379-4162EFF63798}"/>
              </a:ext>
            </a:extLst>
          </p:cNvPr>
          <p:cNvSpPr txBox="1">
            <a:spLocks noChangeArrowheads="1"/>
          </p:cNvSpPr>
          <p:nvPr/>
        </p:nvSpPr>
        <p:spPr bwMode="auto">
          <a:xfrm>
            <a:off x="4046538" y="-66675"/>
            <a:ext cx="387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-2</a:t>
            </a:r>
          </a:p>
        </p:txBody>
      </p:sp>
      <p:sp>
        <p:nvSpPr>
          <p:cNvPr id="431110" name="Text Box 5">
            <a:extLst>
              <a:ext uri="{FF2B5EF4-FFF2-40B4-BE49-F238E27FC236}">
                <a16:creationId xmlns:a16="http://schemas.microsoft.com/office/drawing/2014/main" id="{DE11E33E-2902-F2BA-6FF0-CC8E45217F59}"/>
              </a:ext>
            </a:extLst>
          </p:cNvPr>
          <p:cNvSpPr txBox="1">
            <a:spLocks noChangeArrowheads="1"/>
          </p:cNvSpPr>
          <p:nvPr/>
        </p:nvSpPr>
        <p:spPr bwMode="auto">
          <a:xfrm>
            <a:off x="4122738" y="314325"/>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0</a:t>
            </a:r>
          </a:p>
        </p:txBody>
      </p:sp>
      <p:sp>
        <p:nvSpPr>
          <p:cNvPr id="431111" name="Text Box 6">
            <a:extLst>
              <a:ext uri="{FF2B5EF4-FFF2-40B4-BE49-F238E27FC236}">
                <a16:creationId xmlns:a16="http://schemas.microsoft.com/office/drawing/2014/main" id="{7D38D536-3C83-7ECA-93F0-162B7B1FCFCC}"/>
              </a:ext>
            </a:extLst>
          </p:cNvPr>
          <p:cNvSpPr txBox="1">
            <a:spLocks noChangeArrowheads="1"/>
          </p:cNvSpPr>
          <p:nvPr/>
        </p:nvSpPr>
        <p:spPr bwMode="auto">
          <a:xfrm>
            <a:off x="4035425" y="6481763"/>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31</a:t>
            </a:r>
          </a:p>
        </p:txBody>
      </p:sp>
      <p:sp>
        <p:nvSpPr>
          <p:cNvPr id="431112" name="Text Box 7">
            <a:extLst>
              <a:ext uri="{FF2B5EF4-FFF2-40B4-BE49-F238E27FC236}">
                <a16:creationId xmlns:a16="http://schemas.microsoft.com/office/drawing/2014/main" id="{8714CE82-2C6C-69C1-A704-87A53D55AA94}"/>
              </a:ext>
            </a:extLst>
          </p:cNvPr>
          <p:cNvSpPr txBox="1">
            <a:spLocks noChangeArrowheads="1"/>
          </p:cNvSpPr>
          <p:nvPr/>
        </p:nvSpPr>
        <p:spPr bwMode="auto">
          <a:xfrm>
            <a:off x="4016375" y="4292600"/>
            <a:ext cx="438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20</a:t>
            </a:r>
          </a:p>
        </p:txBody>
      </p:sp>
      <p:sp>
        <p:nvSpPr>
          <p:cNvPr id="431113" name="Text Box 11">
            <a:extLst>
              <a:ext uri="{FF2B5EF4-FFF2-40B4-BE49-F238E27FC236}">
                <a16:creationId xmlns:a16="http://schemas.microsoft.com/office/drawing/2014/main" id="{F4FC773C-C104-68A3-78A5-C9B6B89DB658}"/>
              </a:ext>
            </a:extLst>
          </p:cNvPr>
          <p:cNvSpPr txBox="1">
            <a:spLocks noChangeArrowheads="1"/>
          </p:cNvSpPr>
          <p:nvPr/>
        </p:nvSpPr>
        <p:spPr bwMode="auto">
          <a:xfrm>
            <a:off x="4021138" y="2316163"/>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a:latin typeface="Arial" panose="020B0604020202020204" pitchFamily="34" charset="0"/>
                <a:cs typeface="Arial" panose="020B0604020202020204" pitchFamily="34" charset="0"/>
              </a:rPr>
              <a:t>10</a:t>
            </a: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Slide Number Placeholder 3">
            <a:extLst>
              <a:ext uri="{FF2B5EF4-FFF2-40B4-BE49-F238E27FC236}">
                <a16:creationId xmlns:a16="http://schemas.microsoft.com/office/drawing/2014/main" id="{6C3AEA99-A87C-DA25-36DF-C973B1014B3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C9B59BD-D1A4-4BA7-A76B-98F019F2FCE8}" type="slidenum">
              <a:rPr lang="en-US" altLang="en-US" sz="1400"/>
              <a:pPr>
                <a:spcBef>
                  <a:spcPct val="0"/>
                </a:spcBef>
                <a:buFontTx/>
                <a:buNone/>
              </a:pPr>
              <a:t>233</a:t>
            </a:fld>
            <a:endParaRPr lang="en-US" altLang="en-US" sz="1400"/>
          </a:p>
        </p:txBody>
      </p:sp>
      <p:sp>
        <p:nvSpPr>
          <p:cNvPr id="433155" name="Line 2">
            <a:extLst>
              <a:ext uri="{FF2B5EF4-FFF2-40B4-BE49-F238E27FC236}">
                <a16:creationId xmlns:a16="http://schemas.microsoft.com/office/drawing/2014/main" id="{886252A9-D069-B23E-73B4-1FA00313A46A}"/>
              </a:ext>
            </a:extLst>
          </p:cNvPr>
          <p:cNvSpPr>
            <a:spLocks noChangeShapeType="1"/>
          </p:cNvSpPr>
          <p:nvPr/>
        </p:nvSpPr>
        <p:spPr bwMode="auto">
          <a:xfrm>
            <a:off x="5268913" y="3738563"/>
            <a:ext cx="0" cy="178593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6" name="Rectangle 3">
            <a:extLst>
              <a:ext uri="{FF2B5EF4-FFF2-40B4-BE49-F238E27FC236}">
                <a16:creationId xmlns:a16="http://schemas.microsoft.com/office/drawing/2014/main" id="{22A5C438-E536-AB54-32A1-14D10AC37007}"/>
              </a:ext>
            </a:extLst>
          </p:cNvPr>
          <p:cNvSpPr>
            <a:spLocks noChangeArrowheads="1"/>
          </p:cNvSpPr>
          <p:nvPr/>
        </p:nvSpPr>
        <p:spPr bwMode="auto">
          <a:xfrm>
            <a:off x="977900"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3</a:t>
            </a:r>
            <a:endParaRPr lang="fr-CA" altLang="en-US" sz="3600" b="1">
              <a:latin typeface="Arial" panose="020B0604020202020204" pitchFamily="34" charset="0"/>
              <a:cs typeface="Arial" panose="020B0604020202020204" pitchFamily="34" charset="0"/>
            </a:endParaRPr>
          </a:p>
        </p:txBody>
      </p:sp>
      <p:sp>
        <p:nvSpPr>
          <p:cNvPr id="433157" name="Line 4">
            <a:extLst>
              <a:ext uri="{FF2B5EF4-FFF2-40B4-BE49-F238E27FC236}">
                <a16:creationId xmlns:a16="http://schemas.microsoft.com/office/drawing/2014/main" id="{5E60CE69-F619-9089-BC3D-0CC58607D627}"/>
              </a:ext>
            </a:extLst>
          </p:cNvPr>
          <p:cNvSpPr>
            <a:spLocks noChangeShapeType="1"/>
          </p:cNvSpPr>
          <p:nvPr/>
        </p:nvSpPr>
        <p:spPr bwMode="auto">
          <a:xfrm>
            <a:off x="742950" y="551656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8" name="Line 5">
            <a:extLst>
              <a:ext uri="{FF2B5EF4-FFF2-40B4-BE49-F238E27FC236}">
                <a16:creationId xmlns:a16="http://schemas.microsoft.com/office/drawing/2014/main" id="{8E16E5BB-6CBE-4E00-75AA-24A5482B6616}"/>
              </a:ext>
            </a:extLst>
          </p:cNvPr>
          <p:cNvSpPr>
            <a:spLocks noChangeShapeType="1"/>
          </p:cNvSpPr>
          <p:nvPr/>
        </p:nvSpPr>
        <p:spPr bwMode="auto">
          <a:xfrm flipV="1">
            <a:off x="8699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59" name="Line 6">
            <a:extLst>
              <a:ext uri="{FF2B5EF4-FFF2-40B4-BE49-F238E27FC236}">
                <a16:creationId xmlns:a16="http://schemas.microsoft.com/office/drawing/2014/main" id="{D3608DE4-1FDB-1E67-9E9B-10350DA6596C}"/>
              </a:ext>
            </a:extLst>
          </p:cNvPr>
          <p:cNvSpPr>
            <a:spLocks noChangeShapeType="1"/>
          </p:cNvSpPr>
          <p:nvPr/>
        </p:nvSpPr>
        <p:spPr bwMode="auto">
          <a:xfrm flipV="1">
            <a:off x="2152650"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0" name="Rectangle 7">
            <a:extLst>
              <a:ext uri="{FF2B5EF4-FFF2-40B4-BE49-F238E27FC236}">
                <a16:creationId xmlns:a16="http://schemas.microsoft.com/office/drawing/2014/main" id="{1B09540F-0EE4-1217-DCF3-208B317CEA34}"/>
              </a:ext>
            </a:extLst>
          </p:cNvPr>
          <p:cNvSpPr>
            <a:spLocks noChangeArrowheads="1"/>
          </p:cNvSpPr>
          <p:nvPr/>
        </p:nvSpPr>
        <p:spPr bwMode="auto">
          <a:xfrm>
            <a:off x="479425" y="5643563"/>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161" name="Rectangle 8">
            <a:extLst>
              <a:ext uri="{FF2B5EF4-FFF2-40B4-BE49-F238E27FC236}">
                <a16:creationId xmlns:a16="http://schemas.microsoft.com/office/drawing/2014/main" id="{1AA3658B-0D83-80AD-C7FB-5A1B90D23082}"/>
              </a:ext>
            </a:extLst>
          </p:cNvPr>
          <p:cNvSpPr>
            <a:spLocks noChangeArrowheads="1"/>
          </p:cNvSpPr>
          <p:nvPr/>
        </p:nvSpPr>
        <p:spPr bwMode="auto">
          <a:xfrm>
            <a:off x="1825625" y="5643563"/>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162" name="Rectangle 9">
            <a:extLst>
              <a:ext uri="{FF2B5EF4-FFF2-40B4-BE49-F238E27FC236}">
                <a16:creationId xmlns:a16="http://schemas.microsoft.com/office/drawing/2014/main" id="{3ED99C3E-76D4-D259-7923-55FF1A6AE2E9}"/>
              </a:ext>
            </a:extLst>
          </p:cNvPr>
          <p:cNvSpPr>
            <a:spLocks noChangeArrowheads="1"/>
          </p:cNvSpPr>
          <p:nvPr/>
        </p:nvSpPr>
        <p:spPr bwMode="auto">
          <a:xfrm rot="-5400000">
            <a:off x="-846137" y="3375025"/>
            <a:ext cx="21193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800">
                <a:solidFill>
                  <a:srgbClr val="000000"/>
                </a:solidFill>
                <a:latin typeface="Arial" panose="020B0604020202020204" pitchFamily="34" charset="0"/>
                <a:cs typeface="Arial" panose="020B0604020202020204" pitchFamily="34" charset="0"/>
              </a:rPr>
              <a:t>Variance (se)</a:t>
            </a:r>
            <a:endParaRPr lang="fr-CA" altLang="en-US" sz="3600">
              <a:latin typeface="Arial" panose="020B0604020202020204" pitchFamily="34" charset="0"/>
              <a:cs typeface="Arial" panose="020B0604020202020204" pitchFamily="34" charset="0"/>
            </a:endParaRPr>
          </a:p>
        </p:txBody>
      </p:sp>
      <p:sp>
        <p:nvSpPr>
          <p:cNvPr id="433163" name="Line 10">
            <a:extLst>
              <a:ext uri="{FF2B5EF4-FFF2-40B4-BE49-F238E27FC236}">
                <a16:creationId xmlns:a16="http://schemas.microsoft.com/office/drawing/2014/main" id="{6E8D92D2-8901-BA7C-A440-3B59F8D80EAE}"/>
              </a:ext>
            </a:extLst>
          </p:cNvPr>
          <p:cNvSpPr>
            <a:spLocks noChangeShapeType="1"/>
          </p:cNvSpPr>
          <p:nvPr/>
        </p:nvSpPr>
        <p:spPr bwMode="auto">
          <a:xfrm flipV="1">
            <a:off x="742950"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4" name="Line 11">
            <a:extLst>
              <a:ext uri="{FF2B5EF4-FFF2-40B4-BE49-F238E27FC236}">
                <a16:creationId xmlns:a16="http://schemas.microsoft.com/office/drawing/2014/main" id="{1C6EBA6D-10A0-A749-5812-77D443AD898D}"/>
              </a:ext>
            </a:extLst>
          </p:cNvPr>
          <p:cNvSpPr>
            <a:spLocks noChangeShapeType="1"/>
          </p:cNvSpPr>
          <p:nvPr/>
        </p:nvSpPr>
        <p:spPr bwMode="auto">
          <a:xfrm>
            <a:off x="688975" y="55165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5" name="Line 12">
            <a:extLst>
              <a:ext uri="{FF2B5EF4-FFF2-40B4-BE49-F238E27FC236}">
                <a16:creationId xmlns:a16="http://schemas.microsoft.com/office/drawing/2014/main" id="{F7CADBB4-89D7-6BB6-6B05-F4F000CD3C04}"/>
              </a:ext>
            </a:extLst>
          </p:cNvPr>
          <p:cNvSpPr>
            <a:spLocks noChangeShapeType="1"/>
          </p:cNvSpPr>
          <p:nvPr/>
        </p:nvSpPr>
        <p:spPr bwMode="auto">
          <a:xfrm>
            <a:off x="688975" y="46593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6" name="Line 13">
            <a:extLst>
              <a:ext uri="{FF2B5EF4-FFF2-40B4-BE49-F238E27FC236}">
                <a16:creationId xmlns:a16="http://schemas.microsoft.com/office/drawing/2014/main" id="{A75CD4A0-051C-78F2-451E-F21EC6D54633}"/>
              </a:ext>
            </a:extLst>
          </p:cNvPr>
          <p:cNvSpPr>
            <a:spLocks noChangeShapeType="1"/>
          </p:cNvSpPr>
          <p:nvPr/>
        </p:nvSpPr>
        <p:spPr bwMode="auto">
          <a:xfrm>
            <a:off x="688975" y="38036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7" name="Line 14">
            <a:extLst>
              <a:ext uri="{FF2B5EF4-FFF2-40B4-BE49-F238E27FC236}">
                <a16:creationId xmlns:a16="http://schemas.microsoft.com/office/drawing/2014/main" id="{27C1A293-4057-5DEE-99DE-4D3EB829E062}"/>
              </a:ext>
            </a:extLst>
          </p:cNvPr>
          <p:cNvSpPr>
            <a:spLocks noChangeShapeType="1"/>
          </p:cNvSpPr>
          <p:nvPr/>
        </p:nvSpPr>
        <p:spPr bwMode="auto">
          <a:xfrm>
            <a:off x="688975" y="29464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8" name="Line 15">
            <a:extLst>
              <a:ext uri="{FF2B5EF4-FFF2-40B4-BE49-F238E27FC236}">
                <a16:creationId xmlns:a16="http://schemas.microsoft.com/office/drawing/2014/main" id="{5ED992E1-4DCC-FB1F-6052-457FF8B59389}"/>
              </a:ext>
            </a:extLst>
          </p:cNvPr>
          <p:cNvSpPr>
            <a:spLocks noChangeShapeType="1"/>
          </p:cNvSpPr>
          <p:nvPr/>
        </p:nvSpPr>
        <p:spPr bwMode="auto">
          <a:xfrm>
            <a:off x="688975" y="20907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69" name="Rectangle 16">
            <a:extLst>
              <a:ext uri="{FF2B5EF4-FFF2-40B4-BE49-F238E27FC236}">
                <a16:creationId xmlns:a16="http://schemas.microsoft.com/office/drawing/2014/main" id="{534525EC-C169-27A2-0B6A-EB4B9DF4978B}"/>
              </a:ext>
            </a:extLst>
          </p:cNvPr>
          <p:cNvSpPr>
            <a:spLocks noChangeArrowheads="1"/>
          </p:cNvSpPr>
          <p:nvPr/>
        </p:nvSpPr>
        <p:spPr bwMode="auto">
          <a:xfrm>
            <a:off x="404813" y="54308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170" name="Rectangle 17">
            <a:extLst>
              <a:ext uri="{FF2B5EF4-FFF2-40B4-BE49-F238E27FC236}">
                <a16:creationId xmlns:a16="http://schemas.microsoft.com/office/drawing/2014/main" id="{C8AF2921-4FBD-1494-D849-74504FFAA27F}"/>
              </a:ext>
            </a:extLst>
          </p:cNvPr>
          <p:cNvSpPr>
            <a:spLocks noChangeArrowheads="1"/>
          </p:cNvSpPr>
          <p:nvPr/>
        </p:nvSpPr>
        <p:spPr bwMode="auto">
          <a:xfrm>
            <a:off x="404813" y="45735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171" name="Rectangle 18">
            <a:extLst>
              <a:ext uri="{FF2B5EF4-FFF2-40B4-BE49-F238E27FC236}">
                <a16:creationId xmlns:a16="http://schemas.microsoft.com/office/drawing/2014/main" id="{767F3CB2-2062-11FF-EC3F-274E52A2B981}"/>
              </a:ext>
            </a:extLst>
          </p:cNvPr>
          <p:cNvSpPr>
            <a:spLocks noChangeArrowheads="1"/>
          </p:cNvSpPr>
          <p:nvPr/>
        </p:nvSpPr>
        <p:spPr bwMode="auto">
          <a:xfrm>
            <a:off x="404813" y="371792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172" name="Rectangle 19">
            <a:extLst>
              <a:ext uri="{FF2B5EF4-FFF2-40B4-BE49-F238E27FC236}">
                <a16:creationId xmlns:a16="http://schemas.microsoft.com/office/drawing/2014/main" id="{9DC48938-3962-5CE6-AFEA-70310EFAB985}"/>
              </a:ext>
            </a:extLst>
          </p:cNvPr>
          <p:cNvSpPr>
            <a:spLocks noChangeArrowheads="1"/>
          </p:cNvSpPr>
          <p:nvPr/>
        </p:nvSpPr>
        <p:spPr bwMode="auto">
          <a:xfrm>
            <a:off x="404813" y="28606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173" name="Rectangle 20">
            <a:extLst>
              <a:ext uri="{FF2B5EF4-FFF2-40B4-BE49-F238E27FC236}">
                <a16:creationId xmlns:a16="http://schemas.microsoft.com/office/drawing/2014/main" id="{3A59E784-CEAD-1C24-03DA-8C5E647D6924}"/>
              </a:ext>
            </a:extLst>
          </p:cNvPr>
          <p:cNvSpPr>
            <a:spLocks noChangeArrowheads="1"/>
          </p:cNvSpPr>
          <p:nvPr/>
        </p:nvSpPr>
        <p:spPr bwMode="auto">
          <a:xfrm>
            <a:off x="404813" y="2005013"/>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174" name="Line 21">
            <a:extLst>
              <a:ext uri="{FF2B5EF4-FFF2-40B4-BE49-F238E27FC236}">
                <a16:creationId xmlns:a16="http://schemas.microsoft.com/office/drawing/2014/main" id="{E1927032-1A66-3409-34CA-7D47FE9AC229}"/>
              </a:ext>
            </a:extLst>
          </p:cNvPr>
          <p:cNvSpPr>
            <a:spLocks noChangeShapeType="1"/>
          </p:cNvSpPr>
          <p:nvPr/>
        </p:nvSpPr>
        <p:spPr bwMode="auto">
          <a:xfrm>
            <a:off x="869950" y="5154613"/>
            <a:ext cx="1282700" cy="2698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5" name="Line 22">
            <a:extLst>
              <a:ext uri="{FF2B5EF4-FFF2-40B4-BE49-F238E27FC236}">
                <a16:creationId xmlns:a16="http://schemas.microsoft.com/office/drawing/2014/main" id="{C1F20D29-5542-5CB1-9C85-403A62244892}"/>
              </a:ext>
            </a:extLst>
          </p:cNvPr>
          <p:cNvSpPr>
            <a:spLocks noChangeShapeType="1"/>
          </p:cNvSpPr>
          <p:nvPr/>
        </p:nvSpPr>
        <p:spPr bwMode="auto">
          <a:xfrm>
            <a:off x="869950" y="5516563"/>
            <a:ext cx="1282700"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6" name="Line 23">
            <a:extLst>
              <a:ext uri="{FF2B5EF4-FFF2-40B4-BE49-F238E27FC236}">
                <a16:creationId xmlns:a16="http://schemas.microsoft.com/office/drawing/2014/main" id="{A4173B03-6558-0EDB-EBA8-8FD758EBC111}"/>
              </a:ext>
            </a:extLst>
          </p:cNvPr>
          <p:cNvSpPr>
            <a:spLocks noChangeShapeType="1"/>
          </p:cNvSpPr>
          <p:nvPr/>
        </p:nvSpPr>
        <p:spPr bwMode="auto">
          <a:xfrm>
            <a:off x="869950" y="2619375"/>
            <a:ext cx="1282700" cy="9906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7" name="Line 24">
            <a:extLst>
              <a:ext uri="{FF2B5EF4-FFF2-40B4-BE49-F238E27FC236}">
                <a16:creationId xmlns:a16="http://schemas.microsoft.com/office/drawing/2014/main" id="{F512266F-59CB-2D1C-DEB5-222EC6FDCE59}"/>
              </a:ext>
            </a:extLst>
          </p:cNvPr>
          <p:cNvSpPr>
            <a:spLocks noChangeShapeType="1"/>
          </p:cNvSpPr>
          <p:nvPr/>
        </p:nvSpPr>
        <p:spPr bwMode="auto">
          <a:xfrm flipV="1">
            <a:off x="869950" y="495776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8" name="Line 25">
            <a:extLst>
              <a:ext uri="{FF2B5EF4-FFF2-40B4-BE49-F238E27FC236}">
                <a16:creationId xmlns:a16="http://schemas.microsoft.com/office/drawing/2014/main" id="{B72D3AFB-72BB-C383-9407-558136400089}"/>
              </a:ext>
            </a:extLst>
          </p:cNvPr>
          <p:cNvSpPr>
            <a:spLocks noChangeShapeType="1"/>
          </p:cNvSpPr>
          <p:nvPr/>
        </p:nvSpPr>
        <p:spPr bwMode="auto">
          <a:xfrm>
            <a:off x="815975" y="49577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79" name="Line 26">
            <a:extLst>
              <a:ext uri="{FF2B5EF4-FFF2-40B4-BE49-F238E27FC236}">
                <a16:creationId xmlns:a16="http://schemas.microsoft.com/office/drawing/2014/main" id="{0A2F80EB-4C1E-F55F-50DE-F68BBE0A3A5F}"/>
              </a:ext>
            </a:extLst>
          </p:cNvPr>
          <p:cNvSpPr>
            <a:spLocks noChangeShapeType="1"/>
          </p:cNvSpPr>
          <p:nvPr/>
        </p:nvSpPr>
        <p:spPr bwMode="auto">
          <a:xfrm>
            <a:off x="869950" y="5154613"/>
            <a:ext cx="0" cy="1968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0" name="Line 27">
            <a:extLst>
              <a:ext uri="{FF2B5EF4-FFF2-40B4-BE49-F238E27FC236}">
                <a16:creationId xmlns:a16="http://schemas.microsoft.com/office/drawing/2014/main" id="{681C5806-B152-AAC8-82C6-45E13E39C5E4}"/>
              </a:ext>
            </a:extLst>
          </p:cNvPr>
          <p:cNvSpPr>
            <a:spLocks noChangeShapeType="1"/>
          </p:cNvSpPr>
          <p:nvPr/>
        </p:nvSpPr>
        <p:spPr bwMode="auto">
          <a:xfrm>
            <a:off x="815975" y="535146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1" name="Oval 28">
            <a:extLst>
              <a:ext uri="{FF2B5EF4-FFF2-40B4-BE49-F238E27FC236}">
                <a16:creationId xmlns:a16="http://schemas.microsoft.com/office/drawing/2014/main" id="{17D2EB36-CA86-EE3D-AF33-933C9BF32F1A}"/>
              </a:ext>
            </a:extLst>
          </p:cNvPr>
          <p:cNvSpPr>
            <a:spLocks noChangeArrowheads="1"/>
          </p:cNvSpPr>
          <p:nvPr/>
        </p:nvSpPr>
        <p:spPr bwMode="auto">
          <a:xfrm>
            <a:off x="828675" y="51133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182" name="Line 29">
            <a:extLst>
              <a:ext uri="{FF2B5EF4-FFF2-40B4-BE49-F238E27FC236}">
                <a16:creationId xmlns:a16="http://schemas.microsoft.com/office/drawing/2014/main" id="{BBC15E5B-2118-A83C-FCE4-72DF328F3915}"/>
              </a:ext>
            </a:extLst>
          </p:cNvPr>
          <p:cNvSpPr>
            <a:spLocks noChangeShapeType="1"/>
          </p:cNvSpPr>
          <p:nvPr/>
        </p:nvSpPr>
        <p:spPr bwMode="auto">
          <a:xfrm flipV="1">
            <a:off x="2152650" y="5273675"/>
            <a:ext cx="0" cy="150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3" name="Line 30">
            <a:extLst>
              <a:ext uri="{FF2B5EF4-FFF2-40B4-BE49-F238E27FC236}">
                <a16:creationId xmlns:a16="http://schemas.microsoft.com/office/drawing/2014/main" id="{743617A9-1614-A675-5DA8-414F8037B3A9}"/>
              </a:ext>
            </a:extLst>
          </p:cNvPr>
          <p:cNvSpPr>
            <a:spLocks noChangeShapeType="1"/>
          </p:cNvSpPr>
          <p:nvPr/>
        </p:nvSpPr>
        <p:spPr bwMode="auto">
          <a:xfrm>
            <a:off x="2097088" y="5273675"/>
            <a:ext cx="11112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4" name="Line 31">
            <a:extLst>
              <a:ext uri="{FF2B5EF4-FFF2-40B4-BE49-F238E27FC236}">
                <a16:creationId xmlns:a16="http://schemas.microsoft.com/office/drawing/2014/main" id="{BF289D3F-CBC7-2027-F285-050DC01C92D0}"/>
              </a:ext>
            </a:extLst>
          </p:cNvPr>
          <p:cNvSpPr>
            <a:spLocks noChangeShapeType="1"/>
          </p:cNvSpPr>
          <p:nvPr/>
        </p:nvSpPr>
        <p:spPr bwMode="auto">
          <a:xfrm>
            <a:off x="2152650" y="5424488"/>
            <a:ext cx="0" cy="920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5" name="Oval 32">
            <a:extLst>
              <a:ext uri="{FF2B5EF4-FFF2-40B4-BE49-F238E27FC236}">
                <a16:creationId xmlns:a16="http://schemas.microsoft.com/office/drawing/2014/main" id="{6CA5A888-F610-9542-C9E1-1B7EAD521972}"/>
              </a:ext>
            </a:extLst>
          </p:cNvPr>
          <p:cNvSpPr>
            <a:spLocks noChangeArrowheads="1"/>
          </p:cNvSpPr>
          <p:nvPr/>
        </p:nvSpPr>
        <p:spPr bwMode="auto">
          <a:xfrm>
            <a:off x="2111375" y="5383213"/>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186" name="Line 33">
            <a:extLst>
              <a:ext uri="{FF2B5EF4-FFF2-40B4-BE49-F238E27FC236}">
                <a16:creationId xmlns:a16="http://schemas.microsoft.com/office/drawing/2014/main" id="{0A6582B1-76A6-89B7-0D3B-0964A1BFCFEB}"/>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7" name="Line 34">
            <a:extLst>
              <a:ext uri="{FF2B5EF4-FFF2-40B4-BE49-F238E27FC236}">
                <a16:creationId xmlns:a16="http://schemas.microsoft.com/office/drawing/2014/main" id="{2A3EF126-C362-9773-00B4-D363913D6770}"/>
              </a:ext>
            </a:extLst>
          </p:cNvPr>
          <p:cNvSpPr>
            <a:spLocks noChangeShapeType="1"/>
          </p:cNvSpPr>
          <p:nvPr/>
        </p:nvSpPr>
        <p:spPr bwMode="auto">
          <a:xfrm>
            <a:off x="815975"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88" name="Freeform 35">
            <a:extLst>
              <a:ext uri="{FF2B5EF4-FFF2-40B4-BE49-F238E27FC236}">
                <a16:creationId xmlns:a16="http://schemas.microsoft.com/office/drawing/2014/main" id="{FFCE01F9-890F-7054-BE05-0E153EE9030F}"/>
              </a:ext>
            </a:extLst>
          </p:cNvPr>
          <p:cNvSpPr>
            <a:spLocks/>
          </p:cNvSpPr>
          <p:nvPr/>
        </p:nvSpPr>
        <p:spPr bwMode="auto">
          <a:xfrm>
            <a:off x="823913"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189" name="Line 36">
            <a:extLst>
              <a:ext uri="{FF2B5EF4-FFF2-40B4-BE49-F238E27FC236}">
                <a16:creationId xmlns:a16="http://schemas.microsoft.com/office/drawing/2014/main" id="{F9899AA8-E8FC-0702-0A50-DEBF700838C0}"/>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0" name="Line 37">
            <a:extLst>
              <a:ext uri="{FF2B5EF4-FFF2-40B4-BE49-F238E27FC236}">
                <a16:creationId xmlns:a16="http://schemas.microsoft.com/office/drawing/2014/main" id="{138BA23B-3681-4ADE-52C9-354CA59D0DF4}"/>
              </a:ext>
            </a:extLst>
          </p:cNvPr>
          <p:cNvSpPr>
            <a:spLocks noChangeShapeType="1"/>
          </p:cNvSpPr>
          <p:nvPr/>
        </p:nvSpPr>
        <p:spPr bwMode="auto">
          <a:xfrm>
            <a:off x="2097088" y="5516563"/>
            <a:ext cx="111125"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1" name="Freeform 38">
            <a:extLst>
              <a:ext uri="{FF2B5EF4-FFF2-40B4-BE49-F238E27FC236}">
                <a16:creationId xmlns:a16="http://schemas.microsoft.com/office/drawing/2014/main" id="{8142A747-E2CA-6D48-A873-88B5F0EA98FF}"/>
              </a:ext>
            </a:extLst>
          </p:cNvPr>
          <p:cNvSpPr>
            <a:spLocks/>
          </p:cNvSpPr>
          <p:nvPr/>
        </p:nvSpPr>
        <p:spPr bwMode="auto">
          <a:xfrm>
            <a:off x="2105025" y="5489575"/>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433192" name="Line 39">
            <a:extLst>
              <a:ext uri="{FF2B5EF4-FFF2-40B4-BE49-F238E27FC236}">
                <a16:creationId xmlns:a16="http://schemas.microsoft.com/office/drawing/2014/main" id="{313B52F9-0225-E878-8C14-7061DF7B9576}"/>
              </a:ext>
            </a:extLst>
          </p:cNvPr>
          <p:cNvSpPr>
            <a:spLocks noChangeShapeType="1"/>
          </p:cNvSpPr>
          <p:nvPr/>
        </p:nvSpPr>
        <p:spPr bwMode="auto">
          <a:xfrm flipV="1">
            <a:off x="869950" y="2379663"/>
            <a:ext cx="0" cy="23971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3" name="Line 40">
            <a:extLst>
              <a:ext uri="{FF2B5EF4-FFF2-40B4-BE49-F238E27FC236}">
                <a16:creationId xmlns:a16="http://schemas.microsoft.com/office/drawing/2014/main" id="{E7F8EE9B-94B1-E91D-8BFE-DF20628537C3}"/>
              </a:ext>
            </a:extLst>
          </p:cNvPr>
          <p:cNvSpPr>
            <a:spLocks noChangeShapeType="1"/>
          </p:cNvSpPr>
          <p:nvPr/>
        </p:nvSpPr>
        <p:spPr bwMode="auto">
          <a:xfrm>
            <a:off x="815975" y="23796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4" name="Line 41">
            <a:extLst>
              <a:ext uri="{FF2B5EF4-FFF2-40B4-BE49-F238E27FC236}">
                <a16:creationId xmlns:a16="http://schemas.microsoft.com/office/drawing/2014/main" id="{E51A8258-75B3-2B8A-1EEC-BED1CCAC9998}"/>
              </a:ext>
            </a:extLst>
          </p:cNvPr>
          <p:cNvSpPr>
            <a:spLocks noChangeShapeType="1"/>
          </p:cNvSpPr>
          <p:nvPr/>
        </p:nvSpPr>
        <p:spPr bwMode="auto">
          <a:xfrm>
            <a:off x="869950" y="2619375"/>
            <a:ext cx="0" cy="23812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5" name="Line 42">
            <a:extLst>
              <a:ext uri="{FF2B5EF4-FFF2-40B4-BE49-F238E27FC236}">
                <a16:creationId xmlns:a16="http://schemas.microsoft.com/office/drawing/2014/main" id="{83F104DF-E67A-E8B0-2293-432EC60DBE5D}"/>
              </a:ext>
            </a:extLst>
          </p:cNvPr>
          <p:cNvSpPr>
            <a:spLocks noChangeShapeType="1"/>
          </p:cNvSpPr>
          <p:nvPr/>
        </p:nvSpPr>
        <p:spPr bwMode="auto">
          <a:xfrm>
            <a:off x="815975" y="285750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6" name="Freeform 43">
            <a:extLst>
              <a:ext uri="{FF2B5EF4-FFF2-40B4-BE49-F238E27FC236}">
                <a16:creationId xmlns:a16="http://schemas.microsoft.com/office/drawing/2014/main" id="{6662DF9B-1978-E97E-BFA5-B51A67578A85}"/>
              </a:ext>
            </a:extLst>
          </p:cNvPr>
          <p:cNvSpPr>
            <a:spLocks/>
          </p:cNvSpPr>
          <p:nvPr/>
        </p:nvSpPr>
        <p:spPr bwMode="auto">
          <a:xfrm>
            <a:off x="823913" y="2563813"/>
            <a:ext cx="93662" cy="80962"/>
          </a:xfrm>
          <a:custGeom>
            <a:avLst/>
            <a:gdLst>
              <a:gd name="T0" fmla="*/ 2147483646 w 59"/>
              <a:gd name="T1" fmla="*/ 0 h 51"/>
              <a:gd name="T2" fmla="*/ 0 w 59"/>
              <a:gd name="T3" fmla="*/ 2147483646 h 51"/>
              <a:gd name="T4" fmla="*/ 2147483646 w 59"/>
              <a:gd name="T5" fmla="*/ 2147483646 h 51"/>
              <a:gd name="T6" fmla="*/ 2147483646 w 59"/>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0"/>
                </a:moveTo>
                <a:lnTo>
                  <a:pt x="0" y="51"/>
                </a:lnTo>
                <a:lnTo>
                  <a:pt x="59"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197" name="Line 44">
            <a:extLst>
              <a:ext uri="{FF2B5EF4-FFF2-40B4-BE49-F238E27FC236}">
                <a16:creationId xmlns:a16="http://schemas.microsoft.com/office/drawing/2014/main" id="{EF0B949B-6484-CD90-BC2A-3BE18EE280B1}"/>
              </a:ext>
            </a:extLst>
          </p:cNvPr>
          <p:cNvSpPr>
            <a:spLocks noChangeShapeType="1"/>
          </p:cNvSpPr>
          <p:nvPr/>
        </p:nvSpPr>
        <p:spPr bwMode="auto">
          <a:xfrm flipV="1">
            <a:off x="2152650" y="3311525"/>
            <a:ext cx="0" cy="2984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8" name="Line 45">
            <a:extLst>
              <a:ext uri="{FF2B5EF4-FFF2-40B4-BE49-F238E27FC236}">
                <a16:creationId xmlns:a16="http://schemas.microsoft.com/office/drawing/2014/main" id="{31B33C32-EFCF-3D4F-7BF2-96A734B2FC93}"/>
              </a:ext>
            </a:extLst>
          </p:cNvPr>
          <p:cNvSpPr>
            <a:spLocks noChangeShapeType="1"/>
          </p:cNvSpPr>
          <p:nvPr/>
        </p:nvSpPr>
        <p:spPr bwMode="auto">
          <a:xfrm>
            <a:off x="2097088" y="3311525"/>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9" name="Line 46">
            <a:extLst>
              <a:ext uri="{FF2B5EF4-FFF2-40B4-BE49-F238E27FC236}">
                <a16:creationId xmlns:a16="http://schemas.microsoft.com/office/drawing/2014/main" id="{4C4C7808-F487-24F3-A1C3-EF3326B24146}"/>
              </a:ext>
            </a:extLst>
          </p:cNvPr>
          <p:cNvSpPr>
            <a:spLocks noChangeShapeType="1"/>
          </p:cNvSpPr>
          <p:nvPr/>
        </p:nvSpPr>
        <p:spPr bwMode="auto">
          <a:xfrm>
            <a:off x="2152650" y="3609975"/>
            <a:ext cx="0" cy="30003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0" name="Line 47">
            <a:extLst>
              <a:ext uri="{FF2B5EF4-FFF2-40B4-BE49-F238E27FC236}">
                <a16:creationId xmlns:a16="http://schemas.microsoft.com/office/drawing/2014/main" id="{4AA7CB49-8721-BABD-4DBC-A892FAD65409}"/>
              </a:ext>
            </a:extLst>
          </p:cNvPr>
          <p:cNvSpPr>
            <a:spLocks noChangeShapeType="1"/>
          </p:cNvSpPr>
          <p:nvPr/>
        </p:nvSpPr>
        <p:spPr bwMode="auto">
          <a:xfrm>
            <a:off x="2097088" y="3910013"/>
            <a:ext cx="111125"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1" name="Freeform 48">
            <a:extLst>
              <a:ext uri="{FF2B5EF4-FFF2-40B4-BE49-F238E27FC236}">
                <a16:creationId xmlns:a16="http://schemas.microsoft.com/office/drawing/2014/main" id="{124C2398-2048-DDED-FBD5-E79B95A59C1C}"/>
              </a:ext>
            </a:extLst>
          </p:cNvPr>
          <p:cNvSpPr>
            <a:spLocks/>
          </p:cNvSpPr>
          <p:nvPr/>
        </p:nvSpPr>
        <p:spPr bwMode="auto">
          <a:xfrm>
            <a:off x="2106613" y="3556000"/>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02" name="Rectangle 49">
            <a:extLst>
              <a:ext uri="{FF2B5EF4-FFF2-40B4-BE49-F238E27FC236}">
                <a16:creationId xmlns:a16="http://schemas.microsoft.com/office/drawing/2014/main" id="{02CA7E07-93BB-7536-342F-18FB8FDC490F}"/>
              </a:ext>
            </a:extLst>
          </p:cNvPr>
          <p:cNvSpPr>
            <a:spLocks noChangeArrowheads="1"/>
          </p:cNvSpPr>
          <p:nvPr/>
        </p:nvSpPr>
        <p:spPr bwMode="auto">
          <a:xfrm>
            <a:off x="3160713" y="1808163"/>
            <a:ext cx="10699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6</a:t>
            </a:r>
            <a:endParaRPr lang="fr-CA" altLang="en-US" sz="3600" b="1">
              <a:latin typeface="Arial" panose="020B0604020202020204" pitchFamily="34" charset="0"/>
              <a:cs typeface="Arial" panose="020B0604020202020204" pitchFamily="34" charset="0"/>
            </a:endParaRPr>
          </a:p>
        </p:txBody>
      </p:sp>
      <p:sp>
        <p:nvSpPr>
          <p:cNvPr id="433203" name="Line 50">
            <a:extLst>
              <a:ext uri="{FF2B5EF4-FFF2-40B4-BE49-F238E27FC236}">
                <a16:creationId xmlns:a16="http://schemas.microsoft.com/office/drawing/2014/main" id="{D093379B-3392-7A25-D172-68B3D3A059BC}"/>
              </a:ext>
            </a:extLst>
          </p:cNvPr>
          <p:cNvSpPr>
            <a:spLocks noChangeShapeType="1"/>
          </p:cNvSpPr>
          <p:nvPr/>
        </p:nvSpPr>
        <p:spPr bwMode="auto">
          <a:xfrm>
            <a:off x="2925763" y="5516563"/>
            <a:ext cx="1536700"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4" name="Line 51">
            <a:extLst>
              <a:ext uri="{FF2B5EF4-FFF2-40B4-BE49-F238E27FC236}">
                <a16:creationId xmlns:a16="http://schemas.microsoft.com/office/drawing/2014/main" id="{311F90C8-1B99-7E03-A0DD-9AA95E59AE0B}"/>
              </a:ext>
            </a:extLst>
          </p:cNvPr>
          <p:cNvSpPr>
            <a:spLocks noChangeShapeType="1"/>
          </p:cNvSpPr>
          <p:nvPr/>
        </p:nvSpPr>
        <p:spPr bwMode="auto">
          <a:xfrm flipV="1">
            <a:off x="3052763"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5" name="Line 52">
            <a:extLst>
              <a:ext uri="{FF2B5EF4-FFF2-40B4-BE49-F238E27FC236}">
                <a16:creationId xmlns:a16="http://schemas.microsoft.com/office/drawing/2014/main" id="{0090DF10-76C0-3B57-B31F-C665FE2D5DE3}"/>
              </a:ext>
            </a:extLst>
          </p:cNvPr>
          <p:cNvSpPr>
            <a:spLocks noChangeShapeType="1"/>
          </p:cNvSpPr>
          <p:nvPr/>
        </p:nvSpPr>
        <p:spPr bwMode="auto">
          <a:xfrm flipV="1">
            <a:off x="4333875" y="5516563"/>
            <a:ext cx="0" cy="555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6" name="Line 53">
            <a:extLst>
              <a:ext uri="{FF2B5EF4-FFF2-40B4-BE49-F238E27FC236}">
                <a16:creationId xmlns:a16="http://schemas.microsoft.com/office/drawing/2014/main" id="{9F5B1F32-8120-6EB6-1BE9-6327F2694D64}"/>
              </a:ext>
            </a:extLst>
          </p:cNvPr>
          <p:cNvSpPr>
            <a:spLocks noChangeShapeType="1"/>
          </p:cNvSpPr>
          <p:nvPr/>
        </p:nvSpPr>
        <p:spPr bwMode="auto">
          <a:xfrm flipV="1">
            <a:off x="2925763" y="1663700"/>
            <a:ext cx="0" cy="38528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7" name="Line 54">
            <a:extLst>
              <a:ext uri="{FF2B5EF4-FFF2-40B4-BE49-F238E27FC236}">
                <a16:creationId xmlns:a16="http://schemas.microsoft.com/office/drawing/2014/main" id="{F3F17573-033F-E632-504E-80CE1F3A12B1}"/>
              </a:ext>
            </a:extLst>
          </p:cNvPr>
          <p:cNvSpPr>
            <a:spLocks noChangeShapeType="1"/>
          </p:cNvSpPr>
          <p:nvPr/>
        </p:nvSpPr>
        <p:spPr bwMode="auto">
          <a:xfrm>
            <a:off x="2870200" y="551656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8" name="Line 55">
            <a:extLst>
              <a:ext uri="{FF2B5EF4-FFF2-40B4-BE49-F238E27FC236}">
                <a16:creationId xmlns:a16="http://schemas.microsoft.com/office/drawing/2014/main" id="{209C06E0-D2FB-660C-85D9-95E45E2FDC10}"/>
              </a:ext>
            </a:extLst>
          </p:cNvPr>
          <p:cNvSpPr>
            <a:spLocks noChangeShapeType="1"/>
          </p:cNvSpPr>
          <p:nvPr/>
        </p:nvSpPr>
        <p:spPr bwMode="auto">
          <a:xfrm>
            <a:off x="2870200" y="4659313"/>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9" name="Line 56">
            <a:extLst>
              <a:ext uri="{FF2B5EF4-FFF2-40B4-BE49-F238E27FC236}">
                <a16:creationId xmlns:a16="http://schemas.microsoft.com/office/drawing/2014/main" id="{605FB5BC-D38E-EDD8-B110-2CBBF4652924}"/>
              </a:ext>
            </a:extLst>
          </p:cNvPr>
          <p:cNvSpPr>
            <a:spLocks noChangeShapeType="1"/>
          </p:cNvSpPr>
          <p:nvPr/>
        </p:nvSpPr>
        <p:spPr bwMode="auto">
          <a:xfrm>
            <a:off x="2870200" y="380365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0" name="Line 57">
            <a:extLst>
              <a:ext uri="{FF2B5EF4-FFF2-40B4-BE49-F238E27FC236}">
                <a16:creationId xmlns:a16="http://schemas.microsoft.com/office/drawing/2014/main" id="{28AF1D61-1C72-2289-724E-C92E8A17B42A}"/>
              </a:ext>
            </a:extLst>
          </p:cNvPr>
          <p:cNvSpPr>
            <a:spLocks noChangeShapeType="1"/>
          </p:cNvSpPr>
          <p:nvPr/>
        </p:nvSpPr>
        <p:spPr bwMode="auto">
          <a:xfrm>
            <a:off x="2870200" y="2946400"/>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1" name="Line 58">
            <a:extLst>
              <a:ext uri="{FF2B5EF4-FFF2-40B4-BE49-F238E27FC236}">
                <a16:creationId xmlns:a16="http://schemas.microsoft.com/office/drawing/2014/main" id="{43080DBD-0C53-C51B-FCBB-15C4BD0C18C3}"/>
              </a:ext>
            </a:extLst>
          </p:cNvPr>
          <p:cNvSpPr>
            <a:spLocks noChangeShapeType="1"/>
          </p:cNvSpPr>
          <p:nvPr/>
        </p:nvSpPr>
        <p:spPr bwMode="auto">
          <a:xfrm>
            <a:off x="2870200" y="2090738"/>
            <a:ext cx="55563"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2" name="Rectangle 59">
            <a:extLst>
              <a:ext uri="{FF2B5EF4-FFF2-40B4-BE49-F238E27FC236}">
                <a16:creationId xmlns:a16="http://schemas.microsoft.com/office/drawing/2014/main" id="{BD479A71-DB61-6D53-A7F9-D43F16ABA554}"/>
              </a:ext>
            </a:extLst>
          </p:cNvPr>
          <p:cNvSpPr>
            <a:spLocks noChangeArrowheads="1"/>
          </p:cNvSpPr>
          <p:nvPr/>
        </p:nvSpPr>
        <p:spPr bwMode="auto">
          <a:xfrm>
            <a:off x="2587625" y="543083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13" name="Rectangle 60">
            <a:extLst>
              <a:ext uri="{FF2B5EF4-FFF2-40B4-BE49-F238E27FC236}">
                <a16:creationId xmlns:a16="http://schemas.microsoft.com/office/drawing/2014/main" id="{64C8835D-D489-6178-CFD8-3031849AC406}"/>
              </a:ext>
            </a:extLst>
          </p:cNvPr>
          <p:cNvSpPr>
            <a:spLocks noChangeArrowheads="1"/>
          </p:cNvSpPr>
          <p:nvPr/>
        </p:nvSpPr>
        <p:spPr bwMode="auto">
          <a:xfrm>
            <a:off x="2587625" y="4573588"/>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14" name="Rectangle 61">
            <a:extLst>
              <a:ext uri="{FF2B5EF4-FFF2-40B4-BE49-F238E27FC236}">
                <a16:creationId xmlns:a16="http://schemas.microsoft.com/office/drawing/2014/main" id="{733F9548-8CE2-4C3B-4A9D-CBEB53FBB716}"/>
              </a:ext>
            </a:extLst>
          </p:cNvPr>
          <p:cNvSpPr>
            <a:spLocks noChangeArrowheads="1"/>
          </p:cNvSpPr>
          <p:nvPr/>
        </p:nvSpPr>
        <p:spPr bwMode="auto">
          <a:xfrm>
            <a:off x="2587625" y="37179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15" name="Rectangle 62">
            <a:extLst>
              <a:ext uri="{FF2B5EF4-FFF2-40B4-BE49-F238E27FC236}">
                <a16:creationId xmlns:a16="http://schemas.microsoft.com/office/drawing/2014/main" id="{17E37021-4F3C-A3D6-8B7A-74FD01A05BD8}"/>
              </a:ext>
            </a:extLst>
          </p:cNvPr>
          <p:cNvSpPr>
            <a:spLocks noChangeArrowheads="1"/>
          </p:cNvSpPr>
          <p:nvPr/>
        </p:nvSpPr>
        <p:spPr bwMode="auto">
          <a:xfrm>
            <a:off x="2587625" y="28606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16" name="Rectangle 63">
            <a:extLst>
              <a:ext uri="{FF2B5EF4-FFF2-40B4-BE49-F238E27FC236}">
                <a16:creationId xmlns:a16="http://schemas.microsoft.com/office/drawing/2014/main" id="{E5F499CA-500D-4B61-B268-DD51E3CDAA28}"/>
              </a:ext>
            </a:extLst>
          </p:cNvPr>
          <p:cNvSpPr>
            <a:spLocks noChangeArrowheads="1"/>
          </p:cNvSpPr>
          <p:nvPr/>
        </p:nvSpPr>
        <p:spPr bwMode="auto">
          <a:xfrm>
            <a:off x="2587625" y="20050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17" name="Line 64">
            <a:extLst>
              <a:ext uri="{FF2B5EF4-FFF2-40B4-BE49-F238E27FC236}">
                <a16:creationId xmlns:a16="http://schemas.microsoft.com/office/drawing/2014/main" id="{FA2C4028-0C55-E447-1D44-BA9E5FC5B4C4}"/>
              </a:ext>
            </a:extLst>
          </p:cNvPr>
          <p:cNvSpPr>
            <a:spLocks noChangeShapeType="1"/>
          </p:cNvSpPr>
          <p:nvPr/>
        </p:nvSpPr>
        <p:spPr bwMode="auto">
          <a:xfrm>
            <a:off x="3052763" y="5289550"/>
            <a:ext cx="1281112" cy="1127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8" name="Line 65">
            <a:extLst>
              <a:ext uri="{FF2B5EF4-FFF2-40B4-BE49-F238E27FC236}">
                <a16:creationId xmlns:a16="http://schemas.microsoft.com/office/drawing/2014/main" id="{6459C0AB-1740-A8FD-8701-AD9FF0593932}"/>
              </a:ext>
            </a:extLst>
          </p:cNvPr>
          <p:cNvSpPr>
            <a:spLocks noChangeShapeType="1"/>
          </p:cNvSpPr>
          <p:nvPr/>
        </p:nvSpPr>
        <p:spPr bwMode="auto">
          <a:xfrm>
            <a:off x="3052763" y="5516563"/>
            <a:ext cx="1281112"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19" name="Line 66">
            <a:extLst>
              <a:ext uri="{FF2B5EF4-FFF2-40B4-BE49-F238E27FC236}">
                <a16:creationId xmlns:a16="http://schemas.microsoft.com/office/drawing/2014/main" id="{36BC5C17-B88A-ACC1-12FB-31A5D9E1A902}"/>
              </a:ext>
            </a:extLst>
          </p:cNvPr>
          <p:cNvSpPr>
            <a:spLocks noChangeShapeType="1"/>
          </p:cNvSpPr>
          <p:nvPr/>
        </p:nvSpPr>
        <p:spPr bwMode="auto">
          <a:xfrm>
            <a:off x="3052763" y="2887663"/>
            <a:ext cx="1281112" cy="79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0" name="Line 67">
            <a:extLst>
              <a:ext uri="{FF2B5EF4-FFF2-40B4-BE49-F238E27FC236}">
                <a16:creationId xmlns:a16="http://schemas.microsoft.com/office/drawing/2014/main" id="{1C8AEB25-85B5-ADAD-F744-39CA0293E079}"/>
              </a:ext>
            </a:extLst>
          </p:cNvPr>
          <p:cNvSpPr>
            <a:spLocks noChangeShapeType="1"/>
          </p:cNvSpPr>
          <p:nvPr/>
        </p:nvSpPr>
        <p:spPr bwMode="auto">
          <a:xfrm flipV="1">
            <a:off x="3052763" y="5127625"/>
            <a:ext cx="0" cy="161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1" name="Line 68">
            <a:extLst>
              <a:ext uri="{FF2B5EF4-FFF2-40B4-BE49-F238E27FC236}">
                <a16:creationId xmlns:a16="http://schemas.microsoft.com/office/drawing/2014/main" id="{7A0C3B36-085D-648C-E1E6-C36D277F2093}"/>
              </a:ext>
            </a:extLst>
          </p:cNvPr>
          <p:cNvSpPr>
            <a:spLocks noChangeShapeType="1"/>
          </p:cNvSpPr>
          <p:nvPr/>
        </p:nvSpPr>
        <p:spPr bwMode="auto">
          <a:xfrm>
            <a:off x="2998788" y="5127625"/>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2" name="Line 69">
            <a:extLst>
              <a:ext uri="{FF2B5EF4-FFF2-40B4-BE49-F238E27FC236}">
                <a16:creationId xmlns:a16="http://schemas.microsoft.com/office/drawing/2014/main" id="{CA46A414-6172-FE9E-EF77-1E079569F2E3}"/>
              </a:ext>
            </a:extLst>
          </p:cNvPr>
          <p:cNvSpPr>
            <a:spLocks noChangeShapeType="1"/>
          </p:cNvSpPr>
          <p:nvPr/>
        </p:nvSpPr>
        <p:spPr bwMode="auto">
          <a:xfrm>
            <a:off x="3052763" y="5289550"/>
            <a:ext cx="0" cy="1635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3" name="Line 70">
            <a:extLst>
              <a:ext uri="{FF2B5EF4-FFF2-40B4-BE49-F238E27FC236}">
                <a16:creationId xmlns:a16="http://schemas.microsoft.com/office/drawing/2014/main" id="{B8C6C321-4381-B632-4494-528B46F8B467}"/>
              </a:ext>
            </a:extLst>
          </p:cNvPr>
          <p:cNvSpPr>
            <a:spLocks noChangeShapeType="1"/>
          </p:cNvSpPr>
          <p:nvPr/>
        </p:nvSpPr>
        <p:spPr bwMode="auto">
          <a:xfrm>
            <a:off x="2998788" y="54530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4" name="Oval 71">
            <a:extLst>
              <a:ext uri="{FF2B5EF4-FFF2-40B4-BE49-F238E27FC236}">
                <a16:creationId xmlns:a16="http://schemas.microsoft.com/office/drawing/2014/main" id="{4BADB7C6-AF4E-6E17-6585-839652FB3BE8}"/>
              </a:ext>
            </a:extLst>
          </p:cNvPr>
          <p:cNvSpPr>
            <a:spLocks noChangeArrowheads="1"/>
          </p:cNvSpPr>
          <p:nvPr/>
        </p:nvSpPr>
        <p:spPr bwMode="auto">
          <a:xfrm>
            <a:off x="3011488" y="5248275"/>
            <a:ext cx="80962"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225" name="Line 72">
            <a:extLst>
              <a:ext uri="{FF2B5EF4-FFF2-40B4-BE49-F238E27FC236}">
                <a16:creationId xmlns:a16="http://schemas.microsoft.com/office/drawing/2014/main" id="{FA214413-5726-35AB-C216-096D029C15A5}"/>
              </a:ext>
            </a:extLst>
          </p:cNvPr>
          <p:cNvSpPr>
            <a:spLocks noChangeShapeType="1"/>
          </p:cNvSpPr>
          <p:nvPr/>
        </p:nvSpPr>
        <p:spPr bwMode="auto">
          <a:xfrm flipV="1">
            <a:off x="4333875" y="5273675"/>
            <a:ext cx="0" cy="128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6" name="Line 73">
            <a:extLst>
              <a:ext uri="{FF2B5EF4-FFF2-40B4-BE49-F238E27FC236}">
                <a16:creationId xmlns:a16="http://schemas.microsoft.com/office/drawing/2014/main" id="{E1EF3856-DA5A-9FFC-811F-84E1E38A1C01}"/>
              </a:ext>
            </a:extLst>
          </p:cNvPr>
          <p:cNvSpPr>
            <a:spLocks noChangeShapeType="1"/>
          </p:cNvSpPr>
          <p:nvPr/>
        </p:nvSpPr>
        <p:spPr bwMode="auto">
          <a:xfrm>
            <a:off x="4279900" y="527367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7" name="Line 74">
            <a:extLst>
              <a:ext uri="{FF2B5EF4-FFF2-40B4-BE49-F238E27FC236}">
                <a16:creationId xmlns:a16="http://schemas.microsoft.com/office/drawing/2014/main" id="{7A616EEF-4C15-7672-BB2B-A57C97023EF0}"/>
              </a:ext>
            </a:extLst>
          </p:cNvPr>
          <p:cNvSpPr>
            <a:spLocks noChangeShapeType="1"/>
          </p:cNvSpPr>
          <p:nvPr/>
        </p:nvSpPr>
        <p:spPr bwMode="auto">
          <a:xfrm>
            <a:off x="4333875" y="5402263"/>
            <a:ext cx="0" cy="1143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28" name="Oval 75">
            <a:extLst>
              <a:ext uri="{FF2B5EF4-FFF2-40B4-BE49-F238E27FC236}">
                <a16:creationId xmlns:a16="http://schemas.microsoft.com/office/drawing/2014/main" id="{42E20939-454A-998D-551A-713990BCCA43}"/>
              </a:ext>
            </a:extLst>
          </p:cNvPr>
          <p:cNvSpPr>
            <a:spLocks noChangeArrowheads="1"/>
          </p:cNvSpPr>
          <p:nvPr/>
        </p:nvSpPr>
        <p:spPr bwMode="auto">
          <a:xfrm>
            <a:off x="4294188" y="5360988"/>
            <a:ext cx="79375"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229" name="Group 76">
            <a:extLst>
              <a:ext uri="{FF2B5EF4-FFF2-40B4-BE49-F238E27FC236}">
                <a16:creationId xmlns:a16="http://schemas.microsoft.com/office/drawing/2014/main" id="{046263F7-FBEB-7D3B-2B3B-5BA800871E73}"/>
              </a:ext>
            </a:extLst>
          </p:cNvPr>
          <p:cNvGrpSpPr>
            <a:grpSpLocks/>
          </p:cNvGrpSpPr>
          <p:nvPr/>
        </p:nvGrpSpPr>
        <p:grpSpPr bwMode="auto">
          <a:xfrm>
            <a:off x="2998788" y="4179888"/>
            <a:ext cx="1390650" cy="1087437"/>
            <a:chOff x="1859" y="2633"/>
            <a:chExt cx="876" cy="685"/>
          </a:xfrm>
        </p:grpSpPr>
        <p:sp>
          <p:nvSpPr>
            <p:cNvPr id="433394" name="Line 77">
              <a:extLst>
                <a:ext uri="{FF2B5EF4-FFF2-40B4-BE49-F238E27FC236}">
                  <a16:creationId xmlns:a16="http://schemas.microsoft.com/office/drawing/2014/main" id="{41DB81A3-DF6B-FC81-53E1-A93A184EC3CE}"/>
                </a:ext>
              </a:extLst>
            </p:cNvPr>
            <p:cNvSpPr>
              <a:spLocks noChangeShapeType="1"/>
            </p:cNvSpPr>
            <p:nvPr/>
          </p:nvSpPr>
          <p:spPr bwMode="auto">
            <a:xfrm>
              <a:off x="1893" y="2905"/>
              <a:ext cx="807" cy="13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5" name="Line 78">
              <a:extLst>
                <a:ext uri="{FF2B5EF4-FFF2-40B4-BE49-F238E27FC236}">
                  <a16:creationId xmlns:a16="http://schemas.microsoft.com/office/drawing/2014/main" id="{5BE02679-7403-6208-EFC2-AB765D965D12}"/>
                </a:ext>
              </a:extLst>
            </p:cNvPr>
            <p:cNvSpPr>
              <a:spLocks noChangeShapeType="1"/>
            </p:cNvSpPr>
            <p:nvPr/>
          </p:nvSpPr>
          <p:spPr bwMode="auto">
            <a:xfrm flipV="1">
              <a:off x="1893" y="2633"/>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6" name="Line 79">
              <a:extLst>
                <a:ext uri="{FF2B5EF4-FFF2-40B4-BE49-F238E27FC236}">
                  <a16:creationId xmlns:a16="http://schemas.microsoft.com/office/drawing/2014/main" id="{482FC06F-6323-1904-0097-27B440B11489}"/>
                </a:ext>
              </a:extLst>
            </p:cNvPr>
            <p:cNvSpPr>
              <a:spLocks noChangeShapeType="1"/>
            </p:cNvSpPr>
            <p:nvPr/>
          </p:nvSpPr>
          <p:spPr bwMode="auto">
            <a:xfrm>
              <a:off x="1859" y="26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7" name="Line 80">
              <a:extLst>
                <a:ext uri="{FF2B5EF4-FFF2-40B4-BE49-F238E27FC236}">
                  <a16:creationId xmlns:a16="http://schemas.microsoft.com/office/drawing/2014/main" id="{96D68AE2-6EE1-ACEC-0160-434C450B3993}"/>
                </a:ext>
              </a:extLst>
            </p:cNvPr>
            <p:cNvSpPr>
              <a:spLocks noChangeShapeType="1"/>
            </p:cNvSpPr>
            <p:nvPr/>
          </p:nvSpPr>
          <p:spPr bwMode="auto">
            <a:xfrm>
              <a:off x="1893" y="2905"/>
              <a:ext cx="0" cy="2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8" name="Line 81">
              <a:extLst>
                <a:ext uri="{FF2B5EF4-FFF2-40B4-BE49-F238E27FC236}">
                  <a16:creationId xmlns:a16="http://schemas.microsoft.com/office/drawing/2014/main" id="{AD61A13B-AD76-2880-2E0A-741268D0C9B5}"/>
                </a:ext>
              </a:extLst>
            </p:cNvPr>
            <p:cNvSpPr>
              <a:spLocks noChangeShapeType="1"/>
            </p:cNvSpPr>
            <p:nvPr/>
          </p:nvSpPr>
          <p:spPr bwMode="auto">
            <a:xfrm>
              <a:off x="1859" y="31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9" name="Oval 82">
              <a:extLst>
                <a:ext uri="{FF2B5EF4-FFF2-40B4-BE49-F238E27FC236}">
                  <a16:creationId xmlns:a16="http://schemas.microsoft.com/office/drawing/2014/main" id="{FF337AD9-C4E2-8D52-64EB-82F86E3BD8CD}"/>
                </a:ext>
              </a:extLst>
            </p:cNvPr>
            <p:cNvSpPr>
              <a:spLocks noChangeArrowheads="1"/>
            </p:cNvSpPr>
            <p:nvPr/>
          </p:nvSpPr>
          <p:spPr bwMode="auto">
            <a:xfrm>
              <a:off x="1867" y="2878"/>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400" name="Line 83">
              <a:extLst>
                <a:ext uri="{FF2B5EF4-FFF2-40B4-BE49-F238E27FC236}">
                  <a16:creationId xmlns:a16="http://schemas.microsoft.com/office/drawing/2014/main" id="{3E702850-E348-C780-CEEF-51E1D7BC4097}"/>
                </a:ext>
              </a:extLst>
            </p:cNvPr>
            <p:cNvSpPr>
              <a:spLocks noChangeShapeType="1"/>
            </p:cNvSpPr>
            <p:nvPr/>
          </p:nvSpPr>
          <p:spPr bwMode="auto">
            <a:xfrm flipV="1">
              <a:off x="2700" y="2763"/>
              <a:ext cx="0" cy="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1" name="Line 84">
              <a:extLst>
                <a:ext uri="{FF2B5EF4-FFF2-40B4-BE49-F238E27FC236}">
                  <a16:creationId xmlns:a16="http://schemas.microsoft.com/office/drawing/2014/main" id="{C916F10D-60CA-33F8-7B6B-E944060D9CC8}"/>
                </a:ext>
              </a:extLst>
            </p:cNvPr>
            <p:cNvSpPr>
              <a:spLocks noChangeShapeType="1"/>
            </p:cNvSpPr>
            <p:nvPr/>
          </p:nvSpPr>
          <p:spPr bwMode="auto">
            <a:xfrm>
              <a:off x="2666" y="276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2" name="Line 85">
              <a:extLst>
                <a:ext uri="{FF2B5EF4-FFF2-40B4-BE49-F238E27FC236}">
                  <a16:creationId xmlns:a16="http://schemas.microsoft.com/office/drawing/2014/main" id="{03670EAE-7C7E-F2F5-3D26-0DA742A8D27D}"/>
                </a:ext>
              </a:extLst>
            </p:cNvPr>
            <p:cNvSpPr>
              <a:spLocks noChangeShapeType="1"/>
            </p:cNvSpPr>
            <p:nvPr/>
          </p:nvSpPr>
          <p:spPr bwMode="auto">
            <a:xfrm>
              <a:off x="2700" y="3040"/>
              <a:ext cx="0" cy="27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3" name="Line 86">
              <a:extLst>
                <a:ext uri="{FF2B5EF4-FFF2-40B4-BE49-F238E27FC236}">
                  <a16:creationId xmlns:a16="http://schemas.microsoft.com/office/drawing/2014/main" id="{647D7A9B-63C7-ADF1-2B08-E54EB5051EBA}"/>
                </a:ext>
              </a:extLst>
            </p:cNvPr>
            <p:cNvSpPr>
              <a:spLocks noChangeShapeType="1"/>
            </p:cNvSpPr>
            <p:nvPr/>
          </p:nvSpPr>
          <p:spPr bwMode="auto">
            <a:xfrm>
              <a:off x="2666" y="3318"/>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404" name="Oval 87">
              <a:extLst>
                <a:ext uri="{FF2B5EF4-FFF2-40B4-BE49-F238E27FC236}">
                  <a16:creationId xmlns:a16="http://schemas.microsoft.com/office/drawing/2014/main" id="{C79765B1-4304-B1DF-CAAC-41E9971669E2}"/>
                </a:ext>
              </a:extLst>
            </p:cNvPr>
            <p:cNvSpPr>
              <a:spLocks noChangeArrowheads="1"/>
            </p:cNvSpPr>
            <p:nvPr/>
          </p:nvSpPr>
          <p:spPr bwMode="auto">
            <a:xfrm>
              <a:off x="2675" y="3014"/>
              <a:ext cx="50"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433230" name="Line 88">
            <a:extLst>
              <a:ext uri="{FF2B5EF4-FFF2-40B4-BE49-F238E27FC236}">
                <a16:creationId xmlns:a16="http://schemas.microsoft.com/office/drawing/2014/main" id="{254D1E01-8670-EF0D-3DEC-7740E94E4F1A}"/>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1" name="Line 89">
            <a:extLst>
              <a:ext uri="{FF2B5EF4-FFF2-40B4-BE49-F238E27FC236}">
                <a16:creationId xmlns:a16="http://schemas.microsoft.com/office/drawing/2014/main" id="{AA23404D-65A1-9A29-33D4-82CEA00EEAB6}"/>
              </a:ext>
            </a:extLst>
          </p:cNvPr>
          <p:cNvSpPr>
            <a:spLocks noChangeShapeType="1"/>
          </p:cNvSpPr>
          <p:nvPr/>
        </p:nvSpPr>
        <p:spPr bwMode="auto">
          <a:xfrm>
            <a:off x="2998788" y="551656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2" name="Freeform 90">
            <a:extLst>
              <a:ext uri="{FF2B5EF4-FFF2-40B4-BE49-F238E27FC236}">
                <a16:creationId xmlns:a16="http://schemas.microsoft.com/office/drawing/2014/main" id="{5BAF45B5-9AB8-8D60-E557-6A2C0B98C121}"/>
              </a:ext>
            </a:extLst>
          </p:cNvPr>
          <p:cNvSpPr>
            <a:spLocks/>
          </p:cNvSpPr>
          <p:nvPr/>
        </p:nvSpPr>
        <p:spPr bwMode="auto">
          <a:xfrm>
            <a:off x="30051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30" y="51"/>
                </a:moveTo>
                <a:lnTo>
                  <a:pt x="59" y="0"/>
                </a:lnTo>
                <a:lnTo>
                  <a:pt x="0" y="0"/>
                </a:lnTo>
                <a:lnTo>
                  <a:pt x="30"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33" name="Line 91">
            <a:extLst>
              <a:ext uri="{FF2B5EF4-FFF2-40B4-BE49-F238E27FC236}">
                <a16:creationId xmlns:a16="http://schemas.microsoft.com/office/drawing/2014/main" id="{B529BFBF-ABD9-ECF9-EBF5-0D890C190DF7}"/>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4" name="Line 92">
            <a:extLst>
              <a:ext uri="{FF2B5EF4-FFF2-40B4-BE49-F238E27FC236}">
                <a16:creationId xmlns:a16="http://schemas.microsoft.com/office/drawing/2014/main" id="{FE754DF6-5310-A997-5C23-5223C372C2DE}"/>
              </a:ext>
            </a:extLst>
          </p:cNvPr>
          <p:cNvSpPr>
            <a:spLocks noChangeShapeType="1"/>
          </p:cNvSpPr>
          <p:nvPr/>
        </p:nvSpPr>
        <p:spPr bwMode="auto">
          <a:xfrm>
            <a:off x="4279900" y="5516563"/>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5" name="Freeform 93">
            <a:extLst>
              <a:ext uri="{FF2B5EF4-FFF2-40B4-BE49-F238E27FC236}">
                <a16:creationId xmlns:a16="http://schemas.microsoft.com/office/drawing/2014/main" id="{4A4FE032-51CD-A887-CDEE-03BC3DFB0F10}"/>
              </a:ext>
            </a:extLst>
          </p:cNvPr>
          <p:cNvSpPr>
            <a:spLocks/>
          </p:cNvSpPr>
          <p:nvPr/>
        </p:nvSpPr>
        <p:spPr bwMode="auto">
          <a:xfrm>
            <a:off x="4287838" y="5489575"/>
            <a:ext cx="93662"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36" name="Line 94">
            <a:extLst>
              <a:ext uri="{FF2B5EF4-FFF2-40B4-BE49-F238E27FC236}">
                <a16:creationId xmlns:a16="http://schemas.microsoft.com/office/drawing/2014/main" id="{3FF22A60-4ECC-DAD9-B3EE-B305F3A592C4}"/>
              </a:ext>
            </a:extLst>
          </p:cNvPr>
          <p:cNvSpPr>
            <a:spLocks noChangeShapeType="1"/>
          </p:cNvSpPr>
          <p:nvPr/>
        </p:nvSpPr>
        <p:spPr bwMode="auto">
          <a:xfrm flipV="1">
            <a:off x="3052763" y="2644775"/>
            <a:ext cx="0" cy="2428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7" name="Line 95">
            <a:extLst>
              <a:ext uri="{FF2B5EF4-FFF2-40B4-BE49-F238E27FC236}">
                <a16:creationId xmlns:a16="http://schemas.microsoft.com/office/drawing/2014/main" id="{045933B4-CCAE-6880-0BA4-832FE09B457D}"/>
              </a:ext>
            </a:extLst>
          </p:cNvPr>
          <p:cNvSpPr>
            <a:spLocks noChangeShapeType="1"/>
          </p:cNvSpPr>
          <p:nvPr/>
        </p:nvSpPr>
        <p:spPr bwMode="auto">
          <a:xfrm>
            <a:off x="2998788" y="264477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8" name="Line 96">
            <a:extLst>
              <a:ext uri="{FF2B5EF4-FFF2-40B4-BE49-F238E27FC236}">
                <a16:creationId xmlns:a16="http://schemas.microsoft.com/office/drawing/2014/main" id="{3F6AFA34-4685-596D-7247-A665F78430C2}"/>
              </a:ext>
            </a:extLst>
          </p:cNvPr>
          <p:cNvSpPr>
            <a:spLocks noChangeShapeType="1"/>
          </p:cNvSpPr>
          <p:nvPr/>
        </p:nvSpPr>
        <p:spPr bwMode="auto">
          <a:xfrm>
            <a:off x="3052763" y="2887663"/>
            <a:ext cx="0" cy="242887"/>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39" name="Line 97">
            <a:extLst>
              <a:ext uri="{FF2B5EF4-FFF2-40B4-BE49-F238E27FC236}">
                <a16:creationId xmlns:a16="http://schemas.microsoft.com/office/drawing/2014/main" id="{5C22E98B-84DD-675B-047F-8AF4E757B81B}"/>
              </a:ext>
            </a:extLst>
          </p:cNvPr>
          <p:cNvSpPr>
            <a:spLocks noChangeShapeType="1"/>
          </p:cNvSpPr>
          <p:nvPr/>
        </p:nvSpPr>
        <p:spPr bwMode="auto">
          <a:xfrm>
            <a:off x="2998788" y="31305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0" name="Freeform 98">
            <a:extLst>
              <a:ext uri="{FF2B5EF4-FFF2-40B4-BE49-F238E27FC236}">
                <a16:creationId xmlns:a16="http://schemas.microsoft.com/office/drawing/2014/main" id="{B0F85769-352E-24C9-8DBD-08659981B3E1}"/>
              </a:ext>
            </a:extLst>
          </p:cNvPr>
          <p:cNvSpPr>
            <a:spLocks/>
          </p:cNvSpPr>
          <p:nvPr/>
        </p:nvSpPr>
        <p:spPr bwMode="auto">
          <a:xfrm>
            <a:off x="3006725" y="28336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41" name="Line 99">
            <a:extLst>
              <a:ext uri="{FF2B5EF4-FFF2-40B4-BE49-F238E27FC236}">
                <a16:creationId xmlns:a16="http://schemas.microsoft.com/office/drawing/2014/main" id="{19DC59A1-FD97-CB62-1787-ED951CDBA678}"/>
              </a:ext>
            </a:extLst>
          </p:cNvPr>
          <p:cNvSpPr>
            <a:spLocks noChangeShapeType="1"/>
          </p:cNvSpPr>
          <p:nvPr/>
        </p:nvSpPr>
        <p:spPr bwMode="auto">
          <a:xfrm flipV="1">
            <a:off x="4333875" y="2774950"/>
            <a:ext cx="0" cy="192088"/>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2" name="Line 100">
            <a:extLst>
              <a:ext uri="{FF2B5EF4-FFF2-40B4-BE49-F238E27FC236}">
                <a16:creationId xmlns:a16="http://schemas.microsoft.com/office/drawing/2014/main" id="{75F9FBBE-9320-0478-A13A-CDB50AC48DEC}"/>
              </a:ext>
            </a:extLst>
          </p:cNvPr>
          <p:cNvSpPr>
            <a:spLocks noChangeShapeType="1"/>
          </p:cNvSpPr>
          <p:nvPr/>
        </p:nvSpPr>
        <p:spPr bwMode="auto">
          <a:xfrm>
            <a:off x="4279900" y="27749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3" name="Line 101">
            <a:extLst>
              <a:ext uri="{FF2B5EF4-FFF2-40B4-BE49-F238E27FC236}">
                <a16:creationId xmlns:a16="http://schemas.microsoft.com/office/drawing/2014/main" id="{87B2E33C-6997-2469-8FBB-CE7B09921921}"/>
              </a:ext>
            </a:extLst>
          </p:cNvPr>
          <p:cNvSpPr>
            <a:spLocks noChangeShapeType="1"/>
          </p:cNvSpPr>
          <p:nvPr/>
        </p:nvSpPr>
        <p:spPr bwMode="auto">
          <a:xfrm>
            <a:off x="4333875" y="2967038"/>
            <a:ext cx="0" cy="1905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4" name="Line 102">
            <a:extLst>
              <a:ext uri="{FF2B5EF4-FFF2-40B4-BE49-F238E27FC236}">
                <a16:creationId xmlns:a16="http://schemas.microsoft.com/office/drawing/2014/main" id="{768A226F-83F3-6817-4882-26BBB5D2E943}"/>
              </a:ext>
            </a:extLst>
          </p:cNvPr>
          <p:cNvSpPr>
            <a:spLocks noChangeShapeType="1"/>
          </p:cNvSpPr>
          <p:nvPr/>
        </p:nvSpPr>
        <p:spPr bwMode="auto">
          <a:xfrm>
            <a:off x="4279900" y="31575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5" name="Freeform 103">
            <a:extLst>
              <a:ext uri="{FF2B5EF4-FFF2-40B4-BE49-F238E27FC236}">
                <a16:creationId xmlns:a16="http://schemas.microsoft.com/office/drawing/2014/main" id="{C1D49ACC-0DE3-86FF-545D-8725A5306D3D}"/>
              </a:ext>
            </a:extLst>
          </p:cNvPr>
          <p:cNvSpPr>
            <a:spLocks/>
          </p:cNvSpPr>
          <p:nvPr/>
        </p:nvSpPr>
        <p:spPr bwMode="auto">
          <a:xfrm>
            <a:off x="4289425" y="291147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433246" name="Rectangle 104">
            <a:extLst>
              <a:ext uri="{FF2B5EF4-FFF2-40B4-BE49-F238E27FC236}">
                <a16:creationId xmlns:a16="http://schemas.microsoft.com/office/drawing/2014/main" id="{B5386E52-60DB-96A8-0BC1-5D5EEE2F6459}"/>
              </a:ext>
            </a:extLst>
          </p:cNvPr>
          <p:cNvSpPr>
            <a:spLocks noChangeArrowheads="1"/>
          </p:cNvSpPr>
          <p:nvPr/>
        </p:nvSpPr>
        <p:spPr bwMode="auto">
          <a:xfrm>
            <a:off x="5376863" y="1816100"/>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7</a:t>
            </a:r>
            <a:endParaRPr lang="fr-CA" altLang="en-US" sz="3600" b="1">
              <a:latin typeface="Arial" panose="020B0604020202020204" pitchFamily="34" charset="0"/>
              <a:cs typeface="Arial" panose="020B0604020202020204" pitchFamily="34" charset="0"/>
            </a:endParaRPr>
          </a:p>
        </p:txBody>
      </p:sp>
      <p:sp>
        <p:nvSpPr>
          <p:cNvPr id="433247" name="Line 105">
            <a:extLst>
              <a:ext uri="{FF2B5EF4-FFF2-40B4-BE49-F238E27FC236}">
                <a16:creationId xmlns:a16="http://schemas.microsoft.com/office/drawing/2014/main" id="{8B60E2CC-B81F-E2C1-438D-D43F8485C879}"/>
              </a:ext>
            </a:extLst>
          </p:cNvPr>
          <p:cNvSpPr>
            <a:spLocks noChangeShapeType="1"/>
          </p:cNvSpPr>
          <p:nvPr/>
        </p:nvSpPr>
        <p:spPr bwMode="auto">
          <a:xfrm>
            <a:off x="5141913" y="5524500"/>
            <a:ext cx="153828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8" name="Line 106">
            <a:extLst>
              <a:ext uri="{FF2B5EF4-FFF2-40B4-BE49-F238E27FC236}">
                <a16:creationId xmlns:a16="http://schemas.microsoft.com/office/drawing/2014/main" id="{1460A3DF-311C-BE34-4D0A-C955650198DB}"/>
              </a:ext>
            </a:extLst>
          </p:cNvPr>
          <p:cNvSpPr>
            <a:spLocks noChangeShapeType="1"/>
          </p:cNvSpPr>
          <p:nvPr/>
        </p:nvSpPr>
        <p:spPr bwMode="auto">
          <a:xfrm flipV="1">
            <a:off x="52689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49" name="Line 107">
            <a:extLst>
              <a:ext uri="{FF2B5EF4-FFF2-40B4-BE49-F238E27FC236}">
                <a16:creationId xmlns:a16="http://schemas.microsoft.com/office/drawing/2014/main" id="{D0142887-30D9-EF51-2527-E8317D43DFC0}"/>
              </a:ext>
            </a:extLst>
          </p:cNvPr>
          <p:cNvSpPr>
            <a:spLocks noChangeShapeType="1"/>
          </p:cNvSpPr>
          <p:nvPr/>
        </p:nvSpPr>
        <p:spPr bwMode="auto">
          <a:xfrm flipV="1">
            <a:off x="6551613" y="5524500"/>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0" name="Line 108">
            <a:extLst>
              <a:ext uri="{FF2B5EF4-FFF2-40B4-BE49-F238E27FC236}">
                <a16:creationId xmlns:a16="http://schemas.microsoft.com/office/drawing/2014/main" id="{3826579C-9E78-0F53-B676-532A6754589B}"/>
              </a:ext>
            </a:extLst>
          </p:cNvPr>
          <p:cNvSpPr>
            <a:spLocks noChangeShapeType="1"/>
          </p:cNvSpPr>
          <p:nvPr/>
        </p:nvSpPr>
        <p:spPr bwMode="auto">
          <a:xfrm flipV="1">
            <a:off x="5141913" y="1671638"/>
            <a:ext cx="0" cy="38528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1" name="Line 109">
            <a:extLst>
              <a:ext uri="{FF2B5EF4-FFF2-40B4-BE49-F238E27FC236}">
                <a16:creationId xmlns:a16="http://schemas.microsoft.com/office/drawing/2014/main" id="{AB0D8A7F-459F-235A-106A-554BA5907F5D}"/>
              </a:ext>
            </a:extLst>
          </p:cNvPr>
          <p:cNvSpPr>
            <a:spLocks noChangeShapeType="1"/>
          </p:cNvSpPr>
          <p:nvPr/>
        </p:nvSpPr>
        <p:spPr bwMode="auto">
          <a:xfrm>
            <a:off x="5087938" y="55245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2" name="Line 110">
            <a:extLst>
              <a:ext uri="{FF2B5EF4-FFF2-40B4-BE49-F238E27FC236}">
                <a16:creationId xmlns:a16="http://schemas.microsoft.com/office/drawing/2014/main" id="{57712C7B-4281-7469-9DB9-84DE2C72C794}"/>
              </a:ext>
            </a:extLst>
          </p:cNvPr>
          <p:cNvSpPr>
            <a:spLocks noChangeShapeType="1"/>
          </p:cNvSpPr>
          <p:nvPr/>
        </p:nvSpPr>
        <p:spPr bwMode="auto">
          <a:xfrm>
            <a:off x="5087938" y="46672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3" name="Line 111">
            <a:extLst>
              <a:ext uri="{FF2B5EF4-FFF2-40B4-BE49-F238E27FC236}">
                <a16:creationId xmlns:a16="http://schemas.microsoft.com/office/drawing/2014/main" id="{F943C84F-E42B-7EC5-7ABB-624641025F98}"/>
              </a:ext>
            </a:extLst>
          </p:cNvPr>
          <p:cNvSpPr>
            <a:spLocks noChangeShapeType="1"/>
          </p:cNvSpPr>
          <p:nvPr/>
        </p:nvSpPr>
        <p:spPr bwMode="auto">
          <a:xfrm>
            <a:off x="5087938" y="381158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4" name="Line 112">
            <a:extLst>
              <a:ext uri="{FF2B5EF4-FFF2-40B4-BE49-F238E27FC236}">
                <a16:creationId xmlns:a16="http://schemas.microsoft.com/office/drawing/2014/main" id="{157F3E3C-74A3-6249-9D08-354D177E9331}"/>
              </a:ext>
            </a:extLst>
          </p:cNvPr>
          <p:cNvSpPr>
            <a:spLocks noChangeShapeType="1"/>
          </p:cNvSpPr>
          <p:nvPr/>
        </p:nvSpPr>
        <p:spPr bwMode="auto">
          <a:xfrm>
            <a:off x="5087938" y="2954338"/>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5" name="Line 113">
            <a:extLst>
              <a:ext uri="{FF2B5EF4-FFF2-40B4-BE49-F238E27FC236}">
                <a16:creationId xmlns:a16="http://schemas.microsoft.com/office/drawing/2014/main" id="{6FDDEC4B-5E6C-F2DD-7094-DD71A71F1829}"/>
              </a:ext>
            </a:extLst>
          </p:cNvPr>
          <p:cNvSpPr>
            <a:spLocks noChangeShapeType="1"/>
          </p:cNvSpPr>
          <p:nvPr/>
        </p:nvSpPr>
        <p:spPr bwMode="auto">
          <a:xfrm>
            <a:off x="5087938" y="2098675"/>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56" name="Rectangle 114">
            <a:extLst>
              <a:ext uri="{FF2B5EF4-FFF2-40B4-BE49-F238E27FC236}">
                <a16:creationId xmlns:a16="http://schemas.microsoft.com/office/drawing/2014/main" id="{4F77941C-1B43-DF45-E60E-5B1C4B4CFFDB}"/>
              </a:ext>
            </a:extLst>
          </p:cNvPr>
          <p:cNvSpPr>
            <a:spLocks noChangeArrowheads="1"/>
          </p:cNvSpPr>
          <p:nvPr/>
        </p:nvSpPr>
        <p:spPr bwMode="auto">
          <a:xfrm>
            <a:off x="4803775" y="543877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57" name="Rectangle 115">
            <a:extLst>
              <a:ext uri="{FF2B5EF4-FFF2-40B4-BE49-F238E27FC236}">
                <a16:creationId xmlns:a16="http://schemas.microsoft.com/office/drawing/2014/main" id="{2B1F5736-C48F-6F4D-D25D-66BB6708DA05}"/>
              </a:ext>
            </a:extLst>
          </p:cNvPr>
          <p:cNvSpPr>
            <a:spLocks noChangeArrowheads="1"/>
          </p:cNvSpPr>
          <p:nvPr/>
        </p:nvSpPr>
        <p:spPr bwMode="auto">
          <a:xfrm>
            <a:off x="4803775" y="4581525"/>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58" name="Rectangle 116">
            <a:extLst>
              <a:ext uri="{FF2B5EF4-FFF2-40B4-BE49-F238E27FC236}">
                <a16:creationId xmlns:a16="http://schemas.microsoft.com/office/drawing/2014/main" id="{E4225A12-0DA7-C772-E1BD-257A5DC3357D}"/>
              </a:ext>
            </a:extLst>
          </p:cNvPr>
          <p:cNvSpPr>
            <a:spLocks noChangeArrowheads="1"/>
          </p:cNvSpPr>
          <p:nvPr/>
        </p:nvSpPr>
        <p:spPr bwMode="auto">
          <a:xfrm>
            <a:off x="4803775" y="372586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59" name="Rectangle 117">
            <a:extLst>
              <a:ext uri="{FF2B5EF4-FFF2-40B4-BE49-F238E27FC236}">
                <a16:creationId xmlns:a16="http://schemas.microsoft.com/office/drawing/2014/main" id="{DA9C070D-CC2F-2213-3BD9-519314D7E7C8}"/>
              </a:ext>
            </a:extLst>
          </p:cNvPr>
          <p:cNvSpPr>
            <a:spLocks noChangeArrowheads="1"/>
          </p:cNvSpPr>
          <p:nvPr/>
        </p:nvSpPr>
        <p:spPr bwMode="auto">
          <a:xfrm>
            <a:off x="4803775" y="2868613"/>
            <a:ext cx="211138"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60" name="Rectangle 118">
            <a:extLst>
              <a:ext uri="{FF2B5EF4-FFF2-40B4-BE49-F238E27FC236}">
                <a16:creationId xmlns:a16="http://schemas.microsoft.com/office/drawing/2014/main" id="{8E230A1D-87BB-C826-D012-FEC9BFAE10C2}"/>
              </a:ext>
            </a:extLst>
          </p:cNvPr>
          <p:cNvSpPr>
            <a:spLocks noChangeArrowheads="1"/>
          </p:cNvSpPr>
          <p:nvPr/>
        </p:nvSpPr>
        <p:spPr bwMode="auto">
          <a:xfrm>
            <a:off x="4803775" y="2012950"/>
            <a:ext cx="211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61" name="Line 119">
            <a:extLst>
              <a:ext uri="{FF2B5EF4-FFF2-40B4-BE49-F238E27FC236}">
                <a16:creationId xmlns:a16="http://schemas.microsoft.com/office/drawing/2014/main" id="{ECD72CE9-598D-18F0-A5B5-92373BD8DC0C}"/>
              </a:ext>
            </a:extLst>
          </p:cNvPr>
          <p:cNvSpPr>
            <a:spLocks noChangeShapeType="1"/>
          </p:cNvSpPr>
          <p:nvPr/>
        </p:nvSpPr>
        <p:spPr bwMode="auto">
          <a:xfrm flipV="1">
            <a:off x="5268913" y="5022850"/>
            <a:ext cx="1282700" cy="3984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2" name="Line 120">
            <a:extLst>
              <a:ext uri="{FF2B5EF4-FFF2-40B4-BE49-F238E27FC236}">
                <a16:creationId xmlns:a16="http://schemas.microsoft.com/office/drawing/2014/main" id="{8591B694-A783-4525-A59C-6EAE351A560A}"/>
              </a:ext>
            </a:extLst>
          </p:cNvPr>
          <p:cNvSpPr>
            <a:spLocks noChangeShapeType="1"/>
          </p:cNvSpPr>
          <p:nvPr/>
        </p:nvSpPr>
        <p:spPr bwMode="auto">
          <a:xfrm>
            <a:off x="5268913" y="3995738"/>
            <a:ext cx="1282700" cy="1527175"/>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3" name="Line 121">
            <a:extLst>
              <a:ext uri="{FF2B5EF4-FFF2-40B4-BE49-F238E27FC236}">
                <a16:creationId xmlns:a16="http://schemas.microsoft.com/office/drawing/2014/main" id="{2AB4900F-8F44-99C4-B28A-C3D92332405C}"/>
              </a:ext>
            </a:extLst>
          </p:cNvPr>
          <p:cNvSpPr>
            <a:spLocks noChangeShapeType="1"/>
          </p:cNvSpPr>
          <p:nvPr/>
        </p:nvSpPr>
        <p:spPr bwMode="auto">
          <a:xfrm flipV="1">
            <a:off x="5268913" y="3151188"/>
            <a:ext cx="1282700" cy="5873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4" name="Line 122">
            <a:extLst>
              <a:ext uri="{FF2B5EF4-FFF2-40B4-BE49-F238E27FC236}">
                <a16:creationId xmlns:a16="http://schemas.microsoft.com/office/drawing/2014/main" id="{75353D35-5DDF-3A2F-4AFF-E6F6E86E6CED}"/>
              </a:ext>
            </a:extLst>
          </p:cNvPr>
          <p:cNvSpPr>
            <a:spLocks noChangeShapeType="1"/>
          </p:cNvSpPr>
          <p:nvPr/>
        </p:nvSpPr>
        <p:spPr bwMode="auto">
          <a:xfrm flipV="1">
            <a:off x="6551613" y="4808538"/>
            <a:ext cx="0" cy="21431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5" name="Line 123">
            <a:extLst>
              <a:ext uri="{FF2B5EF4-FFF2-40B4-BE49-F238E27FC236}">
                <a16:creationId xmlns:a16="http://schemas.microsoft.com/office/drawing/2014/main" id="{B4A4D2AA-2E6C-D4F6-8CD0-6230196B82B2}"/>
              </a:ext>
            </a:extLst>
          </p:cNvPr>
          <p:cNvSpPr>
            <a:spLocks noChangeShapeType="1"/>
          </p:cNvSpPr>
          <p:nvPr/>
        </p:nvSpPr>
        <p:spPr bwMode="auto">
          <a:xfrm>
            <a:off x="6497638" y="4808538"/>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6" name="Line 124">
            <a:extLst>
              <a:ext uri="{FF2B5EF4-FFF2-40B4-BE49-F238E27FC236}">
                <a16:creationId xmlns:a16="http://schemas.microsoft.com/office/drawing/2014/main" id="{6C2D7C2A-1E79-D4F7-CDFD-9062ED1167AB}"/>
              </a:ext>
            </a:extLst>
          </p:cNvPr>
          <p:cNvSpPr>
            <a:spLocks noChangeShapeType="1"/>
          </p:cNvSpPr>
          <p:nvPr/>
        </p:nvSpPr>
        <p:spPr bwMode="auto">
          <a:xfrm>
            <a:off x="6551613" y="5022850"/>
            <a:ext cx="0" cy="2143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7" name="Line 125">
            <a:extLst>
              <a:ext uri="{FF2B5EF4-FFF2-40B4-BE49-F238E27FC236}">
                <a16:creationId xmlns:a16="http://schemas.microsoft.com/office/drawing/2014/main" id="{95E58B0F-F2F1-D990-9737-38A8F28050C7}"/>
              </a:ext>
            </a:extLst>
          </p:cNvPr>
          <p:cNvSpPr>
            <a:spLocks noChangeShapeType="1"/>
          </p:cNvSpPr>
          <p:nvPr/>
        </p:nvSpPr>
        <p:spPr bwMode="auto">
          <a:xfrm>
            <a:off x="6497638" y="523716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68" name="Oval 126">
            <a:extLst>
              <a:ext uri="{FF2B5EF4-FFF2-40B4-BE49-F238E27FC236}">
                <a16:creationId xmlns:a16="http://schemas.microsoft.com/office/drawing/2014/main" id="{F3979386-773E-1834-1208-77EC781B3AE0}"/>
              </a:ext>
            </a:extLst>
          </p:cNvPr>
          <p:cNvSpPr>
            <a:spLocks noChangeArrowheads="1"/>
          </p:cNvSpPr>
          <p:nvPr/>
        </p:nvSpPr>
        <p:spPr bwMode="auto">
          <a:xfrm>
            <a:off x="6510338" y="4981575"/>
            <a:ext cx="82550" cy="80963"/>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269" name="Line 127">
            <a:extLst>
              <a:ext uri="{FF2B5EF4-FFF2-40B4-BE49-F238E27FC236}">
                <a16:creationId xmlns:a16="http://schemas.microsoft.com/office/drawing/2014/main" id="{33BA45A1-7D52-7150-7659-1A3433D6A1A6}"/>
              </a:ext>
            </a:extLst>
          </p:cNvPr>
          <p:cNvSpPr>
            <a:spLocks noChangeShapeType="1"/>
          </p:cNvSpPr>
          <p:nvPr/>
        </p:nvSpPr>
        <p:spPr bwMode="auto">
          <a:xfrm flipV="1">
            <a:off x="5268913" y="1671638"/>
            <a:ext cx="0" cy="232410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0" name="Line 128">
            <a:extLst>
              <a:ext uri="{FF2B5EF4-FFF2-40B4-BE49-F238E27FC236}">
                <a16:creationId xmlns:a16="http://schemas.microsoft.com/office/drawing/2014/main" id="{527DC876-D66B-116E-0384-7B781C21CB97}"/>
              </a:ext>
            </a:extLst>
          </p:cNvPr>
          <p:cNvSpPr>
            <a:spLocks noChangeShapeType="1"/>
          </p:cNvSpPr>
          <p:nvPr/>
        </p:nvSpPr>
        <p:spPr bwMode="auto">
          <a:xfrm>
            <a:off x="5268913" y="3995738"/>
            <a:ext cx="0" cy="1528762"/>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1" name="Freeform 129">
            <a:extLst>
              <a:ext uri="{FF2B5EF4-FFF2-40B4-BE49-F238E27FC236}">
                <a16:creationId xmlns:a16="http://schemas.microsoft.com/office/drawing/2014/main" id="{458BCD58-81FF-D762-AC84-A85120BBD117}"/>
              </a:ext>
            </a:extLst>
          </p:cNvPr>
          <p:cNvSpPr>
            <a:spLocks/>
          </p:cNvSpPr>
          <p:nvPr/>
        </p:nvSpPr>
        <p:spPr bwMode="auto">
          <a:xfrm>
            <a:off x="5222875" y="3968750"/>
            <a:ext cx="93663" cy="80963"/>
          </a:xfrm>
          <a:custGeom>
            <a:avLst/>
            <a:gdLst>
              <a:gd name="T0" fmla="*/ 2147483646 w 59"/>
              <a:gd name="T1" fmla="*/ 2147483646 h 51"/>
              <a:gd name="T2" fmla="*/ 2147483646 w 59"/>
              <a:gd name="T3" fmla="*/ 0 h 51"/>
              <a:gd name="T4" fmla="*/ 0 w 59"/>
              <a:gd name="T5" fmla="*/ 0 h 51"/>
              <a:gd name="T6" fmla="*/ 2147483646 w 59"/>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1">
                <a:moveTo>
                  <a:pt x="29" y="51"/>
                </a:moveTo>
                <a:lnTo>
                  <a:pt x="59"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272" name="Line 130">
            <a:extLst>
              <a:ext uri="{FF2B5EF4-FFF2-40B4-BE49-F238E27FC236}">
                <a16:creationId xmlns:a16="http://schemas.microsoft.com/office/drawing/2014/main" id="{FDD5D9CC-E63C-E54A-FBA5-4C19053ECF67}"/>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3" name="Line 131">
            <a:extLst>
              <a:ext uri="{FF2B5EF4-FFF2-40B4-BE49-F238E27FC236}">
                <a16:creationId xmlns:a16="http://schemas.microsoft.com/office/drawing/2014/main" id="{11A0F0DE-75B9-8EDD-DA4F-D2B3DCD5139C}"/>
              </a:ext>
            </a:extLst>
          </p:cNvPr>
          <p:cNvSpPr>
            <a:spLocks noChangeShapeType="1"/>
          </p:cNvSpPr>
          <p:nvPr/>
        </p:nvSpPr>
        <p:spPr bwMode="auto">
          <a:xfrm>
            <a:off x="6497638" y="5522913"/>
            <a:ext cx="109537"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4" name="Freeform 132">
            <a:extLst>
              <a:ext uri="{FF2B5EF4-FFF2-40B4-BE49-F238E27FC236}">
                <a16:creationId xmlns:a16="http://schemas.microsoft.com/office/drawing/2014/main" id="{A5B0D503-8BA7-A2CC-D6D6-FFB6D26A4461}"/>
              </a:ext>
            </a:extLst>
          </p:cNvPr>
          <p:cNvSpPr>
            <a:spLocks/>
          </p:cNvSpPr>
          <p:nvPr/>
        </p:nvSpPr>
        <p:spPr bwMode="auto">
          <a:xfrm>
            <a:off x="6505575" y="5495925"/>
            <a:ext cx="92075" cy="82550"/>
          </a:xfrm>
          <a:custGeom>
            <a:avLst/>
            <a:gdLst>
              <a:gd name="T0" fmla="*/ 2147483646 w 58"/>
              <a:gd name="T1" fmla="*/ 2147483646 h 52"/>
              <a:gd name="T2" fmla="*/ 2147483646 w 58"/>
              <a:gd name="T3" fmla="*/ 0 h 52"/>
              <a:gd name="T4" fmla="*/ 0 w 58"/>
              <a:gd name="T5" fmla="*/ 0 h 52"/>
              <a:gd name="T6" fmla="*/ 2147483646 w 58"/>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2">
                <a:moveTo>
                  <a:pt x="29" y="52"/>
                </a:moveTo>
                <a:lnTo>
                  <a:pt x="58" y="0"/>
                </a:lnTo>
                <a:lnTo>
                  <a:pt x="0" y="0"/>
                </a:lnTo>
                <a:lnTo>
                  <a:pt x="29" y="52"/>
                </a:lnTo>
                <a:close/>
              </a:path>
            </a:pathLst>
          </a:custGeom>
          <a:solidFill>
            <a:srgbClr val="00FF00"/>
          </a:solidFill>
          <a:ln w="11113">
            <a:solidFill>
              <a:srgbClr val="00FF00"/>
            </a:solidFill>
            <a:prstDash val="solid"/>
            <a:round/>
            <a:headEnd/>
            <a:tailEnd/>
          </a:ln>
        </p:spPr>
        <p:txBody>
          <a:bodyPr/>
          <a:lstStyle/>
          <a:p>
            <a:endParaRPr lang="en-US"/>
          </a:p>
        </p:txBody>
      </p:sp>
      <p:sp>
        <p:nvSpPr>
          <p:cNvPr id="433275" name="Line 133">
            <a:extLst>
              <a:ext uri="{FF2B5EF4-FFF2-40B4-BE49-F238E27FC236}">
                <a16:creationId xmlns:a16="http://schemas.microsoft.com/office/drawing/2014/main" id="{4105EF57-C08B-F0C9-0151-823DF6F89EC4}"/>
              </a:ext>
            </a:extLst>
          </p:cNvPr>
          <p:cNvSpPr>
            <a:spLocks noChangeShapeType="1"/>
          </p:cNvSpPr>
          <p:nvPr/>
        </p:nvSpPr>
        <p:spPr bwMode="auto">
          <a:xfrm flipV="1">
            <a:off x="5268913" y="1674813"/>
            <a:ext cx="0" cy="20637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6" name="Line 134">
            <a:extLst>
              <a:ext uri="{FF2B5EF4-FFF2-40B4-BE49-F238E27FC236}">
                <a16:creationId xmlns:a16="http://schemas.microsoft.com/office/drawing/2014/main" id="{5996C960-8108-7F44-25B8-D801A2B63C5E}"/>
              </a:ext>
            </a:extLst>
          </p:cNvPr>
          <p:cNvSpPr>
            <a:spLocks noChangeShapeType="1"/>
          </p:cNvSpPr>
          <p:nvPr/>
        </p:nvSpPr>
        <p:spPr bwMode="auto">
          <a:xfrm>
            <a:off x="5214938" y="1674813"/>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7" name="Freeform 135">
            <a:extLst>
              <a:ext uri="{FF2B5EF4-FFF2-40B4-BE49-F238E27FC236}">
                <a16:creationId xmlns:a16="http://schemas.microsoft.com/office/drawing/2014/main" id="{2560BA89-B0A7-8C62-CBEE-7E750E4C0A2B}"/>
              </a:ext>
            </a:extLst>
          </p:cNvPr>
          <p:cNvSpPr>
            <a:spLocks/>
          </p:cNvSpPr>
          <p:nvPr/>
        </p:nvSpPr>
        <p:spPr bwMode="auto">
          <a:xfrm>
            <a:off x="5224463" y="3684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8" y="0"/>
                </a:moveTo>
                <a:lnTo>
                  <a:pt x="0" y="51"/>
                </a:lnTo>
                <a:lnTo>
                  <a:pt x="58" y="51"/>
                </a:lnTo>
                <a:lnTo>
                  <a:pt x="28" y="0"/>
                </a:lnTo>
                <a:close/>
              </a:path>
            </a:pathLst>
          </a:custGeom>
          <a:solidFill>
            <a:srgbClr val="0000FF"/>
          </a:solidFill>
          <a:ln w="11113">
            <a:solidFill>
              <a:srgbClr val="0000FF"/>
            </a:solidFill>
            <a:prstDash val="solid"/>
            <a:round/>
            <a:headEnd/>
            <a:tailEnd/>
          </a:ln>
        </p:spPr>
        <p:txBody>
          <a:bodyPr/>
          <a:lstStyle/>
          <a:p>
            <a:endParaRPr lang="en-US"/>
          </a:p>
        </p:txBody>
      </p:sp>
      <p:sp>
        <p:nvSpPr>
          <p:cNvPr id="433278" name="Line 136">
            <a:extLst>
              <a:ext uri="{FF2B5EF4-FFF2-40B4-BE49-F238E27FC236}">
                <a16:creationId xmlns:a16="http://schemas.microsoft.com/office/drawing/2014/main" id="{FA3AAE1C-624D-EA63-0B77-200DD8932112}"/>
              </a:ext>
            </a:extLst>
          </p:cNvPr>
          <p:cNvSpPr>
            <a:spLocks noChangeShapeType="1"/>
          </p:cNvSpPr>
          <p:nvPr/>
        </p:nvSpPr>
        <p:spPr bwMode="auto">
          <a:xfrm flipV="1">
            <a:off x="6551613" y="2943225"/>
            <a:ext cx="0" cy="20796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79" name="Line 137">
            <a:extLst>
              <a:ext uri="{FF2B5EF4-FFF2-40B4-BE49-F238E27FC236}">
                <a16:creationId xmlns:a16="http://schemas.microsoft.com/office/drawing/2014/main" id="{C01B59F0-9078-18DB-7D3D-3947A0773C2C}"/>
              </a:ext>
            </a:extLst>
          </p:cNvPr>
          <p:cNvSpPr>
            <a:spLocks noChangeShapeType="1"/>
          </p:cNvSpPr>
          <p:nvPr/>
        </p:nvSpPr>
        <p:spPr bwMode="auto">
          <a:xfrm>
            <a:off x="6497638" y="2943225"/>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0" name="Line 138">
            <a:extLst>
              <a:ext uri="{FF2B5EF4-FFF2-40B4-BE49-F238E27FC236}">
                <a16:creationId xmlns:a16="http://schemas.microsoft.com/office/drawing/2014/main" id="{5C468A74-EF13-9360-E9A9-1D71C0B69782}"/>
              </a:ext>
            </a:extLst>
          </p:cNvPr>
          <p:cNvSpPr>
            <a:spLocks noChangeShapeType="1"/>
          </p:cNvSpPr>
          <p:nvPr/>
        </p:nvSpPr>
        <p:spPr bwMode="auto">
          <a:xfrm>
            <a:off x="6551613" y="3151188"/>
            <a:ext cx="0" cy="2079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1" name="Line 139">
            <a:extLst>
              <a:ext uri="{FF2B5EF4-FFF2-40B4-BE49-F238E27FC236}">
                <a16:creationId xmlns:a16="http://schemas.microsoft.com/office/drawing/2014/main" id="{A3758F09-FB0C-E87D-F59D-F2F2D7FDECEE}"/>
              </a:ext>
            </a:extLst>
          </p:cNvPr>
          <p:cNvSpPr>
            <a:spLocks noChangeShapeType="1"/>
          </p:cNvSpPr>
          <p:nvPr/>
        </p:nvSpPr>
        <p:spPr bwMode="auto">
          <a:xfrm>
            <a:off x="6497638" y="3359150"/>
            <a:ext cx="109537"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2" name="Freeform 140">
            <a:extLst>
              <a:ext uri="{FF2B5EF4-FFF2-40B4-BE49-F238E27FC236}">
                <a16:creationId xmlns:a16="http://schemas.microsoft.com/office/drawing/2014/main" id="{EAE46EDB-2FEF-DAC4-96A9-B0CD57024F13}"/>
              </a:ext>
            </a:extLst>
          </p:cNvPr>
          <p:cNvSpPr>
            <a:spLocks/>
          </p:cNvSpPr>
          <p:nvPr/>
        </p:nvSpPr>
        <p:spPr bwMode="auto">
          <a:xfrm>
            <a:off x="6505575" y="3097213"/>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283" name="Rectangle 141">
            <a:extLst>
              <a:ext uri="{FF2B5EF4-FFF2-40B4-BE49-F238E27FC236}">
                <a16:creationId xmlns:a16="http://schemas.microsoft.com/office/drawing/2014/main" id="{6D92CC33-7AF4-9979-9395-B57BE381634A}"/>
              </a:ext>
            </a:extLst>
          </p:cNvPr>
          <p:cNvSpPr>
            <a:spLocks noChangeArrowheads="1"/>
          </p:cNvSpPr>
          <p:nvPr/>
        </p:nvSpPr>
        <p:spPr bwMode="auto">
          <a:xfrm>
            <a:off x="7486650" y="1800225"/>
            <a:ext cx="10699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300" b="1">
                <a:solidFill>
                  <a:srgbClr val="000000"/>
                </a:solidFill>
                <a:latin typeface="Arial" panose="020B0604020202020204" pitchFamily="34" charset="0"/>
                <a:cs typeface="Arial" panose="020B0604020202020204" pitchFamily="34" charset="0"/>
              </a:rPr>
              <a:t>line 8</a:t>
            </a:r>
            <a:endParaRPr lang="fr-CA" altLang="en-US" sz="3600" b="1">
              <a:latin typeface="Arial" panose="020B0604020202020204" pitchFamily="34" charset="0"/>
              <a:cs typeface="Arial" panose="020B0604020202020204" pitchFamily="34" charset="0"/>
            </a:endParaRPr>
          </a:p>
        </p:txBody>
      </p:sp>
      <p:sp>
        <p:nvSpPr>
          <p:cNvPr id="433284" name="Line 142">
            <a:extLst>
              <a:ext uri="{FF2B5EF4-FFF2-40B4-BE49-F238E27FC236}">
                <a16:creationId xmlns:a16="http://schemas.microsoft.com/office/drawing/2014/main" id="{CB1FF830-17F3-B593-6CA7-A33C7776E47A}"/>
              </a:ext>
            </a:extLst>
          </p:cNvPr>
          <p:cNvSpPr>
            <a:spLocks noChangeShapeType="1"/>
          </p:cNvSpPr>
          <p:nvPr/>
        </p:nvSpPr>
        <p:spPr bwMode="auto">
          <a:xfrm>
            <a:off x="7251700" y="5510213"/>
            <a:ext cx="153828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5" name="Line 143">
            <a:extLst>
              <a:ext uri="{FF2B5EF4-FFF2-40B4-BE49-F238E27FC236}">
                <a16:creationId xmlns:a16="http://schemas.microsoft.com/office/drawing/2014/main" id="{889A0576-66B9-9B5E-EDF9-6452E201FDD2}"/>
              </a:ext>
            </a:extLst>
          </p:cNvPr>
          <p:cNvSpPr>
            <a:spLocks noChangeShapeType="1"/>
          </p:cNvSpPr>
          <p:nvPr/>
        </p:nvSpPr>
        <p:spPr bwMode="auto">
          <a:xfrm flipV="1">
            <a:off x="7380288"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6" name="Line 144">
            <a:extLst>
              <a:ext uri="{FF2B5EF4-FFF2-40B4-BE49-F238E27FC236}">
                <a16:creationId xmlns:a16="http://schemas.microsoft.com/office/drawing/2014/main" id="{6AEE7DEF-C54A-94DA-C6BD-AE8DE367514E}"/>
              </a:ext>
            </a:extLst>
          </p:cNvPr>
          <p:cNvSpPr>
            <a:spLocks noChangeShapeType="1"/>
          </p:cNvSpPr>
          <p:nvPr/>
        </p:nvSpPr>
        <p:spPr bwMode="auto">
          <a:xfrm flipV="1">
            <a:off x="8661400" y="5510213"/>
            <a:ext cx="0"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7" name="Line 145">
            <a:extLst>
              <a:ext uri="{FF2B5EF4-FFF2-40B4-BE49-F238E27FC236}">
                <a16:creationId xmlns:a16="http://schemas.microsoft.com/office/drawing/2014/main" id="{83DD751F-5104-8E76-5D6A-CBEB081366D6}"/>
              </a:ext>
            </a:extLst>
          </p:cNvPr>
          <p:cNvSpPr>
            <a:spLocks noChangeShapeType="1"/>
          </p:cNvSpPr>
          <p:nvPr/>
        </p:nvSpPr>
        <p:spPr bwMode="auto">
          <a:xfrm flipV="1">
            <a:off x="7251700" y="1655763"/>
            <a:ext cx="0" cy="38544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8" name="Line 146">
            <a:extLst>
              <a:ext uri="{FF2B5EF4-FFF2-40B4-BE49-F238E27FC236}">
                <a16:creationId xmlns:a16="http://schemas.microsoft.com/office/drawing/2014/main" id="{C4DD332D-202E-DA18-3E48-DA5246250EB1}"/>
              </a:ext>
            </a:extLst>
          </p:cNvPr>
          <p:cNvSpPr>
            <a:spLocks noChangeShapeType="1"/>
          </p:cNvSpPr>
          <p:nvPr/>
        </p:nvSpPr>
        <p:spPr bwMode="auto">
          <a:xfrm>
            <a:off x="7197725" y="551021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89" name="Line 147">
            <a:extLst>
              <a:ext uri="{FF2B5EF4-FFF2-40B4-BE49-F238E27FC236}">
                <a16:creationId xmlns:a16="http://schemas.microsoft.com/office/drawing/2014/main" id="{8AC24466-3890-02EF-7C8F-C052C5ACC226}"/>
              </a:ext>
            </a:extLst>
          </p:cNvPr>
          <p:cNvSpPr>
            <a:spLocks noChangeShapeType="1"/>
          </p:cNvSpPr>
          <p:nvPr/>
        </p:nvSpPr>
        <p:spPr bwMode="auto">
          <a:xfrm>
            <a:off x="7197725" y="4652963"/>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0" name="Line 148">
            <a:extLst>
              <a:ext uri="{FF2B5EF4-FFF2-40B4-BE49-F238E27FC236}">
                <a16:creationId xmlns:a16="http://schemas.microsoft.com/office/drawing/2014/main" id="{FBFA6032-C20B-374B-E2E9-074F87D1BF64}"/>
              </a:ext>
            </a:extLst>
          </p:cNvPr>
          <p:cNvSpPr>
            <a:spLocks noChangeShapeType="1"/>
          </p:cNvSpPr>
          <p:nvPr/>
        </p:nvSpPr>
        <p:spPr bwMode="auto">
          <a:xfrm>
            <a:off x="7197725" y="37973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1" name="Line 149">
            <a:extLst>
              <a:ext uri="{FF2B5EF4-FFF2-40B4-BE49-F238E27FC236}">
                <a16:creationId xmlns:a16="http://schemas.microsoft.com/office/drawing/2014/main" id="{E2E6ECF0-6F5A-298A-437D-DDDD99200C9D}"/>
              </a:ext>
            </a:extLst>
          </p:cNvPr>
          <p:cNvSpPr>
            <a:spLocks noChangeShapeType="1"/>
          </p:cNvSpPr>
          <p:nvPr/>
        </p:nvSpPr>
        <p:spPr bwMode="auto">
          <a:xfrm>
            <a:off x="7197725" y="294005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2" name="Line 150">
            <a:extLst>
              <a:ext uri="{FF2B5EF4-FFF2-40B4-BE49-F238E27FC236}">
                <a16:creationId xmlns:a16="http://schemas.microsoft.com/office/drawing/2014/main" id="{77CC6426-3653-844F-1475-8328D3CD1E90}"/>
              </a:ext>
            </a:extLst>
          </p:cNvPr>
          <p:cNvSpPr>
            <a:spLocks noChangeShapeType="1"/>
          </p:cNvSpPr>
          <p:nvPr/>
        </p:nvSpPr>
        <p:spPr bwMode="auto">
          <a:xfrm>
            <a:off x="7197725" y="2082800"/>
            <a:ext cx="53975"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3" name="Rectangle 151">
            <a:extLst>
              <a:ext uri="{FF2B5EF4-FFF2-40B4-BE49-F238E27FC236}">
                <a16:creationId xmlns:a16="http://schemas.microsoft.com/office/drawing/2014/main" id="{FCD87818-9717-005D-5791-62EB51A39974}"/>
              </a:ext>
            </a:extLst>
          </p:cNvPr>
          <p:cNvSpPr>
            <a:spLocks noChangeArrowheads="1"/>
          </p:cNvSpPr>
          <p:nvPr/>
        </p:nvSpPr>
        <p:spPr bwMode="auto">
          <a:xfrm>
            <a:off x="6913563" y="542290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0.0</a:t>
            </a:r>
            <a:endParaRPr lang="fr-CA" altLang="en-US" sz="1800">
              <a:latin typeface="Arial" panose="020B0604020202020204" pitchFamily="34" charset="0"/>
              <a:cs typeface="Arial" panose="020B0604020202020204" pitchFamily="34" charset="0"/>
            </a:endParaRPr>
          </a:p>
        </p:txBody>
      </p:sp>
      <p:sp>
        <p:nvSpPr>
          <p:cNvPr id="433294" name="Rectangle 152">
            <a:extLst>
              <a:ext uri="{FF2B5EF4-FFF2-40B4-BE49-F238E27FC236}">
                <a16:creationId xmlns:a16="http://schemas.microsoft.com/office/drawing/2014/main" id="{9AA23931-38D0-DF7A-75C4-0F4A6970CB43}"/>
              </a:ext>
            </a:extLst>
          </p:cNvPr>
          <p:cNvSpPr>
            <a:spLocks noChangeArrowheads="1"/>
          </p:cNvSpPr>
          <p:nvPr/>
        </p:nvSpPr>
        <p:spPr bwMode="auto">
          <a:xfrm>
            <a:off x="6913563" y="4565650"/>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0.2</a:t>
            </a:r>
            <a:endParaRPr lang="fr-CA" altLang="en-US" sz="1800">
              <a:latin typeface="Arial" panose="020B0604020202020204" pitchFamily="34" charset="0"/>
              <a:cs typeface="Arial" panose="020B0604020202020204" pitchFamily="34" charset="0"/>
            </a:endParaRPr>
          </a:p>
        </p:txBody>
      </p:sp>
      <p:sp>
        <p:nvSpPr>
          <p:cNvPr id="433295" name="Rectangle 153">
            <a:extLst>
              <a:ext uri="{FF2B5EF4-FFF2-40B4-BE49-F238E27FC236}">
                <a16:creationId xmlns:a16="http://schemas.microsoft.com/office/drawing/2014/main" id="{FB2287FA-AB96-6830-6AB3-CA0014ECDBC3}"/>
              </a:ext>
            </a:extLst>
          </p:cNvPr>
          <p:cNvSpPr>
            <a:spLocks noChangeArrowheads="1"/>
          </p:cNvSpPr>
          <p:nvPr/>
        </p:nvSpPr>
        <p:spPr bwMode="auto">
          <a:xfrm>
            <a:off x="6913563" y="370998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0.4</a:t>
            </a:r>
            <a:endParaRPr lang="fr-CA" altLang="en-US" sz="1800">
              <a:latin typeface="Arial" panose="020B0604020202020204" pitchFamily="34" charset="0"/>
              <a:cs typeface="Arial" panose="020B0604020202020204" pitchFamily="34" charset="0"/>
            </a:endParaRPr>
          </a:p>
        </p:txBody>
      </p:sp>
      <p:sp>
        <p:nvSpPr>
          <p:cNvPr id="433296" name="Rectangle 154">
            <a:extLst>
              <a:ext uri="{FF2B5EF4-FFF2-40B4-BE49-F238E27FC236}">
                <a16:creationId xmlns:a16="http://schemas.microsoft.com/office/drawing/2014/main" id="{A0853C1C-F78E-5DAA-9B8B-A33F277F022C}"/>
              </a:ext>
            </a:extLst>
          </p:cNvPr>
          <p:cNvSpPr>
            <a:spLocks noChangeArrowheads="1"/>
          </p:cNvSpPr>
          <p:nvPr/>
        </p:nvSpPr>
        <p:spPr bwMode="auto">
          <a:xfrm>
            <a:off x="6913563" y="2852738"/>
            <a:ext cx="211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0.6</a:t>
            </a:r>
            <a:endParaRPr lang="fr-CA" altLang="en-US" sz="1800">
              <a:latin typeface="Arial" panose="020B0604020202020204" pitchFamily="34" charset="0"/>
              <a:cs typeface="Arial" panose="020B0604020202020204" pitchFamily="34" charset="0"/>
            </a:endParaRPr>
          </a:p>
        </p:txBody>
      </p:sp>
      <p:sp>
        <p:nvSpPr>
          <p:cNvPr id="433297" name="Rectangle 155">
            <a:extLst>
              <a:ext uri="{FF2B5EF4-FFF2-40B4-BE49-F238E27FC236}">
                <a16:creationId xmlns:a16="http://schemas.microsoft.com/office/drawing/2014/main" id="{DAD9498B-33CE-AAAB-A9FA-C90278766D28}"/>
              </a:ext>
            </a:extLst>
          </p:cNvPr>
          <p:cNvSpPr>
            <a:spLocks noChangeArrowheads="1"/>
          </p:cNvSpPr>
          <p:nvPr/>
        </p:nvSpPr>
        <p:spPr bwMode="auto">
          <a:xfrm>
            <a:off x="6913563" y="1997075"/>
            <a:ext cx="211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0.8</a:t>
            </a:r>
            <a:endParaRPr lang="fr-CA" altLang="en-US" sz="1800">
              <a:latin typeface="Arial" panose="020B0604020202020204" pitchFamily="34" charset="0"/>
              <a:cs typeface="Arial" panose="020B0604020202020204" pitchFamily="34" charset="0"/>
            </a:endParaRPr>
          </a:p>
        </p:txBody>
      </p:sp>
      <p:sp>
        <p:nvSpPr>
          <p:cNvPr id="433298" name="Line 156">
            <a:extLst>
              <a:ext uri="{FF2B5EF4-FFF2-40B4-BE49-F238E27FC236}">
                <a16:creationId xmlns:a16="http://schemas.microsoft.com/office/drawing/2014/main" id="{EB208057-7E06-4C3C-491E-9B2C62CCF338}"/>
              </a:ext>
            </a:extLst>
          </p:cNvPr>
          <p:cNvSpPr>
            <a:spLocks noChangeShapeType="1"/>
          </p:cNvSpPr>
          <p:nvPr/>
        </p:nvSpPr>
        <p:spPr bwMode="auto">
          <a:xfrm flipV="1">
            <a:off x="7380288" y="5046663"/>
            <a:ext cx="1281112" cy="4619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99" name="Line 157">
            <a:extLst>
              <a:ext uri="{FF2B5EF4-FFF2-40B4-BE49-F238E27FC236}">
                <a16:creationId xmlns:a16="http://schemas.microsoft.com/office/drawing/2014/main" id="{98469315-2DAA-BB58-E2F5-A9AF24EF7050}"/>
              </a:ext>
            </a:extLst>
          </p:cNvPr>
          <p:cNvSpPr>
            <a:spLocks noChangeShapeType="1"/>
          </p:cNvSpPr>
          <p:nvPr/>
        </p:nvSpPr>
        <p:spPr bwMode="auto">
          <a:xfrm>
            <a:off x="7380288" y="4649788"/>
            <a:ext cx="1281112" cy="858837"/>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0" name="Line 158">
            <a:extLst>
              <a:ext uri="{FF2B5EF4-FFF2-40B4-BE49-F238E27FC236}">
                <a16:creationId xmlns:a16="http://schemas.microsoft.com/office/drawing/2014/main" id="{D0EC9607-39DB-88CB-95BB-BA9E4355D23F}"/>
              </a:ext>
            </a:extLst>
          </p:cNvPr>
          <p:cNvSpPr>
            <a:spLocks noChangeShapeType="1"/>
          </p:cNvSpPr>
          <p:nvPr/>
        </p:nvSpPr>
        <p:spPr bwMode="auto">
          <a:xfrm flipV="1">
            <a:off x="7380288" y="2681288"/>
            <a:ext cx="1281112" cy="168275"/>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1" name="Line 159">
            <a:extLst>
              <a:ext uri="{FF2B5EF4-FFF2-40B4-BE49-F238E27FC236}">
                <a16:creationId xmlns:a16="http://schemas.microsoft.com/office/drawing/2014/main" id="{1EA5DF90-1572-705F-6883-D6DB64546A5F}"/>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2" name="Line 160">
            <a:extLst>
              <a:ext uri="{FF2B5EF4-FFF2-40B4-BE49-F238E27FC236}">
                <a16:creationId xmlns:a16="http://schemas.microsoft.com/office/drawing/2014/main" id="{E6DCD448-EAC7-6991-8280-12296B3E5520}"/>
              </a:ext>
            </a:extLst>
          </p:cNvPr>
          <p:cNvSpPr>
            <a:spLocks noChangeShapeType="1"/>
          </p:cNvSpPr>
          <p:nvPr/>
        </p:nvSpPr>
        <p:spPr bwMode="auto">
          <a:xfrm>
            <a:off x="7324725" y="5508625"/>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3" name="Oval 161">
            <a:extLst>
              <a:ext uri="{FF2B5EF4-FFF2-40B4-BE49-F238E27FC236}">
                <a16:creationId xmlns:a16="http://schemas.microsoft.com/office/drawing/2014/main" id="{ECFF8F73-F3A0-43D4-1CC9-7A82D5DDD087}"/>
              </a:ext>
            </a:extLst>
          </p:cNvPr>
          <p:cNvSpPr>
            <a:spLocks noChangeArrowheads="1"/>
          </p:cNvSpPr>
          <p:nvPr/>
        </p:nvSpPr>
        <p:spPr bwMode="auto">
          <a:xfrm>
            <a:off x="7339013" y="5465763"/>
            <a:ext cx="80962" cy="82550"/>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04" name="Line 162">
            <a:extLst>
              <a:ext uri="{FF2B5EF4-FFF2-40B4-BE49-F238E27FC236}">
                <a16:creationId xmlns:a16="http://schemas.microsoft.com/office/drawing/2014/main" id="{C840ED86-1DE0-840F-53B6-8AA8E2203016}"/>
              </a:ext>
            </a:extLst>
          </p:cNvPr>
          <p:cNvSpPr>
            <a:spLocks noChangeShapeType="1"/>
          </p:cNvSpPr>
          <p:nvPr/>
        </p:nvSpPr>
        <p:spPr bwMode="auto">
          <a:xfrm flipV="1">
            <a:off x="8661400" y="4813300"/>
            <a:ext cx="0" cy="2333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5" name="Line 163">
            <a:extLst>
              <a:ext uri="{FF2B5EF4-FFF2-40B4-BE49-F238E27FC236}">
                <a16:creationId xmlns:a16="http://schemas.microsoft.com/office/drawing/2014/main" id="{E5FC73BD-B897-853C-6DDC-66373361CF1D}"/>
              </a:ext>
            </a:extLst>
          </p:cNvPr>
          <p:cNvSpPr>
            <a:spLocks noChangeShapeType="1"/>
          </p:cNvSpPr>
          <p:nvPr/>
        </p:nvSpPr>
        <p:spPr bwMode="auto">
          <a:xfrm>
            <a:off x="8607425" y="4813300"/>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6" name="Line 164">
            <a:extLst>
              <a:ext uri="{FF2B5EF4-FFF2-40B4-BE49-F238E27FC236}">
                <a16:creationId xmlns:a16="http://schemas.microsoft.com/office/drawing/2014/main" id="{56043B8B-CA46-56A8-D7F5-986876EEBF91}"/>
              </a:ext>
            </a:extLst>
          </p:cNvPr>
          <p:cNvSpPr>
            <a:spLocks noChangeShapeType="1"/>
          </p:cNvSpPr>
          <p:nvPr/>
        </p:nvSpPr>
        <p:spPr bwMode="auto">
          <a:xfrm>
            <a:off x="8661400" y="5046663"/>
            <a:ext cx="0" cy="2349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7" name="Line 165">
            <a:extLst>
              <a:ext uri="{FF2B5EF4-FFF2-40B4-BE49-F238E27FC236}">
                <a16:creationId xmlns:a16="http://schemas.microsoft.com/office/drawing/2014/main" id="{D1D4BA0B-5B22-42EC-0A0E-9F1B7008E289}"/>
              </a:ext>
            </a:extLst>
          </p:cNvPr>
          <p:cNvSpPr>
            <a:spLocks noChangeShapeType="1"/>
          </p:cNvSpPr>
          <p:nvPr/>
        </p:nvSpPr>
        <p:spPr bwMode="auto">
          <a:xfrm>
            <a:off x="8607425" y="5281613"/>
            <a:ext cx="109538"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08" name="Oval 166">
            <a:extLst>
              <a:ext uri="{FF2B5EF4-FFF2-40B4-BE49-F238E27FC236}">
                <a16:creationId xmlns:a16="http://schemas.microsoft.com/office/drawing/2014/main" id="{0306DBD0-6F0F-C995-4B5A-034E567A2C69}"/>
              </a:ext>
            </a:extLst>
          </p:cNvPr>
          <p:cNvSpPr>
            <a:spLocks noChangeArrowheads="1"/>
          </p:cNvSpPr>
          <p:nvPr/>
        </p:nvSpPr>
        <p:spPr bwMode="auto">
          <a:xfrm>
            <a:off x="8620125" y="500538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09" name="Line 167">
            <a:extLst>
              <a:ext uri="{FF2B5EF4-FFF2-40B4-BE49-F238E27FC236}">
                <a16:creationId xmlns:a16="http://schemas.microsoft.com/office/drawing/2014/main" id="{D7F7E06F-FB82-1F33-55F3-4650C1A24B78}"/>
              </a:ext>
            </a:extLst>
          </p:cNvPr>
          <p:cNvSpPr>
            <a:spLocks noChangeShapeType="1"/>
          </p:cNvSpPr>
          <p:nvPr/>
        </p:nvSpPr>
        <p:spPr bwMode="auto">
          <a:xfrm flipV="1">
            <a:off x="7380288" y="3959225"/>
            <a:ext cx="0" cy="690563"/>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0" name="Line 168">
            <a:extLst>
              <a:ext uri="{FF2B5EF4-FFF2-40B4-BE49-F238E27FC236}">
                <a16:creationId xmlns:a16="http://schemas.microsoft.com/office/drawing/2014/main" id="{06DE1BB0-191B-86DF-9141-9D3A0AB89B50}"/>
              </a:ext>
            </a:extLst>
          </p:cNvPr>
          <p:cNvSpPr>
            <a:spLocks noChangeShapeType="1"/>
          </p:cNvSpPr>
          <p:nvPr/>
        </p:nvSpPr>
        <p:spPr bwMode="auto">
          <a:xfrm>
            <a:off x="7324725" y="39592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1" name="Line 169">
            <a:extLst>
              <a:ext uri="{FF2B5EF4-FFF2-40B4-BE49-F238E27FC236}">
                <a16:creationId xmlns:a16="http://schemas.microsoft.com/office/drawing/2014/main" id="{D1B02FBA-051A-690E-34A3-F137FD1AFB01}"/>
              </a:ext>
            </a:extLst>
          </p:cNvPr>
          <p:cNvSpPr>
            <a:spLocks noChangeShapeType="1"/>
          </p:cNvSpPr>
          <p:nvPr/>
        </p:nvSpPr>
        <p:spPr bwMode="auto">
          <a:xfrm>
            <a:off x="7380288" y="4649788"/>
            <a:ext cx="0" cy="69215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2" name="Line 170">
            <a:extLst>
              <a:ext uri="{FF2B5EF4-FFF2-40B4-BE49-F238E27FC236}">
                <a16:creationId xmlns:a16="http://schemas.microsoft.com/office/drawing/2014/main" id="{113A91FB-22C9-8DA1-33BC-031CF71578EC}"/>
              </a:ext>
            </a:extLst>
          </p:cNvPr>
          <p:cNvSpPr>
            <a:spLocks noChangeShapeType="1"/>
          </p:cNvSpPr>
          <p:nvPr/>
        </p:nvSpPr>
        <p:spPr bwMode="auto">
          <a:xfrm>
            <a:off x="7324725" y="5341938"/>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3" name="Freeform 171">
            <a:extLst>
              <a:ext uri="{FF2B5EF4-FFF2-40B4-BE49-F238E27FC236}">
                <a16:creationId xmlns:a16="http://schemas.microsoft.com/office/drawing/2014/main" id="{734140A9-C279-9EEA-0D41-5DE2AD2C3E05}"/>
              </a:ext>
            </a:extLst>
          </p:cNvPr>
          <p:cNvSpPr>
            <a:spLocks/>
          </p:cNvSpPr>
          <p:nvPr/>
        </p:nvSpPr>
        <p:spPr bwMode="auto">
          <a:xfrm>
            <a:off x="7332663" y="4622800"/>
            <a:ext cx="93662" cy="82550"/>
          </a:xfrm>
          <a:custGeom>
            <a:avLst/>
            <a:gdLst>
              <a:gd name="T0" fmla="*/ 2147483646 w 59"/>
              <a:gd name="T1" fmla="*/ 2147483646 h 52"/>
              <a:gd name="T2" fmla="*/ 2147483646 w 59"/>
              <a:gd name="T3" fmla="*/ 0 h 52"/>
              <a:gd name="T4" fmla="*/ 0 w 59"/>
              <a:gd name="T5" fmla="*/ 0 h 52"/>
              <a:gd name="T6" fmla="*/ 2147483646 w 59"/>
              <a:gd name="T7" fmla="*/ 2147483646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sp>
        <p:nvSpPr>
          <p:cNvPr id="433314" name="Line 172">
            <a:extLst>
              <a:ext uri="{FF2B5EF4-FFF2-40B4-BE49-F238E27FC236}">
                <a16:creationId xmlns:a16="http://schemas.microsoft.com/office/drawing/2014/main" id="{80DA6990-4A2D-EE02-C78E-8B17E44A5646}"/>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5" name="Line 173">
            <a:extLst>
              <a:ext uri="{FF2B5EF4-FFF2-40B4-BE49-F238E27FC236}">
                <a16:creationId xmlns:a16="http://schemas.microsoft.com/office/drawing/2014/main" id="{AA8B4372-D64B-3203-95EC-525AB70EBA9B}"/>
              </a:ext>
            </a:extLst>
          </p:cNvPr>
          <p:cNvSpPr>
            <a:spLocks noChangeShapeType="1"/>
          </p:cNvSpPr>
          <p:nvPr/>
        </p:nvSpPr>
        <p:spPr bwMode="auto">
          <a:xfrm>
            <a:off x="8607425" y="5508625"/>
            <a:ext cx="109538"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6" name="Freeform 174">
            <a:extLst>
              <a:ext uri="{FF2B5EF4-FFF2-40B4-BE49-F238E27FC236}">
                <a16:creationId xmlns:a16="http://schemas.microsoft.com/office/drawing/2014/main" id="{690E92F6-E0C2-BBF4-C096-EF0504792A6A}"/>
              </a:ext>
            </a:extLst>
          </p:cNvPr>
          <p:cNvSpPr>
            <a:spLocks/>
          </p:cNvSpPr>
          <p:nvPr/>
        </p:nvSpPr>
        <p:spPr bwMode="auto">
          <a:xfrm>
            <a:off x="8615363" y="5481638"/>
            <a:ext cx="92075" cy="80962"/>
          </a:xfrm>
          <a:custGeom>
            <a:avLst/>
            <a:gdLst>
              <a:gd name="T0" fmla="*/ 2147483646 w 58"/>
              <a:gd name="T1" fmla="*/ 2147483646 h 51"/>
              <a:gd name="T2" fmla="*/ 2147483646 w 58"/>
              <a:gd name="T3" fmla="*/ 0 h 51"/>
              <a:gd name="T4" fmla="*/ 0 w 58"/>
              <a:gd name="T5" fmla="*/ 0 h 51"/>
              <a:gd name="T6" fmla="*/ 2147483646 w 58"/>
              <a:gd name="T7" fmla="*/ 2147483646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51"/>
                </a:moveTo>
                <a:lnTo>
                  <a:pt x="58" y="0"/>
                </a:lnTo>
                <a:lnTo>
                  <a:pt x="0" y="0"/>
                </a:lnTo>
                <a:lnTo>
                  <a:pt x="29" y="51"/>
                </a:lnTo>
                <a:close/>
              </a:path>
            </a:pathLst>
          </a:custGeom>
          <a:solidFill>
            <a:srgbClr val="00FF00"/>
          </a:solidFill>
          <a:ln w="11113">
            <a:solidFill>
              <a:srgbClr val="00FF00"/>
            </a:solidFill>
            <a:prstDash val="solid"/>
            <a:round/>
            <a:headEnd/>
            <a:tailEnd/>
          </a:ln>
        </p:spPr>
        <p:txBody>
          <a:bodyPr/>
          <a:lstStyle/>
          <a:p>
            <a:endParaRPr lang="en-US"/>
          </a:p>
        </p:txBody>
      </p:sp>
      <p:sp>
        <p:nvSpPr>
          <p:cNvPr id="433317" name="Line 175">
            <a:extLst>
              <a:ext uri="{FF2B5EF4-FFF2-40B4-BE49-F238E27FC236}">
                <a16:creationId xmlns:a16="http://schemas.microsoft.com/office/drawing/2014/main" id="{DB0FAD64-C05E-53BD-D09A-A17EEDCFDF21}"/>
              </a:ext>
            </a:extLst>
          </p:cNvPr>
          <p:cNvSpPr>
            <a:spLocks noChangeShapeType="1"/>
          </p:cNvSpPr>
          <p:nvPr/>
        </p:nvSpPr>
        <p:spPr bwMode="auto">
          <a:xfrm flipV="1">
            <a:off x="7380288" y="2419350"/>
            <a:ext cx="0" cy="430213"/>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8" name="Line 176">
            <a:extLst>
              <a:ext uri="{FF2B5EF4-FFF2-40B4-BE49-F238E27FC236}">
                <a16:creationId xmlns:a16="http://schemas.microsoft.com/office/drawing/2014/main" id="{CB0375DC-E8EC-94BE-882C-33313DD90CCC}"/>
              </a:ext>
            </a:extLst>
          </p:cNvPr>
          <p:cNvSpPr>
            <a:spLocks noChangeShapeType="1"/>
          </p:cNvSpPr>
          <p:nvPr/>
        </p:nvSpPr>
        <p:spPr bwMode="auto">
          <a:xfrm>
            <a:off x="7324725" y="24193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19" name="Line 177">
            <a:extLst>
              <a:ext uri="{FF2B5EF4-FFF2-40B4-BE49-F238E27FC236}">
                <a16:creationId xmlns:a16="http://schemas.microsoft.com/office/drawing/2014/main" id="{9DD5D866-93A0-B013-2F21-C86DEB5C82E6}"/>
              </a:ext>
            </a:extLst>
          </p:cNvPr>
          <p:cNvSpPr>
            <a:spLocks noChangeShapeType="1"/>
          </p:cNvSpPr>
          <p:nvPr/>
        </p:nvSpPr>
        <p:spPr bwMode="auto">
          <a:xfrm>
            <a:off x="7380288" y="2849563"/>
            <a:ext cx="0" cy="43180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0" name="Line 178">
            <a:extLst>
              <a:ext uri="{FF2B5EF4-FFF2-40B4-BE49-F238E27FC236}">
                <a16:creationId xmlns:a16="http://schemas.microsoft.com/office/drawing/2014/main" id="{83790554-6BAC-30EF-5EA9-E3397637DD9D}"/>
              </a:ext>
            </a:extLst>
          </p:cNvPr>
          <p:cNvSpPr>
            <a:spLocks noChangeShapeType="1"/>
          </p:cNvSpPr>
          <p:nvPr/>
        </p:nvSpPr>
        <p:spPr bwMode="auto">
          <a:xfrm>
            <a:off x="7324725" y="3281363"/>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1" name="Freeform 179">
            <a:extLst>
              <a:ext uri="{FF2B5EF4-FFF2-40B4-BE49-F238E27FC236}">
                <a16:creationId xmlns:a16="http://schemas.microsoft.com/office/drawing/2014/main" id="{B4C3F889-3B1B-FE4B-9F81-1079C579D673}"/>
              </a:ext>
            </a:extLst>
          </p:cNvPr>
          <p:cNvSpPr>
            <a:spLocks/>
          </p:cNvSpPr>
          <p:nvPr/>
        </p:nvSpPr>
        <p:spPr bwMode="auto">
          <a:xfrm>
            <a:off x="7334250" y="2795588"/>
            <a:ext cx="92075" cy="80962"/>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sp>
        <p:nvSpPr>
          <p:cNvPr id="433322" name="Line 180">
            <a:extLst>
              <a:ext uri="{FF2B5EF4-FFF2-40B4-BE49-F238E27FC236}">
                <a16:creationId xmlns:a16="http://schemas.microsoft.com/office/drawing/2014/main" id="{D8DE3224-3484-B97B-C9C1-DBA82798DF4E}"/>
              </a:ext>
            </a:extLst>
          </p:cNvPr>
          <p:cNvSpPr>
            <a:spLocks noChangeShapeType="1"/>
          </p:cNvSpPr>
          <p:nvPr/>
        </p:nvSpPr>
        <p:spPr bwMode="auto">
          <a:xfrm flipV="1">
            <a:off x="8661400" y="2357438"/>
            <a:ext cx="0" cy="32385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3" name="Line 181">
            <a:extLst>
              <a:ext uri="{FF2B5EF4-FFF2-40B4-BE49-F238E27FC236}">
                <a16:creationId xmlns:a16="http://schemas.microsoft.com/office/drawing/2014/main" id="{24970C53-99F2-B67B-A8A2-99E43580E4E6}"/>
              </a:ext>
            </a:extLst>
          </p:cNvPr>
          <p:cNvSpPr>
            <a:spLocks noChangeShapeType="1"/>
          </p:cNvSpPr>
          <p:nvPr/>
        </p:nvSpPr>
        <p:spPr bwMode="auto">
          <a:xfrm>
            <a:off x="8607425" y="2357438"/>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4" name="Line 182">
            <a:extLst>
              <a:ext uri="{FF2B5EF4-FFF2-40B4-BE49-F238E27FC236}">
                <a16:creationId xmlns:a16="http://schemas.microsoft.com/office/drawing/2014/main" id="{4EA815AE-A1D8-3C0D-CD5B-D647F748622F}"/>
              </a:ext>
            </a:extLst>
          </p:cNvPr>
          <p:cNvSpPr>
            <a:spLocks noChangeShapeType="1"/>
          </p:cNvSpPr>
          <p:nvPr/>
        </p:nvSpPr>
        <p:spPr bwMode="auto">
          <a:xfrm>
            <a:off x="8661400" y="2681288"/>
            <a:ext cx="0" cy="322262"/>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5" name="Line 183">
            <a:extLst>
              <a:ext uri="{FF2B5EF4-FFF2-40B4-BE49-F238E27FC236}">
                <a16:creationId xmlns:a16="http://schemas.microsoft.com/office/drawing/2014/main" id="{606FCEAF-D107-8AF7-A371-0DBC0C678213}"/>
              </a:ext>
            </a:extLst>
          </p:cNvPr>
          <p:cNvSpPr>
            <a:spLocks noChangeShapeType="1"/>
          </p:cNvSpPr>
          <p:nvPr/>
        </p:nvSpPr>
        <p:spPr bwMode="auto">
          <a:xfrm>
            <a:off x="8607425" y="3003550"/>
            <a:ext cx="109538"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26" name="Freeform 184">
            <a:extLst>
              <a:ext uri="{FF2B5EF4-FFF2-40B4-BE49-F238E27FC236}">
                <a16:creationId xmlns:a16="http://schemas.microsoft.com/office/drawing/2014/main" id="{23B6A89E-D1BD-72AF-94DF-DB71FF2553E3}"/>
              </a:ext>
            </a:extLst>
          </p:cNvPr>
          <p:cNvSpPr>
            <a:spLocks/>
          </p:cNvSpPr>
          <p:nvPr/>
        </p:nvSpPr>
        <p:spPr bwMode="auto">
          <a:xfrm>
            <a:off x="8615363" y="2625725"/>
            <a:ext cx="92075" cy="80963"/>
          </a:xfrm>
          <a:custGeom>
            <a:avLst/>
            <a:gdLst>
              <a:gd name="T0" fmla="*/ 2147483646 w 58"/>
              <a:gd name="T1" fmla="*/ 0 h 51"/>
              <a:gd name="T2" fmla="*/ 0 w 58"/>
              <a:gd name="T3" fmla="*/ 2147483646 h 51"/>
              <a:gd name="T4" fmla="*/ 2147483646 w 58"/>
              <a:gd name="T5" fmla="*/ 2147483646 h 51"/>
              <a:gd name="T6" fmla="*/ 2147483646 w 58"/>
              <a:gd name="T7" fmla="*/ 0 h 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1">
                <a:moveTo>
                  <a:pt x="29" y="0"/>
                </a:moveTo>
                <a:lnTo>
                  <a:pt x="0" y="51"/>
                </a:lnTo>
                <a:lnTo>
                  <a:pt x="58" y="51"/>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nvGrpSpPr>
          <p:cNvPr id="433327" name="Group 185">
            <a:extLst>
              <a:ext uri="{FF2B5EF4-FFF2-40B4-BE49-F238E27FC236}">
                <a16:creationId xmlns:a16="http://schemas.microsoft.com/office/drawing/2014/main" id="{EBAF7CAF-01C6-6BBF-74DB-0012E20C3F07}"/>
              </a:ext>
            </a:extLst>
          </p:cNvPr>
          <p:cNvGrpSpPr>
            <a:grpSpLocks/>
          </p:cNvGrpSpPr>
          <p:nvPr/>
        </p:nvGrpSpPr>
        <p:grpSpPr bwMode="auto">
          <a:xfrm>
            <a:off x="427038" y="909638"/>
            <a:ext cx="4275137" cy="365125"/>
            <a:chOff x="2488" y="113"/>
            <a:chExt cx="2693" cy="230"/>
          </a:xfrm>
        </p:grpSpPr>
        <p:sp>
          <p:nvSpPr>
            <p:cNvPr id="433391" name="Rectangle 186">
              <a:extLst>
                <a:ext uri="{FF2B5EF4-FFF2-40B4-BE49-F238E27FC236}">
                  <a16:creationId xmlns:a16="http://schemas.microsoft.com/office/drawing/2014/main" id="{17448D48-F3EA-8667-B9B5-30D53D028A28}"/>
                </a:ext>
              </a:extLst>
            </p:cNvPr>
            <p:cNvSpPr>
              <a:spLocks noChangeArrowheads="1"/>
            </p:cNvSpPr>
            <p:nvPr/>
          </p:nvSpPr>
          <p:spPr bwMode="auto">
            <a:xfrm>
              <a:off x="2755" y="113"/>
              <a:ext cx="242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00"/>
                  </a:solidFill>
                  <a:latin typeface="Arial" panose="020B0604020202020204" pitchFamily="34" charset="0"/>
                  <a:cs typeface="Arial" panose="020B0604020202020204" pitchFamily="34" charset="0"/>
                </a:rPr>
                <a:t>V</a:t>
              </a:r>
              <a:r>
                <a:rPr lang="fr-CA" altLang="en-US" sz="2400" b="1" baseline="-25000">
                  <a:solidFill>
                    <a:srgbClr val="000000"/>
                  </a:solidFill>
                  <a:latin typeface="Arial" panose="020B0604020202020204" pitchFamily="34" charset="0"/>
                  <a:cs typeface="Arial" panose="020B0604020202020204" pitchFamily="34" charset="0"/>
                </a:rPr>
                <a:t>C </a:t>
              </a:r>
              <a:r>
                <a:rPr lang="fr-CA" altLang="en-US" sz="2400" b="1">
                  <a:solidFill>
                    <a:srgbClr val="000000"/>
                  </a:solidFill>
                  <a:latin typeface="Arial" panose="020B0604020202020204" pitchFamily="34" charset="0"/>
                  <a:cs typeface="Arial" panose="020B0604020202020204" pitchFamily="34" charset="0"/>
                </a:rPr>
                <a:t>= common environment</a:t>
              </a:r>
              <a:endParaRPr lang="fr-CA" altLang="en-US" sz="3600" b="1" baseline="-25000">
                <a:latin typeface="Arial" panose="020B0604020202020204" pitchFamily="34" charset="0"/>
                <a:cs typeface="Arial" panose="020B0604020202020204" pitchFamily="34" charset="0"/>
              </a:endParaRPr>
            </a:p>
          </p:txBody>
        </p:sp>
        <p:sp>
          <p:nvSpPr>
            <p:cNvPr id="433392" name="Line 187">
              <a:extLst>
                <a:ext uri="{FF2B5EF4-FFF2-40B4-BE49-F238E27FC236}">
                  <a16:creationId xmlns:a16="http://schemas.microsoft.com/office/drawing/2014/main" id="{67925AD4-584D-D34E-7D5C-63476DDBDA85}"/>
                </a:ext>
              </a:extLst>
            </p:cNvPr>
            <p:cNvSpPr>
              <a:spLocks noChangeShapeType="1"/>
            </p:cNvSpPr>
            <p:nvPr/>
          </p:nvSpPr>
          <p:spPr bwMode="auto">
            <a:xfrm>
              <a:off x="2488" y="201"/>
              <a:ext cx="214"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3" name="Oval 188">
              <a:extLst>
                <a:ext uri="{FF2B5EF4-FFF2-40B4-BE49-F238E27FC236}">
                  <a16:creationId xmlns:a16="http://schemas.microsoft.com/office/drawing/2014/main" id="{72036476-87F9-6450-F813-A804D61D620C}"/>
                </a:ext>
              </a:extLst>
            </p:cNvPr>
            <p:cNvSpPr>
              <a:spLocks noChangeArrowheads="1"/>
            </p:cNvSpPr>
            <p:nvPr/>
          </p:nvSpPr>
          <p:spPr bwMode="auto">
            <a:xfrm>
              <a:off x="2569" y="175"/>
              <a:ext cx="52" cy="51"/>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433328" name="Group 189">
            <a:extLst>
              <a:ext uri="{FF2B5EF4-FFF2-40B4-BE49-F238E27FC236}">
                <a16:creationId xmlns:a16="http://schemas.microsoft.com/office/drawing/2014/main" id="{ACD70B42-D45A-CB40-FA06-844B360BA7FD}"/>
              </a:ext>
            </a:extLst>
          </p:cNvPr>
          <p:cNvGrpSpPr>
            <a:grpSpLocks/>
          </p:cNvGrpSpPr>
          <p:nvPr/>
        </p:nvGrpSpPr>
        <p:grpSpPr bwMode="auto">
          <a:xfrm>
            <a:off x="4959350" y="917575"/>
            <a:ext cx="3421063" cy="365125"/>
            <a:chOff x="2488" y="336"/>
            <a:chExt cx="2155" cy="230"/>
          </a:xfrm>
        </p:grpSpPr>
        <p:sp>
          <p:nvSpPr>
            <p:cNvPr id="433388" name="Rectangle 190">
              <a:extLst>
                <a:ext uri="{FF2B5EF4-FFF2-40B4-BE49-F238E27FC236}">
                  <a16:creationId xmlns:a16="http://schemas.microsoft.com/office/drawing/2014/main" id="{6EDA68C6-EFBC-09B2-E298-2F18E8094075}"/>
                </a:ext>
              </a:extLst>
            </p:cNvPr>
            <p:cNvSpPr>
              <a:spLocks noChangeArrowheads="1"/>
            </p:cNvSpPr>
            <p:nvPr/>
          </p:nvSpPr>
          <p:spPr bwMode="auto">
            <a:xfrm>
              <a:off x="2755" y="336"/>
              <a:ext cx="18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FF0000"/>
                  </a:solidFill>
                  <a:latin typeface="Arial" panose="020B0604020202020204" pitchFamily="34" charset="0"/>
                  <a:cs typeface="Arial" panose="020B0604020202020204" pitchFamily="34" charset="0"/>
                </a:rPr>
                <a:t>V</a:t>
              </a:r>
              <a:r>
                <a:rPr lang="fr-CA" altLang="en-US" sz="2400" b="1" baseline="-25000">
                  <a:solidFill>
                    <a:srgbClr val="FF0000"/>
                  </a:solidFill>
                  <a:latin typeface="Arial" panose="020B0604020202020204" pitchFamily="34" charset="0"/>
                  <a:cs typeface="Arial" panose="020B0604020202020204" pitchFamily="34" charset="0"/>
                </a:rPr>
                <a:t>A</a:t>
              </a:r>
              <a:r>
                <a:rPr lang="fr-CA" altLang="en-US" sz="2400" b="1">
                  <a:solidFill>
                    <a:srgbClr val="FF0000"/>
                  </a:solidFill>
                  <a:latin typeface="Arial" panose="020B0604020202020204" pitchFamily="34" charset="0"/>
                  <a:cs typeface="Arial" panose="020B0604020202020204" pitchFamily="34" charset="0"/>
                </a:rPr>
                <a:t> = additive genetic</a:t>
              </a:r>
            </a:p>
          </p:txBody>
        </p:sp>
        <p:sp>
          <p:nvSpPr>
            <p:cNvPr id="433389" name="Line 191">
              <a:extLst>
                <a:ext uri="{FF2B5EF4-FFF2-40B4-BE49-F238E27FC236}">
                  <a16:creationId xmlns:a16="http://schemas.microsoft.com/office/drawing/2014/main" id="{C4CED20E-696D-2AE7-5CAF-F8EEF55CBCAE}"/>
                </a:ext>
              </a:extLst>
            </p:cNvPr>
            <p:cNvSpPr>
              <a:spLocks noChangeShapeType="1"/>
            </p:cNvSpPr>
            <p:nvPr/>
          </p:nvSpPr>
          <p:spPr bwMode="auto">
            <a:xfrm>
              <a:off x="2488" y="420"/>
              <a:ext cx="214" cy="0"/>
            </a:xfrm>
            <a:prstGeom prst="line">
              <a:avLst/>
            </a:prstGeom>
            <a:noFill/>
            <a:ln w="11113">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90" name="Oval 192">
              <a:extLst>
                <a:ext uri="{FF2B5EF4-FFF2-40B4-BE49-F238E27FC236}">
                  <a16:creationId xmlns:a16="http://schemas.microsoft.com/office/drawing/2014/main" id="{B31B43B3-65DF-41E7-CCD8-F740FC449C9D}"/>
                </a:ext>
              </a:extLst>
            </p:cNvPr>
            <p:cNvSpPr>
              <a:spLocks noChangeArrowheads="1"/>
            </p:cNvSpPr>
            <p:nvPr/>
          </p:nvSpPr>
          <p:spPr bwMode="auto">
            <a:xfrm>
              <a:off x="2569" y="393"/>
              <a:ext cx="52" cy="52"/>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grpSp>
        <p:nvGrpSpPr>
          <p:cNvPr id="433329" name="Group 193">
            <a:extLst>
              <a:ext uri="{FF2B5EF4-FFF2-40B4-BE49-F238E27FC236}">
                <a16:creationId xmlns:a16="http://schemas.microsoft.com/office/drawing/2014/main" id="{EFDDA1F2-7B83-71A4-C827-253BC88B8D8F}"/>
              </a:ext>
            </a:extLst>
          </p:cNvPr>
          <p:cNvGrpSpPr>
            <a:grpSpLocks/>
          </p:cNvGrpSpPr>
          <p:nvPr/>
        </p:nvGrpSpPr>
        <p:grpSpPr bwMode="auto">
          <a:xfrm>
            <a:off x="425450" y="1306513"/>
            <a:ext cx="2895600" cy="365125"/>
            <a:chOff x="2488" y="525"/>
            <a:chExt cx="1824" cy="230"/>
          </a:xfrm>
        </p:grpSpPr>
        <p:sp>
          <p:nvSpPr>
            <p:cNvPr id="433385" name="Rectangle 194">
              <a:extLst>
                <a:ext uri="{FF2B5EF4-FFF2-40B4-BE49-F238E27FC236}">
                  <a16:creationId xmlns:a16="http://schemas.microsoft.com/office/drawing/2014/main" id="{70164056-3842-D0B2-3A56-414035374EDA}"/>
                </a:ext>
              </a:extLst>
            </p:cNvPr>
            <p:cNvSpPr>
              <a:spLocks noChangeArrowheads="1"/>
            </p:cNvSpPr>
            <p:nvPr/>
          </p:nvSpPr>
          <p:spPr bwMode="auto">
            <a:xfrm>
              <a:off x="2755" y="525"/>
              <a:ext cx="155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33CC33"/>
                  </a:solidFill>
                  <a:latin typeface="Arial" panose="020B0604020202020204" pitchFamily="34" charset="0"/>
                  <a:cs typeface="Arial" panose="020B0604020202020204" pitchFamily="34" charset="0"/>
                </a:rPr>
                <a:t>V</a:t>
              </a:r>
              <a:r>
                <a:rPr lang="fr-CA" altLang="en-US" sz="2400" b="1" baseline="-25000">
                  <a:solidFill>
                    <a:srgbClr val="33CC33"/>
                  </a:solidFill>
                  <a:latin typeface="Arial" panose="020B0604020202020204" pitchFamily="34" charset="0"/>
                  <a:cs typeface="Arial" panose="020B0604020202020204" pitchFamily="34" charset="0"/>
                </a:rPr>
                <a:t>D</a:t>
              </a:r>
              <a:r>
                <a:rPr lang="fr-CA" altLang="en-US" sz="2400" b="1">
                  <a:solidFill>
                    <a:srgbClr val="33CC33"/>
                  </a:solidFill>
                  <a:latin typeface="Arial" panose="020B0604020202020204" pitchFamily="34" charset="0"/>
                  <a:cs typeface="Arial" panose="020B0604020202020204" pitchFamily="34" charset="0"/>
                </a:rPr>
                <a:t> = dominance  </a:t>
              </a:r>
            </a:p>
          </p:txBody>
        </p:sp>
        <p:sp>
          <p:nvSpPr>
            <p:cNvPr id="433386" name="Line 195">
              <a:extLst>
                <a:ext uri="{FF2B5EF4-FFF2-40B4-BE49-F238E27FC236}">
                  <a16:creationId xmlns:a16="http://schemas.microsoft.com/office/drawing/2014/main" id="{304F3086-148C-FC2D-0F8C-8153496B989D}"/>
                </a:ext>
              </a:extLst>
            </p:cNvPr>
            <p:cNvSpPr>
              <a:spLocks noChangeShapeType="1"/>
            </p:cNvSpPr>
            <p:nvPr/>
          </p:nvSpPr>
          <p:spPr bwMode="auto">
            <a:xfrm>
              <a:off x="2488" y="578"/>
              <a:ext cx="214" cy="0"/>
            </a:xfrm>
            <a:prstGeom prst="line">
              <a:avLst/>
            </a:prstGeom>
            <a:noFill/>
            <a:ln w="11113">
              <a:solidFill>
                <a:srgbClr val="00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7" name="Freeform 196">
              <a:extLst>
                <a:ext uri="{FF2B5EF4-FFF2-40B4-BE49-F238E27FC236}">
                  <a16:creationId xmlns:a16="http://schemas.microsoft.com/office/drawing/2014/main" id="{E2C7FB07-3BCD-5599-E527-2758D26C6E9A}"/>
                </a:ext>
              </a:extLst>
            </p:cNvPr>
            <p:cNvSpPr>
              <a:spLocks/>
            </p:cNvSpPr>
            <p:nvPr/>
          </p:nvSpPr>
          <p:spPr bwMode="auto">
            <a:xfrm>
              <a:off x="2565" y="561"/>
              <a:ext cx="59" cy="52"/>
            </a:xfrm>
            <a:custGeom>
              <a:avLst/>
              <a:gdLst>
                <a:gd name="T0" fmla="*/ 30 w 59"/>
                <a:gd name="T1" fmla="*/ 52 h 52"/>
                <a:gd name="T2" fmla="*/ 59 w 59"/>
                <a:gd name="T3" fmla="*/ 0 h 52"/>
                <a:gd name="T4" fmla="*/ 0 w 59"/>
                <a:gd name="T5" fmla="*/ 0 h 52"/>
                <a:gd name="T6" fmla="*/ 30 w 59"/>
                <a:gd name="T7" fmla="*/ 52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52">
                  <a:moveTo>
                    <a:pt x="30" y="52"/>
                  </a:moveTo>
                  <a:lnTo>
                    <a:pt x="59" y="0"/>
                  </a:lnTo>
                  <a:lnTo>
                    <a:pt x="0" y="0"/>
                  </a:lnTo>
                  <a:lnTo>
                    <a:pt x="30" y="52"/>
                  </a:lnTo>
                  <a:close/>
                </a:path>
              </a:pathLst>
            </a:custGeom>
            <a:solidFill>
              <a:srgbClr val="00FF00"/>
            </a:solidFill>
            <a:ln w="11113">
              <a:solidFill>
                <a:srgbClr val="00FF00"/>
              </a:solidFill>
              <a:prstDash val="solid"/>
              <a:round/>
              <a:headEnd/>
              <a:tailEnd/>
            </a:ln>
          </p:spPr>
          <p:txBody>
            <a:bodyPr/>
            <a:lstStyle/>
            <a:p>
              <a:endParaRPr lang="en-US"/>
            </a:p>
          </p:txBody>
        </p:sp>
      </p:grpSp>
      <p:grpSp>
        <p:nvGrpSpPr>
          <p:cNvPr id="433330" name="Group 197">
            <a:extLst>
              <a:ext uri="{FF2B5EF4-FFF2-40B4-BE49-F238E27FC236}">
                <a16:creationId xmlns:a16="http://schemas.microsoft.com/office/drawing/2014/main" id="{0D15BB91-3A2B-02CD-357D-BD9B92B08861}"/>
              </a:ext>
            </a:extLst>
          </p:cNvPr>
          <p:cNvGrpSpPr>
            <a:grpSpLocks/>
          </p:cNvGrpSpPr>
          <p:nvPr/>
        </p:nvGrpSpPr>
        <p:grpSpPr bwMode="auto">
          <a:xfrm>
            <a:off x="4983163" y="1298575"/>
            <a:ext cx="2287587" cy="365125"/>
            <a:chOff x="2488" y="708"/>
            <a:chExt cx="1441" cy="230"/>
          </a:xfrm>
        </p:grpSpPr>
        <p:sp>
          <p:nvSpPr>
            <p:cNvPr id="433382" name="Rectangle 198">
              <a:extLst>
                <a:ext uri="{FF2B5EF4-FFF2-40B4-BE49-F238E27FC236}">
                  <a16:creationId xmlns:a16="http://schemas.microsoft.com/office/drawing/2014/main" id="{F098C77D-BDB9-2130-CEF5-7D08F87C7F37}"/>
                </a:ext>
              </a:extLst>
            </p:cNvPr>
            <p:cNvSpPr>
              <a:spLocks noChangeArrowheads="1"/>
            </p:cNvSpPr>
            <p:nvPr/>
          </p:nvSpPr>
          <p:spPr bwMode="auto">
            <a:xfrm>
              <a:off x="2755" y="708"/>
              <a:ext cx="1174" cy="230"/>
            </a:xfrm>
            <a:prstGeom prst="rect">
              <a:avLst/>
            </a:prstGeom>
            <a:noFill/>
            <a:ln>
              <a:noFill/>
            </a:ln>
            <a:extLst>
              <a:ext uri="{909E8E84-426E-40DD-AFC4-6F175D3DCCD1}">
                <a14:hiddenFill xmlns:a14="http://schemas.microsoft.com/office/drawing/2010/main">
                  <a:solidFill>
                    <a:srgbClr val="0000FF"/>
                  </a:solidFill>
                </a14:hiddenFill>
              </a:ext>
              <a:ext uri="{91240B29-F687-4F45-9708-019B960494DF}">
                <a14:hiddenLine xmlns:a14="http://schemas.microsoft.com/office/drawing/2010/main" w="9525">
                  <a:solidFill>
                    <a:srgbClr val="0000FF"/>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2400" b="1" i="1">
                  <a:solidFill>
                    <a:srgbClr val="0000FF"/>
                  </a:solidFill>
                  <a:latin typeface="Arial" panose="020B0604020202020204" pitchFamily="34" charset="0"/>
                  <a:cs typeface="Arial" panose="020B0604020202020204" pitchFamily="34" charset="0"/>
                </a:rPr>
                <a:t>V</a:t>
              </a:r>
              <a:r>
                <a:rPr lang="fr-CA" altLang="en-US" sz="2400" b="1" baseline="-25000">
                  <a:solidFill>
                    <a:srgbClr val="0000FF"/>
                  </a:solidFill>
                  <a:latin typeface="Arial" panose="020B0604020202020204" pitchFamily="34" charset="0"/>
                  <a:cs typeface="Arial" panose="020B0604020202020204" pitchFamily="34" charset="0"/>
                </a:rPr>
                <a:t>R</a:t>
              </a:r>
              <a:r>
                <a:rPr lang="fr-CA" altLang="en-US" sz="2400" b="1">
                  <a:solidFill>
                    <a:srgbClr val="0000FF"/>
                  </a:solidFill>
                  <a:latin typeface="Arial" panose="020B0604020202020204" pitchFamily="34" charset="0"/>
                  <a:cs typeface="Arial" panose="020B0604020202020204" pitchFamily="34" charset="0"/>
                </a:rPr>
                <a:t> = residual</a:t>
              </a:r>
            </a:p>
          </p:txBody>
        </p:sp>
        <p:sp>
          <p:nvSpPr>
            <p:cNvPr id="433383" name="Line 199">
              <a:extLst>
                <a:ext uri="{FF2B5EF4-FFF2-40B4-BE49-F238E27FC236}">
                  <a16:creationId xmlns:a16="http://schemas.microsoft.com/office/drawing/2014/main" id="{C041C014-5063-9C49-5CEA-95ACFB31CA33}"/>
                </a:ext>
              </a:extLst>
            </p:cNvPr>
            <p:cNvSpPr>
              <a:spLocks noChangeShapeType="1"/>
            </p:cNvSpPr>
            <p:nvPr/>
          </p:nvSpPr>
          <p:spPr bwMode="auto">
            <a:xfrm>
              <a:off x="2488" y="802"/>
              <a:ext cx="214" cy="0"/>
            </a:xfrm>
            <a:prstGeom prst="line">
              <a:avLst/>
            </a:prstGeom>
            <a:noFill/>
            <a:ln w="11113">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4" name="Freeform 200">
              <a:extLst>
                <a:ext uri="{FF2B5EF4-FFF2-40B4-BE49-F238E27FC236}">
                  <a16:creationId xmlns:a16="http://schemas.microsoft.com/office/drawing/2014/main" id="{076D58DB-4B5A-00E9-227A-676A564716A3}"/>
                </a:ext>
              </a:extLst>
            </p:cNvPr>
            <p:cNvSpPr>
              <a:spLocks/>
            </p:cNvSpPr>
            <p:nvPr/>
          </p:nvSpPr>
          <p:spPr bwMode="auto">
            <a:xfrm>
              <a:off x="2566" y="768"/>
              <a:ext cx="58" cy="50"/>
            </a:xfrm>
            <a:custGeom>
              <a:avLst/>
              <a:gdLst>
                <a:gd name="T0" fmla="*/ 29 w 58"/>
                <a:gd name="T1" fmla="*/ 0 h 50"/>
                <a:gd name="T2" fmla="*/ 0 w 58"/>
                <a:gd name="T3" fmla="*/ 50 h 50"/>
                <a:gd name="T4" fmla="*/ 58 w 58"/>
                <a:gd name="T5" fmla="*/ 50 h 50"/>
                <a:gd name="T6" fmla="*/ 29 w 58"/>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50">
                  <a:moveTo>
                    <a:pt x="29" y="0"/>
                  </a:moveTo>
                  <a:lnTo>
                    <a:pt x="0" y="50"/>
                  </a:lnTo>
                  <a:lnTo>
                    <a:pt x="58" y="50"/>
                  </a:lnTo>
                  <a:lnTo>
                    <a:pt x="29" y="0"/>
                  </a:lnTo>
                  <a:close/>
                </a:path>
              </a:pathLst>
            </a:custGeom>
            <a:solidFill>
              <a:srgbClr val="0000FF"/>
            </a:solidFill>
            <a:ln w="11113">
              <a:solidFill>
                <a:srgbClr val="0000FF"/>
              </a:solidFill>
              <a:prstDash val="solid"/>
              <a:round/>
              <a:headEnd/>
              <a:tailEnd/>
            </a:ln>
          </p:spPr>
          <p:txBody>
            <a:bodyPr/>
            <a:lstStyle/>
            <a:p>
              <a:endParaRPr lang="en-US"/>
            </a:p>
          </p:txBody>
        </p:sp>
      </p:grpSp>
      <p:grpSp>
        <p:nvGrpSpPr>
          <p:cNvPr id="433331" name="Group 201">
            <a:extLst>
              <a:ext uri="{FF2B5EF4-FFF2-40B4-BE49-F238E27FC236}">
                <a16:creationId xmlns:a16="http://schemas.microsoft.com/office/drawing/2014/main" id="{E0343058-9ED6-754C-584D-47AF966C8B1B}"/>
              </a:ext>
            </a:extLst>
          </p:cNvPr>
          <p:cNvGrpSpPr>
            <a:grpSpLocks/>
          </p:cNvGrpSpPr>
          <p:nvPr/>
        </p:nvGrpSpPr>
        <p:grpSpPr bwMode="auto">
          <a:xfrm>
            <a:off x="815975" y="2335213"/>
            <a:ext cx="1392238" cy="3181350"/>
            <a:chOff x="514" y="1471"/>
            <a:chExt cx="877" cy="2004"/>
          </a:xfrm>
        </p:grpSpPr>
        <p:sp>
          <p:nvSpPr>
            <p:cNvPr id="433371" name="Oval 202">
              <a:extLst>
                <a:ext uri="{FF2B5EF4-FFF2-40B4-BE49-F238E27FC236}">
                  <a16:creationId xmlns:a16="http://schemas.microsoft.com/office/drawing/2014/main" id="{EC1CDBA6-3290-80B0-B7BD-FBE5D5C2259F}"/>
                </a:ext>
              </a:extLst>
            </p:cNvPr>
            <p:cNvSpPr>
              <a:spLocks noChangeArrowheads="1"/>
            </p:cNvSpPr>
            <p:nvPr/>
          </p:nvSpPr>
          <p:spPr bwMode="auto">
            <a:xfrm>
              <a:off x="522" y="3212"/>
              <a:ext cx="51" cy="51"/>
            </a:xfrm>
            <a:prstGeom prst="ellipse">
              <a:avLst/>
            </a:prstGeom>
            <a:solidFill>
              <a:srgbClr val="FF0000"/>
            </a:solidFill>
            <a:ln w="11113">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372" name="Group 203">
              <a:extLst>
                <a:ext uri="{FF2B5EF4-FFF2-40B4-BE49-F238E27FC236}">
                  <a16:creationId xmlns:a16="http://schemas.microsoft.com/office/drawing/2014/main" id="{81985273-E655-0012-46F6-95ABFCFEAADF}"/>
                </a:ext>
              </a:extLst>
            </p:cNvPr>
            <p:cNvGrpSpPr>
              <a:grpSpLocks/>
            </p:cNvGrpSpPr>
            <p:nvPr/>
          </p:nvGrpSpPr>
          <p:grpSpPr bwMode="auto">
            <a:xfrm>
              <a:off x="514" y="1471"/>
              <a:ext cx="877" cy="2004"/>
              <a:chOff x="436" y="1471"/>
              <a:chExt cx="877" cy="2004"/>
            </a:xfrm>
          </p:grpSpPr>
          <p:sp>
            <p:nvSpPr>
              <p:cNvPr id="433373" name="Line 204">
                <a:extLst>
                  <a:ext uri="{FF2B5EF4-FFF2-40B4-BE49-F238E27FC236}">
                    <a16:creationId xmlns:a16="http://schemas.microsoft.com/office/drawing/2014/main" id="{27324846-852E-EFB1-E145-24EA54934E65}"/>
                  </a:ext>
                </a:extLst>
              </p:cNvPr>
              <p:cNvSpPr>
                <a:spLocks noChangeShapeType="1"/>
              </p:cNvSpPr>
              <p:nvPr/>
            </p:nvSpPr>
            <p:spPr bwMode="auto">
              <a:xfrm flipV="1">
                <a:off x="470" y="1963"/>
                <a:ext cx="808" cy="12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4" name="Line 205">
                <a:extLst>
                  <a:ext uri="{FF2B5EF4-FFF2-40B4-BE49-F238E27FC236}">
                    <a16:creationId xmlns:a16="http://schemas.microsoft.com/office/drawing/2014/main" id="{369188D1-3823-FA4D-6AD8-EBBB971A2C01}"/>
                  </a:ext>
                </a:extLst>
              </p:cNvPr>
              <p:cNvSpPr>
                <a:spLocks noChangeShapeType="1"/>
              </p:cNvSpPr>
              <p:nvPr/>
            </p:nvSpPr>
            <p:spPr bwMode="auto">
              <a:xfrm flipV="1">
                <a:off x="470" y="2977"/>
                <a:ext cx="0" cy="2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5" name="Line 206">
                <a:extLst>
                  <a:ext uri="{FF2B5EF4-FFF2-40B4-BE49-F238E27FC236}">
                    <a16:creationId xmlns:a16="http://schemas.microsoft.com/office/drawing/2014/main" id="{D37A03D8-8B48-A6BA-1EE6-4274207D3BD4}"/>
                  </a:ext>
                </a:extLst>
              </p:cNvPr>
              <p:cNvSpPr>
                <a:spLocks noChangeShapeType="1"/>
              </p:cNvSpPr>
              <p:nvPr/>
            </p:nvSpPr>
            <p:spPr bwMode="auto">
              <a:xfrm>
                <a:off x="436" y="2977"/>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6" name="Line 207">
                <a:extLst>
                  <a:ext uri="{FF2B5EF4-FFF2-40B4-BE49-F238E27FC236}">
                    <a16:creationId xmlns:a16="http://schemas.microsoft.com/office/drawing/2014/main" id="{48CD7659-E052-45B0-9CFE-274A64542FA7}"/>
                  </a:ext>
                </a:extLst>
              </p:cNvPr>
              <p:cNvSpPr>
                <a:spLocks noChangeShapeType="1"/>
              </p:cNvSpPr>
              <p:nvPr/>
            </p:nvSpPr>
            <p:spPr bwMode="auto">
              <a:xfrm>
                <a:off x="470" y="3238"/>
                <a:ext cx="0" cy="23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7" name="Line 208">
                <a:extLst>
                  <a:ext uri="{FF2B5EF4-FFF2-40B4-BE49-F238E27FC236}">
                    <a16:creationId xmlns:a16="http://schemas.microsoft.com/office/drawing/2014/main" id="{31E337CD-94F2-FAB5-F4BB-BDF95D997E7A}"/>
                  </a:ext>
                </a:extLst>
              </p:cNvPr>
              <p:cNvSpPr>
                <a:spLocks noChangeShapeType="1"/>
              </p:cNvSpPr>
              <p:nvPr/>
            </p:nvSpPr>
            <p:spPr bwMode="auto">
              <a:xfrm flipV="1">
                <a:off x="1278" y="1471"/>
                <a:ext cx="0" cy="4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8" name="Line 209">
                <a:extLst>
                  <a:ext uri="{FF2B5EF4-FFF2-40B4-BE49-F238E27FC236}">
                    <a16:creationId xmlns:a16="http://schemas.microsoft.com/office/drawing/2014/main" id="{07ED4909-3307-CA65-4BE3-31380E5B06AD}"/>
                  </a:ext>
                </a:extLst>
              </p:cNvPr>
              <p:cNvSpPr>
                <a:spLocks noChangeShapeType="1"/>
              </p:cNvSpPr>
              <p:nvPr/>
            </p:nvSpPr>
            <p:spPr bwMode="auto">
              <a:xfrm>
                <a:off x="1243" y="1471"/>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79" name="Line 210">
                <a:extLst>
                  <a:ext uri="{FF2B5EF4-FFF2-40B4-BE49-F238E27FC236}">
                    <a16:creationId xmlns:a16="http://schemas.microsoft.com/office/drawing/2014/main" id="{7987DEB9-5917-76BB-FA81-C0F75D3E3298}"/>
                  </a:ext>
                </a:extLst>
              </p:cNvPr>
              <p:cNvSpPr>
                <a:spLocks noChangeShapeType="1"/>
              </p:cNvSpPr>
              <p:nvPr/>
            </p:nvSpPr>
            <p:spPr bwMode="auto">
              <a:xfrm>
                <a:off x="1243" y="2453"/>
                <a:ext cx="7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80" name="Oval 211">
                <a:extLst>
                  <a:ext uri="{FF2B5EF4-FFF2-40B4-BE49-F238E27FC236}">
                    <a16:creationId xmlns:a16="http://schemas.microsoft.com/office/drawing/2014/main" id="{C4CDA298-02C1-9C03-08A2-C38DC3254764}"/>
                  </a:ext>
                </a:extLst>
              </p:cNvPr>
              <p:cNvSpPr>
                <a:spLocks noChangeArrowheads="1"/>
              </p:cNvSpPr>
              <p:nvPr/>
            </p:nvSpPr>
            <p:spPr bwMode="auto">
              <a:xfrm>
                <a:off x="1252" y="1936"/>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81" name="Line 212">
                <a:extLst>
                  <a:ext uri="{FF2B5EF4-FFF2-40B4-BE49-F238E27FC236}">
                    <a16:creationId xmlns:a16="http://schemas.microsoft.com/office/drawing/2014/main" id="{A7687700-1A6E-5514-6C51-307D0D1223CD}"/>
                  </a:ext>
                </a:extLst>
              </p:cNvPr>
              <p:cNvSpPr>
                <a:spLocks noChangeShapeType="1"/>
              </p:cNvSpPr>
              <p:nvPr/>
            </p:nvSpPr>
            <p:spPr bwMode="auto">
              <a:xfrm>
                <a:off x="1278" y="1963"/>
                <a:ext cx="0" cy="49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433332" name="Rectangle 213">
            <a:extLst>
              <a:ext uri="{FF2B5EF4-FFF2-40B4-BE49-F238E27FC236}">
                <a16:creationId xmlns:a16="http://schemas.microsoft.com/office/drawing/2014/main" id="{0591D79D-6022-2436-5683-540F526F6B55}"/>
              </a:ext>
            </a:extLst>
          </p:cNvPr>
          <p:cNvSpPr>
            <a:spLocks noChangeArrowheads="1"/>
          </p:cNvSpPr>
          <p:nvPr/>
        </p:nvSpPr>
        <p:spPr bwMode="auto">
          <a:xfrm>
            <a:off x="198438" y="-95250"/>
            <a:ext cx="9144000" cy="935038"/>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Declining Heritability Not a General Explanation</a:t>
            </a:r>
            <a:endParaRPr lang="fr-CA" altLang="en-US" sz="3000" b="1" i="1">
              <a:solidFill>
                <a:srgbClr val="0000FF"/>
              </a:solidFill>
              <a:latin typeface="Arial" panose="020B0604020202020204" pitchFamily="34" charset="0"/>
            </a:endParaRPr>
          </a:p>
        </p:txBody>
      </p:sp>
      <p:sp>
        <p:nvSpPr>
          <p:cNvPr id="433333" name="Rectangle 214">
            <a:extLst>
              <a:ext uri="{FF2B5EF4-FFF2-40B4-BE49-F238E27FC236}">
                <a16:creationId xmlns:a16="http://schemas.microsoft.com/office/drawing/2014/main" id="{98AB450D-0B7D-44B4-47E4-07939981B7A0}"/>
              </a:ext>
            </a:extLst>
          </p:cNvPr>
          <p:cNvSpPr>
            <a:spLocks noChangeArrowheads="1"/>
          </p:cNvSpPr>
          <p:nvPr/>
        </p:nvSpPr>
        <p:spPr bwMode="auto">
          <a:xfrm>
            <a:off x="2722563"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4" name="Rectangle 215">
            <a:extLst>
              <a:ext uri="{FF2B5EF4-FFF2-40B4-BE49-F238E27FC236}">
                <a16:creationId xmlns:a16="http://schemas.microsoft.com/office/drawing/2014/main" id="{A2AED678-8240-DB27-D721-5EFED32F394D}"/>
              </a:ext>
            </a:extLst>
          </p:cNvPr>
          <p:cNvSpPr>
            <a:spLocks noChangeArrowheads="1"/>
          </p:cNvSpPr>
          <p:nvPr/>
        </p:nvSpPr>
        <p:spPr bwMode="auto">
          <a:xfrm>
            <a:off x="4068763"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5" name="Rectangle 216">
            <a:extLst>
              <a:ext uri="{FF2B5EF4-FFF2-40B4-BE49-F238E27FC236}">
                <a16:creationId xmlns:a16="http://schemas.microsoft.com/office/drawing/2014/main" id="{0A16D13B-8939-BDF0-5B20-98F9CA0D6F88}"/>
              </a:ext>
            </a:extLst>
          </p:cNvPr>
          <p:cNvSpPr>
            <a:spLocks noChangeArrowheads="1"/>
          </p:cNvSpPr>
          <p:nvPr/>
        </p:nvSpPr>
        <p:spPr bwMode="auto">
          <a:xfrm>
            <a:off x="4802188" y="5645150"/>
            <a:ext cx="76041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6" name="Rectangle 217">
            <a:extLst>
              <a:ext uri="{FF2B5EF4-FFF2-40B4-BE49-F238E27FC236}">
                <a16:creationId xmlns:a16="http://schemas.microsoft.com/office/drawing/2014/main" id="{EFEC0A15-23A1-EA7A-9D40-9463E44D9FDC}"/>
              </a:ext>
            </a:extLst>
          </p:cNvPr>
          <p:cNvSpPr>
            <a:spLocks noChangeArrowheads="1"/>
          </p:cNvSpPr>
          <p:nvPr/>
        </p:nvSpPr>
        <p:spPr bwMode="auto">
          <a:xfrm>
            <a:off x="6148388" y="5645150"/>
            <a:ext cx="635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7" name="Rectangle 218">
            <a:extLst>
              <a:ext uri="{FF2B5EF4-FFF2-40B4-BE49-F238E27FC236}">
                <a16:creationId xmlns:a16="http://schemas.microsoft.com/office/drawing/2014/main" id="{87C898A6-1B8E-5E58-AD65-F1F43327311E}"/>
              </a:ext>
            </a:extLst>
          </p:cNvPr>
          <p:cNvSpPr>
            <a:spLocks noChangeArrowheads="1"/>
          </p:cNvSpPr>
          <p:nvPr/>
        </p:nvSpPr>
        <p:spPr bwMode="auto">
          <a:xfrm>
            <a:off x="7064375" y="5646738"/>
            <a:ext cx="76041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Before limit</a:t>
            </a:r>
            <a:endParaRPr lang="fr-CA" altLang="en-US" sz="1800">
              <a:latin typeface="Arial" panose="020B0604020202020204" pitchFamily="34" charset="0"/>
              <a:cs typeface="Arial" panose="020B0604020202020204" pitchFamily="34" charset="0"/>
            </a:endParaRPr>
          </a:p>
        </p:txBody>
      </p:sp>
      <p:sp>
        <p:nvSpPr>
          <p:cNvPr id="433338" name="Rectangle 219">
            <a:extLst>
              <a:ext uri="{FF2B5EF4-FFF2-40B4-BE49-F238E27FC236}">
                <a16:creationId xmlns:a16="http://schemas.microsoft.com/office/drawing/2014/main" id="{93C4D36B-2A88-2414-48DF-6B4A9686CD72}"/>
              </a:ext>
            </a:extLst>
          </p:cNvPr>
          <p:cNvSpPr>
            <a:spLocks noChangeArrowheads="1"/>
          </p:cNvSpPr>
          <p:nvPr/>
        </p:nvSpPr>
        <p:spPr bwMode="auto">
          <a:xfrm>
            <a:off x="8410575" y="5646738"/>
            <a:ext cx="6350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200">
                <a:solidFill>
                  <a:srgbClr val="000000"/>
                </a:solidFill>
                <a:latin typeface="Arial" panose="020B0604020202020204" pitchFamily="34" charset="0"/>
                <a:cs typeface="Arial" panose="020B0604020202020204" pitchFamily="34" charset="0"/>
              </a:rPr>
              <a:t>After limit</a:t>
            </a:r>
            <a:endParaRPr lang="fr-CA" altLang="en-US" sz="1800">
              <a:latin typeface="Arial" panose="020B0604020202020204" pitchFamily="34" charset="0"/>
              <a:cs typeface="Arial" panose="020B0604020202020204" pitchFamily="34" charset="0"/>
            </a:endParaRPr>
          </a:p>
        </p:txBody>
      </p:sp>
      <p:sp>
        <p:nvSpPr>
          <p:cNvPr id="433339" name="Line 220">
            <a:extLst>
              <a:ext uri="{FF2B5EF4-FFF2-40B4-BE49-F238E27FC236}">
                <a16:creationId xmlns:a16="http://schemas.microsoft.com/office/drawing/2014/main" id="{5509C989-CEAF-DD08-12E3-2F9BAD33767F}"/>
              </a:ext>
            </a:extLst>
          </p:cNvPr>
          <p:cNvSpPr>
            <a:spLocks noChangeShapeType="1"/>
          </p:cNvSpPr>
          <p:nvPr/>
        </p:nvSpPr>
        <p:spPr bwMode="auto">
          <a:xfrm flipV="1">
            <a:off x="5268913" y="4697413"/>
            <a:ext cx="0" cy="72390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0" name="Line 221">
            <a:extLst>
              <a:ext uri="{FF2B5EF4-FFF2-40B4-BE49-F238E27FC236}">
                <a16:creationId xmlns:a16="http://schemas.microsoft.com/office/drawing/2014/main" id="{849BE308-9EA3-130A-0C32-47C9173D1ABA}"/>
              </a:ext>
            </a:extLst>
          </p:cNvPr>
          <p:cNvSpPr>
            <a:spLocks noChangeShapeType="1"/>
          </p:cNvSpPr>
          <p:nvPr/>
        </p:nvSpPr>
        <p:spPr bwMode="auto">
          <a:xfrm>
            <a:off x="5214938" y="4697413"/>
            <a:ext cx="109537" cy="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1" name="Line 222">
            <a:extLst>
              <a:ext uri="{FF2B5EF4-FFF2-40B4-BE49-F238E27FC236}">
                <a16:creationId xmlns:a16="http://schemas.microsoft.com/office/drawing/2014/main" id="{0DADD600-89EB-7C01-34B7-8A9BB7C5AF71}"/>
              </a:ext>
            </a:extLst>
          </p:cNvPr>
          <p:cNvSpPr>
            <a:spLocks noChangeShapeType="1"/>
          </p:cNvSpPr>
          <p:nvPr/>
        </p:nvSpPr>
        <p:spPr bwMode="auto">
          <a:xfrm>
            <a:off x="5268913" y="5421313"/>
            <a:ext cx="0" cy="1031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42" name="Oval 223">
            <a:extLst>
              <a:ext uri="{FF2B5EF4-FFF2-40B4-BE49-F238E27FC236}">
                <a16:creationId xmlns:a16="http://schemas.microsoft.com/office/drawing/2014/main" id="{8EA8DBA6-842B-5601-56C3-17246FCD10D5}"/>
              </a:ext>
            </a:extLst>
          </p:cNvPr>
          <p:cNvSpPr>
            <a:spLocks noChangeArrowheads="1"/>
          </p:cNvSpPr>
          <p:nvPr/>
        </p:nvSpPr>
        <p:spPr bwMode="auto">
          <a:xfrm>
            <a:off x="5229225" y="5380038"/>
            <a:ext cx="80963" cy="80962"/>
          </a:xfrm>
          <a:prstGeom prst="ellipse">
            <a:avLst/>
          </a:prstGeom>
          <a:solidFill>
            <a:srgbClr val="000000"/>
          </a:solidFill>
          <a:ln w="11113">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433343" name="Group 224">
            <a:extLst>
              <a:ext uri="{FF2B5EF4-FFF2-40B4-BE49-F238E27FC236}">
                <a16:creationId xmlns:a16="http://schemas.microsoft.com/office/drawing/2014/main" id="{E9A304BB-DBD9-851D-40FC-58ECABAE81CF}"/>
              </a:ext>
            </a:extLst>
          </p:cNvPr>
          <p:cNvGrpSpPr>
            <a:grpSpLocks/>
          </p:cNvGrpSpPr>
          <p:nvPr/>
        </p:nvGrpSpPr>
        <p:grpSpPr bwMode="auto">
          <a:xfrm>
            <a:off x="5214938" y="4656138"/>
            <a:ext cx="1392237" cy="868362"/>
            <a:chOff x="3285" y="2933"/>
            <a:chExt cx="877" cy="547"/>
          </a:xfrm>
        </p:grpSpPr>
        <p:sp>
          <p:nvSpPr>
            <p:cNvPr id="433361" name="Line 225">
              <a:extLst>
                <a:ext uri="{FF2B5EF4-FFF2-40B4-BE49-F238E27FC236}">
                  <a16:creationId xmlns:a16="http://schemas.microsoft.com/office/drawing/2014/main" id="{624F3795-2E2F-0CAC-6DC1-00865EB5A835}"/>
                </a:ext>
              </a:extLst>
            </p:cNvPr>
            <p:cNvSpPr>
              <a:spLocks noChangeShapeType="1"/>
            </p:cNvSpPr>
            <p:nvPr/>
          </p:nvSpPr>
          <p:spPr bwMode="auto">
            <a:xfrm>
              <a:off x="4127" y="3419"/>
              <a:ext cx="0" cy="6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3362" name="Group 226">
              <a:extLst>
                <a:ext uri="{FF2B5EF4-FFF2-40B4-BE49-F238E27FC236}">
                  <a16:creationId xmlns:a16="http://schemas.microsoft.com/office/drawing/2014/main" id="{EA6EFB44-695A-9D15-8A21-EEF1EB6F5A1D}"/>
                </a:ext>
              </a:extLst>
            </p:cNvPr>
            <p:cNvGrpSpPr>
              <a:grpSpLocks/>
            </p:cNvGrpSpPr>
            <p:nvPr/>
          </p:nvGrpSpPr>
          <p:grpSpPr bwMode="auto">
            <a:xfrm>
              <a:off x="3285" y="2933"/>
              <a:ext cx="877" cy="547"/>
              <a:chOff x="3285" y="2933"/>
              <a:chExt cx="877" cy="547"/>
            </a:xfrm>
          </p:grpSpPr>
          <p:sp>
            <p:nvSpPr>
              <p:cNvPr id="433363" name="Line 227">
                <a:extLst>
                  <a:ext uri="{FF2B5EF4-FFF2-40B4-BE49-F238E27FC236}">
                    <a16:creationId xmlns:a16="http://schemas.microsoft.com/office/drawing/2014/main" id="{A0560DFD-4C6B-2FEA-D87D-0F727507ECCD}"/>
                  </a:ext>
                </a:extLst>
              </p:cNvPr>
              <p:cNvSpPr>
                <a:spLocks noChangeShapeType="1"/>
              </p:cNvSpPr>
              <p:nvPr/>
            </p:nvSpPr>
            <p:spPr bwMode="auto">
              <a:xfrm>
                <a:off x="3319" y="3225"/>
                <a:ext cx="808" cy="19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4" name="Line 228">
                <a:extLst>
                  <a:ext uri="{FF2B5EF4-FFF2-40B4-BE49-F238E27FC236}">
                    <a16:creationId xmlns:a16="http://schemas.microsoft.com/office/drawing/2014/main" id="{54D1ED48-9D3D-E8C7-C03E-29CC6842766C}"/>
                  </a:ext>
                </a:extLst>
              </p:cNvPr>
              <p:cNvSpPr>
                <a:spLocks noChangeShapeType="1"/>
              </p:cNvSpPr>
              <p:nvPr/>
            </p:nvSpPr>
            <p:spPr bwMode="auto">
              <a:xfrm flipV="1">
                <a:off x="4127" y="3083"/>
                <a:ext cx="0" cy="3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5" name="Line 229">
                <a:extLst>
                  <a:ext uri="{FF2B5EF4-FFF2-40B4-BE49-F238E27FC236}">
                    <a16:creationId xmlns:a16="http://schemas.microsoft.com/office/drawing/2014/main" id="{14FAD04A-6DC9-1EF5-4981-1BD1D9566681}"/>
                  </a:ext>
                </a:extLst>
              </p:cNvPr>
              <p:cNvSpPr>
                <a:spLocks noChangeShapeType="1"/>
              </p:cNvSpPr>
              <p:nvPr/>
            </p:nvSpPr>
            <p:spPr bwMode="auto">
              <a:xfrm>
                <a:off x="4093" y="308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6" name="Oval 230">
                <a:extLst>
                  <a:ext uri="{FF2B5EF4-FFF2-40B4-BE49-F238E27FC236}">
                    <a16:creationId xmlns:a16="http://schemas.microsoft.com/office/drawing/2014/main" id="{CD837DFF-7F9B-3FEA-4247-36BA3B9DDEA9}"/>
                  </a:ext>
                </a:extLst>
              </p:cNvPr>
              <p:cNvSpPr>
                <a:spLocks noChangeArrowheads="1"/>
              </p:cNvSpPr>
              <p:nvPr/>
            </p:nvSpPr>
            <p:spPr bwMode="auto">
              <a:xfrm>
                <a:off x="4101" y="3392"/>
                <a:ext cx="52"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67" name="Line 231">
                <a:extLst>
                  <a:ext uri="{FF2B5EF4-FFF2-40B4-BE49-F238E27FC236}">
                    <a16:creationId xmlns:a16="http://schemas.microsoft.com/office/drawing/2014/main" id="{3B0D69BC-CA40-E2A0-9646-843051B343C4}"/>
                  </a:ext>
                </a:extLst>
              </p:cNvPr>
              <p:cNvSpPr>
                <a:spLocks noChangeShapeType="1"/>
              </p:cNvSpPr>
              <p:nvPr/>
            </p:nvSpPr>
            <p:spPr bwMode="auto">
              <a:xfrm flipV="1">
                <a:off x="3319" y="2933"/>
                <a:ext cx="0" cy="29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8" name="Line 232">
                <a:extLst>
                  <a:ext uri="{FF2B5EF4-FFF2-40B4-BE49-F238E27FC236}">
                    <a16:creationId xmlns:a16="http://schemas.microsoft.com/office/drawing/2014/main" id="{7CB9EFBF-AC9C-B13A-FF63-CC49A2E8254D}"/>
                  </a:ext>
                </a:extLst>
              </p:cNvPr>
              <p:cNvSpPr>
                <a:spLocks noChangeShapeType="1"/>
              </p:cNvSpPr>
              <p:nvPr/>
            </p:nvSpPr>
            <p:spPr bwMode="auto">
              <a:xfrm>
                <a:off x="3319" y="3225"/>
                <a:ext cx="0" cy="2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9" name="Oval 233">
                <a:extLst>
                  <a:ext uri="{FF2B5EF4-FFF2-40B4-BE49-F238E27FC236}">
                    <a16:creationId xmlns:a16="http://schemas.microsoft.com/office/drawing/2014/main" id="{C037FBB2-0FDF-82CC-E136-1F4460CFE858}"/>
                  </a:ext>
                </a:extLst>
              </p:cNvPr>
              <p:cNvSpPr>
                <a:spLocks noChangeArrowheads="1"/>
              </p:cNvSpPr>
              <p:nvPr/>
            </p:nvSpPr>
            <p:spPr bwMode="auto">
              <a:xfrm>
                <a:off x="3294" y="3199"/>
                <a:ext cx="51" cy="51"/>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70" name="Line 234">
                <a:extLst>
                  <a:ext uri="{FF2B5EF4-FFF2-40B4-BE49-F238E27FC236}">
                    <a16:creationId xmlns:a16="http://schemas.microsoft.com/office/drawing/2014/main" id="{22C66140-E48D-CCFF-9FCF-DA52CF973E6B}"/>
                  </a:ext>
                </a:extLst>
              </p:cNvPr>
              <p:cNvSpPr>
                <a:spLocks noChangeShapeType="1"/>
              </p:cNvSpPr>
              <p:nvPr/>
            </p:nvSpPr>
            <p:spPr bwMode="auto">
              <a:xfrm>
                <a:off x="3285" y="293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433344" name="Group 235">
            <a:extLst>
              <a:ext uri="{FF2B5EF4-FFF2-40B4-BE49-F238E27FC236}">
                <a16:creationId xmlns:a16="http://schemas.microsoft.com/office/drawing/2014/main" id="{D1296440-B247-8E88-02BE-8E0A01E68911}"/>
              </a:ext>
            </a:extLst>
          </p:cNvPr>
          <p:cNvGrpSpPr>
            <a:grpSpLocks/>
          </p:cNvGrpSpPr>
          <p:nvPr/>
        </p:nvGrpSpPr>
        <p:grpSpPr bwMode="auto">
          <a:xfrm>
            <a:off x="7324725" y="3230563"/>
            <a:ext cx="1392238" cy="2279650"/>
            <a:chOff x="4650" y="2035"/>
            <a:chExt cx="877" cy="1436"/>
          </a:xfrm>
        </p:grpSpPr>
        <p:sp>
          <p:nvSpPr>
            <p:cNvPr id="433351" name="Line 236">
              <a:extLst>
                <a:ext uri="{FF2B5EF4-FFF2-40B4-BE49-F238E27FC236}">
                  <a16:creationId xmlns:a16="http://schemas.microsoft.com/office/drawing/2014/main" id="{58F6F0C3-6E64-8651-CD13-2E8D84F07033}"/>
                </a:ext>
              </a:extLst>
            </p:cNvPr>
            <p:cNvSpPr>
              <a:spLocks noChangeShapeType="1"/>
            </p:cNvSpPr>
            <p:nvPr/>
          </p:nvSpPr>
          <p:spPr bwMode="auto">
            <a:xfrm flipV="1">
              <a:off x="4685" y="2590"/>
              <a:ext cx="807" cy="6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2" name="Line 237">
              <a:extLst>
                <a:ext uri="{FF2B5EF4-FFF2-40B4-BE49-F238E27FC236}">
                  <a16:creationId xmlns:a16="http://schemas.microsoft.com/office/drawing/2014/main" id="{A4F4E19A-161A-7CB1-DAE7-2133629E2198}"/>
                </a:ext>
              </a:extLst>
            </p:cNvPr>
            <p:cNvSpPr>
              <a:spLocks noChangeShapeType="1"/>
            </p:cNvSpPr>
            <p:nvPr/>
          </p:nvSpPr>
          <p:spPr bwMode="auto">
            <a:xfrm>
              <a:off x="4650" y="3020"/>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3" name="Line 238">
              <a:extLst>
                <a:ext uri="{FF2B5EF4-FFF2-40B4-BE49-F238E27FC236}">
                  <a16:creationId xmlns:a16="http://schemas.microsoft.com/office/drawing/2014/main" id="{54E436F8-9DFA-C823-7247-874ED8EF2DDE}"/>
                </a:ext>
              </a:extLst>
            </p:cNvPr>
            <p:cNvSpPr>
              <a:spLocks noChangeShapeType="1"/>
            </p:cNvSpPr>
            <p:nvPr/>
          </p:nvSpPr>
          <p:spPr bwMode="auto">
            <a:xfrm flipV="1">
              <a:off x="5492" y="2035"/>
              <a:ext cx="0" cy="5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4" name="Line 239">
              <a:extLst>
                <a:ext uri="{FF2B5EF4-FFF2-40B4-BE49-F238E27FC236}">
                  <a16:creationId xmlns:a16="http://schemas.microsoft.com/office/drawing/2014/main" id="{1F269F2E-462B-740B-42BF-77107F1EA374}"/>
                </a:ext>
              </a:extLst>
            </p:cNvPr>
            <p:cNvSpPr>
              <a:spLocks noChangeShapeType="1"/>
            </p:cNvSpPr>
            <p:nvPr/>
          </p:nvSpPr>
          <p:spPr bwMode="auto">
            <a:xfrm>
              <a:off x="5458" y="2035"/>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5" name="Line 240">
              <a:extLst>
                <a:ext uri="{FF2B5EF4-FFF2-40B4-BE49-F238E27FC236}">
                  <a16:creationId xmlns:a16="http://schemas.microsoft.com/office/drawing/2014/main" id="{8D0D9236-1A6A-ED80-D176-2316FA51045B}"/>
                </a:ext>
              </a:extLst>
            </p:cNvPr>
            <p:cNvSpPr>
              <a:spLocks noChangeShapeType="1"/>
            </p:cNvSpPr>
            <p:nvPr/>
          </p:nvSpPr>
          <p:spPr bwMode="auto">
            <a:xfrm>
              <a:off x="5492" y="2590"/>
              <a:ext cx="0" cy="55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6" name="Line 241">
              <a:extLst>
                <a:ext uri="{FF2B5EF4-FFF2-40B4-BE49-F238E27FC236}">
                  <a16:creationId xmlns:a16="http://schemas.microsoft.com/office/drawing/2014/main" id="{35A61E5D-EAB1-E8D0-7399-408EED2552D8}"/>
                </a:ext>
              </a:extLst>
            </p:cNvPr>
            <p:cNvSpPr>
              <a:spLocks noChangeShapeType="1"/>
            </p:cNvSpPr>
            <p:nvPr/>
          </p:nvSpPr>
          <p:spPr bwMode="auto">
            <a:xfrm>
              <a:off x="5458" y="3143"/>
              <a:ext cx="69"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7" name="Oval 242">
              <a:extLst>
                <a:ext uri="{FF2B5EF4-FFF2-40B4-BE49-F238E27FC236}">
                  <a16:creationId xmlns:a16="http://schemas.microsoft.com/office/drawing/2014/main" id="{73655CA5-9F8C-8E65-D693-7DBA510B5F3C}"/>
                </a:ext>
              </a:extLst>
            </p:cNvPr>
            <p:cNvSpPr>
              <a:spLocks noChangeArrowheads="1"/>
            </p:cNvSpPr>
            <p:nvPr/>
          </p:nvSpPr>
          <p:spPr bwMode="auto">
            <a:xfrm>
              <a:off x="5466" y="2563"/>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3358" name="Line 243">
              <a:extLst>
                <a:ext uri="{FF2B5EF4-FFF2-40B4-BE49-F238E27FC236}">
                  <a16:creationId xmlns:a16="http://schemas.microsoft.com/office/drawing/2014/main" id="{06875423-B7AB-6EFC-779C-7160FD0010F4}"/>
                </a:ext>
              </a:extLst>
            </p:cNvPr>
            <p:cNvSpPr>
              <a:spLocks noChangeShapeType="1"/>
            </p:cNvSpPr>
            <p:nvPr/>
          </p:nvSpPr>
          <p:spPr bwMode="auto">
            <a:xfrm flipV="1">
              <a:off x="4685" y="3020"/>
              <a:ext cx="0" cy="25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59" name="Line 244">
              <a:extLst>
                <a:ext uri="{FF2B5EF4-FFF2-40B4-BE49-F238E27FC236}">
                  <a16:creationId xmlns:a16="http://schemas.microsoft.com/office/drawing/2014/main" id="{578A249D-CDC8-F5F6-A002-C417396381FC}"/>
                </a:ext>
              </a:extLst>
            </p:cNvPr>
            <p:cNvSpPr>
              <a:spLocks noChangeShapeType="1"/>
            </p:cNvSpPr>
            <p:nvPr/>
          </p:nvSpPr>
          <p:spPr bwMode="auto">
            <a:xfrm>
              <a:off x="4685" y="3271"/>
              <a:ext cx="0" cy="20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360" name="Oval 245">
              <a:extLst>
                <a:ext uri="{FF2B5EF4-FFF2-40B4-BE49-F238E27FC236}">
                  <a16:creationId xmlns:a16="http://schemas.microsoft.com/office/drawing/2014/main" id="{BA245491-E706-7289-92B7-47A76643885D}"/>
                </a:ext>
              </a:extLst>
            </p:cNvPr>
            <p:cNvSpPr>
              <a:spLocks noChangeArrowheads="1"/>
            </p:cNvSpPr>
            <p:nvPr/>
          </p:nvSpPr>
          <p:spPr bwMode="auto">
            <a:xfrm>
              <a:off x="4659" y="3244"/>
              <a:ext cx="51" cy="52"/>
            </a:xfrm>
            <a:prstGeom prst="ellipse">
              <a:avLst/>
            </a:prstGeom>
            <a:solidFill>
              <a:srgbClr val="FF0000"/>
            </a:solidFill>
            <a:ln w="28575">
              <a:solidFill>
                <a:srgbClr val="FF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433345" name="Text Box 246">
            <a:extLst>
              <a:ext uri="{FF2B5EF4-FFF2-40B4-BE49-F238E27FC236}">
                <a16:creationId xmlns:a16="http://schemas.microsoft.com/office/drawing/2014/main" id="{3D56D114-82D7-D0C8-AB8E-E551AA5DEC53}"/>
              </a:ext>
            </a:extLst>
          </p:cNvPr>
          <p:cNvSpPr txBox="1">
            <a:spLocks noChangeArrowheads="1"/>
          </p:cNvSpPr>
          <p:nvPr/>
        </p:nvSpPr>
        <p:spPr bwMode="auto">
          <a:xfrm>
            <a:off x="1620838" y="3832225"/>
            <a:ext cx="1168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0.004</a:t>
            </a:r>
          </a:p>
        </p:txBody>
      </p:sp>
      <p:sp>
        <p:nvSpPr>
          <p:cNvPr id="433346" name="Text Box 247">
            <a:extLst>
              <a:ext uri="{FF2B5EF4-FFF2-40B4-BE49-F238E27FC236}">
                <a16:creationId xmlns:a16="http://schemas.microsoft.com/office/drawing/2014/main" id="{CA28FC38-8F1D-9DAD-82D9-B4D2B985D87B}"/>
              </a:ext>
            </a:extLst>
          </p:cNvPr>
          <p:cNvSpPr txBox="1">
            <a:spLocks noChangeArrowheads="1"/>
          </p:cNvSpPr>
          <p:nvPr/>
        </p:nvSpPr>
        <p:spPr bwMode="auto">
          <a:xfrm>
            <a:off x="3806825" y="408940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0.06</a:t>
            </a:r>
          </a:p>
        </p:txBody>
      </p:sp>
      <p:sp>
        <p:nvSpPr>
          <p:cNvPr id="433347" name="Text Box 248">
            <a:extLst>
              <a:ext uri="{FF2B5EF4-FFF2-40B4-BE49-F238E27FC236}">
                <a16:creationId xmlns:a16="http://schemas.microsoft.com/office/drawing/2014/main" id="{34DBDCE3-0273-6CA7-750C-FA20B40E73F5}"/>
              </a:ext>
            </a:extLst>
          </p:cNvPr>
          <p:cNvSpPr txBox="1">
            <a:spLocks noChangeArrowheads="1"/>
          </p:cNvSpPr>
          <p:nvPr/>
        </p:nvSpPr>
        <p:spPr bwMode="auto">
          <a:xfrm>
            <a:off x="5932488" y="4502150"/>
            <a:ext cx="10414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0.44</a:t>
            </a:r>
          </a:p>
        </p:txBody>
      </p:sp>
      <p:sp>
        <p:nvSpPr>
          <p:cNvPr id="433348" name="Text Box 249">
            <a:extLst>
              <a:ext uri="{FF2B5EF4-FFF2-40B4-BE49-F238E27FC236}">
                <a16:creationId xmlns:a16="http://schemas.microsoft.com/office/drawing/2014/main" id="{3D9E5D31-1AB6-1674-A80C-D2E58ABF506F}"/>
              </a:ext>
            </a:extLst>
          </p:cNvPr>
          <p:cNvSpPr txBox="1">
            <a:spLocks noChangeArrowheads="1"/>
          </p:cNvSpPr>
          <p:nvPr/>
        </p:nvSpPr>
        <p:spPr bwMode="auto">
          <a:xfrm>
            <a:off x="7413625" y="3803650"/>
            <a:ext cx="1298575"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spcBef>
                <a:spcPct val="0"/>
              </a:spcBef>
              <a:buFontTx/>
              <a:buNone/>
            </a:pPr>
            <a:r>
              <a:rPr lang="fr-CA" altLang="en-US" sz="1800" b="1" i="1">
                <a:solidFill>
                  <a:srgbClr val="FF0000"/>
                </a:solidFill>
                <a:latin typeface="Arial" panose="020B0604020202020204" pitchFamily="34" charset="0"/>
                <a:cs typeface="Arial" panose="020B0604020202020204" pitchFamily="34" charset="0"/>
              </a:rPr>
              <a:t>P </a:t>
            </a:r>
            <a:r>
              <a:rPr lang="fr-CA" altLang="en-US" sz="1800" b="1">
                <a:solidFill>
                  <a:srgbClr val="FF0000"/>
                </a:solidFill>
                <a:latin typeface="Arial" panose="020B0604020202020204" pitchFamily="34" charset="0"/>
                <a:cs typeface="Arial" panose="020B0604020202020204" pitchFamily="34" charset="0"/>
              </a:rPr>
              <a:t>= 0.05</a:t>
            </a:r>
          </a:p>
        </p:txBody>
      </p:sp>
      <p:sp>
        <p:nvSpPr>
          <p:cNvPr id="433349" name="Text Box 250">
            <a:extLst>
              <a:ext uri="{FF2B5EF4-FFF2-40B4-BE49-F238E27FC236}">
                <a16:creationId xmlns:a16="http://schemas.microsoft.com/office/drawing/2014/main" id="{2E7FD3BC-4076-7D26-5F75-451FDB7B5AED}"/>
              </a:ext>
            </a:extLst>
          </p:cNvPr>
          <p:cNvSpPr txBox="1">
            <a:spLocks noChangeArrowheads="1"/>
          </p:cNvSpPr>
          <p:nvPr/>
        </p:nvSpPr>
        <p:spPr bwMode="auto">
          <a:xfrm>
            <a:off x="0" y="5945188"/>
            <a:ext cx="8923338" cy="641350"/>
          </a:xfrm>
          <a:prstGeom prst="rect">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CA" altLang="en-US" sz="3600" i="1">
                <a:cs typeface="Arial" panose="020B0604020202020204" pitchFamily="34" charset="0"/>
              </a:rPr>
              <a:t>h</a:t>
            </a:r>
            <a:r>
              <a:rPr lang="fr-CA" altLang="en-US" sz="3600" baseline="30000">
                <a:cs typeface="Arial" panose="020B0604020202020204" pitchFamily="34" charset="0"/>
              </a:rPr>
              <a:t>2</a:t>
            </a:r>
            <a:r>
              <a:rPr lang="fr-CA" altLang="en-US" sz="2000">
                <a:latin typeface="Arial" panose="020B0604020202020204" pitchFamily="34" charset="0"/>
                <a:cs typeface="Arial" panose="020B0604020202020204" pitchFamily="34" charset="0"/>
              </a:rPr>
              <a:t>= 0.10         0.55        0.24          0.21        0.11         0.03       0.08         0.30</a:t>
            </a:r>
          </a:p>
        </p:txBody>
      </p:sp>
      <p:sp>
        <p:nvSpPr>
          <p:cNvPr id="433350" name="Oval 251">
            <a:extLst>
              <a:ext uri="{FF2B5EF4-FFF2-40B4-BE49-F238E27FC236}">
                <a16:creationId xmlns:a16="http://schemas.microsoft.com/office/drawing/2014/main" id="{0DFB9E2F-1BA0-51C6-0FE1-D430DE7EA5DB}"/>
              </a:ext>
            </a:extLst>
          </p:cNvPr>
          <p:cNvSpPr>
            <a:spLocks noChangeArrowheads="1"/>
          </p:cNvSpPr>
          <p:nvPr/>
        </p:nvSpPr>
        <p:spPr bwMode="auto">
          <a:xfrm>
            <a:off x="5991225" y="3687763"/>
            <a:ext cx="952500" cy="3040062"/>
          </a:xfrm>
          <a:prstGeom prst="ellipse">
            <a:avLst/>
          </a:prstGeom>
          <a:noFill/>
          <a:ln w="28575" algn="ctr">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Slide Number Placeholder 3">
            <a:extLst>
              <a:ext uri="{FF2B5EF4-FFF2-40B4-BE49-F238E27FC236}">
                <a16:creationId xmlns:a16="http://schemas.microsoft.com/office/drawing/2014/main" id="{D5483704-6E72-810F-D08C-A40D2ACB920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C3A4C6-1B2B-4119-9709-B507C9C490A8}" type="slidenum">
              <a:rPr lang="en-US" altLang="en-US" sz="1400"/>
              <a:pPr>
                <a:spcBef>
                  <a:spcPct val="0"/>
                </a:spcBef>
                <a:buFontTx/>
                <a:buNone/>
              </a:pPr>
              <a:t>234</a:t>
            </a:fld>
            <a:endParaRPr lang="en-US" altLang="en-US" sz="1400"/>
          </a:p>
        </p:txBody>
      </p:sp>
      <p:sp>
        <p:nvSpPr>
          <p:cNvPr id="434179" name="Slide Number Placeholder 1">
            <a:extLst>
              <a:ext uri="{FF2B5EF4-FFF2-40B4-BE49-F238E27FC236}">
                <a16:creationId xmlns:a16="http://schemas.microsoft.com/office/drawing/2014/main" id="{B11E35D7-15F9-2362-B71F-F64DD6926248}"/>
              </a:ext>
            </a:extLst>
          </p:cNvPr>
          <p:cNvSpPr txBox="1">
            <a:spLocks noGrp="1"/>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eaLnBrk="1" hangingPunct="1">
              <a:spcBef>
                <a:spcPct val="0"/>
              </a:spcBef>
              <a:buFontTx/>
              <a:buNone/>
            </a:pPr>
            <a:fld id="{A4AA8BBC-65AE-4CCA-A071-EEE652B3A55E}" type="slidenum">
              <a:rPr lang="en-US" altLang="en-US" sz="1200">
                <a:solidFill>
                  <a:srgbClr val="898989"/>
                </a:solidFill>
                <a:latin typeface="Calibri" panose="020F0502020204030204" pitchFamily="34" charset="0"/>
                <a:cs typeface="Arial" panose="020B0604020202020204" pitchFamily="34" charset="0"/>
              </a:rPr>
              <a:pPr algn="r" eaLnBrk="1" hangingPunct="1">
                <a:spcBef>
                  <a:spcPct val="0"/>
                </a:spcBef>
                <a:buFontTx/>
                <a:buNone/>
              </a:pPr>
              <a:t>234</a:t>
            </a:fld>
            <a:endParaRPr lang="en-US" altLang="en-US" sz="1200">
              <a:solidFill>
                <a:srgbClr val="898989"/>
              </a:solidFill>
              <a:latin typeface="Calibri" panose="020F0502020204030204" pitchFamily="34" charset="0"/>
              <a:cs typeface="Arial" panose="020B0604020202020204" pitchFamily="34" charset="0"/>
            </a:endParaRPr>
          </a:p>
        </p:txBody>
      </p:sp>
      <p:graphicFrame>
        <p:nvGraphicFramePr>
          <p:cNvPr id="434180" name="Object 3">
            <a:extLst>
              <a:ext uri="{FF2B5EF4-FFF2-40B4-BE49-F238E27FC236}">
                <a16:creationId xmlns:a16="http://schemas.microsoft.com/office/drawing/2014/main" id="{71EA4331-3A13-AC3D-531C-EE786C2FD77D}"/>
              </a:ext>
            </a:extLst>
          </p:cNvPr>
          <p:cNvGraphicFramePr>
            <a:graphicFrameLocks noChangeAspect="1"/>
          </p:cNvGraphicFramePr>
          <p:nvPr/>
        </p:nvGraphicFramePr>
        <p:xfrm>
          <a:off x="411163" y="369888"/>
          <a:ext cx="8005762" cy="6699250"/>
        </p:xfrm>
        <a:graphic>
          <a:graphicData uri="http://schemas.openxmlformats.org/presentationml/2006/ole">
            <mc:AlternateContent xmlns:mc="http://schemas.openxmlformats.org/markup-compatibility/2006">
              <mc:Choice xmlns:v="urn:schemas-microsoft-com:vml" Requires="v">
                <p:oleObj spid="_x0000_s434206" name="Chart" r:id="rId4" imgW="4086301" imgH="3419550" progId="Excel.Chart.8">
                  <p:embed/>
                </p:oleObj>
              </mc:Choice>
              <mc:Fallback>
                <p:oleObj name="Chart" r:id="rId4" imgW="4086301" imgH="3419550"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163" y="369888"/>
                        <a:ext cx="8005762" cy="669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34181" name="Text Box 6">
            <a:extLst>
              <a:ext uri="{FF2B5EF4-FFF2-40B4-BE49-F238E27FC236}">
                <a16:creationId xmlns:a16="http://schemas.microsoft.com/office/drawing/2014/main" id="{F00B4551-9373-8B95-4916-E5B355854F72}"/>
              </a:ext>
            </a:extLst>
          </p:cNvPr>
          <p:cNvSpPr txBox="1">
            <a:spLocks noChangeArrowheads="1"/>
          </p:cNvSpPr>
          <p:nvPr/>
        </p:nvSpPr>
        <p:spPr bwMode="auto">
          <a:xfrm>
            <a:off x="1755775" y="5599113"/>
            <a:ext cx="7197725" cy="393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200" b="1">
                <a:solidFill>
                  <a:srgbClr val="0000FF"/>
                </a:solidFill>
                <a:latin typeface="Arial" panose="020B0604020202020204" pitchFamily="34" charset="0"/>
                <a:cs typeface="Arial" panose="020B0604020202020204" pitchFamily="34" charset="0"/>
              </a:rPr>
              <a:t>Control</a:t>
            </a:r>
            <a:r>
              <a:rPr lang="en-US" altLang="en-US" sz="2200" b="1">
                <a:latin typeface="Arial" panose="020B0604020202020204" pitchFamily="34" charset="0"/>
                <a:cs typeface="Arial" panose="020B0604020202020204" pitchFamily="34" charset="0"/>
              </a:rPr>
              <a:t>	  </a:t>
            </a:r>
            <a:r>
              <a:rPr lang="en-US" altLang="en-US" sz="2200" b="1">
                <a:solidFill>
                  <a:srgbClr val="FF0000"/>
                </a:solidFill>
                <a:latin typeface="Arial" panose="020B0604020202020204" pitchFamily="34" charset="0"/>
                <a:cs typeface="Arial" panose="020B0604020202020204" pitchFamily="34" charset="0"/>
              </a:rPr>
              <a:t>HR</a:t>
            </a:r>
            <a:r>
              <a:rPr lang="en-US" altLang="en-US" sz="2200" b="1">
                <a:latin typeface="Arial" panose="020B0604020202020204" pitchFamily="34" charset="0"/>
                <a:cs typeface="Arial" panose="020B0604020202020204" pitchFamily="34" charset="0"/>
              </a:rPr>
              <a:t>            </a:t>
            </a:r>
            <a:r>
              <a:rPr lang="en-US" altLang="en-US" sz="2200" b="1">
                <a:solidFill>
                  <a:srgbClr val="0000FF"/>
                </a:solidFill>
                <a:latin typeface="Arial" panose="020B0604020202020204" pitchFamily="34" charset="0"/>
                <a:cs typeface="Arial" panose="020B0604020202020204" pitchFamily="34" charset="0"/>
              </a:rPr>
              <a:t>Control</a:t>
            </a:r>
            <a:r>
              <a:rPr lang="en-US" altLang="en-US" sz="2200" b="1">
                <a:latin typeface="Arial" panose="020B0604020202020204" pitchFamily="34" charset="0"/>
                <a:cs typeface="Arial" panose="020B0604020202020204" pitchFamily="34" charset="0"/>
              </a:rPr>
              <a:t>            </a:t>
            </a:r>
            <a:r>
              <a:rPr lang="en-US" altLang="en-US" sz="2200" b="1">
                <a:solidFill>
                  <a:srgbClr val="FF0000"/>
                </a:solidFill>
                <a:latin typeface="Arial" panose="020B0604020202020204" pitchFamily="34" charset="0"/>
                <a:cs typeface="Arial" panose="020B0604020202020204" pitchFamily="34" charset="0"/>
              </a:rPr>
              <a:t>HR</a:t>
            </a:r>
          </a:p>
        </p:txBody>
      </p:sp>
      <p:sp>
        <p:nvSpPr>
          <p:cNvPr id="434182" name="Text Box 7">
            <a:extLst>
              <a:ext uri="{FF2B5EF4-FFF2-40B4-BE49-F238E27FC236}">
                <a16:creationId xmlns:a16="http://schemas.microsoft.com/office/drawing/2014/main" id="{F28940D1-5819-BA7F-A020-B560C05352FC}"/>
              </a:ext>
            </a:extLst>
          </p:cNvPr>
          <p:cNvSpPr txBox="1">
            <a:spLocks noChangeArrowheads="1"/>
          </p:cNvSpPr>
          <p:nvPr/>
        </p:nvSpPr>
        <p:spPr bwMode="auto">
          <a:xfrm>
            <a:off x="1751013" y="6073775"/>
            <a:ext cx="6438900" cy="4333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800" b="1">
                <a:latin typeface="Arial" panose="020B0604020202020204" pitchFamily="34" charset="0"/>
                <a:cs typeface="Arial" panose="020B0604020202020204" pitchFamily="34" charset="0"/>
              </a:rPr>
              <a:t>         Water	      Corticosterone</a:t>
            </a:r>
          </a:p>
        </p:txBody>
      </p:sp>
      <p:sp>
        <p:nvSpPr>
          <p:cNvPr id="434183" name="Text Box 8">
            <a:extLst>
              <a:ext uri="{FF2B5EF4-FFF2-40B4-BE49-F238E27FC236}">
                <a16:creationId xmlns:a16="http://schemas.microsoft.com/office/drawing/2014/main" id="{155AB99F-2C99-ABC2-9A45-28D072B7951A}"/>
              </a:ext>
            </a:extLst>
          </p:cNvPr>
          <p:cNvSpPr txBox="1">
            <a:spLocks noChangeArrowheads="1"/>
          </p:cNvSpPr>
          <p:nvPr/>
        </p:nvSpPr>
        <p:spPr bwMode="auto">
          <a:xfrm rot="-5400000">
            <a:off x="-1766093" y="3539331"/>
            <a:ext cx="5232400" cy="360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0000"/>
              </a:lnSpc>
              <a:spcBef>
                <a:spcPct val="0"/>
              </a:spcBef>
              <a:buFontTx/>
              <a:buNone/>
            </a:pPr>
            <a:r>
              <a:rPr lang="en-US" altLang="en-US" sz="2200" b="1">
                <a:latin typeface="Arial" panose="020B0604020202020204" pitchFamily="34" charset="0"/>
                <a:cs typeface="Arial" panose="020B0604020202020204" pitchFamily="34" charset="0"/>
              </a:rPr>
              <a:t>Body Mass start of wheel test (g)</a:t>
            </a:r>
          </a:p>
        </p:txBody>
      </p:sp>
      <p:sp>
        <p:nvSpPr>
          <p:cNvPr id="89098" name="Text Box 10">
            <a:extLst>
              <a:ext uri="{FF2B5EF4-FFF2-40B4-BE49-F238E27FC236}">
                <a16:creationId xmlns:a16="http://schemas.microsoft.com/office/drawing/2014/main" id="{54552464-A879-61E1-D01B-61EB13B1B4F7}"/>
              </a:ext>
            </a:extLst>
          </p:cNvPr>
          <p:cNvSpPr txBox="1">
            <a:spLocks noChangeArrowheads="1"/>
          </p:cNvSpPr>
          <p:nvPr/>
        </p:nvSpPr>
        <p:spPr bwMode="auto">
          <a:xfrm>
            <a:off x="15875" y="15875"/>
            <a:ext cx="7985125" cy="1495425"/>
          </a:xfrm>
          <a:prstGeom prst="rect">
            <a:avLst/>
          </a:prstGeom>
          <a:solidFill>
            <a:schemeClr val="bg1"/>
          </a:solidFill>
          <a:ln w="9525">
            <a:noFill/>
            <a:miter lim="800000"/>
            <a:headEnd/>
            <a:tailEnd/>
          </a:ln>
          <a:effectLst/>
        </p:spPr>
        <p:txBody>
          <a:bodyPr rIns="0">
            <a:spAutoFit/>
          </a:bodyPr>
          <a:lstStyle/>
          <a:p>
            <a:pPr>
              <a:spcAft>
                <a:spcPct val="20000"/>
              </a:spcAft>
              <a:defRPr/>
            </a:pPr>
            <a:r>
              <a:rPr lang="en-US" sz="3600" b="1">
                <a:effectLst>
                  <a:outerShdw blurRad="38100" dist="38100" dir="2700000" algn="tl">
                    <a:srgbClr val="C0C0C0"/>
                  </a:outerShdw>
                </a:effectLst>
                <a:latin typeface="Arial" charset="0"/>
                <a:cs typeface="Arial" charset="0"/>
              </a:rPr>
              <a:t>Adult Body Mass</a:t>
            </a:r>
            <a:r>
              <a:rPr lang="en-US" sz="1400" b="1">
                <a:effectLst>
                  <a:outerShdw blurRad="38100" dist="38100" dir="2700000" algn="tl">
                    <a:srgbClr val="C0C0C0"/>
                  </a:outerShdw>
                </a:effectLst>
                <a:latin typeface="Arial" charset="0"/>
                <a:cs typeface="Arial" charset="0"/>
              </a:rPr>
              <a:t> before Wheel Access</a:t>
            </a:r>
          </a:p>
          <a:p>
            <a:pPr>
              <a:spcAft>
                <a:spcPct val="20000"/>
              </a:spcAft>
              <a:defRPr/>
            </a:pPr>
            <a:r>
              <a:rPr lang="en-US" sz="2400" b="1">
                <a:solidFill>
                  <a:srgbClr val="009900"/>
                </a:solidFill>
                <a:effectLst>
                  <a:outerShdw blurRad="38100" dist="38100" dir="2700000" algn="tl">
                    <a:srgbClr val="C0C0C0"/>
                  </a:outerShdw>
                </a:effectLst>
                <a:latin typeface="Arial" charset="0"/>
                <a:cs typeface="Arial" charset="0"/>
              </a:rPr>
              <a:t>SAS Procedure Mixed</a:t>
            </a:r>
            <a:br>
              <a:rPr lang="en-US" sz="2400" b="1">
                <a:solidFill>
                  <a:srgbClr val="009900"/>
                </a:solidFill>
                <a:effectLst>
                  <a:outerShdw blurRad="38100" dist="38100" dir="2700000" algn="tl">
                    <a:srgbClr val="C0C0C0"/>
                  </a:outerShdw>
                </a:effectLst>
                <a:latin typeface="Arial" charset="0"/>
                <a:cs typeface="Arial" charset="0"/>
              </a:rPr>
            </a:br>
            <a:r>
              <a:rPr lang="en-US" sz="2400" b="1">
                <a:solidFill>
                  <a:srgbClr val="009900"/>
                </a:solidFill>
                <a:effectLst>
                  <a:outerShdw blurRad="38100" dist="38100" dir="2700000" algn="tl">
                    <a:srgbClr val="C0C0C0"/>
                  </a:outerShdw>
                </a:effectLst>
                <a:latin typeface="Arial" charset="0"/>
                <a:cs typeface="Arial" charset="0"/>
              </a:rPr>
              <a:t>least squares means + S.E.</a:t>
            </a:r>
            <a:endParaRPr lang="en-US" sz="2400" b="1" i="1">
              <a:solidFill>
                <a:srgbClr val="009900"/>
              </a:solidFill>
              <a:effectLst>
                <a:outerShdw blurRad="38100" dist="38100" dir="2700000" algn="tl">
                  <a:srgbClr val="C0C0C0"/>
                </a:outerShdw>
              </a:effectLst>
              <a:latin typeface="Arial" charset="0"/>
              <a:cs typeface="Arial" charset="0"/>
            </a:endParaRPr>
          </a:p>
        </p:txBody>
      </p:sp>
      <p:sp>
        <p:nvSpPr>
          <p:cNvPr id="434185" name="Text Box 9">
            <a:extLst>
              <a:ext uri="{FF2B5EF4-FFF2-40B4-BE49-F238E27FC236}">
                <a16:creationId xmlns:a16="http://schemas.microsoft.com/office/drawing/2014/main" id="{1AEED0B5-622B-7607-B775-FDD8DD07CA53}"/>
              </a:ext>
            </a:extLst>
          </p:cNvPr>
          <p:cNvSpPr txBox="1">
            <a:spLocks noChangeArrowheads="1"/>
          </p:cNvSpPr>
          <p:nvPr/>
        </p:nvSpPr>
        <p:spPr bwMode="auto">
          <a:xfrm>
            <a:off x="5988050" y="277813"/>
            <a:ext cx="3224213" cy="14620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		       </a:t>
            </a:r>
            <a:r>
              <a:rPr lang="en-US" altLang="en-US" sz="2400" b="1" i="1">
                <a:latin typeface="Arial" panose="020B0604020202020204" pitchFamily="34" charset="0"/>
                <a:cs typeface="Arial" panose="020B0604020202020204" pitchFamily="34" charset="0"/>
              </a:rPr>
              <a:t>P</a:t>
            </a:r>
          </a:p>
          <a:p>
            <a:pPr>
              <a:spcBef>
                <a:spcPct val="0"/>
              </a:spcBef>
              <a:buFontTx/>
              <a:buNone/>
            </a:pPr>
            <a:r>
              <a:rPr lang="en-US" altLang="en-US" sz="2200" b="1">
                <a:latin typeface="Arial" panose="020B0604020202020204" pitchFamily="34" charset="0"/>
                <a:cs typeface="Arial" panose="020B0604020202020204" pitchFamily="34" charset="0"/>
              </a:rPr>
              <a:t>CORT		  0.0027*</a:t>
            </a:r>
          </a:p>
          <a:p>
            <a:pPr>
              <a:spcBef>
                <a:spcPct val="0"/>
              </a:spcBef>
              <a:buFontTx/>
              <a:buNone/>
            </a:pPr>
            <a:r>
              <a:rPr lang="en-US" altLang="en-US" sz="2200" b="1">
                <a:latin typeface="Arial" panose="020B0604020202020204" pitchFamily="34" charset="0"/>
                <a:cs typeface="Arial" panose="020B0604020202020204" pitchFamily="34" charset="0"/>
              </a:rPr>
              <a:t>HR vs. C	  0.2045</a:t>
            </a:r>
          </a:p>
          <a:p>
            <a:pPr>
              <a:spcBef>
                <a:spcPct val="0"/>
              </a:spcBef>
              <a:buFontTx/>
              <a:buNone/>
            </a:pPr>
            <a:r>
              <a:rPr lang="en-US" altLang="en-US" sz="2200" b="1">
                <a:latin typeface="Arial" panose="020B0604020202020204" pitchFamily="34" charset="0"/>
                <a:cs typeface="Arial" panose="020B0604020202020204" pitchFamily="34" charset="0"/>
              </a:rPr>
              <a:t>Interaction	  0.9849</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Slide Number Placeholder 1">
            <a:extLst>
              <a:ext uri="{FF2B5EF4-FFF2-40B4-BE49-F238E27FC236}">
                <a16:creationId xmlns:a16="http://schemas.microsoft.com/office/drawing/2014/main" id="{25FC9951-FF67-C192-2CC1-ED8D307EB0B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B49A7B0-2569-4D33-B9EF-3784ABFCAD4D}" type="slidenum">
              <a:rPr lang="en-US" altLang="en-US" sz="1400"/>
              <a:pPr>
                <a:spcBef>
                  <a:spcPct val="0"/>
                </a:spcBef>
                <a:buFontTx/>
                <a:buNone/>
              </a:pPr>
              <a:t>235</a:t>
            </a:fld>
            <a:endParaRPr lang="en-US" altLang="en-US" sz="1400"/>
          </a:p>
        </p:txBody>
      </p:sp>
      <p:sp>
        <p:nvSpPr>
          <p:cNvPr id="436227" name="Line 4">
            <a:extLst>
              <a:ext uri="{FF2B5EF4-FFF2-40B4-BE49-F238E27FC236}">
                <a16:creationId xmlns:a16="http://schemas.microsoft.com/office/drawing/2014/main" id="{078AF55E-85B6-DE56-A32B-4B7AE14D5FF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28" name="Text Box 5">
            <a:extLst>
              <a:ext uri="{FF2B5EF4-FFF2-40B4-BE49-F238E27FC236}">
                <a16:creationId xmlns:a16="http://schemas.microsoft.com/office/drawing/2014/main" id="{4CFAD808-B053-595A-EB87-F569DF6E2CF9}"/>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 xxupdate</a:t>
            </a:r>
            <a:endParaRPr lang="en-US" altLang="en-US" sz="2400">
              <a:latin typeface="Arial" panose="020B0604020202020204" pitchFamily="34" charset="0"/>
              <a:cs typeface="Arial" panose="020B0604020202020204" pitchFamily="34" charset="0"/>
            </a:endParaRPr>
          </a:p>
        </p:txBody>
      </p:sp>
      <p:sp>
        <p:nvSpPr>
          <p:cNvPr id="436229" name="TextBox 2">
            <a:extLst>
              <a:ext uri="{FF2B5EF4-FFF2-40B4-BE49-F238E27FC236}">
                <a16:creationId xmlns:a16="http://schemas.microsoft.com/office/drawing/2014/main" id="{B0B25E28-82E9-74DB-7EA6-8F4747F551EF}"/>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9C256383-2CB3-BB7B-C9A4-E4A5FE2CF8E0}"/>
              </a:ext>
            </a:extLst>
          </p:cNvPr>
          <p:cNvGraphicFramePr>
            <a:graphicFrameLocks noGrp="1"/>
          </p:cNvGraphicFramePr>
          <p:nvPr/>
        </p:nvGraphicFramePr>
        <p:xfrm>
          <a:off x="269875" y="1731963"/>
          <a:ext cx="8569325" cy="4273550"/>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39">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0.04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0.84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04972749"/>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3.65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851540284"/>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HR vs. C lines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44.15</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7729494"/>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0.48</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0.52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930954028"/>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7.37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164980781"/>
                  </a:ext>
                </a:extLst>
              </a:tr>
              <a:tr h="474839">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5.69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0.05</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9165923"/>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0.74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8528181"/>
                  </a:ext>
                </a:extLst>
              </a:tr>
              <a:tr h="474839">
                <a:tc>
                  <a:txBody>
                    <a:bodyPr/>
                    <a:lstStyle/>
                    <a:p>
                      <a:pPr algn="l" fontAlgn="t"/>
                      <a:r>
                        <a:rPr lang="en-US" sz="2400" u="none" strike="noStrike">
                          <a:effectLst/>
                          <a:latin typeface="Arial" panose="020B0604020202020204" pitchFamily="34" charset="0"/>
                          <a:cs typeface="Arial" panose="020B0604020202020204" pitchFamily="34" charset="0"/>
                        </a:rPr>
                        <a:t>Mini-muscle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113</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2.25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0.13</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369238855"/>
                  </a:ext>
                </a:extLst>
              </a:tr>
            </a:tbl>
          </a:graphicData>
        </a:graphic>
      </p:graphicFrame>
      <p:sp>
        <p:nvSpPr>
          <p:cNvPr id="436292" name="Line 4">
            <a:extLst>
              <a:ext uri="{FF2B5EF4-FFF2-40B4-BE49-F238E27FC236}">
                <a16:creationId xmlns:a16="http://schemas.microsoft.com/office/drawing/2014/main" id="{9A837C93-24AF-A842-A0CC-A7E2A0C99219}"/>
              </a:ext>
            </a:extLst>
          </p:cNvPr>
          <p:cNvSpPr>
            <a:spLocks noChangeShapeType="1"/>
          </p:cNvSpPr>
          <p:nvPr/>
        </p:nvSpPr>
        <p:spPr bwMode="auto">
          <a:xfrm>
            <a:off x="271463" y="2133600"/>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93" name="Line 4">
            <a:extLst>
              <a:ext uri="{FF2B5EF4-FFF2-40B4-BE49-F238E27FC236}">
                <a16:creationId xmlns:a16="http://schemas.microsoft.com/office/drawing/2014/main" id="{625577DC-932B-D0F0-4446-7F23403950DD}"/>
              </a:ext>
            </a:extLst>
          </p:cNvPr>
          <p:cNvSpPr>
            <a:spLocks noChangeShapeType="1"/>
          </p:cNvSpPr>
          <p:nvPr/>
        </p:nvSpPr>
        <p:spPr bwMode="auto">
          <a:xfrm>
            <a:off x="276225" y="5973763"/>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6294" name="Rectangle 2">
            <a:extLst>
              <a:ext uri="{FF2B5EF4-FFF2-40B4-BE49-F238E27FC236}">
                <a16:creationId xmlns:a16="http://schemas.microsoft.com/office/drawing/2014/main" id="{B1490FE6-FAED-243A-F3AB-0D69AAECEC02}"/>
              </a:ext>
            </a:extLst>
          </p:cNvPr>
          <p:cNvSpPr>
            <a:spLocks noChangeArrowheads="1"/>
          </p:cNvSpPr>
          <p:nvPr/>
        </p:nvSpPr>
        <p:spPr bwMode="auto">
          <a:xfrm>
            <a:off x="1333500" y="1163638"/>
            <a:ext cx="61658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5&amp;6</a:t>
            </a: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a:extLst>
              <a:ext uri="{FF2B5EF4-FFF2-40B4-BE49-F238E27FC236}">
                <a16:creationId xmlns:a16="http://schemas.microsoft.com/office/drawing/2014/main" id="{45F770DE-ECBE-B190-D47B-1AEA33A71C55}"/>
              </a:ext>
            </a:extLst>
          </p:cNvPr>
          <p:cNvGraphicFramePr>
            <a:graphicFrameLocks/>
          </p:cNvGraphicFramePr>
          <p:nvPr/>
        </p:nvGraphicFramePr>
        <p:xfrm>
          <a:off x="434340" y="1195474"/>
          <a:ext cx="8709660" cy="5273040"/>
        </p:xfrm>
        <a:graphic>
          <a:graphicData uri="http://schemas.openxmlformats.org/drawingml/2006/chart">
            <c:chart xmlns:c="http://schemas.openxmlformats.org/drawingml/2006/chart" xmlns:r="http://schemas.openxmlformats.org/officeDocument/2006/relationships" r:id="rId3"/>
          </a:graphicData>
        </a:graphic>
      </p:graphicFrame>
      <p:sp>
        <p:nvSpPr>
          <p:cNvPr id="438275" name="Slide Number Placeholder 1">
            <a:extLst>
              <a:ext uri="{FF2B5EF4-FFF2-40B4-BE49-F238E27FC236}">
                <a16:creationId xmlns:a16="http://schemas.microsoft.com/office/drawing/2014/main" id="{62261178-29EE-B5E5-D68C-96159B0FB1C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CEB0CBB-5E6C-4C6C-867F-713CFB7AF287}" type="slidenum">
              <a:rPr lang="en-US" altLang="en-US" sz="1400"/>
              <a:pPr>
                <a:spcBef>
                  <a:spcPct val="0"/>
                </a:spcBef>
                <a:buFontTx/>
                <a:buNone/>
              </a:pPr>
              <a:t>236</a:t>
            </a:fld>
            <a:endParaRPr lang="en-US" altLang="en-US" sz="1400"/>
          </a:p>
        </p:txBody>
      </p:sp>
      <p:sp>
        <p:nvSpPr>
          <p:cNvPr id="438276" name="Line 4">
            <a:extLst>
              <a:ext uri="{FF2B5EF4-FFF2-40B4-BE49-F238E27FC236}">
                <a16:creationId xmlns:a16="http://schemas.microsoft.com/office/drawing/2014/main" id="{4F38F162-09BA-80D0-A985-DEBA323E6C8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8277" name="Text Box 5">
            <a:extLst>
              <a:ext uri="{FF2B5EF4-FFF2-40B4-BE49-F238E27FC236}">
                <a16:creationId xmlns:a16="http://schemas.microsoft.com/office/drawing/2014/main" id="{886897CD-1BAB-F2E5-233E-82C8A2749CBB}"/>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xxupdate</a:t>
            </a:r>
            <a:endParaRPr lang="en-US" altLang="en-US" sz="2400">
              <a:latin typeface="Arial" panose="020B0604020202020204" pitchFamily="34" charset="0"/>
              <a:cs typeface="Arial" panose="020B0604020202020204" pitchFamily="34" charset="0"/>
            </a:endParaRPr>
          </a:p>
        </p:txBody>
      </p:sp>
      <p:sp>
        <p:nvSpPr>
          <p:cNvPr id="438278" name="TextBox 2">
            <a:extLst>
              <a:ext uri="{FF2B5EF4-FFF2-40B4-BE49-F238E27FC236}">
                <a16:creationId xmlns:a16="http://schemas.microsoft.com/office/drawing/2014/main" id="{EA33BF21-130A-4589-BAD7-F618ABEED341}"/>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wheel access increased adult wheel running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latin typeface="Arial" panose="020B0604020202020204" pitchFamily="34" charset="0"/>
                <a:cs typeface="Arial" panose="020B0604020202020204" pitchFamily="34" charset="0"/>
              </a:rPr>
              <a:t> lines only (+31%).</a:t>
            </a:r>
          </a:p>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wheel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latin typeface="Arial" panose="020B0604020202020204" pitchFamily="34" charset="0"/>
                <a:cs typeface="Arial" panose="020B0604020202020204" pitchFamily="34" charset="0"/>
              </a:rPr>
              <a:t> lines only (+15%).</a:t>
            </a:r>
          </a:p>
        </p:txBody>
      </p:sp>
      <p:sp>
        <p:nvSpPr>
          <p:cNvPr id="438279" name="TextBox 2">
            <a:extLst>
              <a:ext uri="{FF2B5EF4-FFF2-40B4-BE49-F238E27FC236}">
                <a16:creationId xmlns:a16="http://schemas.microsoft.com/office/drawing/2014/main" id="{BF7A9F0F-32E1-A7D2-25B6-B7CF24D41A0C}"/>
              </a:ext>
            </a:extLst>
          </p:cNvPr>
          <p:cNvSpPr txBox="1">
            <a:spLocks noChangeArrowheads="1"/>
          </p:cNvSpPr>
          <p:nvPr/>
        </p:nvSpPr>
        <p:spPr bwMode="auto">
          <a:xfrm>
            <a:off x="1795463" y="5946775"/>
            <a:ext cx="6946900" cy="831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a:p>
            <a:pPr>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438280" name="Rectangle 3">
            <a:extLst>
              <a:ext uri="{FF2B5EF4-FFF2-40B4-BE49-F238E27FC236}">
                <a16:creationId xmlns:a16="http://schemas.microsoft.com/office/drawing/2014/main" id="{FB37B03A-447A-4BD4-3570-8BDCBC1B500E}"/>
              </a:ext>
            </a:extLst>
          </p:cNvPr>
          <p:cNvSpPr>
            <a:spLocks noChangeArrowheads="1"/>
          </p:cNvSpPr>
          <p:nvPr/>
        </p:nvSpPr>
        <p:spPr bwMode="auto">
          <a:xfrm>
            <a:off x="8205788" y="1225550"/>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38281" name="TextBox 2">
            <a:extLst>
              <a:ext uri="{FF2B5EF4-FFF2-40B4-BE49-F238E27FC236}">
                <a16:creationId xmlns:a16="http://schemas.microsoft.com/office/drawing/2014/main" id="{42644F09-E875-2AD4-E07F-4CEDC89A5E5B}"/>
              </a:ext>
            </a:extLst>
          </p:cNvPr>
          <p:cNvSpPr txBox="1">
            <a:spLocks noChangeArrowheads="1"/>
          </p:cNvSpPr>
          <p:nvPr/>
        </p:nvSpPr>
        <p:spPr bwMode="auto">
          <a:xfrm>
            <a:off x="7618413" y="614363"/>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38282" name="TextBox 1">
            <a:extLst>
              <a:ext uri="{FF2B5EF4-FFF2-40B4-BE49-F238E27FC236}">
                <a16:creationId xmlns:a16="http://schemas.microsoft.com/office/drawing/2014/main" id="{0CC8C0EC-914A-6745-74DE-84747D3F4C1C}"/>
              </a:ext>
            </a:extLst>
          </p:cNvPr>
          <p:cNvSpPr txBox="1">
            <a:spLocks noChangeArrowheads="1"/>
          </p:cNvSpPr>
          <p:nvPr/>
        </p:nvSpPr>
        <p:spPr bwMode="auto">
          <a:xfrm>
            <a:off x="1227138" y="1784350"/>
            <a:ext cx="1925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Slide Number Placeholder 5">
            <a:extLst>
              <a:ext uri="{FF2B5EF4-FFF2-40B4-BE49-F238E27FC236}">
                <a16:creationId xmlns:a16="http://schemas.microsoft.com/office/drawing/2014/main" id="{6ED850D4-B8B8-729B-88F5-3D3FA29FE60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5DD859B-0793-416F-80C5-0469ABFF1CAB}" type="slidenum">
              <a:rPr lang="en-US" altLang="en-US" sz="1400"/>
              <a:pPr>
                <a:spcBef>
                  <a:spcPct val="0"/>
                </a:spcBef>
                <a:buFontTx/>
                <a:buNone/>
              </a:pPr>
              <a:t>237</a:t>
            </a:fld>
            <a:endParaRPr lang="en-US" altLang="en-US" sz="1400"/>
          </a:p>
        </p:txBody>
      </p:sp>
      <p:sp>
        <p:nvSpPr>
          <p:cNvPr id="1183747" name="Text Box 3">
            <a:extLst>
              <a:ext uri="{FF2B5EF4-FFF2-40B4-BE49-F238E27FC236}">
                <a16:creationId xmlns:a16="http://schemas.microsoft.com/office/drawing/2014/main" id="{79EE9F13-BDE6-646B-7113-529F8FBE1623}"/>
              </a:ext>
            </a:extLst>
          </p:cNvPr>
          <p:cNvSpPr txBox="1">
            <a:spLocks noChangeArrowheads="1"/>
          </p:cNvSpPr>
          <p:nvPr/>
        </p:nvSpPr>
        <p:spPr bwMode="auto">
          <a:xfrm>
            <a:off x="2498725" y="31750"/>
            <a:ext cx="4094163" cy="6715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5000"/>
              </a:lnSpc>
              <a:spcAft>
                <a:spcPct val="10000"/>
              </a:spcAft>
              <a:defRPr/>
            </a:pPr>
            <a:r>
              <a:rPr lang="en-US" altLang="en-US" sz="4000" b="1">
                <a:effectLst>
                  <a:outerShdw blurRad="38100" dist="38100" dir="2700000" algn="tl">
                    <a:srgbClr val="C0C0C0"/>
                  </a:outerShdw>
                </a:effectLst>
                <a:latin typeface="Arial" panose="020B0604020202020204" pitchFamily="34" charset="0"/>
              </a:rPr>
              <a:t>Our World View</a:t>
            </a:r>
          </a:p>
        </p:txBody>
      </p:sp>
      <p:sp>
        <p:nvSpPr>
          <p:cNvPr id="440324" name="Line 4">
            <a:extLst>
              <a:ext uri="{FF2B5EF4-FFF2-40B4-BE49-F238E27FC236}">
                <a16:creationId xmlns:a16="http://schemas.microsoft.com/office/drawing/2014/main" id="{0CA34CF7-B5BA-9296-1506-B66508100B3A}"/>
              </a:ext>
            </a:extLst>
          </p:cNvPr>
          <p:cNvSpPr>
            <a:spLocks noChangeShapeType="1"/>
          </p:cNvSpPr>
          <p:nvPr/>
        </p:nvSpPr>
        <p:spPr bwMode="auto">
          <a:xfrm>
            <a:off x="228600" y="741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440325" name="Picture 14" descr="TechWorldviewIsRising2010GSBB-001">
            <a:extLst>
              <a:ext uri="{FF2B5EF4-FFF2-40B4-BE49-F238E27FC236}">
                <a16:creationId xmlns:a16="http://schemas.microsoft.com/office/drawing/2014/main" id="{CFFA2F88-C987-9619-7B38-F00161235D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825" y="909638"/>
            <a:ext cx="8134350" cy="574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26" name="Text Box 15">
            <a:extLst>
              <a:ext uri="{FF2B5EF4-FFF2-40B4-BE49-F238E27FC236}">
                <a16:creationId xmlns:a16="http://schemas.microsoft.com/office/drawing/2014/main" id="{82DBBC16-6136-EE4B-F382-EF07E5F7A117}"/>
              </a:ext>
            </a:extLst>
          </p:cNvPr>
          <p:cNvSpPr txBox="1">
            <a:spLocks noChangeArrowheads="1"/>
          </p:cNvSpPr>
          <p:nvPr/>
        </p:nvSpPr>
        <p:spPr bwMode="auto">
          <a:xfrm>
            <a:off x="-41275" y="6653213"/>
            <a:ext cx="8985250"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800">
                <a:solidFill>
                  <a:schemeClr val="folHlink"/>
                </a:solidFill>
              </a:rPr>
              <a:t>http://2.bp.blogspot.com/-0cWlBY8ZuYM/UJcCJmPpeNI/AAAAAAAEP0U/0M99LgfaVTw/s1600/TechWorldviewIsRising2010GSBB-001.jpg</a:t>
            </a: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4">
            <a:extLst>
              <a:ext uri="{FF2B5EF4-FFF2-40B4-BE49-F238E27FC236}">
                <a16:creationId xmlns:a16="http://schemas.microsoft.com/office/drawing/2014/main" id="{C5FE1957-82A2-FCC5-AF65-9517693762CA}"/>
              </a:ext>
            </a:extLst>
          </p:cNvPr>
          <p:cNvSpPr>
            <a:spLocks noChangeArrowheads="1"/>
          </p:cNvSpPr>
          <p:nvPr/>
        </p:nvSpPr>
        <p:spPr bwMode="auto">
          <a:xfrm>
            <a:off x="0" y="831850"/>
            <a:ext cx="9144000" cy="6026150"/>
          </a:xfrm>
          <a:prstGeom prst="rect">
            <a:avLst/>
          </a:prstGeom>
          <a:solidFill>
            <a:srgbClr val="3F5F8D"/>
          </a:solidFill>
          <a:ln w="9525" algn="ctr">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42371" name="Slide Number Placeholder 1">
            <a:extLst>
              <a:ext uri="{FF2B5EF4-FFF2-40B4-BE49-F238E27FC236}">
                <a16:creationId xmlns:a16="http://schemas.microsoft.com/office/drawing/2014/main" id="{0782AC03-C516-DDA6-59E5-7C0A7C677A6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6FBE8C5-5A3A-467B-A6B5-70271739724C}" type="slidenum">
              <a:rPr lang="en-US" altLang="en-US" sz="1400"/>
              <a:pPr>
                <a:spcBef>
                  <a:spcPct val="0"/>
                </a:spcBef>
                <a:buFontTx/>
                <a:buNone/>
              </a:pPr>
              <a:t>238</a:t>
            </a:fld>
            <a:endParaRPr lang="en-US" altLang="en-US" sz="1400"/>
          </a:p>
        </p:txBody>
      </p:sp>
      <p:sp>
        <p:nvSpPr>
          <p:cNvPr id="4" name="Text Box 5">
            <a:extLst>
              <a:ext uri="{FF2B5EF4-FFF2-40B4-BE49-F238E27FC236}">
                <a16:creationId xmlns:a16="http://schemas.microsoft.com/office/drawing/2014/main" id="{2432076C-AE1B-3701-212B-D279CAE3FBB9}"/>
              </a:ext>
            </a:extLst>
          </p:cNvPr>
          <p:cNvSpPr txBox="1">
            <a:spLocks noChangeArrowheads="1"/>
          </p:cNvSpPr>
          <p:nvPr/>
        </p:nvSpPr>
        <p:spPr bwMode="auto">
          <a:xfrm>
            <a:off x="2271713" y="9525"/>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pic>
        <p:nvPicPr>
          <p:cNvPr id="442373" name="Picture 1">
            <a:extLst>
              <a:ext uri="{FF2B5EF4-FFF2-40B4-BE49-F238E27FC236}">
                <a16:creationId xmlns:a16="http://schemas.microsoft.com/office/drawing/2014/main" id="{203008B2-2602-7DB6-26AC-A18334367A0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27550" y="3119438"/>
            <a:ext cx="5086350" cy="381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374" name="Picture 2">
            <a:extLst>
              <a:ext uri="{FF2B5EF4-FFF2-40B4-BE49-F238E27FC236}">
                <a16:creationId xmlns:a16="http://schemas.microsoft.com/office/drawing/2014/main" id="{50644666-CAA6-FE59-AEB1-B1F94394B732}"/>
              </a:ext>
            </a:extLst>
          </p:cNvPr>
          <p:cNvPicPr>
            <a:picLocks noChangeAspect="1"/>
          </p:cNvPicPr>
          <p:nvPr/>
        </p:nvPicPr>
        <p:blipFill>
          <a:blip r:embed="rId4">
            <a:extLst>
              <a:ext uri="{28A0092B-C50C-407E-A947-70E740481C1C}">
                <a14:useLocalDpi xmlns:a14="http://schemas.microsoft.com/office/drawing/2010/main" val="0"/>
              </a:ext>
            </a:extLst>
          </a:blip>
          <a:srcRect l="2" t="1773" r="1894" b="262"/>
          <a:stretch>
            <a:fillRect/>
          </a:stretch>
        </p:blipFill>
        <p:spPr bwMode="auto">
          <a:xfrm>
            <a:off x="0" y="841375"/>
            <a:ext cx="6054725" cy="343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Slide Number Placeholder 1">
            <a:extLst>
              <a:ext uri="{FF2B5EF4-FFF2-40B4-BE49-F238E27FC236}">
                <a16:creationId xmlns:a16="http://schemas.microsoft.com/office/drawing/2014/main" id="{911C093C-8BC9-76CC-4FFB-D1A96B51F86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29FC10C-A758-48E6-893B-98AEAAD75895}" type="slidenum">
              <a:rPr lang="en-US" altLang="en-US" sz="1400"/>
              <a:pPr>
                <a:spcBef>
                  <a:spcPct val="0"/>
                </a:spcBef>
                <a:buFontTx/>
                <a:buNone/>
              </a:pPr>
              <a:t>239</a:t>
            </a:fld>
            <a:endParaRPr lang="en-US" altLang="en-US" sz="1400"/>
          </a:p>
        </p:txBody>
      </p:sp>
      <p:sp>
        <p:nvSpPr>
          <p:cNvPr id="444419" name="Line 4">
            <a:extLst>
              <a:ext uri="{FF2B5EF4-FFF2-40B4-BE49-F238E27FC236}">
                <a16:creationId xmlns:a16="http://schemas.microsoft.com/office/drawing/2014/main" id="{29E4F86E-C467-22C1-C84A-B91FED53DBBC}"/>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AC88FA96-2CDC-3559-C504-2768B7B57B9F}"/>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4421" name="TextBox 4">
            <a:extLst>
              <a:ext uri="{FF2B5EF4-FFF2-40B4-BE49-F238E27FC236}">
                <a16:creationId xmlns:a16="http://schemas.microsoft.com/office/drawing/2014/main" id="{4D7DDDB9-6AF3-8ACF-76A8-3C8CB1C98E1A}"/>
              </a:ext>
            </a:extLst>
          </p:cNvPr>
          <p:cNvSpPr txBox="1">
            <a:spLocks noChangeArrowheads="1"/>
          </p:cNvSpPr>
          <p:nvPr/>
        </p:nvSpPr>
        <p:spPr bwMode="auto">
          <a:xfrm>
            <a:off x="257175" y="982663"/>
            <a:ext cx="531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4000" b="1">
                <a:latin typeface="Arial" panose="020B0604020202020204" pitchFamily="34" charset="0"/>
                <a:cs typeface="Arial" panose="020B0604020202020204" pitchFamily="34" charset="0"/>
              </a:rPr>
              <a:t>Why do we care?</a:t>
            </a:r>
            <a:endParaRPr lang="en-US" altLang="en-US" sz="3400">
              <a:latin typeface="Arial" panose="020B0604020202020204" pitchFamily="34" charset="0"/>
              <a:cs typeface="Arial" panose="020B0604020202020204" pitchFamily="34" charset="0"/>
            </a:endParaRPr>
          </a:p>
        </p:txBody>
      </p:sp>
      <p:sp>
        <p:nvSpPr>
          <p:cNvPr id="444422" name="TextBox 4">
            <a:extLst>
              <a:ext uri="{FF2B5EF4-FFF2-40B4-BE49-F238E27FC236}">
                <a16:creationId xmlns:a16="http://schemas.microsoft.com/office/drawing/2014/main" id="{C23EB560-0CB2-6D0D-A9F7-BE53B441A9FA}"/>
              </a:ext>
            </a:extLst>
          </p:cNvPr>
          <p:cNvSpPr txBox="1">
            <a:spLocks noChangeArrowheads="1"/>
          </p:cNvSpPr>
          <p:nvPr/>
        </p:nvSpPr>
        <p:spPr bwMode="auto">
          <a:xfrm>
            <a:off x="446088" y="1798638"/>
            <a:ext cx="8543925" cy="458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Maternal environment differs in High Runner lines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Life-long elevated activity levels could alter food intake, metabolism, muscle physiology, aerobic capacity, the brain, other health-related phenotypes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Something that we can manipulate in humans</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Possible epigenetic effects, maybe trans-generational</a:t>
            </a:r>
          </a:p>
          <a:p>
            <a:pPr>
              <a:spcBef>
                <a:spcPct val="0"/>
              </a:spcBef>
              <a:spcAft>
                <a:spcPts val="1200"/>
              </a:spcAft>
              <a:buFont typeface="Wingdings" panose="05000000000000000000" pitchFamily="2" charset="2"/>
              <a:buChar char="q"/>
            </a:pPr>
            <a:r>
              <a:rPr lang="en-US" altLang="en-US" sz="2800">
                <a:latin typeface="Arial" panose="020B0604020202020204" pitchFamily="34" charset="0"/>
                <a:cs typeface="Arial" panose="020B0604020202020204" pitchFamily="34" charset="0"/>
              </a:rPr>
              <a:t>Possible relation to selection limit?</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Number Placeholder 3">
            <a:extLst>
              <a:ext uri="{FF2B5EF4-FFF2-40B4-BE49-F238E27FC236}">
                <a16:creationId xmlns:a16="http://schemas.microsoft.com/office/drawing/2014/main" id="{86B1A4AC-5B89-D8A7-D29C-19A32D0E7B5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A298542-3CD9-4A08-8A1E-D9642A5C7993}" type="slidenum">
              <a:rPr lang="en-US" altLang="en-US" sz="1400"/>
              <a:pPr>
                <a:spcBef>
                  <a:spcPct val="0"/>
                </a:spcBef>
                <a:buFontTx/>
                <a:buNone/>
              </a:pPr>
              <a:t>24</a:t>
            </a:fld>
            <a:endParaRPr lang="en-US" altLang="en-US" sz="1400"/>
          </a:p>
        </p:txBody>
      </p:sp>
      <p:sp>
        <p:nvSpPr>
          <p:cNvPr id="75779" name="Text Box 2">
            <a:extLst>
              <a:ext uri="{FF2B5EF4-FFF2-40B4-BE49-F238E27FC236}">
                <a16:creationId xmlns:a16="http://schemas.microsoft.com/office/drawing/2014/main" id="{9C6562D9-5A1A-AFA7-82F7-2CEF8F637E0D}"/>
              </a:ext>
            </a:extLst>
          </p:cNvPr>
          <p:cNvSpPr txBox="1">
            <a:spLocks noChangeArrowheads="1"/>
          </p:cNvSpPr>
          <p:nvPr/>
        </p:nvSpPr>
        <p:spPr bwMode="auto">
          <a:xfrm>
            <a:off x="1058863" y="573088"/>
            <a:ext cx="7439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latin typeface="Arial" panose="020B0604020202020204" pitchFamily="34" charset="0"/>
              </a:rPr>
              <a:t>Females Generation 21 (growth from weaning)</a:t>
            </a:r>
          </a:p>
        </p:txBody>
      </p:sp>
      <p:sp>
        <p:nvSpPr>
          <p:cNvPr id="75780" name="Text Box 3">
            <a:extLst>
              <a:ext uri="{FF2B5EF4-FFF2-40B4-BE49-F238E27FC236}">
                <a16:creationId xmlns:a16="http://schemas.microsoft.com/office/drawing/2014/main" id="{C9ED6076-C495-6694-21AB-96A968903E36}"/>
              </a:ext>
            </a:extLst>
          </p:cNvPr>
          <p:cNvSpPr txBox="1">
            <a:spLocks noChangeArrowheads="1"/>
          </p:cNvSpPr>
          <p:nvPr/>
        </p:nvSpPr>
        <p:spPr bwMode="auto">
          <a:xfrm>
            <a:off x="71438" y="57150"/>
            <a:ext cx="9144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CC00CC"/>
                </a:solidFill>
                <a:latin typeface="Arial" panose="020B0604020202020204" pitchFamily="34" charset="0"/>
              </a:rPr>
              <a:t>Negative Relation at Level of Individual Variation</a:t>
            </a:r>
          </a:p>
        </p:txBody>
      </p:sp>
      <p:sp>
        <p:nvSpPr>
          <p:cNvPr id="75781" name="Text Box 4">
            <a:extLst>
              <a:ext uri="{FF2B5EF4-FFF2-40B4-BE49-F238E27FC236}">
                <a16:creationId xmlns:a16="http://schemas.microsoft.com/office/drawing/2014/main" id="{C14D9A9D-8ABC-CD45-D7F0-4713094D4450}"/>
              </a:ext>
            </a:extLst>
          </p:cNvPr>
          <p:cNvSpPr txBox="1">
            <a:spLocks noChangeArrowheads="1"/>
          </p:cNvSpPr>
          <p:nvPr/>
        </p:nvSpPr>
        <p:spPr bwMode="auto">
          <a:xfrm>
            <a:off x="0" y="6545263"/>
            <a:ext cx="47482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Girard and Garland, 2002, J. Appl. Physiol. 92:1553-1561</a:t>
            </a:r>
          </a:p>
        </p:txBody>
      </p:sp>
      <p:pic>
        <p:nvPicPr>
          <p:cNvPr id="75782" name="Picture 5">
            <a:extLst>
              <a:ext uri="{FF2B5EF4-FFF2-40B4-BE49-F238E27FC236}">
                <a16:creationId xmlns:a16="http://schemas.microsoft.com/office/drawing/2014/main" id="{D3DA860C-FAC5-BEAE-375A-FF5093B56C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1965325"/>
            <a:ext cx="4305300" cy="3659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783" name="Picture 6">
            <a:extLst>
              <a:ext uri="{FF2B5EF4-FFF2-40B4-BE49-F238E27FC236}">
                <a16:creationId xmlns:a16="http://schemas.microsoft.com/office/drawing/2014/main" id="{99A7DD40-6318-0F27-85F5-FC404C7B6C7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4388" y="1992313"/>
            <a:ext cx="4378325" cy="3659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5784" name="Rectangle 7">
            <a:extLst>
              <a:ext uri="{FF2B5EF4-FFF2-40B4-BE49-F238E27FC236}">
                <a16:creationId xmlns:a16="http://schemas.microsoft.com/office/drawing/2014/main" id="{79BEDE1F-D0C2-A07A-D65A-4F1C097EEE39}"/>
              </a:ext>
            </a:extLst>
          </p:cNvPr>
          <p:cNvSpPr>
            <a:spLocks noChangeArrowheads="1"/>
          </p:cNvSpPr>
          <p:nvPr/>
        </p:nvSpPr>
        <p:spPr bwMode="auto">
          <a:xfrm>
            <a:off x="112713" y="5353050"/>
            <a:ext cx="385762" cy="363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75785" name="Rectangle 8">
            <a:extLst>
              <a:ext uri="{FF2B5EF4-FFF2-40B4-BE49-F238E27FC236}">
                <a16:creationId xmlns:a16="http://schemas.microsoft.com/office/drawing/2014/main" id="{4C8E6AD8-8679-210F-15E1-FEA95CA0536F}"/>
              </a:ext>
            </a:extLst>
          </p:cNvPr>
          <p:cNvSpPr>
            <a:spLocks noChangeArrowheads="1"/>
          </p:cNvSpPr>
          <p:nvPr/>
        </p:nvSpPr>
        <p:spPr bwMode="auto">
          <a:xfrm>
            <a:off x="4541838" y="5130800"/>
            <a:ext cx="385762" cy="3635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75786" name="Text Box 9">
            <a:extLst>
              <a:ext uri="{FF2B5EF4-FFF2-40B4-BE49-F238E27FC236}">
                <a16:creationId xmlns:a16="http://schemas.microsoft.com/office/drawing/2014/main" id="{9374B011-3487-4970-3A8A-BE91DF2E6BF0}"/>
              </a:ext>
            </a:extLst>
          </p:cNvPr>
          <p:cNvSpPr txBox="1">
            <a:spLocks noChangeArrowheads="1"/>
          </p:cNvSpPr>
          <p:nvPr/>
        </p:nvSpPr>
        <p:spPr bwMode="auto">
          <a:xfrm>
            <a:off x="1804988" y="1549400"/>
            <a:ext cx="18621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latin typeface="Arial" panose="020B0604020202020204" pitchFamily="34" charset="0"/>
              </a:rPr>
              <a:t>No Wheels</a:t>
            </a:r>
          </a:p>
        </p:txBody>
      </p:sp>
      <p:sp>
        <p:nvSpPr>
          <p:cNvPr id="75787" name="Text Box 10">
            <a:extLst>
              <a:ext uri="{FF2B5EF4-FFF2-40B4-BE49-F238E27FC236}">
                <a16:creationId xmlns:a16="http://schemas.microsoft.com/office/drawing/2014/main" id="{7F819D56-F923-596D-59E4-20A1AE23D3B9}"/>
              </a:ext>
            </a:extLst>
          </p:cNvPr>
          <p:cNvSpPr txBox="1">
            <a:spLocks noChangeArrowheads="1"/>
          </p:cNvSpPr>
          <p:nvPr/>
        </p:nvSpPr>
        <p:spPr bwMode="auto">
          <a:xfrm>
            <a:off x="6575425" y="1581150"/>
            <a:ext cx="1279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latin typeface="Arial" panose="020B0604020202020204" pitchFamily="34" charset="0"/>
              </a:rPr>
              <a:t>Wheels</a:t>
            </a:r>
          </a:p>
        </p:txBody>
      </p:sp>
      <p:sp>
        <p:nvSpPr>
          <p:cNvPr id="75788" name="Text Box 11">
            <a:extLst>
              <a:ext uri="{FF2B5EF4-FFF2-40B4-BE49-F238E27FC236}">
                <a16:creationId xmlns:a16="http://schemas.microsoft.com/office/drawing/2014/main" id="{C26C9F78-2BE5-D3A7-213F-8D7DEE5440E5}"/>
              </a:ext>
            </a:extLst>
          </p:cNvPr>
          <p:cNvSpPr txBox="1">
            <a:spLocks noChangeArrowheads="1"/>
          </p:cNvSpPr>
          <p:nvPr/>
        </p:nvSpPr>
        <p:spPr bwMode="auto">
          <a:xfrm>
            <a:off x="1873250" y="971550"/>
            <a:ext cx="6205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rPr>
              <a:t>open = Control, closed = High Runner</a:t>
            </a:r>
          </a:p>
        </p:txBody>
      </p:sp>
      <p:sp>
        <p:nvSpPr>
          <p:cNvPr id="75789" name="Rectangle 12">
            <a:extLst>
              <a:ext uri="{FF2B5EF4-FFF2-40B4-BE49-F238E27FC236}">
                <a16:creationId xmlns:a16="http://schemas.microsoft.com/office/drawing/2014/main" id="{79D4665B-24F4-9B62-7893-B56931B44AE9}"/>
              </a:ext>
            </a:extLst>
          </p:cNvPr>
          <p:cNvSpPr>
            <a:spLocks noChangeArrowheads="1"/>
          </p:cNvSpPr>
          <p:nvPr/>
        </p:nvSpPr>
        <p:spPr bwMode="auto">
          <a:xfrm>
            <a:off x="4567238" y="5418138"/>
            <a:ext cx="385762" cy="3635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2166798" name="Text Box 14">
            <a:extLst>
              <a:ext uri="{FF2B5EF4-FFF2-40B4-BE49-F238E27FC236}">
                <a16:creationId xmlns:a16="http://schemas.microsoft.com/office/drawing/2014/main" id="{10F69803-028A-CCAF-A20C-7D765A504F91}"/>
              </a:ext>
            </a:extLst>
          </p:cNvPr>
          <p:cNvSpPr txBox="1">
            <a:spLocks noChangeArrowheads="1"/>
          </p:cNvSpPr>
          <p:nvPr/>
        </p:nvSpPr>
        <p:spPr bwMode="auto">
          <a:xfrm>
            <a:off x="798513" y="4683125"/>
            <a:ext cx="7580312" cy="1384300"/>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Experiments adding corticosterone hemisuccinate to drinking water confirm these effects.  Can be viewed as a </a:t>
            </a:r>
            <a:r>
              <a:rPr lang="en-US" altLang="en-US" sz="2800" b="1">
                <a:solidFill>
                  <a:srgbClr val="FF0000"/>
                </a:solidFill>
                <a:latin typeface="Arial" panose="020B0604020202020204" pitchFamily="34" charset="0"/>
              </a:rPr>
              <a:t>trade-off</a:t>
            </a:r>
            <a:r>
              <a:rPr lang="en-US" altLang="en-US" sz="2800" b="1">
                <a:latin typeface="Arial" panose="020B0604020202020204"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667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6798"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Slide Number Placeholder 1">
            <a:extLst>
              <a:ext uri="{FF2B5EF4-FFF2-40B4-BE49-F238E27FC236}">
                <a16:creationId xmlns:a16="http://schemas.microsoft.com/office/drawing/2014/main" id="{152A0FA6-B086-FF3C-27A5-B635686DA45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276BAD2-69AB-414F-8307-9A2D5CF633FA}" type="slidenum">
              <a:rPr lang="en-US" altLang="en-US" sz="1400"/>
              <a:pPr>
                <a:spcBef>
                  <a:spcPct val="0"/>
                </a:spcBef>
                <a:buFontTx/>
                <a:buNone/>
              </a:pPr>
              <a:t>240</a:t>
            </a:fld>
            <a:endParaRPr lang="en-US" altLang="en-US" sz="1400"/>
          </a:p>
        </p:txBody>
      </p:sp>
      <p:sp>
        <p:nvSpPr>
          <p:cNvPr id="446467" name="Line 4">
            <a:extLst>
              <a:ext uri="{FF2B5EF4-FFF2-40B4-BE49-F238E27FC236}">
                <a16:creationId xmlns:a16="http://schemas.microsoft.com/office/drawing/2014/main" id="{122CD349-49BE-299C-FD04-45BDA20248EE}"/>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B2CF4F77-F234-DFC5-8E58-F5E4EE39FDA0}"/>
              </a:ext>
            </a:extLst>
          </p:cNvPr>
          <p:cNvSpPr txBox="1">
            <a:spLocks noChangeArrowheads="1"/>
          </p:cNvSpPr>
          <p:nvPr/>
        </p:nvSpPr>
        <p:spPr bwMode="auto">
          <a:xfrm>
            <a:off x="2271713" y="12700"/>
            <a:ext cx="4687887" cy="738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6469" name="TextBox 4">
            <a:extLst>
              <a:ext uri="{FF2B5EF4-FFF2-40B4-BE49-F238E27FC236}">
                <a16:creationId xmlns:a16="http://schemas.microsoft.com/office/drawing/2014/main" id="{1BAE52EE-D939-4EC4-313D-F04B8066CE5E}"/>
              </a:ext>
            </a:extLst>
          </p:cNvPr>
          <p:cNvSpPr txBox="1">
            <a:spLocks noChangeArrowheads="1"/>
          </p:cNvSpPr>
          <p:nvPr/>
        </p:nvSpPr>
        <p:spPr bwMode="auto">
          <a:xfrm>
            <a:off x="93663" y="884238"/>
            <a:ext cx="905033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r>
              <a:rPr lang="en-US" altLang="en-US" sz="1900">
                <a:latin typeface="Arial" panose="020B0604020202020204" pitchFamily="34" charset="0"/>
                <a:cs typeface="Arial" panose="020B0604020202020204" pitchFamily="34" charset="0"/>
              </a:rPr>
              <a:t>Use of both linetypes and all 8 lines helps mimic racial/ethnic diversity in humans.</a:t>
            </a:r>
            <a:br>
              <a:rPr lang="en-US" altLang="en-US" sz="1900">
                <a:latin typeface="Arial" panose="020B0604020202020204" pitchFamily="34" charset="0"/>
                <a:cs typeface="Arial" panose="020B0604020202020204" pitchFamily="34" charset="0"/>
              </a:rPr>
            </a:br>
            <a:r>
              <a:rPr lang="en-US" altLang="en-US" sz="1900">
                <a:latin typeface="Arial" panose="020B0604020202020204" pitchFamily="34" charset="0"/>
                <a:cs typeface="Arial" panose="020B0604020202020204" pitchFamily="34" charset="0"/>
              </a:rPr>
              <a:t>(And remember that inbred strains show huge variation in obesity-related traits.)</a:t>
            </a:r>
          </a:p>
        </p:txBody>
      </p:sp>
      <p:pic>
        <p:nvPicPr>
          <p:cNvPr id="446470" name="Picture 1">
            <a:extLst>
              <a:ext uri="{FF2B5EF4-FFF2-40B4-BE49-F238E27FC236}">
                <a16:creationId xmlns:a16="http://schemas.microsoft.com/office/drawing/2014/main" id="{083E7936-3395-A16B-70FF-FF4268AD6C3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11663" y="4691063"/>
            <a:ext cx="4681537" cy="212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471" name="Picture 2">
            <a:extLst>
              <a:ext uri="{FF2B5EF4-FFF2-40B4-BE49-F238E27FC236}">
                <a16:creationId xmlns:a16="http://schemas.microsoft.com/office/drawing/2014/main" id="{8CFD6768-4CE1-EFE7-464D-485CC8CFB00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3663" y="2243138"/>
            <a:ext cx="5138737" cy="259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72" name="TextBox 4">
            <a:extLst>
              <a:ext uri="{FF2B5EF4-FFF2-40B4-BE49-F238E27FC236}">
                <a16:creationId xmlns:a16="http://schemas.microsoft.com/office/drawing/2014/main" id="{CEA7CE30-422F-423E-7841-64642B889BDC}"/>
              </a:ext>
            </a:extLst>
          </p:cNvPr>
          <p:cNvSpPr txBox="1">
            <a:spLocks noChangeArrowheads="1"/>
          </p:cNvSpPr>
          <p:nvPr/>
        </p:nvSpPr>
        <p:spPr bwMode="auto">
          <a:xfrm>
            <a:off x="536575" y="2224088"/>
            <a:ext cx="176371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Cholesterol</a:t>
            </a:r>
          </a:p>
        </p:txBody>
      </p:sp>
      <p:sp>
        <p:nvSpPr>
          <p:cNvPr id="446473" name="TextBox 8">
            <a:extLst>
              <a:ext uri="{FF2B5EF4-FFF2-40B4-BE49-F238E27FC236}">
                <a16:creationId xmlns:a16="http://schemas.microsoft.com/office/drawing/2014/main" id="{A6645106-F87A-43F6-CA4A-B9C416DF8C57}"/>
              </a:ext>
            </a:extLst>
          </p:cNvPr>
          <p:cNvSpPr txBox="1">
            <a:spLocks noChangeArrowheads="1"/>
          </p:cNvSpPr>
          <p:nvPr/>
        </p:nvSpPr>
        <p:spPr bwMode="auto">
          <a:xfrm>
            <a:off x="114300" y="4797425"/>
            <a:ext cx="305593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Change after 17 weeks on high-fat diet (Svenson et al. 2007)</a:t>
            </a:r>
          </a:p>
        </p:txBody>
      </p:sp>
      <p:sp>
        <p:nvSpPr>
          <p:cNvPr id="446474" name="TextBox 9">
            <a:extLst>
              <a:ext uri="{FF2B5EF4-FFF2-40B4-BE49-F238E27FC236}">
                <a16:creationId xmlns:a16="http://schemas.microsoft.com/office/drawing/2014/main" id="{0E42236D-D7B4-8A8C-34C0-AE110AEEE0C7}"/>
              </a:ext>
            </a:extLst>
          </p:cNvPr>
          <p:cNvSpPr txBox="1">
            <a:spLocks noChangeArrowheads="1"/>
          </p:cNvSpPr>
          <p:nvPr/>
        </p:nvSpPr>
        <p:spPr bwMode="auto">
          <a:xfrm>
            <a:off x="4800600" y="4724400"/>
            <a:ext cx="283527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Endurance Capacity</a:t>
            </a:r>
          </a:p>
        </p:txBody>
      </p:sp>
      <p:sp>
        <p:nvSpPr>
          <p:cNvPr id="446475" name="TextBox 10">
            <a:extLst>
              <a:ext uri="{FF2B5EF4-FFF2-40B4-BE49-F238E27FC236}">
                <a16:creationId xmlns:a16="http://schemas.microsoft.com/office/drawing/2014/main" id="{898D6431-20E2-ECB9-E26E-883B56BB7F45}"/>
              </a:ext>
            </a:extLst>
          </p:cNvPr>
          <p:cNvSpPr txBox="1">
            <a:spLocks noChangeArrowheads="1"/>
          </p:cNvSpPr>
          <p:nvPr/>
        </p:nvSpPr>
        <p:spPr bwMode="auto">
          <a:xfrm>
            <a:off x="5973763" y="3541713"/>
            <a:ext cx="31623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Work performed in treadmill test (Courtney and Massett 2012)</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Slide Number Placeholder 1">
            <a:extLst>
              <a:ext uri="{FF2B5EF4-FFF2-40B4-BE49-F238E27FC236}">
                <a16:creationId xmlns:a16="http://schemas.microsoft.com/office/drawing/2014/main" id="{4AFA0389-A1C5-4DC2-FB8E-9FE98C8D71B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13F3369-C691-49A2-9A79-1F1D6664CE7B}" type="slidenum">
              <a:rPr lang="en-US" altLang="en-US" sz="1400"/>
              <a:pPr>
                <a:spcBef>
                  <a:spcPct val="0"/>
                </a:spcBef>
                <a:buFontTx/>
                <a:buNone/>
              </a:pPr>
              <a:t>241</a:t>
            </a:fld>
            <a:endParaRPr lang="en-US" altLang="en-US" sz="1400"/>
          </a:p>
        </p:txBody>
      </p:sp>
      <p:sp>
        <p:nvSpPr>
          <p:cNvPr id="448515" name="Line 4">
            <a:extLst>
              <a:ext uri="{FF2B5EF4-FFF2-40B4-BE49-F238E27FC236}">
                <a16:creationId xmlns:a16="http://schemas.microsoft.com/office/drawing/2014/main" id="{01C1B421-47FB-AA03-2AEE-D2FB0096C02E}"/>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321A39E4-E2CD-B00B-0F41-6858E7A98102}"/>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48517" name="TextBox 4">
            <a:extLst>
              <a:ext uri="{FF2B5EF4-FFF2-40B4-BE49-F238E27FC236}">
                <a16:creationId xmlns:a16="http://schemas.microsoft.com/office/drawing/2014/main" id="{8F4541AA-1D98-D921-B1E0-72EDDF502349}"/>
              </a:ext>
            </a:extLst>
          </p:cNvPr>
          <p:cNvSpPr txBox="1">
            <a:spLocks noChangeArrowheads="1"/>
          </p:cNvSpPr>
          <p:nvPr/>
        </p:nvSpPr>
        <p:spPr bwMode="auto">
          <a:xfrm>
            <a:off x="93663" y="968375"/>
            <a:ext cx="9050337" cy="192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Wheel access removed for 7.5 weeks, then adult wheel testing</a:t>
            </a: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Slide Number Placeholder 1">
            <a:extLst>
              <a:ext uri="{FF2B5EF4-FFF2-40B4-BE49-F238E27FC236}">
                <a16:creationId xmlns:a16="http://schemas.microsoft.com/office/drawing/2014/main" id="{E4623A09-28D9-2B8F-A543-AE1275BE46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2900F20-A9CC-4792-A867-EA7C8B05496E}" type="slidenum">
              <a:rPr lang="en-US" altLang="en-US" sz="1400"/>
              <a:pPr>
                <a:spcBef>
                  <a:spcPct val="0"/>
                </a:spcBef>
                <a:buFontTx/>
                <a:buNone/>
              </a:pPr>
              <a:t>242</a:t>
            </a:fld>
            <a:endParaRPr lang="en-US" altLang="en-US" sz="1400"/>
          </a:p>
        </p:txBody>
      </p:sp>
      <p:sp>
        <p:nvSpPr>
          <p:cNvPr id="450563" name="Line 4">
            <a:extLst>
              <a:ext uri="{FF2B5EF4-FFF2-40B4-BE49-F238E27FC236}">
                <a16:creationId xmlns:a16="http://schemas.microsoft.com/office/drawing/2014/main" id="{1B9C1F4E-EF55-A205-360F-A78280FB1633}"/>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B999EABD-175B-420F-A47B-DE35BEF8383E}"/>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450565" name="TextBox 4">
            <a:extLst>
              <a:ext uri="{FF2B5EF4-FFF2-40B4-BE49-F238E27FC236}">
                <a16:creationId xmlns:a16="http://schemas.microsoft.com/office/drawing/2014/main" id="{EF7EADCD-61F5-4A70-C0EB-561F019F86A2}"/>
              </a:ext>
            </a:extLst>
          </p:cNvPr>
          <p:cNvSpPr txBox="1">
            <a:spLocks noChangeArrowheads="1"/>
          </p:cNvSpPr>
          <p:nvPr/>
        </p:nvSpPr>
        <p:spPr bwMode="auto">
          <a:xfrm>
            <a:off x="93663" y="968375"/>
            <a:ext cx="9139237"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pPr>
            <a:r>
              <a:rPr lang="en-US" altLang="en-US" sz="2200" b="1">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Half of the mothers given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starting 2 weeks prior to pairing</a:t>
            </a:r>
            <a:br>
              <a:rPr lang="en-US" altLang="en-US" sz="2200">
                <a:latin typeface="Arial" panose="020B0604020202020204" pitchFamily="34" charset="0"/>
                <a:cs typeface="Arial" panose="020B0604020202020204" pitchFamily="34" charset="0"/>
              </a:rPr>
            </a:br>
            <a:r>
              <a:rPr lang="en-US" altLang="en-US" sz="2200">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pPr>
            <a:r>
              <a:rPr lang="en-US" altLang="en-US" sz="2200">
                <a:latin typeface="Arial" panose="020B0604020202020204" pitchFamily="34" charset="0"/>
                <a:cs typeface="Arial" panose="020B0604020202020204" pitchFamily="34" charset="0"/>
              </a:rPr>
              <a:t> Adult offspring tested </a:t>
            </a:r>
            <a:r>
              <a:rPr lang="en-US" altLang="en-US" sz="2200">
                <a:solidFill>
                  <a:srgbClr val="FF0000"/>
                </a:solidFill>
                <a:latin typeface="Arial" panose="020B0604020202020204" pitchFamily="34" charset="0"/>
                <a:cs typeface="Arial" panose="020B0604020202020204" pitchFamily="34" charset="0"/>
              </a:rPr>
              <a:t>– will not discuss this today</a:t>
            </a: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Slide Number Placeholder 1">
            <a:extLst>
              <a:ext uri="{FF2B5EF4-FFF2-40B4-BE49-F238E27FC236}">
                <a16:creationId xmlns:a16="http://schemas.microsoft.com/office/drawing/2014/main" id="{3AFE0ADB-7575-8D3E-B66A-59C2AB7D77A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FD7548D-A1C6-44E6-A723-1127F1DC84F8}" type="slidenum">
              <a:rPr lang="en-US" altLang="en-US" sz="1400"/>
              <a:pPr>
                <a:spcBef>
                  <a:spcPct val="0"/>
                </a:spcBef>
                <a:buFontTx/>
                <a:buNone/>
              </a:pPr>
              <a:t>243</a:t>
            </a:fld>
            <a:endParaRPr lang="en-US" altLang="en-US" sz="1400"/>
          </a:p>
        </p:txBody>
      </p:sp>
      <p:sp>
        <p:nvSpPr>
          <p:cNvPr id="452611" name="Line 4">
            <a:extLst>
              <a:ext uri="{FF2B5EF4-FFF2-40B4-BE49-F238E27FC236}">
                <a16:creationId xmlns:a16="http://schemas.microsoft.com/office/drawing/2014/main" id="{4291B9C2-88F0-7E84-2F33-59871FF3EC1A}"/>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8513186F-4B74-2ADF-5B8E-E04AD218376C}"/>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133125" name="TextBox 4">
            <a:extLst>
              <a:ext uri="{FF2B5EF4-FFF2-40B4-BE49-F238E27FC236}">
                <a16:creationId xmlns:a16="http://schemas.microsoft.com/office/drawing/2014/main" id="{37577746-A546-BE4B-54EB-45AA93A734B7}"/>
              </a:ext>
            </a:extLst>
          </p:cNvPr>
          <p:cNvSpPr txBox="1">
            <a:spLocks noChangeArrowheads="1"/>
          </p:cNvSpPr>
          <p:nvPr/>
        </p:nvSpPr>
        <p:spPr bwMode="auto">
          <a:xfrm>
            <a:off x="93663" y="968375"/>
            <a:ext cx="9139237" cy="506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defRPr/>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1. Juvenile Exposure – Gen. 59 Males</a:t>
            </a:r>
            <a:r>
              <a:rPr lang="en-US" altLang="en-US" sz="2200">
                <a:latin typeface="Arial" panose="020B0604020202020204" pitchFamily="34" charset="0"/>
                <a:cs typeface="Arial" panose="020B0604020202020204" pitchFamily="34" charset="0"/>
              </a:rPr>
              <a:t> (Acosta et al. 2015)</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shortly after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of the mothers given </a:t>
            </a:r>
            <a:r>
              <a:rPr lang="en-US" altLang="en-US" sz="2200" b="1">
                <a:solidFill>
                  <a:schemeClr val="bg1">
                    <a:lumMod val="85000"/>
                  </a:schemeClr>
                </a:solidFill>
                <a:latin typeface="Arial" panose="020B0604020202020204" pitchFamily="34" charset="0"/>
                <a:cs typeface="Arial" panose="020B0604020202020204" pitchFamily="34" charset="0"/>
              </a:rPr>
              <a:t>Western diet</a:t>
            </a:r>
            <a:r>
              <a:rPr lang="en-US" altLang="en-US" sz="2200">
                <a:solidFill>
                  <a:schemeClr val="bg1">
                    <a:lumMod val="85000"/>
                  </a:schemeClr>
                </a:solidFill>
                <a:latin typeface="Arial" panose="020B0604020202020204" pitchFamily="34" charset="0"/>
                <a:cs typeface="Arial" panose="020B0604020202020204" pitchFamily="34" charset="0"/>
              </a:rPr>
              <a:t> starting 2 weeks prior to pairing</a:t>
            </a:r>
            <a:br>
              <a:rPr lang="en-US" altLang="en-US" sz="2200">
                <a:solidFill>
                  <a:schemeClr val="bg1">
                    <a:lumMod val="85000"/>
                  </a:schemeClr>
                </a:solidFill>
                <a:latin typeface="Arial" panose="020B0604020202020204" pitchFamily="34" charset="0"/>
                <a:cs typeface="Arial" panose="020B0604020202020204" pitchFamily="34" charset="0"/>
              </a:rPr>
            </a:br>
            <a:r>
              <a:rPr lang="en-US" altLang="en-US" sz="2200">
                <a:solidFill>
                  <a:schemeClr val="bg1">
                    <a:lumMod val="85000"/>
                  </a:schemeClr>
                </a:solidFill>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Adult offspring tested – will not discuss this today</a:t>
            </a: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3. Juvenile Exposure – Gen. 76 Males &amp; Females for some traits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and/or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at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Adults testing started ~8 weeks after end of exposures</a:t>
            </a: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Slide Number Placeholder 1">
            <a:extLst>
              <a:ext uri="{FF2B5EF4-FFF2-40B4-BE49-F238E27FC236}">
                <a16:creationId xmlns:a16="http://schemas.microsoft.com/office/drawing/2014/main" id="{0075A786-35E1-A4E5-DA51-89EFAC45EC1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9EC927-A3B5-4942-89D7-37BFF5775403}" type="slidenum">
              <a:rPr lang="en-US" altLang="en-US" sz="1400"/>
              <a:pPr>
                <a:spcBef>
                  <a:spcPct val="0"/>
                </a:spcBef>
                <a:buFontTx/>
                <a:buNone/>
              </a:pPr>
              <a:t>244</a:t>
            </a:fld>
            <a:endParaRPr lang="en-US" altLang="en-US" sz="1400"/>
          </a:p>
        </p:txBody>
      </p:sp>
      <p:sp>
        <p:nvSpPr>
          <p:cNvPr id="454659" name="Line 4">
            <a:extLst>
              <a:ext uri="{FF2B5EF4-FFF2-40B4-BE49-F238E27FC236}">
                <a16:creationId xmlns:a16="http://schemas.microsoft.com/office/drawing/2014/main" id="{BFD61912-6B96-C672-BD26-7564F9E81625}"/>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4660" name="Text Box 5">
            <a:extLst>
              <a:ext uri="{FF2B5EF4-FFF2-40B4-BE49-F238E27FC236}">
                <a16:creationId xmlns:a16="http://schemas.microsoft.com/office/drawing/2014/main" id="{DB87E861-5EB3-8869-7A41-121CBF02B8C4}"/>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
        <p:nvSpPr>
          <p:cNvPr id="454661" name="TextBox 2">
            <a:extLst>
              <a:ext uri="{FF2B5EF4-FFF2-40B4-BE49-F238E27FC236}">
                <a16:creationId xmlns:a16="http://schemas.microsoft.com/office/drawing/2014/main" id="{D8F4FDC2-2F4C-D8BA-CC5D-04235AE0A3B7}"/>
              </a:ext>
            </a:extLst>
          </p:cNvPr>
          <p:cNvSpPr txBox="1">
            <a:spLocks noChangeArrowheads="1"/>
          </p:cNvSpPr>
          <p:nvPr/>
        </p:nvSpPr>
        <p:spPr bwMode="auto">
          <a:xfrm>
            <a:off x="23813" y="533400"/>
            <a:ext cx="90693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Mice from the HR lines ran much more during the period of juvenile wheel access.</a:t>
            </a:r>
          </a:p>
        </p:txBody>
      </p:sp>
      <p:pic>
        <p:nvPicPr>
          <p:cNvPr id="454662" name="Picture 5">
            <a:extLst>
              <a:ext uri="{FF2B5EF4-FFF2-40B4-BE49-F238E27FC236}">
                <a16:creationId xmlns:a16="http://schemas.microsoft.com/office/drawing/2014/main" id="{95E32165-5FC4-FBC0-83D8-17980DAFF0D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73125" y="1003300"/>
            <a:ext cx="7043738" cy="542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7">
            <a:extLst>
              <a:ext uri="{FF2B5EF4-FFF2-40B4-BE49-F238E27FC236}">
                <a16:creationId xmlns:a16="http://schemas.microsoft.com/office/drawing/2014/main" id="{A7BBAA29-C450-170D-EB9E-BF3F66D8B0DF}"/>
              </a:ext>
            </a:extLst>
          </p:cNvPr>
          <p:cNvSpPr txBox="1"/>
          <p:nvPr/>
        </p:nvSpPr>
        <p:spPr>
          <a:xfrm>
            <a:off x="2811463" y="5916613"/>
            <a:ext cx="1582737" cy="554037"/>
          </a:xfrm>
          <a:prstGeom prst="rect">
            <a:avLst/>
          </a:prstGeom>
          <a:solidFill>
            <a:schemeClr val="bg1"/>
          </a:solidFill>
        </p:spPr>
        <p:txBody>
          <a:bodyPr>
            <a:spAutoFit/>
          </a:bodyPr>
          <a:lstStyle/>
          <a:p>
            <a:pPr>
              <a:defRPr/>
            </a:pPr>
            <a:r>
              <a:rPr lang="en-US" sz="3000" b="1">
                <a:solidFill>
                  <a:schemeClr val="bg1">
                    <a:lumMod val="50000"/>
                  </a:schemeClr>
                </a:solidFill>
                <a:latin typeface="Arial" panose="020B0604020202020204" pitchFamily="34" charset="0"/>
                <a:cs typeface="Arial" panose="020B0604020202020204" pitchFamily="34" charset="0"/>
              </a:rPr>
              <a:t>Control</a:t>
            </a:r>
          </a:p>
        </p:txBody>
      </p:sp>
      <p:sp>
        <p:nvSpPr>
          <p:cNvPr id="454664" name="TextBox 6">
            <a:extLst>
              <a:ext uri="{FF2B5EF4-FFF2-40B4-BE49-F238E27FC236}">
                <a16:creationId xmlns:a16="http://schemas.microsoft.com/office/drawing/2014/main" id="{3D8C9A98-ABDD-FEAA-C928-2307496396EB}"/>
              </a:ext>
            </a:extLst>
          </p:cNvPr>
          <p:cNvSpPr txBox="1">
            <a:spLocks noChangeArrowheads="1"/>
          </p:cNvSpPr>
          <p:nvPr/>
        </p:nvSpPr>
        <p:spPr bwMode="auto">
          <a:xfrm>
            <a:off x="5264150" y="5930900"/>
            <a:ext cx="2563813" cy="5540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cs typeface="Arial" panose="020B0604020202020204" pitchFamily="34" charset="0"/>
              </a:rPr>
              <a:t>High Runner</a:t>
            </a:r>
          </a:p>
        </p:txBody>
      </p:sp>
      <p:sp>
        <p:nvSpPr>
          <p:cNvPr id="454665" name="Rectangle 8">
            <a:extLst>
              <a:ext uri="{FF2B5EF4-FFF2-40B4-BE49-F238E27FC236}">
                <a16:creationId xmlns:a16="http://schemas.microsoft.com/office/drawing/2014/main" id="{F33C67EE-EC74-C392-396C-D01C56F89A2A}"/>
              </a:ext>
            </a:extLst>
          </p:cNvPr>
          <p:cNvSpPr>
            <a:spLocks noChangeArrowheads="1"/>
          </p:cNvSpPr>
          <p:nvPr/>
        </p:nvSpPr>
        <p:spPr bwMode="auto">
          <a:xfrm>
            <a:off x="828675" y="1003300"/>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4666" name="TextBox 9">
            <a:extLst>
              <a:ext uri="{FF2B5EF4-FFF2-40B4-BE49-F238E27FC236}">
                <a16:creationId xmlns:a16="http://schemas.microsoft.com/office/drawing/2014/main" id="{289E38CC-D4E5-9755-1D6F-9C99ACE8A1FE}"/>
              </a:ext>
            </a:extLst>
          </p:cNvPr>
          <p:cNvSpPr txBox="1">
            <a:spLocks noChangeArrowheads="1"/>
          </p:cNvSpPr>
          <p:nvPr/>
        </p:nvSpPr>
        <p:spPr bwMode="auto">
          <a:xfrm>
            <a:off x="6430963" y="947738"/>
            <a:ext cx="16875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5682" name="Picture 1">
            <a:extLst>
              <a:ext uri="{FF2B5EF4-FFF2-40B4-BE49-F238E27FC236}">
                <a16:creationId xmlns:a16="http://schemas.microsoft.com/office/drawing/2014/main" id="{B769229A-D79C-3F3E-FD92-85D37C030CC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6950" y="1157288"/>
            <a:ext cx="6754813"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3" name="Slide Number Placeholder 1">
            <a:extLst>
              <a:ext uri="{FF2B5EF4-FFF2-40B4-BE49-F238E27FC236}">
                <a16:creationId xmlns:a16="http://schemas.microsoft.com/office/drawing/2014/main" id="{A092AF02-5724-963B-F52A-DFF4FA5DAD1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52CD1A6-F674-4B79-B8E5-34D3E875B2B9}" type="slidenum">
              <a:rPr lang="en-US" altLang="en-US" sz="1400"/>
              <a:pPr>
                <a:spcBef>
                  <a:spcPct val="0"/>
                </a:spcBef>
                <a:buFontTx/>
                <a:buNone/>
              </a:pPr>
              <a:t>245</a:t>
            </a:fld>
            <a:endParaRPr lang="en-US" altLang="en-US" sz="1400"/>
          </a:p>
        </p:txBody>
      </p:sp>
      <p:sp>
        <p:nvSpPr>
          <p:cNvPr id="455684" name="Line 4">
            <a:extLst>
              <a:ext uri="{FF2B5EF4-FFF2-40B4-BE49-F238E27FC236}">
                <a16:creationId xmlns:a16="http://schemas.microsoft.com/office/drawing/2014/main" id="{95A2C519-D486-4DE3-A242-F0A663AAD425}"/>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5685" name="TextBox 2">
            <a:extLst>
              <a:ext uri="{FF2B5EF4-FFF2-40B4-BE49-F238E27FC236}">
                <a16:creationId xmlns:a16="http://schemas.microsoft.com/office/drawing/2014/main" id="{B71B8BE8-D0A7-02DC-2E0F-C36A3A68FE7D}"/>
              </a:ext>
            </a:extLst>
          </p:cNvPr>
          <p:cNvSpPr txBox="1">
            <a:spLocks noChangeArrowheads="1"/>
          </p:cNvSpPr>
          <p:nvPr/>
        </p:nvSpPr>
        <p:spPr bwMode="auto">
          <a:xfrm>
            <a:off x="23813" y="533400"/>
            <a:ext cx="90693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Wheel access suppresses spontaneous physical activity in the home cage.</a:t>
            </a:r>
          </a:p>
          <a:p>
            <a:pPr>
              <a:spcBef>
                <a:spcPct val="0"/>
              </a:spcBef>
              <a:buFontTx/>
              <a:buNone/>
            </a:pPr>
            <a:r>
              <a:rPr lang="en-US" altLang="en-US" sz="1600">
                <a:latin typeface="Arial" panose="020B0604020202020204" pitchFamily="34" charset="0"/>
                <a:cs typeface="Arial" panose="020B0604020202020204" pitchFamily="34" charset="0"/>
              </a:rPr>
              <a:t>Without wheels, HR mice are more active in cages.</a:t>
            </a:r>
          </a:p>
        </p:txBody>
      </p:sp>
      <p:sp>
        <p:nvSpPr>
          <p:cNvPr id="455686" name="Rectangle 8">
            <a:extLst>
              <a:ext uri="{FF2B5EF4-FFF2-40B4-BE49-F238E27FC236}">
                <a16:creationId xmlns:a16="http://schemas.microsoft.com/office/drawing/2014/main" id="{F8E34385-F6EB-351F-2A69-614A841C4028}"/>
              </a:ext>
            </a:extLst>
          </p:cNvPr>
          <p:cNvSpPr>
            <a:spLocks noChangeArrowheads="1"/>
          </p:cNvSpPr>
          <p:nvPr/>
        </p:nvSpPr>
        <p:spPr bwMode="auto">
          <a:xfrm>
            <a:off x="947738" y="1181100"/>
            <a:ext cx="404812"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5687" name="TextBox 7">
            <a:extLst>
              <a:ext uri="{FF2B5EF4-FFF2-40B4-BE49-F238E27FC236}">
                <a16:creationId xmlns:a16="http://schemas.microsoft.com/office/drawing/2014/main" id="{9FFDBB11-CB17-D9E2-A925-9C10BD530B17}"/>
              </a:ext>
            </a:extLst>
          </p:cNvPr>
          <p:cNvSpPr txBox="1">
            <a:spLocks noChangeArrowheads="1"/>
          </p:cNvSpPr>
          <p:nvPr/>
        </p:nvSpPr>
        <p:spPr bwMode="auto">
          <a:xfrm>
            <a:off x="1970088" y="1651000"/>
            <a:ext cx="19256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55688" name="Text Box 5">
            <a:extLst>
              <a:ext uri="{FF2B5EF4-FFF2-40B4-BE49-F238E27FC236}">
                <a16:creationId xmlns:a16="http://schemas.microsoft.com/office/drawing/2014/main" id="{3C25F232-AB74-3B2B-D9D4-92487A4FD5A4}"/>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Slide Number Placeholder 1">
            <a:extLst>
              <a:ext uri="{FF2B5EF4-FFF2-40B4-BE49-F238E27FC236}">
                <a16:creationId xmlns:a16="http://schemas.microsoft.com/office/drawing/2014/main" id="{504C7890-7FA0-B5DC-E7B1-BC7CC8410B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8D7C938-4AF7-4118-8800-E337E8B63B73}" type="slidenum">
              <a:rPr lang="en-US" altLang="en-US" sz="1400"/>
              <a:pPr>
                <a:spcBef>
                  <a:spcPct val="0"/>
                </a:spcBef>
                <a:buFontTx/>
                <a:buNone/>
              </a:pPr>
              <a:t>246</a:t>
            </a:fld>
            <a:endParaRPr lang="en-US" altLang="en-US" sz="1400"/>
          </a:p>
        </p:txBody>
      </p:sp>
      <p:pic>
        <p:nvPicPr>
          <p:cNvPr id="456707" name="Picture 1">
            <a:extLst>
              <a:ext uri="{FF2B5EF4-FFF2-40B4-BE49-F238E27FC236}">
                <a16:creationId xmlns:a16="http://schemas.microsoft.com/office/drawing/2014/main" id="{1B1C8D02-CE4C-E8C9-AE27-37986EB66F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46138" y="1277938"/>
            <a:ext cx="7345362"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08" name="Line 4">
            <a:extLst>
              <a:ext uri="{FF2B5EF4-FFF2-40B4-BE49-F238E27FC236}">
                <a16:creationId xmlns:a16="http://schemas.microsoft.com/office/drawing/2014/main" id="{DFBE820E-084C-AD0B-BEE1-2977B4EB884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6709" name="TextBox 2">
            <a:extLst>
              <a:ext uri="{FF2B5EF4-FFF2-40B4-BE49-F238E27FC236}">
                <a16:creationId xmlns:a16="http://schemas.microsoft.com/office/drawing/2014/main" id="{8D4B8A75-3BCE-A1DB-FE6C-4301AFDE5B24}"/>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Early-life wheel access tended to decrease body mass in both Control and High Runner (HR) lines of mice, but the effect was never statistically significant.  HR mice are smaller than C.</a:t>
            </a:r>
          </a:p>
        </p:txBody>
      </p:sp>
      <p:sp>
        <p:nvSpPr>
          <p:cNvPr id="456710" name="TextBox 6">
            <a:extLst>
              <a:ext uri="{FF2B5EF4-FFF2-40B4-BE49-F238E27FC236}">
                <a16:creationId xmlns:a16="http://schemas.microsoft.com/office/drawing/2014/main" id="{409376A1-D1DB-99FD-9FD0-0772384ADFDE}"/>
              </a:ext>
            </a:extLst>
          </p:cNvPr>
          <p:cNvSpPr txBox="1">
            <a:spLocks noChangeArrowheads="1"/>
          </p:cNvSpPr>
          <p:nvPr/>
        </p:nvSpPr>
        <p:spPr bwMode="auto">
          <a:xfrm>
            <a:off x="5584825" y="3006725"/>
            <a:ext cx="21415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b="1">
                <a:latin typeface="Arial" panose="020B0604020202020204" pitchFamily="34" charset="0"/>
                <a:cs typeface="Arial" panose="020B0604020202020204" pitchFamily="34" charset="0"/>
              </a:rPr>
              <a:t>High Runner lines</a:t>
            </a:r>
          </a:p>
        </p:txBody>
      </p:sp>
      <p:sp>
        <p:nvSpPr>
          <p:cNvPr id="456711" name="TextBox 7">
            <a:extLst>
              <a:ext uri="{FF2B5EF4-FFF2-40B4-BE49-F238E27FC236}">
                <a16:creationId xmlns:a16="http://schemas.microsoft.com/office/drawing/2014/main" id="{7542F0D0-2B96-D0FD-07E9-522B639B0DA9}"/>
              </a:ext>
            </a:extLst>
          </p:cNvPr>
          <p:cNvSpPr txBox="1">
            <a:spLocks noChangeArrowheads="1"/>
          </p:cNvSpPr>
          <p:nvPr/>
        </p:nvSpPr>
        <p:spPr bwMode="auto">
          <a:xfrm>
            <a:off x="3636963" y="1811338"/>
            <a:ext cx="14541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b="1">
                <a:solidFill>
                  <a:srgbClr val="555078"/>
                </a:solidFill>
                <a:latin typeface="Arial" panose="020B0604020202020204" pitchFamily="34" charset="0"/>
                <a:cs typeface="Arial" panose="020B0604020202020204" pitchFamily="34" charset="0"/>
              </a:rPr>
              <a:t>Control lines</a:t>
            </a:r>
          </a:p>
        </p:txBody>
      </p:sp>
      <p:sp>
        <p:nvSpPr>
          <p:cNvPr id="456712" name="Rectangle 8">
            <a:extLst>
              <a:ext uri="{FF2B5EF4-FFF2-40B4-BE49-F238E27FC236}">
                <a16:creationId xmlns:a16="http://schemas.microsoft.com/office/drawing/2014/main" id="{7288F322-429E-F31F-E4F9-BCFFDFD5D674}"/>
              </a:ext>
            </a:extLst>
          </p:cNvPr>
          <p:cNvSpPr>
            <a:spLocks noChangeArrowheads="1"/>
          </p:cNvSpPr>
          <p:nvPr/>
        </p:nvSpPr>
        <p:spPr bwMode="auto">
          <a:xfrm>
            <a:off x="784225" y="12112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6713" name="Text Box 5">
            <a:extLst>
              <a:ext uri="{FF2B5EF4-FFF2-40B4-BE49-F238E27FC236}">
                <a16:creationId xmlns:a16="http://schemas.microsoft.com/office/drawing/2014/main" id="{EEA0050A-F5ED-C120-909C-0B8B8BBD6DCD}"/>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7730" name="Picture 5">
            <a:extLst>
              <a:ext uri="{FF2B5EF4-FFF2-40B4-BE49-F238E27FC236}">
                <a16:creationId xmlns:a16="http://schemas.microsoft.com/office/drawing/2014/main" id="{BB5CDADF-72D7-16DB-4632-DE51946CA94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263650"/>
            <a:ext cx="8774113" cy="505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731" name="Slide Number Placeholder 1">
            <a:extLst>
              <a:ext uri="{FF2B5EF4-FFF2-40B4-BE49-F238E27FC236}">
                <a16:creationId xmlns:a16="http://schemas.microsoft.com/office/drawing/2014/main" id="{869DB2B5-024C-272F-19A9-FC710166F42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42E5924-AB15-48BE-ADEE-4FDDE069E6B8}" type="slidenum">
              <a:rPr lang="en-US" altLang="en-US" sz="1400"/>
              <a:pPr>
                <a:spcBef>
                  <a:spcPct val="0"/>
                </a:spcBef>
                <a:buFontTx/>
                <a:buNone/>
              </a:pPr>
              <a:t>247</a:t>
            </a:fld>
            <a:endParaRPr lang="en-US" altLang="en-US" sz="1400"/>
          </a:p>
        </p:txBody>
      </p:sp>
      <p:sp>
        <p:nvSpPr>
          <p:cNvPr id="457732" name="Line 4">
            <a:extLst>
              <a:ext uri="{FF2B5EF4-FFF2-40B4-BE49-F238E27FC236}">
                <a16:creationId xmlns:a16="http://schemas.microsoft.com/office/drawing/2014/main" id="{F7DBB7CA-7B1E-14A3-45B1-E8A2C39C6E02}"/>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7733" name="TextBox 2">
            <a:extLst>
              <a:ext uri="{FF2B5EF4-FFF2-40B4-BE49-F238E27FC236}">
                <a16:creationId xmlns:a16="http://schemas.microsoft.com/office/drawing/2014/main" id="{06E1351B-4AF9-1C75-EF6A-893B78A70A73}"/>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Plasma [leptin] measured 1 week before adult wheel access was positively correlated with v</a:t>
            </a:r>
            <a:r>
              <a:rPr lang="en-US" altLang="en-US" sz="1600">
                <a:latin typeface="AdvTT5235d5a9"/>
              </a:rPr>
              <a:t>isceral fat pad mass and early-life wheel access differentially affected [leptin] in C and HR mice.</a:t>
            </a:r>
            <a:endParaRPr lang="en-US" altLang="en-US" sz="1600">
              <a:latin typeface="Arial" panose="020B0604020202020204" pitchFamily="34" charset="0"/>
              <a:cs typeface="Arial" panose="020B0604020202020204" pitchFamily="34" charset="0"/>
            </a:endParaRPr>
          </a:p>
        </p:txBody>
      </p:sp>
      <p:sp>
        <p:nvSpPr>
          <p:cNvPr id="457734" name="Rectangle 10">
            <a:extLst>
              <a:ext uri="{FF2B5EF4-FFF2-40B4-BE49-F238E27FC236}">
                <a16:creationId xmlns:a16="http://schemas.microsoft.com/office/drawing/2014/main" id="{0A9546BD-EBE5-8DD3-9BBE-7750379C6D8F}"/>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7735" name="TextBox 8">
            <a:extLst>
              <a:ext uri="{FF2B5EF4-FFF2-40B4-BE49-F238E27FC236}">
                <a16:creationId xmlns:a16="http://schemas.microsoft.com/office/drawing/2014/main" id="{95FF247E-4C58-6B3D-9036-766D873E9292}"/>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57736" name="Rectangle 9">
            <a:extLst>
              <a:ext uri="{FF2B5EF4-FFF2-40B4-BE49-F238E27FC236}">
                <a16:creationId xmlns:a16="http://schemas.microsoft.com/office/drawing/2014/main" id="{D3DB1FF1-204F-A0BA-5EFB-345326A8CEED}"/>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7737" name="Text Box 5">
            <a:extLst>
              <a:ext uri="{FF2B5EF4-FFF2-40B4-BE49-F238E27FC236}">
                <a16:creationId xmlns:a16="http://schemas.microsoft.com/office/drawing/2014/main" id="{EF4C23F2-AF0B-27D4-3D32-967499A20A87}"/>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Slide Number Placeholder 1">
            <a:extLst>
              <a:ext uri="{FF2B5EF4-FFF2-40B4-BE49-F238E27FC236}">
                <a16:creationId xmlns:a16="http://schemas.microsoft.com/office/drawing/2014/main" id="{C9110199-4652-2E79-5152-DBCC5919D65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B24E487-096E-477B-8B4B-4E32620374AF}" type="slidenum">
              <a:rPr lang="en-US" altLang="en-US" sz="1400"/>
              <a:pPr>
                <a:spcBef>
                  <a:spcPct val="0"/>
                </a:spcBef>
                <a:buFontTx/>
                <a:buNone/>
              </a:pPr>
              <a:t>248</a:t>
            </a:fld>
            <a:endParaRPr lang="en-US" altLang="en-US" sz="1400"/>
          </a:p>
        </p:txBody>
      </p:sp>
      <p:sp>
        <p:nvSpPr>
          <p:cNvPr id="459779" name="Line 4">
            <a:extLst>
              <a:ext uri="{FF2B5EF4-FFF2-40B4-BE49-F238E27FC236}">
                <a16:creationId xmlns:a16="http://schemas.microsoft.com/office/drawing/2014/main" id="{C4F78F46-9E1F-765D-1F2C-F7461A2A658C}"/>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9780" name="TextBox 2">
            <a:extLst>
              <a:ext uri="{FF2B5EF4-FFF2-40B4-BE49-F238E27FC236}">
                <a16:creationId xmlns:a16="http://schemas.microsoft.com/office/drawing/2014/main" id="{C034F0CF-1093-DB37-CF30-385530B28D14}"/>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Plasma [leptin] was positively correlated with v</a:t>
            </a:r>
            <a:r>
              <a:rPr lang="en-US" altLang="en-US" sz="1600">
                <a:latin typeface="AdvTT5235d5a9"/>
              </a:rPr>
              <a:t>isceral fat pad mass.  Adjusting statistically for this correlation, early-life wheel access differentially affected [leptin] in C and HR mice.</a:t>
            </a:r>
            <a:endParaRPr lang="en-US" altLang="en-US" sz="1600">
              <a:latin typeface="Arial" panose="020B0604020202020204" pitchFamily="34" charset="0"/>
              <a:cs typeface="Arial" panose="020B0604020202020204" pitchFamily="34" charset="0"/>
            </a:endParaRPr>
          </a:p>
        </p:txBody>
      </p:sp>
      <p:sp>
        <p:nvSpPr>
          <p:cNvPr id="459781" name="Rectangle 10">
            <a:extLst>
              <a:ext uri="{FF2B5EF4-FFF2-40B4-BE49-F238E27FC236}">
                <a16:creationId xmlns:a16="http://schemas.microsoft.com/office/drawing/2014/main" id="{C113CFBC-6781-32E9-680F-7D895296B6AC}"/>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9782" name="TextBox 8">
            <a:extLst>
              <a:ext uri="{FF2B5EF4-FFF2-40B4-BE49-F238E27FC236}">
                <a16:creationId xmlns:a16="http://schemas.microsoft.com/office/drawing/2014/main" id="{313CF06F-89D7-DFF2-BA65-875AB4EC58F9}"/>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59783" name="Rectangle 9">
            <a:extLst>
              <a:ext uri="{FF2B5EF4-FFF2-40B4-BE49-F238E27FC236}">
                <a16:creationId xmlns:a16="http://schemas.microsoft.com/office/drawing/2014/main" id="{DD88E41E-5223-7C76-F057-0718EAB0C4EE}"/>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pic>
        <p:nvPicPr>
          <p:cNvPr id="459784" name="Picture 1">
            <a:extLst>
              <a:ext uri="{FF2B5EF4-FFF2-40B4-BE49-F238E27FC236}">
                <a16:creationId xmlns:a16="http://schemas.microsoft.com/office/drawing/2014/main" id="{A0D4BA3C-BE5D-80BE-A2C2-A2F674C7263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1425" y="1235075"/>
            <a:ext cx="6237288" cy="5075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785" name="Rectangle 11">
            <a:extLst>
              <a:ext uri="{FF2B5EF4-FFF2-40B4-BE49-F238E27FC236}">
                <a16:creationId xmlns:a16="http://schemas.microsoft.com/office/drawing/2014/main" id="{25E30479-75F8-6EB8-51C1-0485C2B83EF4}"/>
              </a:ext>
            </a:extLst>
          </p:cNvPr>
          <p:cNvSpPr>
            <a:spLocks noChangeArrowheads="1"/>
          </p:cNvSpPr>
          <p:nvPr/>
        </p:nvSpPr>
        <p:spPr bwMode="auto">
          <a:xfrm>
            <a:off x="1200150" y="1214438"/>
            <a:ext cx="406400"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59786" name="Text Box 5">
            <a:extLst>
              <a:ext uri="{FF2B5EF4-FFF2-40B4-BE49-F238E27FC236}">
                <a16:creationId xmlns:a16="http://schemas.microsoft.com/office/drawing/2014/main" id="{3F69AF55-179B-3446-0A00-639FE72142D6}"/>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a:extLst>
              <a:ext uri="{FF2B5EF4-FFF2-40B4-BE49-F238E27FC236}">
                <a16:creationId xmlns:a16="http://schemas.microsoft.com/office/drawing/2014/main" id="{D0B2D12C-4DE1-A726-D982-E0016332820F}"/>
              </a:ext>
            </a:extLst>
          </p:cNvPr>
          <p:cNvGraphicFramePr>
            <a:graphicFrameLocks/>
          </p:cNvGraphicFramePr>
          <p:nvPr/>
        </p:nvGraphicFramePr>
        <p:xfrm>
          <a:off x="148560" y="731520"/>
          <a:ext cx="6717753" cy="4749324"/>
        </p:xfrm>
        <a:graphic>
          <a:graphicData uri="http://schemas.openxmlformats.org/drawingml/2006/chart">
            <c:chart xmlns:c="http://schemas.openxmlformats.org/drawingml/2006/chart" xmlns:r="http://schemas.openxmlformats.org/officeDocument/2006/relationships" r:id="rId2"/>
          </a:graphicData>
        </a:graphic>
      </p:graphicFrame>
      <p:sp>
        <p:nvSpPr>
          <p:cNvPr id="461827" name="Slide Number Placeholder 1">
            <a:extLst>
              <a:ext uri="{FF2B5EF4-FFF2-40B4-BE49-F238E27FC236}">
                <a16:creationId xmlns:a16="http://schemas.microsoft.com/office/drawing/2014/main" id="{2C8CFB0D-5DF5-9964-2E39-B53D588F20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C93899-42CC-4D47-A43D-2E752361DC6F}" type="slidenum">
              <a:rPr lang="en-US" altLang="en-US" sz="1400"/>
              <a:pPr>
                <a:spcBef>
                  <a:spcPct val="0"/>
                </a:spcBef>
                <a:buFontTx/>
                <a:buNone/>
              </a:pPr>
              <a:t>249</a:t>
            </a:fld>
            <a:endParaRPr lang="en-US" altLang="en-US" sz="1400"/>
          </a:p>
        </p:txBody>
      </p:sp>
      <p:sp>
        <p:nvSpPr>
          <p:cNvPr id="461828" name="Line 4">
            <a:extLst>
              <a:ext uri="{FF2B5EF4-FFF2-40B4-BE49-F238E27FC236}">
                <a16:creationId xmlns:a16="http://schemas.microsoft.com/office/drawing/2014/main" id="{D78F9537-1231-AC84-99F8-56B98A98A907}"/>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1829" name="TextBox 2">
            <a:extLst>
              <a:ext uri="{FF2B5EF4-FFF2-40B4-BE49-F238E27FC236}">
                <a16:creationId xmlns:a16="http://schemas.microsoft.com/office/drawing/2014/main" id="{A9ED9BAA-1133-D1D3-3695-EA2B3D7F8BD2}"/>
              </a:ext>
            </a:extLst>
          </p:cNvPr>
          <p:cNvSpPr txBox="1">
            <a:spLocks noChangeArrowheads="1"/>
          </p:cNvSpPr>
          <p:nvPr/>
        </p:nvSpPr>
        <p:spPr bwMode="auto">
          <a:xfrm>
            <a:off x="23813" y="519113"/>
            <a:ext cx="9069387"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Early-life wheel access had a differential effect on adult food consumption.</a:t>
            </a:r>
          </a:p>
        </p:txBody>
      </p:sp>
      <p:sp>
        <p:nvSpPr>
          <p:cNvPr id="461830" name="Rectangle 8">
            <a:extLst>
              <a:ext uri="{FF2B5EF4-FFF2-40B4-BE49-F238E27FC236}">
                <a16:creationId xmlns:a16="http://schemas.microsoft.com/office/drawing/2014/main" id="{752F23C7-DD76-A703-9F7C-18F6CC4E3D90}"/>
              </a:ext>
            </a:extLst>
          </p:cNvPr>
          <p:cNvSpPr>
            <a:spLocks noChangeArrowheads="1"/>
          </p:cNvSpPr>
          <p:nvPr/>
        </p:nvSpPr>
        <p:spPr bwMode="auto">
          <a:xfrm>
            <a:off x="784225" y="12112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1831" name="Text Box 6">
            <a:extLst>
              <a:ext uri="{FF2B5EF4-FFF2-40B4-BE49-F238E27FC236}">
                <a16:creationId xmlns:a16="http://schemas.microsoft.com/office/drawing/2014/main" id="{48EB77FC-0873-B806-2808-3FEA618B9B23}"/>
              </a:ext>
            </a:extLst>
          </p:cNvPr>
          <p:cNvSpPr txBox="1">
            <a:spLocks noChangeArrowheads="1"/>
          </p:cNvSpPr>
          <p:nvPr/>
        </p:nvSpPr>
        <p:spPr bwMode="auto">
          <a:xfrm>
            <a:off x="6696075" y="2473325"/>
            <a:ext cx="2514600" cy="1384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0350" tIns="30175" rIns="60350" bIns="30175">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Effect	              P</a:t>
            </a:r>
          </a:p>
          <a:p>
            <a:pPr>
              <a:spcBef>
                <a:spcPct val="0"/>
              </a:spcBef>
              <a:buFontTx/>
              <a:buNone/>
            </a:pPr>
            <a:r>
              <a:rPr lang="en-US" altLang="en-US" sz="1600" b="1">
                <a:latin typeface="Arial" panose="020B0604020202020204" pitchFamily="34" charset="0"/>
                <a:cs typeface="Arial" panose="020B0604020202020204" pitchFamily="34" charset="0"/>
              </a:rPr>
              <a:t>Early Exercise  0.2171</a:t>
            </a:r>
          </a:p>
          <a:p>
            <a:pPr>
              <a:spcBef>
                <a:spcPct val="0"/>
              </a:spcBef>
              <a:buFontTx/>
              <a:buNone/>
            </a:pPr>
            <a:r>
              <a:rPr lang="en-US" altLang="en-US" sz="1600" b="1">
                <a:latin typeface="Arial" panose="020B0604020202020204" pitchFamily="34" charset="0"/>
                <a:cs typeface="Arial" panose="020B0604020202020204" pitchFamily="34" charset="0"/>
              </a:rPr>
              <a:t>Linetype	          0.0792</a:t>
            </a:r>
          </a:p>
          <a:p>
            <a:pPr>
              <a:spcBef>
                <a:spcPct val="0"/>
              </a:spcBef>
              <a:buFontTx/>
              <a:buNone/>
            </a:pPr>
            <a:r>
              <a:rPr lang="en-US" altLang="en-US" sz="1600" b="1">
                <a:latin typeface="Arial" panose="020B0604020202020204" pitchFamily="34" charset="0"/>
                <a:cs typeface="Arial" panose="020B0604020202020204" pitchFamily="34" charset="0"/>
              </a:rPr>
              <a:t>Interaction        0.0462*</a:t>
            </a:r>
          </a:p>
          <a:p>
            <a:pPr>
              <a:spcBef>
                <a:spcPct val="0"/>
              </a:spcBef>
              <a:buFontTx/>
              <a:buNone/>
            </a:pPr>
            <a:r>
              <a:rPr lang="en-US" altLang="en-US" sz="1600" b="1">
                <a:latin typeface="Arial" panose="020B0604020202020204" pitchFamily="34" charset="0"/>
                <a:cs typeface="Arial" panose="020B0604020202020204" pitchFamily="34" charset="0"/>
              </a:rPr>
              <a:t>Body Mass       &lt;.0001* </a:t>
            </a:r>
          </a:p>
        </p:txBody>
      </p:sp>
      <p:sp>
        <p:nvSpPr>
          <p:cNvPr id="461832" name="Text Box 8">
            <a:extLst>
              <a:ext uri="{FF2B5EF4-FFF2-40B4-BE49-F238E27FC236}">
                <a16:creationId xmlns:a16="http://schemas.microsoft.com/office/drawing/2014/main" id="{B881322C-0CBA-7CA7-3E6B-6B611E5DE8F6}"/>
              </a:ext>
            </a:extLst>
          </p:cNvPr>
          <p:cNvSpPr txBox="1">
            <a:spLocks noChangeArrowheads="1"/>
          </p:cNvSpPr>
          <p:nvPr/>
        </p:nvSpPr>
        <p:spPr bwMode="auto">
          <a:xfrm>
            <a:off x="1147763" y="4802188"/>
            <a:ext cx="5626100" cy="4302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cs typeface="Arial" panose="020B0604020202020204" pitchFamily="34" charset="0"/>
              </a:rPr>
              <a:t>Control         HR         </a:t>
            </a:r>
            <a:r>
              <a:rPr lang="en-US" altLang="en-US" sz="600" b="1">
                <a:latin typeface="Arial" panose="020B0604020202020204" pitchFamily="34" charset="0"/>
                <a:cs typeface="Arial" panose="020B0604020202020204" pitchFamily="34" charset="0"/>
              </a:rPr>
              <a:t> </a:t>
            </a:r>
            <a:r>
              <a:rPr lang="en-US" altLang="en-US" sz="2200" b="1">
                <a:latin typeface="Arial" panose="020B0604020202020204" pitchFamily="34" charset="0"/>
                <a:cs typeface="Arial" panose="020B0604020202020204" pitchFamily="34" charset="0"/>
              </a:rPr>
              <a:t>Control         HR</a:t>
            </a:r>
          </a:p>
        </p:txBody>
      </p:sp>
      <p:sp>
        <p:nvSpPr>
          <p:cNvPr id="461833" name="Text Box 11">
            <a:extLst>
              <a:ext uri="{FF2B5EF4-FFF2-40B4-BE49-F238E27FC236}">
                <a16:creationId xmlns:a16="http://schemas.microsoft.com/office/drawing/2014/main" id="{72F7732D-CBF4-7D8A-24AC-984ACCD32740}"/>
              </a:ext>
            </a:extLst>
          </p:cNvPr>
          <p:cNvSpPr txBox="1">
            <a:spLocks noChangeArrowheads="1"/>
          </p:cNvSpPr>
          <p:nvPr/>
        </p:nvSpPr>
        <p:spPr bwMode="auto">
          <a:xfrm>
            <a:off x="1141413" y="5189538"/>
            <a:ext cx="6261100" cy="4619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400" b="1">
                <a:latin typeface="Arial" panose="020B0604020202020204" pitchFamily="34" charset="0"/>
                <a:cs typeface="Arial" panose="020B0604020202020204" pitchFamily="34" charset="0"/>
              </a:rPr>
              <a:t>      Sedentary            Early Exercise</a:t>
            </a:r>
          </a:p>
        </p:txBody>
      </p:sp>
      <p:sp>
        <p:nvSpPr>
          <p:cNvPr id="461834" name="TextBox 1">
            <a:extLst>
              <a:ext uri="{FF2B5EF4-FFF2-40B4-BE49-F238E27FC236}">
                <a16:creationId xmlns:a16="http://schemas.microsoft.com/office/drawing/2014/main" id="{CDA8834D-DA29-8264-5B24-6CF3AD11C8BD}"/>
              </a:ext>
            </a:extLst>
          </p:cNvPr>
          <p:cNvSpPr txBox="1">
            <a:spLocks noChangeArrowheads="1"/>
          </p:cNvSpPr>
          <p:nvPr/>
        </p:nvSpPr>
        <p:spPr bwMode="auto">
          <a:xfrm>
            <a:off x="1163638" y="1177925"/>
            <a:ext cx="53736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cs typeface="Arial" panose="020B0604020202020204" pitchFamily="34" charset="0"/>
              </a:rPr>
              <a:t>Week 11</a:t>
            </a:r>
            <a:r>
              <a:rPr lang="en-US" altLang="en-US" sz="2200">
                <a:latin typeface="Arial" panose="020B0604020202020204" pitchFamily="34" charset="0"/>
                <a:cs typeface="Arial" panose="020B0604020202020204" pitchFamily="34" charset="0"/>
              </a:rPr>
              <a:t> (just before adult wheel access)</a:t>
            </a:r>
          </a:p>
        </p:txBody>
      </p:sp>
      <p:cxnSp>
        <p:nvCxnSpPr>
          <p:cNvPr id="3" name="Straight Arrow Connector 2">
            <a:extLst>
              <a:ext uri="{FF2B5EF4-FFF2-40B4-BE49-F238E27FC236}">
                <a16:creationId xmlns:a16="http://schemas.microsoft.com/office/drawing/2014/main" id="{0303AC47-098E-CD05-098C-90F36105826B}"/>
              </a:ext>
            </a:extLst>
          </p:cNvPr>
          <p:cNvCxnSpPr/>
          <p:nvPr/>
        </p:nvCxnSpPr>
        <p:spPr bwMode="auto">
          <a:xfrm>
            <a:off x="2028825" y="2473325"/>
            <a:ext cx="2217738" cy="173038"/>
          </a:xfrm>
          <a:prstGeom prst="straightConnector1">
            <a:avLst/>
          </a:prstGeom>
          <a:solidFill>
            <a:schemeClr val="accent1"/>
          </a:solidFill>
          <a:ln w="34925" cap="flat" cmpd="sng" algn="ctr">
            <a:solidFill>
              <a:schemeClr val="bg1">
                <a:lumMod val="65000"/>
              </a:schemeClr>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Arrow Connector 13">
            <a:extLst>
              <a:ext uri="{FF2B5EF4-FFF2-40B4-BE49-F238E27FC236}">
                <a16:creationId xmlns:a16="http://schemas.microsoft.com/office/drawing/2014/main" id="{8B7087DD-AAB6-1428-BCBA-C96B5D82C821}"/>
              </a:ext>
            </a:extLst>
          </p:cNvPr>
          <p:cNvCxnSpPr/>
          <p:nvPr/>
        </p:nvCxnSpPr>
        <p:spPr bwMode="auto">
          <a:xfrm flipV="1">
            <a:off x="3444875" y="2392363"/>
            <a:ext cx="2219325" cy="65087"/>
          </a:xfrm>
          <a:prstGeom prst="straightConnector1">
            <a:avLst/>
          </a:prstGeom>
          <a:solidFill>
            <a:schemeClr val="accent1"/>
          </a:solidFill>
          <a:ln w="34925" cap="flat" cmpd="sng" algn="ctr">
            <a:solidFill>
              <a:schemeClr val="accent4"/>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1837" name="TextBox 14">
            <a:extLst>
              <a:ext uri="{FF2B5EF4-FFF2-40B4-BE49-F238E27FC236}">
                <a16:creationId xmlns:a16="http://schemas.microsoft.com/office/drawing/2014/main" id="{EE0D4E73-DEEF-8A2C-B2AC-94B2C628A6AF}"/>
              </a:ext>
            </a:extLst>
          </p:cNvPr>
          <p:cNvSpPr txBox="1">
            <a:spLocks noChangeArrowheads="1"/>
          </p:cNvSpPr>
          <p:nvPr/>
        </p:nvSpPr>
        <p:spPr bwMode="auto">
          <a:xfrm>
            <a:off x="1025525" y="1679575"/>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1838" name="Text Box 5">
            <a:extLst>
              <a:ext uri="{FF2B5EF4-FFF2-40B4-BE49-F238E27FC236}">
                <a16:creationId xmlns:a16="http://schemas.microsoft.com/office/drawing/2014/main" id="{26DEB970-3AC9-0F11-955C-3360E13702EF}"/>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25</a:t>
            </a:fld>
            <a:endParaRPr lang="en-US" altLang="en-US" sz="140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1579563" y="1477963"/>
            <a:ext cx="5856287" cy="3382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The Brain</a:t>
            </a:r>
          </a:p>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&amp;</a:t>
            </a:r>
          </a:p>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Motivation</a:t>
            </a:r>
          </a:p>
        </p:txBody>
      </p:sp>
    </p:spTree>
  </p:cSld>
  <p:clrMapOvr>
    <a:masterClrMapping/>
  </p:clrMapOvr>
  <p:transition>
    <p:wipe dir="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Slide Number Placeholder 1">
            <a:extLst>
              <a:ext uri="{FF2B5EF4-FFF2-40B4-BE49-F238E27FC236}">
                <a16:creationId xmlns:a16="http://schemas.microsoft.com/office/drawing/2014/main" id="{788C372B-C343-4989-1DFC-01F48B3183B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6C0853-2EAE-4D56-9CCB-3428D0D4F727}" type="slidenum">
              <a:rPr lang="en-US" altLang="en-US" sz="1400"/>
              <a:pPr>
                <a:spcBef>
                  <a:spcPct val="0"/>
                </a:spcBef>
                <a:buFontTx/>
                <a:buNone/>
              </a:pPr>
              <a:t>250</a:t>
            </a:fld>
            <a:endParaRPr lang="en-US" altLang="en-US" sz="1400"/>
          </a:p>
        </p:txBody>
      </p:sp>
      <p:sp>
        <p:nvSpPr>
          <p:cNvPr id="462851" name="Line 4">
            <a:extLst>
              <a:ext uri="{FF2B5EF4-FFF2-40B4-BE49-F238E27FC236}">
                <a16:creationId xmlns:a16="http://schemas.microsoft.com/office/drawing/2014/main" id="{3E87196C-D3CE-9AD5-75DB-156605AC20A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2852" name="TextBox 2">
            <a:extLst>
              <a:ext uri="{FF2B5EF4-FFF2-40B4-BE49-F238E27FC236}">
                <a16:creationId xmlns:a16="http://schemas.microsoft.com/office/drawing/2014/main" id="{3EB9F8D9-ECF2-8B5A-32B8-681E5D240ADE}"/>
              </a:ext>
            </a:extLst>
          </p:cNvPr>
          <p:cNvSpPr txBox="1">
            <a:spLocks noChangeArrowheads="1"/>
          </p:cNvSpPr>
          <p:nvPr/>
        </p:nvSpPr>
        <p:spPr bwMode="auto">
          <a:xfrm>
            <a:off x="23813" y="519113"/>
            <a:ext cx="90693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Early-life wheel access increased adult wheel running for both C and HR lines.</a:t>
            </a:r>
          </a:p>
        </p:txBody>
      </p:sp>
      <p:pic>
        <p:nvPicPr>
          <p:cNvPr id="462853" name="Picture 8">
            <a:extLst>
              <a:ext uri="{FF2B5EF4-FFF2-40B4-BE49-F238E27FC236}">
                <a16:creationId xmlns:a16="http://schemas.microsoft.com/office/drawing/2014/main" id="{6D8E51F7-A4EE-8D69-BA76-9F94BC082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03288"/>
            <a:ext cx="7159625" cy="576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54" name="Rectangle 10">
            <a:extLst>
              <a:ext uri="{FF2B5EF4-FFF2-40B4-BE49-F238E27FC236}">
                <a16:creationId xmlns:a16="http://schemas.microsoft.com/office/drawing/2014/main" id="{783AE336-990F-8343-BA53-419CB6B57321}"/>
              </a:ext>
            </a:extLst>
          </p:cNvPr>
          <p:cNvSpPr>
            <a:spLocks noChangeArrowheads="1"/>
          </p:cNvSpPr>
          <p:nvPr/>
        </p:nvSpPr>
        <p:spPr bwMode="auto">
          <a:xfrm>
            <a:off x="709613" y="912813"/>
            <a:ext cx="404812"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cxnSp>
        <p:nvCxnSpPr>
          <p:cNvPr id="8" name="Straight Arrow Connector 7">
            <a:extLst>
              <a:ext uri="{FF2B5EF4-FFF2-40B4-BE49-F238E27FC236}">
                <a16:creationId xmlns:a16="http://schemas.microsoft.com/office/drawing/2014/main" id="{55721B98-091C-42A0-1539-85F59C447922}"/>
              </a:ext>
            </a:extLst>
          </p:cNvPr>
          <p:cNvCxnSpPr/>
          <p:nvPr/>
        </p:nvCxnSpPr>
        <p:spPr bwMode="auto">
          <a:xfrm flipV="1">
            <a:off x="3159125" y="4356100"/>
            <a:ext cx="2244725" cy="333375"/>
          </a:xfrm>
          <a:prstGeom prst="straightConnector1">
            <a:avLst/>
          </a:prstGeom>
          <a:solidFill>
            <a:schemeClr val="accent1"/>
          </a:solidFill>
          <a:ln w="34925" cap="flat" cmpd="sng" algn="ctr">
            <a:solidFill>
              <a:schemeClr val="bg1">
                <a:lumMod val="65000"/>
              </a:schemeClr>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Arrow Connector 9">
            <a:extLst>
              <a:ext uri="{FF2B5EF4-FFF2-40B4-BE49-F238E27FC236}">
                <a16:creationId xmlns:a16="http://schemas.microsoft.com/office/drawing/2014/main" id="{83A5EA1B-BCC9-6055-4B93-4028115A6E8A}"/>
              </a:ext>
            </a:extLst>
          </p:cNvPr>
          <p:cNvCxnSpPr/>
          <p:nvPr/>
        </p:nvCxnSpPr>
        <p:spPr bwMode="auto">
          <a:xfrm flipV="1">
            <a:off x="4606925" y="2185988"/>
            <a:ext cx="2239963" cy="796925"/>
          </a:xfrm>
          <a:prstGeom prst="straightConnector1">
            <a:avLst/>
          </a:prstGeom>
          <a:solidFill>
            <a:schemeClr val="accent1"/>
          </a:solidFill>
          <a:ln w="34925" cap="flat" cmpd="sng" algn="ctr">
            <a:solidFill>
              <a:schemeClr val="accent4"/>
            </a:solidFill>
            <a:prstDash val="solid"/>
            <a:round/>
            <a:headEnd type="none" w="med" len="med"/>
            <a:tailEnd type="triangl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2857" name="TextBox 10">
            <a:extLst>
              <a:ext uri="{FF2B5EF4-FFF2-40B4-BE49-F238E27FC236}">
                <a16:creationId xmlns:a16="http://schemas.microsoft.com/office/drawing/2014/main" id="{FDA8318F-B1EC-F7A1-C625-DA21A65E9B13}"/>
              </a:ext>
            </a:extLst>
          </p:cNvPr>
          <p:cNvSpPr txBox="1">
            <a:spLocks noChangeArrowheads="1"/>
          </p:cNvSpPr>
          <p:nvPr/>
        </p:nvSpPr>
        <p:spPr bwMode="auto">
          <a:xfrm>
            <a:off x="6254750" y="1449388"/>
            <a:ext cx="1925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2858" name="Text Box 5">
            <a:extLst>
              <a:ext uri="{FF2B5EF4-FFF2-40B4-BE49-F238E27FC236}">
                <a16:creationId xmlns:a16="http://schemas.microsoft.com/office/drawing/2014/main" id="{12002E5F-78F4-C96A-6286-2086CC9B073E}"/>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8" name="Picture 1">
            <a:extLst>
              <a:ext uri="{FF2B5EF4-FFF2-40B4-BE49-F238E27FC236}">
                <a16:creationId xmlns:a16="http://schemas.microsoft.com/office/drawing/2014/main" id="{C55E9197-DFDA-9702-5385-32C85F727D8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1075" y="912813"/>
            <a:ext cx="719772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4899" name="Slide Number Placeholder 1">
            <a:extLst>
              <a:ext uri="{FF2B5EF4-FFF2-40B4-BE49-F238E27FC236}">
                <a16:creationId xmlns:a16="http://schemas.microsoft.com/office/drawing/2014/main" id="{908BE0F3-04A6-2351-3B57-5222FE9BC45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065CFE3-5524-4BD4-9AB4-1DEE803F2418}" type="slidenum">
              <a:rPr lang="en-US" altLang="en-US" sz="1400"/>
              <a:pPr>
                <a:spcBef>
                  <a:spcPct val="0"/>
                </a:spcBef>
                <a:buFontTx/>
                <a:buNone/>
              </a:pPr>
              <a:t>251</a:t>
            </a:fld>
            <a:endParaRPr lang="en-US" altLang="en-US" sz="1400"/>
          </a:p>
        </p:txBody>
      </p:sp>
      <p:sp>
        <p:nvSpPr>
          <p:cNvPr id="464900" name="Line 4">
            <a:extLst>
              <a:ext uri="{FF2B5EF4-FFF2-40B4-BE49-F238E27FC236}">
                <a16:creationId xmlns:a16="http://schemas.microsoft.com/office/drawing/2014/main" id="{E4C59776-5B9E-B0FF-635F-59DEDD545072}"/>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4901" name="TextBox 2">
            <a:extLst>
              <a:ext uri="{FF2B5EF4-FFF2-40B4-BE49-F238E27FC236}">
                <a16:creationId xmlns:a16="http://schemas.microsoft.com/office/drawing/2014/main" id="{E1E9A40B-6B39-1AC1-8F01-CCC54D0F518E}"/>
              </a:ext>
            </a:extLst>
          </p:cNvPr>
          <p:cNvSpPr txBox="1">
            <a:spLocks noChangeArrowheads="1"/>
          </p:cNvSpPr>
          <p:nvPr/>
        </p:nvSpPr>
        <p:spPr bwMode="auto">
          <a:xfrm>
            <a:off x="23813" y="519113"/>
            <a:ext cx="90693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Adult home-cage activity while mice had wheels was unaffected by early-life wheel access.</a:t>
            </a:r>
          </a:p>
        </p:txBody>
      </p:sp>
      <p:sp>
        <p:nvSpPr>
          <p:cNvPr id="464902" name="Rectangle 10">
            <a:extLst>
              <a:ext uri="{FF2B5EF4-FFF2-40B4-BE49-F238E27FC236}">
                <a16:creationId xmlns:a16="http://schemas.microsoft.com/office/drawing/2014/main" id="{5577B9E8-6FB2-A5FA-E511-A7A4D8070E60}"/>
              </a:ext>
            </a:extLst>
          </p:cNvPr>
          <p:cNvSpPr>
            <a:spLocks noChangeArrowheads="1"/>
          </p:cNvSpPr>
          <p:nvPr/>
        </p:nvSpPr>
        <p:spPr bwMode="auto">
          <a:xfrm>
            <a:off x="925513" y="957263"/>
            <a:ext cx="404812" cy="36671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4903" name="TextBox 7">
            <a:extLst>
              <a:ext uri="{FF2B5EF4-FFF2-40B4-BE49-F238E27FC236}">
                <a16:creationId xmlns:a16="http://schemas.microsoft.com/office/drawing/2014/main" id="{A2E8C0EA-934D-81F3-47CA-848159C5BC04}"/>
              </a:ext>
            </a:extLst>
          </p:cNvPr>
          <p:cNvSpPr txBox="1">
            <a:spLocks noChangeArrowheads="1"/>
          </p:cNvSpPr>
          <p:nvPr/>
        </p:nvSpPr>
        <p:spPr bwMode="auto">
          <a:xfrm>
            <a:off x="6464300" y="14795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64904" name="Text Box 5">
            <a:extLst>
              <a:ext uri="{FF2B5EF4-FFF2-40B4-BE49-F238E27FC236}">
                <a16:creationId xmlns:a16="http://schemas.microsoft.com/office/drawing/2014/main" id="{7EBAA614-92B2-1C2F-217E-595FC239CB43}"/>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Slide Number Placeholder 1">
            <a:extLst>
              <a:ext uri="{FF2B5EF4-FFF2-40B4-BE49-F238E27FC236}">
                <a16:creationId xmlns:a16="http://schemas.microsoft.com/office/drawing/2014/main" id="{66C5634D-C0E7-115D-59DC-7781F0684A3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B2A66DC-A1B5-4E17-A574-8EAB5A9E9634}" type="slidenum">
              <a:rPr lang="en-US" altLang="en-US" sz="1400"/>
              <a:pPr>
                <a:spcBef>
                  <a:spcPct val="0"/>
                </a:spcBef>
                <a:buFontTx/>
                <a:buNone/>
              </a:pPr>
              <a:t>252</a:t>
            </a:fld>
            <a:endParaRPr lang="en-US" altLang="en-US" sz="1400"/>
          </a:p>
        </p:txBody>
      </p:sp>
      <p:sp>
        <p:nvSpPr>
          <p:cNvPr id="466947" name="Line 4">
            <a:extLst>
              <a:ext uri="{FF2B5EF4-FFF2-40B4-BE49-F238E27FC236}">
                <a16:creationId xmlns:a16="http://schemas.microsoft.com/office/drawing/2014/main" id="{1BB2B556-CED9-B850-A094-C8B8DAB2C89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66948" name="TextBox 2">
            <a:extLst>
              <a:ext uri="{FF2B5EF4-FFF2-40B4-BE49-F238E27FC236}">
                <a16:creationId xmlns:a16="http://schemas.microsoft.com/office/drawing/2014/main" id="{E73F7B40-B4EE-0F35-D05B-7E1BA5BF6B4A}"/>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log</a:t>
            </a:r>
            <a:r>
              <a:rPr lang="en-US" altLang="en-US" sz="1600" baseline="-20000">
                <a:latin typeface="Arial" panose="020B0604020202020204" pitchFamily="34" charset="0"/>
                <a:cs typeface="Arial" panose="020B0604020202020204" pitchFamily="34" charset="0"/>
              </a:rPr>
              <a:t>10</a:t>
            </a:r>
            <a:r>
              <a:rPr lang="en-US" altLang="en-US" sz="1600">
                <a:latin typeface="Arial" panose="020B0604020202020204" pitchFamily="34" charset="0"/>
                <a:cs typeface="Arial" panose="020B0604020202020204" pitchFamily="34" charset="0"/>
              </a:rPr>
              <a:t> adult organ masses were unaffected by e</a:t>
            </a:r>
            <a:r>
              <a:rPr lang="en-US" altLang="en-US" sz="1600">
                <a:latin typeface="AdvTT5235d5a9"/>
              </a:rPr>
              <a:t>arly-life wheel access, but remember that dissections occurred after 2+ weeks of adult wheel access for all animals.</a:t>
            </a:r>
            <a:endParaRPr lang="en-US" altLang="en-US" sz="1600">
              <a:latin typeface="Arial" panose="020B0604020202020204" pitchFamily="34" charset="0"/>
              <a:cs typeface="Arial" panose="020B0604020202020204" pitchFamily="34" charset="0"/>
            </a:endParaRPr>
          </a:p>
        </p:txBody>
      </p:sp>
      <p:sp>
        <p:nvSpPr>
          <p:cNvPr id="466949" name="Rectangle 10">
            <a:extLst>
              <a:ext uri="{FF2B5EF4-FFF2-40B4-BE49-F238E27FC236}">
                <a16:creationId xmlns:a16="http://schemas.microsoft.com/office/drawing/2014/main" id="{E4BCB12C-A723-881F-D8E8-0B6C5491ED45}"/>
              </a:ext>
            </a:extLst>
          </p:cNvPr>
          <p:cNvSpPr>
            <a:spLocks noChangeArrowheads="1"/>
          </p:cNvSpPr>
          <p:nvPr/>
        </p:nvSpPr>
        <p:spPr bwMode="auto">
          <a:xfrm>
            <a:off x="120650" y="1274763"/>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6950" name="TextBox 8">
            <a:extLst>
              <a:ext uri="{FF2B5EF4-FFF2-40B4-BE49-F238E27FC236}">
                <a16:creationId xmlns:a16="http://schemas.microsoft.com/office/drawing/2014/main" id="{A8339B16-9113-6C05-5C31-C382620A448F}"/>
              </a:ext>
            </a:extLst>
          </p:cNvPr>
          <p:cNvSpPr txBox="1">
            <a:spLocks noChangeArrowheads="1"/>
          </p:cNvSpPr>
          <p:nvPr/>
        </p:nvSpPr>
        <p:spPr bwMode="auto">
          <a:xfrm>
            <a:off x="-31750" y="6494463"/>
            <a:ext cx="9070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dvTT5235d5a9"/>
              </a:rPr>
              <a:t>Combined visceral perirenal, periovaric, parametrial, and perivesical fat pads.</a:t>
            </a:r>
            <a:endParaRPr lang="en-US" altLang="en-US" sz="1600">
              <a:latin typeface="Arial" panose="020B0604020202020204" pitchFamily="34" charset="0"/>
              <a:cs typeface="Arial" panose="020B0604020202020204" pitchFamily="34" charset="0"/>
            </a:endParaRPr>
          </a:p>
        </p:txBody>
      </p:sp>
      <p:sp>
        <p:nvSpPr>
          <p:cNvPr id="466951" name="Rectangle 9">
            <a:extLst>
              <a:ext uri="{FF2B5EF4-FFF2-40B4-BE49-F238E27FC236}">
                <a16:creationId xmlns:a16="http://schemas.microsoft.com/office/drawing/2014/main" id="{0784642D-A024-AF0C-B209-E4B858B99CBC}"/>
              </a:ext>
            </a:extLst>
          </p:cNvPr>
          <p:cNvSpPr>
            <a:spLocks noChangeArrowheads="1"/>
          </p:cNvSpPr>
          <p:nvPr/>
        </p:nvSpPr>
        <p:spPr bwMode="auto">
          <a:xfrm>
            <a:off x="4711700" y="1241425"/>
            <a:ext cx="404813" cy="365125"/>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66952" name="TextBox 3">
            <a:extLst>
              <a:ext uri="{FF2B5EF4-FFF2-40B4-BE49-F238E27FC236}">
                <a16:creationId xmlns:a16="http://schemas.microsoft.com/office/drawing/2014/main" id="{BA80EF29-05BB-4055-2E5B-39E09EA13937}"/>
              </a:ext>
            </a:extLst>
          </p:cNvPr>
          <p:cNvSpPr txBox="1">
            <a:spLocks noChangeArrowheads="1"/>
          </p:cNvSpPr>
          <p:nvPr/>
        </p:nvSpPr>
        <p:spPr bwMode="auto">
          <a:xfrm>
            <a:off x="430213" y="2647950"/>
            <a:ext cx="8443912"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Tx/>
              <a:buNone/>
            </a:pPr>
            <a:r>
              <a:rPr lang="en-US" altLang="en-US" sz="2000">
                <a:latin typeface="Arial" panose="020B0604020202020204" pitchFamily="34" charset="0"/>
                <a:cs typeface="Arial" panose="020B0604020202020204" pitchFamily="34" charset="0"/>
              </a:rPr>
              <a:t>Early Exercise		0.12	          0.85	     0.63		0.16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Linetype		0.50	          </a:t>
            </a:r>
            <a:r>
              <a:rPr lang="en-US" altLang="en-US" sz="2000">
                <a:solidFill>
                  <a:srgbClr val="FF0000"/>
                </a:solidFill>
                <a:latin typeface="Arial" panose="020B0604020202020204" pitchFamily="34" charset="0"/>
                <a:cs typeface="Arial" panose="020B0604020202020204" pitchFamily="34" charset="0"/>
              </a:rPr>
              <a:t>0.06 (+)</a:t>
            </a:r>
            <a:r>
              <a:rPr lang="en-US" altLang="en-US" sz="2000">
                <a:latin typeface="Arial" panose="020B0604020202020204" pitchFamily="34" charset="0"/>
                <a:cs typeface="Arial" panose="020B0604020202020204" pitchFamily="34" charset="0"/>
              </a:rPr>
              <a:t>	     0.95		0.93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Interaction		0.88	          0.37	     0.40		0.94	 </a:t>
            </a:r>
          </a:p>
          <a:p>
            <a:pPr>
              <a:spcBef>
                <a:spcPct val="0"/>
              </a:spcBef>
              <a:spcAft>
                <a:spcPts val="1200"/>
              </a:spcAft>
              <a:buFontTx/>
              <a:buNone/>
            </a:pPr>
            <a:r>
              <a:rPr lang="en-US" altLang="en-US" sz="2000">
                <a:latin typeface="Arial" panose="020B0604020202020204" pitchFamily="34" charset="0"/>
                <a:cs typeface="Arial" panose="020B0604020202020204" pitchFamily="34" charset="0"/>
              </a:rPr>
              <a:t>log</a:t>
            </a:r>
            <a:r>
              <a:rPr lang="en-US" altLang="en-US" sz="2000" baseline="-20000">
                <a:latin typeface="Arial" panose="020B0604020202020204" pitchFamily="34" charset="0"/>
                <a:cs typeface="Arial" panose="020B0604020202020204" pitchFamily="34" charset="0"/>
              </a:rPr>
              <a:t>10</a:t>
            </a:r>
            <a:r>
              <a:rPr lang="en-US" altLang="en-US" sz="2000">
                <a:latin typeface="Arial" panose="020B0604020202020204" pitchFamily="34" charset="0"/>
                <a:cs typeface="Arial" panose="020B0604020202020204" pitchFamily="34" charset="0"/>
              </a:rPr>
              <a:t> Body Mass          &lt;0.0001           0.0002	  &lt;0.0001       &lt;0.0001 </a:t>
            </a:r>
          </a:p>
          <a:p>
            <a:pPr>
              <a:spcBef>
                <a:spcPct val="0"/>
              </a:spcBef>
              <a:spcAft>
                <a:spcPts val="1200"/>
              </a:spcAft>
              <a:buFontTx/>
              <a:buNone/>
            </a:pPr>
            <a:endParaRPr lang="en-US" altLang="en-US" sz="2000">
              <a:latin typeface="Arial" panose="020B0604020202020204" pitchFamily="34" charset="0"/>
              <a:cs typeface="Arial" panose="020B0604020202020204" pitchFamily="34" charset="0"/>
            </a:endParaRPr>
          </a:p>
          <a:p>
            <a:pPr>
              <a:spcBef>
                <a:spcPct val="0"/>
              </a:spcBef>
              <a:spcAft>
                <a:spcPts val="1200"/>
              </a:spcAft>
              <a:buFontTx/>
              <a:buNone/>
            </a:pPr>
            <a:r>
              <a:rPr lang="en-US" altLang="en-US" sz="2000">
                <a:latin typeface="Arial" panose="020B0604020202020204" pitchFamily="34" charset="0"/>
                <a:cs typeface="Arial" panose="020B0604020202020204" pitchFamily="34" charset="0"/>
              </a:rPr>
              <a:t>N = 92</a:t>
            </a:r>
          </a:p>
        </p:txBody>
      </p:sp>
      <p:sp>
        <p:nvSpPr>
          <p:cNvPr id="466953" name="TextBox 12">
            <a:extLst>
              <a:ext uri="{FF2B5EF4-FFF2-40B4-BE49-F238E27FC236}">
                <a16:creationId xmlns:a16="http://schemas.microsoft.com/office/drawing/2014/main" id="{51C712E5-0E72-9C44-965A-63DB4E68F5F8}"/>
              </a:ext>
            </a:extLst>
          </p:cNvPr>
          <p:cNvSpPr txBox="1">
            <a:spLocks noChangeArrowheads="1"/>
          </p:cNvSpPr>
          <p:nvPr/>
        </p:nvSpPr>
        <p:spPr bwMode="auto">
          <a:xfrm>
            <a:off x="436563" y="1392238"/>
            <a:ext cx="8443912"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latin typeface="Arial" panose="020B0604020202020204" pitchFamily="34" charset="0"/>
                <a:cs typeface="Arial" panose="020B0604020202020204" pitchFamily="34" charset="0"/>
              </a:rPr>
              <a:t>		         Visceral	         Heart   </a:t>
            </a:r>
          </a:p>
          <a:p>
            <a:pPr>
              <a:spcBef>
                <a:spcPct val="0"/>
              </a:spcBef>
              <a:spcAft>
                <a:spcPts val="600"/>
              </a:spcAft>
              <a:buFontTx/>
              <a:buNone/>
            </a:pPr>
            <a:r>
              <a:rPr lang="en-US" altLang="en-US" sz="2000">
                <a:latin typeface="Arial" panose="020B0604020202020204" pitchFamily="34" charset="0"/>
                <a:cs typeface="Arial" panose="020B0604020202020204" pitchFamily="34" charset="0"/>
              </a:rPr>
              <a:t>		         Fat Pad	      Ventricle          Liver            Spleen</a:t>
            </a:r>
          </a:p>
          <a:p>
            <a:pPr>
              <a:spcBef>
                <a:spcPct val="0"/>
              </a:spcBef>
              <a:buFontTx/>
              <a:buNone/>
            </a:pPr>
            <a:r>
              <a:rPr lang="en-US" altLang="en-US" sz="2000">
                <a:latin typeface="Arial" panose="020B0604020202020204" pitchFamily="34" charset="0"/>
                <a:cs typeface="Arial" panose="020B0604020202020204" pitchFamily="34" charset="0"/>
              </a:rPr>
              <a:t>Effect			  P	            P	       P		  P</a:t>
            </a:r>
          </a:p>
        </p:txBody>
      </p:sp>
      <p:cxnSp>
        <p:nvCxnSpPr>
          <p:cNvPr id="466954" name="Straight Connector 5">
            <a:extLst>
              <a:ext uri="{FF2B5EF4-FFF2-40B4-BE49-F238E27FC236}">
                <a16:creationId xmlns:a16="http://schemas.microsoft.com/office/drawing/2014/main" id="{11599BC9-39F8-10CC-9FE0-115ADE7FDEDC}"/>
              </a:ext>
            </a:extLst>
          </p:cNvPr>
          <p:cNvCxnSpPr>
            <a:cxnSpLocks noChangeShapeType="1"/>
          </p:cNvCxnSpPr>
          <p:nvPr/>
        </p:nvCxnSpPr>
        <p:spPr bwMode="auto">
          <a:xfrm>
            <a:off x="387350" y="2520950"/>
            <a:ext cx="8493125" cy="0"/>
          </a:xfrm>
          <a:prstGeom prst="line">
            <a:avLst/>
          </a:prstGeom>
          <a:noFill/>
          <a:ln w="2857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955" name="Straight Connector 15">
            <a:extLst>
              <a:ext uri="{FF2B5EF4-FFF2-40B4-BE49-F238E27FC236}">
                <a16:creationId xmlns:a16="http://schemas.microsoft.com/office/drawing/2014/main" id="{E6826772-3D2F-5748-D91C-43A14554DF36}"/>
              </a:ext>
            </a:extLst>
          </p:cNvPr>
          <p:cNvCxnSpPr>
            <a:cxnSpLocks noChangeShapeType="1"/>
          </p:cNvCxnSpPr>
          <p:nvPr/>
        </p:nvCxnSpPr>
        <p:spPr bwMode="auto">
          <a:xfrm>
            <a:off x="387350" y="4554538"/>
            <a:ext cx="8493125" cy="0"/>
          </a:xfrm>
          <a:prstGeom prst="line">
            <a:avLst/>
          </a:prstGeom>
          <a:noFill/>
          <a:ln w="2857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6956" name="Text Box 5">
            <a:extLst>
              <a:ext uri="{FF2B5EF4-FFF2-40B4-BE49-F238E27FC236}">
                <a16:creationId xmlns:a16="http://schemas.microsoft.com/office/drawing/2014/main" id="{982B87F8-1B8B-4468-05D7-D0DECA16D9AE}"/>
              </a:ext>
            </a:extLst>
          </p:cNvPr>
          <p:cNvSpPr txBox="1">
            <a:spLocks noChangeArrowheads="1"/>
          </p:cNvSpPr>
          <p:nvPr/>
        </p:nvSpPr>
        <p:spPr bwMode="auto">
          <a:xfrm>
            <a:off x="68263"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1. Juvenile Wheel Access – Gen. 59 Males</a:t>
            </a:r>
            <a:r>
              <a:rPr lang="en-US" altLang="en-US" sz="2400">
                <a:latin typeface="Arial" panose="020B0604020202020204" pitchFamily="34" charset="0"/>
                <a:cs typeface="Arial" panose="020B0604020202020204" pitchFamily="34" charset="0"/>
              </a:rPr>
              <a:t> (Acosta et al. 2015)</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Slide Number Placeholder 1">
            <a:extLst>
              <a:ext uri="{FF2B5EF4-FFF2-40B4-BE49-F238E27FC236}">
                <a16:creationId xmlns:a16="http://schemas.microsoft.com/office/drawing/2014/main" id="{73AC19E1-411F-E73A-F4C2-DBDE6B35BD7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C83A3BF-8435-4291-BF36-3E7124AD67F5}" type="slidenum">
              <a:rPr lang="en-US" altLang="en-US" sz="1400"/>
              <a:pPr>
                <a:spcBef>
                  <a:spcPct val="0"/>
                </a:spcBef>
                <a:buFontTx/>
                <a:buNone/>
              </a:pPr>
              <a:t>253</a:t>
            </a:fld>
            <a:endParaRPr lang="en-US" altLang="en-US" sz="1400"/>
          </a:p>
        </p:txBody>
      </p:sp>
      <p:sp>
        <p:nvSpPr>
          <p:cNvPr id="468995" name="Line 4">
            <a:extLst>
              <a:ext uri="{FF2B5EF4-FFF2-40B4-BE49-F238E27FC236}">
                <a16:creationId xmlns:a16="http://schemas.microsoft.com/office/drawing/2014/main" id="{D31AAFFE-D89C-6416-E853-20C2123A71CF}"/>
              </a:ext>
            </a:extLst>
          </p:cNvPr>
          <p:cNvSpPr>
            <a:spLocks noChangeShapeType="1"/>
          </p:cNvSpPr>
          <p:nvPr/>
        </p:nvSpPr>
        <p:spPr bwMode="auto">
          <a:xfrm>
            <a:off x="120650" y="801688"/>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 name="Text Box 5">
            <a:extLst>
              <a:ext uri="{FF2B5EF4-FFF2-40B4-BE49-F238E27FC236}">
                <a16:creationId xmlns:a16="http://schemas.microsoft.com/office/drawing/2014/main" id="{81E31F04-1E65-EC16-457E-DDF3C1B88F6B}"/>
              </a:ext>
            </a:extLst>
          </p:cNvPr>
          <p:cNvSpPr txBox="1">
            <a:spLocks noChangeArrowheads="1"/>
          </p:cNvSpPr>
          <p:nvPr/>
        </p:nvSpPr>
        <p:spPr bwMode="auto">
          <a:xfrm>
            <a:off x="2271713" y="12700"/>
            <a:ext cx="4687887"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Early-Life Effects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sp>
        <p:nvSpPr>
          <p:cNvPr id="133125" name="TextBox 4">
            <a:extLst>
              <a:ext uri="{FF2B5EF4-FFF2-40B4-BE49-F238E27FC236}">
                <a16:creationId xmlns:a16="http://schemas.microsoft.com/office/drawing/2014/main" id="{64840913-DF6F-3EF9-CD7B-6545C6A77A0B}"/>
              </a:ext>
            </a:extLst>
          </p:cNvPr>
          <p:cNvSpPr txBox="1">
            <a:spLocks noChangeArrowheads="1"/>
          </p:cNvSpPr>
          <p:nvPr/>
        </p:nvSpPr>
        <p:spPr bwMode="auto">
          <a:xfrm>
            <a:off x="93663" y="968375"/>
            <a:ext cx="9139237" cy="506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defRPr/>
            </a:pPr>
            <a:r>
              <a:rPr lang="en-US" altLang="en-US" sz="2800" b="1">
                <a:latin typeface="Arial" panose="020B0604020202020204" pitchFamily="34" charset="0"/>
                <a:cs typeface="Arial" panose="020B0604020202020204" pitchFamily="34" charset="0"/>
              </a:rPr>
              <a:t>Three studies so far, all using both HR and C lines. </a:t>
            </a:r>
            <a:endParaRPr lang="en-US" altLang="en-US" sz="1900">
              <a:latin typeface="Arial" panose="020B0604020202020204" pitchFamily="34" charset="0"/>
              <a:cs typeface="Arial" panose="020B0604020202020204" pitchFamily="34" charset="0"/>
            </a:endParaRP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1. Juvenile Exposure – Gen. 59 Males</a:t>
            </a:r>
            <a:r>
              <a:rPr lang="en-US" altLang="en-US" sz="2200">
                <a:solidFill>
                  <a:schemeClr val="bg1">
                    <a:lumMod val="85000"/>
                  </a:schemeClr>
                </a:solidFill>
                <a:latin typeface="Arial" panose="020B0604020202020204" pitchFamily="34" charset="0"/>
                <a:cs typeface="Arial" panose="020B0604020202020204" pitchFamily="34" charset="0"/>
              </a:rPr>
              <a:t> (Acosta et al. 2015)</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given </a:t>
            </a:r>
            <a:r>
              <a:rPr lang="en-US" altLang="en-US" sz="2200" b="1">
                <a:solidFill>
                  <a:schemeClr val="bg1">
                    <a:lumMod val="85000"/>
                  </a:schemeClr>
                </a:solidFill>
                <a:latin typeface="Arial" panose="020B0604020202020204" pitchFamily="34" charset="0"/>
                <a:cs typeface="Arial" panose="020B0604020202020204" pitchFamily="34" charset="0"/>
              </a:rPr>
              <a:t>wheel access</a:t>
            </a:r>
            <a:r>
              <a:rPr lang="en-US" altLang="en-US" sz="2200">
                <a:solidFill>
                  <a:schemeClr val="bg1">
                    <a:lumMod val="85000"/>
                  </a:schemeClr>
                </a:solidFill>
                <a:latin typeface="Arial" panose="020B0604020202020204" pitchFamily="34" charset="0"/>
                <a:cs typeface="Arial" panose="020B0604020202020204" pitchFamily="34" charset="0"/>
              </a:rPr>
              <a:t> shortly after weaning for 3 weeks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Wheel access removed for 7.5 weeks, then adult wheel testing</a:t>
            </a:r>
          </a:p>
          <a:p>
            <a:pPr>
              <a:spcBef>
                <a:spcPts val="1200"/>
              </a:spcBef>
              <a:spcAft>
                <a:spcPts val="600"/>
              </a:spcAft>
              <a:buFontTx/>
              <a:buNone/>
              <a:defRPr/>
            </a:pPr>
            <a:r>
              <a:rPr lang="en-US" altLang="en-US" sz="2200" b="1">
                <a:solidFill>
                  <a:schemeClr val="bg1">
                    <a:lumMod val="85000"/>
                  </a:schemeClr>
                </a:solidFill>
                <a:latin typeface="Arial" panose="020B0604020202020204" pitchFamily="34" charset="0"/>
                <a:cs typeface="Arial" panose="020B0604020202020204" pitchFamily="34" charset="0"/>
              </a:rPr>
              <a:t>2. Maternal Exposure – Gen. 73 Males &amp; Females for some traits</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Half of the mothers given </a:t>
            </a:r>
            <a:r>
              <a:rPr lang="en-US" altLang="en-US" sz="2200" b="1">
                <a:solidFill>
                  <a:schemeClr val="bg1">
                    <a:lumMod val="85000"/>
                  </a:schemeClr>
                </a:solidFill>
                <a:latin typeface="Arial" panose="020B0604020202020204" pitchFamily="34" charset="0"/>
                <a:cs typeface="Arial" panose="020B0604020202020204" pitchFamily="34" charset="0"/>
              </a:rPr>
              <a:t>Western diet</a:t>
            </a:r>
            <a:r>
              <a:rPr lang="en-US" altLang="en-US" sz="2200">
                <a:solidFill>
                  <a:schemeClr val="bg1">
                    <a:lumMod val="85000"/>
                  </a:schemeClr>
                </a:solidFill>
                <a:latin typeface="Arial" panose="020B0604020202020204" pitchFamily="34" charset="0"/>
                <a:cs typeface="Arial" panose="020B0604020202020204" pitchFamily="34" charset="0"/>
              </a:rPr>
              <a:t> starting 2 weeks prior to pairing</a:t>
            </a:r>
            <a:br>
              <a:rPr lang="en-US" altLang="en-US" sz="2200">
                <a:solidFill>
                  <a:schemeClr val="bg1">
                    <a:lumMod val="85000"/>
                  </a:schemeClr>
                </a:solidFill>
                <a:latin typeface="Arial" panose="020B0604020202020204" pitchFamily="34" charset="0"/>
                <a:cs typeface="Arial" panose="020B0604020202020204" pitchFamily="34" charset="0"/>
              </a:rPr>
            </a:br>
            <a:r>
              <a:rPr lang="en-US" altLang="en-US" sz="2200">
                <a:solidFill>
                  <a:schemeClr val="bg1">
                    <a:lumMod val="85000"/>
                  </a:schemeClr>
                </a:solidFill>
                <a:latin typeface="Arial" panose="020B0604020202020204" pitchFamily="34" charset="0"/>
                <a:cs typeface="Arial" panose="020B0604020202020204" pitchFamily="34" charset="0"/>
              </a:rPr>
              <a:t> with males, through gestation, and until pups were ~15 days old</a:t>
            </a:r>
          </a:p>
          <a:p>
            <a:pPr>
              <a:spcBef>
                <a:spcPct val="0"/>
              </a:spcBef>
              <a:spcAft>
                <a:spcPts val="600"/>
              </a:spcAft>
              <a:buFontTx/>
              <a:buNone/>
              <a:defRPr/>
            </a:pPr>
            <a:r>
              <a:rPr lang="en-US" altLang="en-US" sz="2200">
                <a:solidFill>
                  <a:schemeClr val="bg1">
                    <a:lumMod val="85000"/>
                  </a:schemeClr>
                </a:solidFill>
                <a:latin typeface="Arial" panose="020B0604020202020204" pitchFamily="34" charset="0"/>
                <a:cs typeface="Arial" panose="020B0604020202020204" pitchFamily="34" charset="0"/>
              </a:rPr>
              <a:t> Adult offspring tested – will not discuss this today</a:t>
            </a:r>
          </a:p>
          <a:p>
            <a:pPr>
              <a:spcBef>
                <a:spcPts val="1200"/>
              </a:spcBef>
              <a:spcAft>
                <a:spcPts val="600"/>
              </a:spcAft>
              <a:buFontTx/>
              <a:buNone/>
              <a:defRPr/>
            </a:pPr>
            <a:r>
              <a:rPr lang="en-US" altLang="en-US" sz="2200" b="1">
                <a:latin typeface="Arial" panose="020B0604020202020204" pitchFamily="34" charset="0"/>
                <a:cs typeface="Arial" panose="020B0604020202020204" pitchFamily="34" charset="0"/>
              </a:rPr>
              <a:t>3. Juvenile Exposure – Gen. 76 Males &amp; Females for some traits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Half given </a:t>
            </a:r>
            <a:r>
              <a:rPr lang="en-US" altLang="en-US" sz="2200" b="1">
                <a:latin typeface="Arial" panose="020B0604020202020204" pitchFamily="34" charset="0"/>
                <a:cs typeface="Arial" panose="020B0604020202020204" pitchFamily="34" charset="0"/>
              </a:rPr>
              <a:t>wheel access</a:t>
            </a:r>
            <a:r>
              <a:rPr lang="en-US" altLang="en-US" sz="2200">
                <a:latin typeface="Arial" panose="020B0604020202020204" pitchFamily="34" charset="0"/>
                <a:cs typeface="Arial" panose="020B0604020202020204" pitchFamily="34" charset="0"/>
              </a:rPr>
              <a:t> and/or </a:t>
            </a:r>
            <a:r>
              <a:rPr lang="en-US" altLang="en-US" sz="2200" b="1">
                <a:latin typeface="Arial" panose="020B0604020202020204" pitchFamily="34" charset="0"/>
                <a:cs typeface="Arial" panose="020B0604020202020204" pitchFamily="34" charset="0"/>
              </a:rPr>
              <a:t>Western diet</a:t>
            </a:r>
            <a:r>
              <a:rPr lang="en-US" altLang="en-US" sz="2200">
                <a:latin typeface="Arial" panose="020B0604020202020204" pitchFamily="34" charset="0"/>
                <a:cs typeface="Arial" panose="020B0604020202020204" pitchFamily="34" charset="0"/>
              </a:rPr>
              <a:t> at weaning for 3 weeks</a:t>
            </a:r>
          </a:p>
          <a:p>
            <a:pPr>
              <a:spcBef>
                <a:spcPct val="0"/>
              </a:spcBef>
              <a:spcAft>
                <a:spcPts val="600"/>
              </a:spcAft>
              <a:buFontTx/>
              <a:buNone/>
              <a:defRPr/>
            </a:pPr>
            <a:r>
              <a:rPr lang="en-US" altLang="en-US" sz="2200">
                <a:latin typeface="Arial" panose="020B0604020202020204" pitchFamily="34" charset="0"/>
                <a:cs typeface="Arial" panose="020B0604020202020204" pitchFamily="34" charset="0"/>
              </a:rPr>
              <a:t> Adults testing started ~8 weeks after end of exposures</a:t>
            </a: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Line 59">
            <a:extLst>
              <a:ext uri="{FF2B5EF4-FFF2-40B4-BE49-F238E27FC236}">
                <a16:creationId xmlns:a16="http://schemas.microsoft.com/office/drawing/2014/main" id="{079A80F8-6D51-0F73-5ED6-54C552529470}"/>
              </a:ext>
            </a:extLst>
          </p:cNvPr>
          <p:cNvSpPr>
            <a:spLocks noChangeShapeType="1"/>
          </p:cNvSpPr>
          <p:nvPr/>
        </p:nvSpPr>
        <p:spPr bwMode="auto">
          <a:xfrm flipV="1">
            <a:off x="2600325" y="976313"/>
            <a:ext cx="0" cy="46990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4" name="Line 59">
            <a:extLst>
              <a:ext uri="{FF2B5EF4-FFF2-40B4-BE49-F238E27FC236}">
                <a16:creationId xmlns:a16="http://schemas.microsoft.com/office/drawing/2014/main" id="{4E5BFF44-F3FE-DBF8-87E3-98EF49062AFF}"/>
              </a:ext>
            </a:extLst>
          </p:cNvPr>
          <p:cNvSpPr>
            <a:spLocks noChangeShapeType="1"/>
          </p:cNvSpPr>
          <p:nvPr/>
        </p:nvSpPr>
        <p:spPr bwMode="auto">
          <a:xfrm flipH="1">
            <a:off x="866775" y="101600"/>
            <a:ext cx="1762125" cy="3924300"/>
          </a:xfrm>
          <a:prstGeom prst="line">
            <a:avLst/>
          </a:prstGeom>
          <a:noFill/>
          <a:ln w="19050">
            <a:solidFill>
              <a:srgbClr val="009900"/>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5" name="Line 65">
            <a:extLst>
              <a:ext uri="{FF2B5EF4-FFF2-40B4-BE49-F238E27FC236}">
                <a16:creationId xmlns:a16="http://schemas.microsoft.com/office/drawing/2014/main" id="{0CE46B24-B96B-5923-BC3A-0904E9AA24A8}"/>
              </a:ext>
            </a:extLst>
          </p:cNvPr>
          <p:cNvSpPr>
            <a:spLocks noChangeShapeType="1"/>
          </p:cNvSpPr>
          <p:nvPr/>
        </p:nvSpPr>
        <p:spPr bwMode="auto">
          <a:xfrm>
            <a:off x="3549650" y="385763"/>
            <a:ext cx="280988" cy="2570162"/>
          </a:xfrm>
          <a:prstGeom prst="line">
            <a:avLst/>
          </a:prstGeom>
          <a:noFill/>
          <a:ln w="19050">
            <a:solidFill>
              <a:srgbClr val="009900"/>
            </a:solidFill>
            <a:prstDash val="sysDot"/>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6" name="Line 66">
            <a:extLst>
              <a:ext uri="{FF2B5EF4-FFF2-40B4-BE49-F238E27FC236}">
                <a16:creationId xmlns:a16="http://schemas.microsoft.com/office/drawing/2014/main" id="{54B75B9A-9044-5206-43FC-BD959BEDAE3A}"/>
              </a:ext>
            </a:extLst>
          </p:cNvPr>
          <p:cNvSpPr>
            <a:spLocks noChangeShapeType="1"/>
          </p:cNvSpPr>
          <p:nvPr/>
        </p:nvSpPr>
        <p:spPr bwMode="auto">
          <a:xfrm flipH="1">
            <a:off x="3097213" y="423863"/>
            <a:ext cx="76200" cy="2503487"/>
          </a:xfrm>
          <a:prstGeom prst="line">
            <a:avLst/>
          </a:prstGeom>
          <a:noFill/>
          <a:ln w="19050">
            <a:solidFill>
              <a:srgbClr val="009900"/>
            </a:solidFill>
            <a:prstDash val="sysDot"/>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7" name="Line 59">
            <a:extLst>
              <a:ext uri="{FF2B5EF4-FFF2-40B4-BE49-F238E27FC236}">
                <a16:creationId xmlns:a16="http://schemas.microsoft.com/office/drawing/2014/main" id="{8231C4BB-960B-8342-224F-077A0C7AE3CB}"/>
              </a:ext>
            </a:extLst>
          </p:cNvPr>
          <p:cNvSpPr>
            <a:spLocks noChangeShapeType="1"/>
          </p:cNvSpPr>
          <p:nvPr/>
        </p:nvSpPr>
        <p:spPr bwMode="auto">
          <a:xfrm flipH="1">
            <a:off x="2514600" y="404813"/>
            <a:ext cx="169863" cy="249237"/>
          </a:xfrm>
          <a:prstGeom prst="line">
            <a:avLst/>
          </a:prstGeom>
          <a:noFill/>
          <a:ln w="19050">
            <a:solidFill>
              <a:srgbClr val="009900"/>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18" name="Text Box 4">
            <a:extLst>
              <a:ext uri="{FF2B5EF4-FFF2-40B4-BE49-F238E27FC236}">
                <a16:creationId xmlns:a16="http://schemas.microsoft.com/office/drawing/2014/main" id="{7B9C8DF9-5552-0CB2-92E9-25F362925AA9}"/>
              </a:ext>
            </a:extLst>
          </p:cNvPr>
          <p:cNvSpPr txBox="1">
            <a:spLocks noChangeArrowheads="1"/>
          </p:cNvSpPr>
          <p:nvPr/>
        </p:nvSpPr>
        <p:spPr bwMode="auto">
          <a:xfrm>
            <a:off x="415925" y="4100513"/>
            <a:ext cx="950913" cy="469900"/>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no wheels, SD </a:t>
            </a:r>
          </a:p>
        </p:txBody>
      </p:sp>
      <p:sp>
        <p:nvSpPr>
          <p:cNvPr id="13319" name="Text Box 5">
            <a:extLst>
              <a:ext uri="{FF2B5EF4-FFF2-40B4-BE49-F238E27FC236}">
                <a16:creationId xmlns:a16="http://schemas.microsoft.com/office/drawing/2014/main" id="{B105BCAB-FD9E-9DFA-B124-2B8C4FBCA8E7}"/>
              </a:ext>
            </a:extLst>
          </p:cNvPr>
          <p:cNvSpPr txBox="1">
            <a:spLocks noChangeArrowheads="1"/>
          </p:cNvSpPr>
          <p:nvPr/>
        </p:nvSpPr>
        <p:spPr bwMode="auto">
          <a:xfrm>
            <a:off x="415925" y="474821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wheels, SD </a:t>
            </a:r>
          </a:p>
        </p:txBody>
      </p:sp>
      <p:sp>
        <p:nvSpPr>
          <p:cNvPr id="13320" name="Text Box 6">
            <a:extLst>
              <a:ext uri="{FF2B5EF4-FFF2-40B4-BE49-F238E27FC236}">
                <a16:creationId xmlns:a16="http://schemas.microsoft.com/office/drawing/2014/main" id="{4EA4A911-86B0-5948-CEFA-97A7858DB201}"/>
              </a:ext>
            </a:extLst>
          </p:cNvPr>
          <p:cNvSpPr txBox="1">
            <a:spLocks noChangeArrowheads="1"/>
          </p:cNvSpPr>
          <p:nvPr/>
        </p:nvSpPr>
        <p:spPr bwMode="auto">
          <a:xfrm>
            <a:off x="415925" y="540861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no wheels, WD </a:t>
            </a:r>
          </a:p>
        </p:txBody>
      </p:sp>
      <p:sp>
        <p:nvSpPr>
          <p:cNvPr id="13321" name="Text Box 7">
            <a:extLst>
              <a:ext uri="{FF2B5EF4-FFF2-40B4-BE49-F238E27FC236}">
                <a16:creationId xmlns:a16="http://schemas.microsoft.com/office/drawing/2014/main" id="{C3315586-BE8C-2CF7-C3A1-E4BC290E1C09}"/>
              </a:ext>
            </a:extLst>
          </p:cNvPr>
          <p:cNvSpPr txBox="1">
            <a:spLocks noChangeArrowheads="1"/>
          </p:cNvSpPr>
          <p:nvPr/>
        </p:nvSpPr>
        <p:spPr bwMode="auto">
          <a:xfrm>
            <a:off x="415925" y="605631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24 HR, wheels, WD </a:t>
            </a:r>
          </a:p>
        </p:txBody>
      </p:sp>
      <p:sp>
        <p:nvSpPr>
          <p:cNvPr id="13322" name="Text Box 8">
            <a:extLst>
              <a:ext uri="{FF2B5EF4-FFF2-40B4-BE49-F238E27FC236}">
                <a16:creationId xmlns:a16="http://schemas.microsoft.com/office/drawing/2014/main" id="{48660035-B674-16D9-3881-3BC42499D1AE}"/>
              </a:ext>
            </a:extLst>
          </p:cNvPr>
          <p:cNvSpPr txBox="1">
            <a:spLocks noChangeArrowheads="1"/>
          </p:cNvSpPr>
          <p:nvPr/>
        </p:nvSpPr>
        <p:spPr bwMode="auto">
          <a:xfrm>
            <a:off x="415925" y="13382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no wheels, SD </a:t>
            </a:r>
          </a:p>
        </p:txBody>
      </p:sp>
      <p:sp>
        <p:nvSpPr>
          <p:cNvPr id="13323" name="Text Box 9">
            <a:extLst>
              <a:ext uri="{FF2B5EF4-FFF2-40B4-BE49-F238E27FC236}">
                <a16:creationId xmlns:a16="http://schemas.microsoft.com/office/drawing/2014/main" id="{66ABA113-0E89-9D66-A0D0-28C02C0DC9B5}"/>
              </a:ext>
            </a:extLst>
          </p:cNvPr>
          <p:cNvSpPr txBox="1">
            <a:spLocks noChangeArrowheads="1"/>
          </p:cNvSpPr>
          <p:nvPr/>
        </p:nvSpPr>
        <p:spPr bwMode="auto">
          <a:xfrm>
            <a:off x="415925" y="1985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wheels, SD </a:t>
            </a:r>
          </a:p>
        </p:txBody>
      </p:sp>
      <p:sp>
        <p:nvSpPr>
          <p:cNvPr id="13324" name="Text Box 10">
            <a:extLst>
              <a:ext uri="{FF2B5EF4-FFF2-40B4-BE49-F238E27FC236}">
                <a16:creationId xmlns:a16="http://schemas.microsoft.com/office/drawing/2014/main" id="{CFD87402-4B44-E2F7-50A9-4C5010DCBAEA}"/>
              </a:ext>
            </a:extLst>
          </p:cNvPr>
          <p:cNvSpPr txBox="1">
            <a:spLocks noChangeArrowheads="1"/>
          </p:cNvSpPr>
          <p:nvPr/>
        </p:nvSpPr>
        <p:spPr bwMode="auto">
          <a:xfrm>
            <a:off x="415925" y="2646363"/>
            <a:ext cx="950913" cy="469900"/>
          </a:xfrm>
          <a:prstGeom prst="rect">
            <a:avLst/>
          </a:prstGeom>
          <a:solidFill>
            <a:schemeClr val="bg1"/>
          </a:solid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no wheels, WD </a:t>
            </a:r>
          </a:p>
        </p:txBody>
      </p:sp>
      <p:sp>
        <p:nvSpPr>
          <p:cNvPr id="13325" name="Text Box 11">
            <a:extLst>
              <a:ext uri="{FF2B5EF4-FFF2-40B4-BE49-F238E27FC236}">
                <a16:creationId xmlns:a16="http://schemas.microsoft.com/office/drawing/2014/main" id="{F94AEF6C-15A4-584C-FAA2-AF1021701451}"/>
              </a:ext>
            </a:extLst>
          </p:cNvPr>
          <p:cNvSpPr txBox="1">
            <a:spLocks noChangeArrowheads="1"/>
          </p:cNvSpPr>
          <p:nvPr/>
        </p:nvSpPr>
        <p:spPr bwMode="auto">
          <a:xfrm>
            <a:off x="415925" y="3294063"/>
            <a:ext cx="950913" cy="469900"/>
          </a:xfrm>
          <a:prstGeom prst="rect">
            <a:avLst/>
          </a:prstGeom>
          <a:solidFill>
            <a:schemeClr val="bg1"/>
          </a:solid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24 C, wheels, WD </a:t>
            </a:r>
          </a:p>
        </p:txBody>
      </p:sp>
      <p:sp>
        <p:nvSpPr>
          <p:cNvPr id="13326" name="Text Box 12">
            <a:extLst>
              <a:ext uri="{FF2B5EF4-FFF2-40B4-BE49-F238E27FC236}">
                <a16:creationId xmlns:a16="http://schemas.microsoft.com/office/drawing/2014/main" id="{14838124-8DFA-BBB5-CEAB-E5015781D8B0}"/>
              </a:ext>
            </a:extLst>
          </p:cNvPr>
          <p:cNvSpPr txBox="1">
            <a:spLocks noChangeArrowheads="1"/>
          </p:cNvSpPr>
          <p:nvPr/>
        </p:nvSpPr>
        <p:spPr bwMode="auto">
          <a:xfrm>
            <a:off x="415925" y="68421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3 weeks exposure</a:t>
            </a:r>
          </a:p>
        </p:txBody>
      </p:sp>
      <p:sp>
        <p:nvSpPr>
          <p:cNvPr id="13327" name="Text Box 13">
            <a:extLst>
              <a:ext uri="{FF2B5EF4-FFF2-40B4-BE49-F238E27FC236}">
                <a16:creationId xmlns:a16="http://schemas.microsoft.com/office/drawing/2014/main" id="{1E688A0E-C10D-FA7F-6ADB-A42922F091D7}"/>
              </a:ext>
            </a:extLst>
          </p:cNvPr>
          <p:cNvSpPr txBox="1">
            <a:spLocks noChangeArrowheads="1"/>
          </p:cNvSpPr>
          <p:nvPr/>
        </p:nvSpPr>
        <p:spPr bwMode="auto">
          <a:xfrm>
            <a:off x="1584325" y="684213"/>
            <a:ext cx="944563" cy="287337"/>
          </a:xfrm>
          <a:prstGeom prst="rect">
            <a:avLst/>
          </a:prstGeom>
          <a:solidFill>
            <a:schemeClr val="bg1"/>
          </a:solidFill>
          <a:ln w="12700">
            <a:solidFill>
              <a:schemeClr val="tx1"/>
            </a:solidFill>
            <a:miter lim="800000"/>
            <a:headEnd/>
            <a:tailEnd/>
          </a:ln>
        </p:spPr>
        <p:txBody>
          <a:bodyPr lIns="45720" rIns="27432">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8 weeks</a:t>
            </a:r>
          </a:p>
        </p:txBody>
      </p:sp>
      <p:sp>
        <p:nvSpPr>
          <p:cNvPr id="13328" name="Text Box 14">
            <a:extLst>
              <a:ext uri="{FF2B5EF4-FFF2-40B4-BE49-F238E27FC236}">
                <a16:creationId xmlns:a16="http://schemas.microsoft.com/office/drawing/2014/main" id="{A0B73775-CEF2-D832-2032-4EC88C849064}"/>
              </a:ext>
            </a:extLst>
          </p:cNvPr>
          <p:cNvSpPr txBox="1">
            <a:spLocks noChangeArrowheads="1"/>
          </p:cNvSpPr>
          <p:nvPr/>
        </p:nvSpPr>
        <p:spPr bwMode="auto">
          <a:xfrm>
            <a:off x="1577975" y="3167063"/>
            <a:ext cx="950913" cy="1566862"/>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192, no wheels, SD</a:t>
            </a:r>
          </a:p>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housed individually</a:t>
            </a:r>
          </a:p>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in wheel rooms on racks </a:t>
            </a:r>
          </a:p>
        </p:txBody>
      </p:sp>
      <p:sp>
        <p:nvSpPr>
          <p:cNvPr id="13329" name="Text Box 15">
            <a:extLst>
              <a:ext uri="{FF2B5EF4-FFF2-40B4-BE49-F238E27FC236}">
                <a16:creationId xmlns:a16="http://schemas.microsoft.com/office/drawing/2014/main" id="{94BF2F2A-3F62-B846-6390-E9DF7CB14C85}"/>
              </a:ext>
            </a:extLst>
          </p:cNvPr>
          <p:cNvSpPr txBox="1">
            <a:spLocks noChangeArrowheads="1"/>
          </p:cNvSpPr>
          <p:nvPr/>
        </p:nvSpPr>
        <p:spPr bwMode="auto">
          <a:xfrm>
            <a:off x="2676525" y="684213"/>
            <a:ext cx="688975" cy="287337"/>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1 week</a:t>
            </a:r>
          </a:p>
        </p:txBody>
      </p:sp>
      <p:sp>
        <p:nvSpPr>
          <p:cNvPr id="13330" name="Text Box 16">
            <a:extLst>
              <a:ext uri="{FF2B5EF4-FFF2-40B4-BE49-F238E27FC236}">
                <a16:creationId xmlns:a16="http://schemas.microsoft.com/office/drawing/2014/main" id="{9C06F9A3-8CAC-4A86-0217-672B7345D147}"/>
              </a:ext>
            </a:extLst>
          </p:cNvPr>
          <p:cNvSpPr txBox="1">
            <a:spLocks noChangeArrowheads="1"/>
          </p:cNvSpPr>
          <p:nvPr/>
        </p:nvSpPr>
        <p:spPr bwMode="auto">
          <a:xfrm>
            <a:off x="2695575" y="3078163"/>
            <a:ext cx="75406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96, VO</a:t>
            </a:r>
            <a:r>
              <a:rPr lang="en-US" sz="1200" kern="0" baseline="-25000">
                <a:solidFill>
                  <a:sysClr val="windowText" lastClr="000000"/>
                </a:solidFill>
                <a:latin typeface="Arial" panose="020B0604020202020204" pitchFamily="34" charset="0"/>
                <a:cs typeface="Arial" panose="020B0604020202020204" pitchFamily="34" charset="0"/>
              </a:rPr>
              <a:t>2</a:t>
            </a:r>
            <a:r>
              <a:rPr lang="en-US" sz="1200" kern="0">
                <a:solidFill>
                  <a:sysClr val="windowText" lastClr="000000"/>
                </a:solidFill>
                <a:latin typeface="Arial" panose="020B0604020202020204" pitchFamily="34" charset="0"/>
                <a:cs typeface="Arial" panose="020B0604020202020204" pitchFamily="34" charset="0"/>
              </a:rPr>
              <a:t>max</a:t>
            </a:r>
          </a:p>
        </p:txBody>
      </p:sp>
      <p:sp>
        <p:nvSpPr>
          <p:cNvPr id="13331" name="Text Box 17">
            <a:extLst>
              <a:ext uri="{FF2B5EF4-FFF2-40B4-BE49-F238E27FC236}">
                <a16:creationId xmlns:a16="http://schemas.microsoft.com/office/drawing/2014/main" id="{79208F14-6B29-5727-3DD5-F771FB0A0077}"/>
              </a:ext>
            </a:extLst>
          </p:cNvPr>
          <p:cNvSpPr txBox="1">
            <a:spLocks noChangeArrowheads="1"/>
          </p:cNvSpPr>
          <p:nvPr/>
        </p:nvSpPr>
        <p:spPr bwMode="auto">
          <a:xfrm>
            <a:off x="2689225" y="4017963"/>
            <a:ext cx="760413" cy="461962"/>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dirty="0">
                <a:solidFill>
                  <a:sysClr val="windowText" lastClr="000000"/>
                </a:solidFill>
                <a:latin typeface="Arial" panose="020B0604020202020204" pitchFamily="34" charset="0"/>
                <a:cs typeface="Arial" panose="020B0604020202020204" pitchFamily="34" charset="0"/>
              </a:rPr>
              <a:t>96, </a:t>
            </a:r>
            <a:r>
              <a:rPr lang="en-US" sz="1200" kern="0">
                <a:solidFill>
                  <a:sysClr val="windowText" lastClr="000000"/>
                </a:solidFill>
                <a:latin typeface="Arial" panose="020B0604020202020204" pitchFamily="34" charset="0"/>
                <a:cs typeface="Arial" panose="020B0604020202020204" pitchFamily="34" charset="0"/>
              </a:rPr>
              <a:t>open field</a:t>
            </a:r>
            <a:endParaRPr lang="en-US" sz="1200" kern="0" dirty="0">
              <a:solidFill>
                <a:sysClr val="windowText" lastClr="000000"/>
              </a:solidFill>
              <a:latin typeface="Arial" panose="020B0604020202020204" pitchFamily="34" charset="0"/>
              <a:cs typeface="Arial" panose="020B0604020202020204" pitchFamily="34" charset="0"/>
            </a:endParaRPr>
          </a:p>
        </p:txBody>
      </p:sp>
      <p:sp>
        <p:nvSpPr>
          <p:cNvPr id="13332" name="Text Box 18">
            <a:extLst>
              <a:ext uri="{FF2B5EF4-FFF2-40B4-BE49-F238E27FC236}">
                <a16:creationId xmlns:a16="http://schemas.microsoft.com/office/drawing/2014/main" id="{7F6C2AEE-752B-06E9-8991-06047352F039}"/>
              </a:ext>
            </a:extLst>
          </p:cNvPr>
          <p:cNvSpPr txBox="1">
            <a:spLocks noChangeArrowheads="1"/>
          </p:cNvSpPr>
          <p:nvPr/>
        </p:nvSpPr>
        <p:spPr bwMode="auto">
          <a:xfrm>
            <a:off x="3495675" y="684213"/>
            <a:ext cx="688975" cy="287337"/>
          </a:xfrm>
          <a:prstGeom prst="rect">
            <a:avLst/>
          </a:prstGeom>
          <a:solidFill>
            <a:schemeClr val="bg1"/>
          </a:solid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1 week</a:t>
            </a:r>
          </a:p>
        </p:txBody>
      </p:sp>
      <p:sp>
        <p:nvSpPr>
          <p:cNvPr id="13333" name="Text Box 19">
            <a:extLst>
              <a:ext uri="{FF2B5EF4-FFF2-40B4-BE49-F238E27FC236}">
                <a16:creationId xmlns:a16="http://schemas.microsoft.com/office/drawing/2014/main" id="{B259CE82-5B14-172B-4618-5C3B235F134A}"/>
              </a:ext>
            </a:extLst>
          </p:cNvPr>
          <p:cNvSpPr txBox="1">
            <a:spLocks noChangeArrowheads="1"/>
          </p:cNvSpPr>
          <p:nvPr/>
        </p:nvSpPr>
        <p:spPr bwMode="auto">
          <a:xfrm>
            <a:off x="3514725" y="3078163"/>
            <a:ext cx="754063" cy="461962"/>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dirty="0">
                <a:solidFill>
                  <a:sysClr val="windowText" lastClr="000000"/>
                </a:solidFill>
                <a:latin typeface="Arial" panose="020B0604020202020204" pitchFamily="34" charset="0"/>
                <a:cs typeface="Arial" panose="020B0604020202020204" pitchFamily="34" charset="0"/>
              </a:rPr>
              <a:t>96, open field</a:t>
            </a:r>
          </a:p>
        </p:txBody>
      </p:sp>
      <p:sp>
        <p:nvSpPr>
          <p:cNvPr id="13334" name="Text Box 20">
            <a:extLst>
              <a:ext uri="{FF2B5EF4-FFF2-40B4-BE49-F238E27FC236}">
                <a16:creationId xmlns:a16="http://schemas.microsoft.com/office/drawing/2014/main" id="{1D3294E0-3351-21DE-62AD-895152DAEC05}"/>
              </a:ext>
            </a:extLst>
          </p:cNvPr>
          <p:cNvSpPr txBox="1">
            <a:spLocks noChangeArrowheads="1"/>
          </p:cNvSpPr>
          <p:nvPr/>
        </p:nvSpPr>
        <p:spPr bwMode="auto">
          <a:xfrm>
            <a:off x="3508375" y="4017963"/>
            <a:ext cx="7604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ysClr val="windowText" lastClr="000000"/>
                </a:solidFill>
                <a:latin typeface="Arial" panose="020B0604020202020204" pitchFamily="34" charset="0"/>
                <a:cs typeface="Arial" panose="020B0604020202020204" pitchFamily="34" charset="0"/>
              </a:rPr>
              <a:t>96, VO</a:t>
            </a:r>
            <a:r>
              <a:rPr lang="en-US" sz="1200" kern="0" baseline="-25000">
                <a:solidFill>
                  <a:sysClr val="windowText" lastClr="000000"/>
                </a:solidFill>
                <a:latin typeface="Arial" panose="020B0604020202020204" pitchFamily="34" charset="0"/>
                <a:cs typeface="Arial" panose="020B0604020202020204" pitchFamily="34" charset="0"/>
              </a:rPr>
              <a:t>2</a:t>
            </a:r>
            <a:r>
              <a:rPr lang="en-US" sz="1200" kern="0">
                <a:solidFill>
                  <a:sysClr val="windowText" lastClr="000000"/>
                </a:solidFill>
                <a:latin typeface="Arial" panose="020B0604020202020204" pitchFamily="34" charset="0"/>
                <a:cs typeface="Arial" panose="020B0604020202020204" pitchFamily="34" charset="0"/>
              </a:rPr>
              <a:t>max</a:t>
            </a:r>
          </a:p>
        </p:txBody>
      </p:sp>
      <p:sp>
        <p:nvSpPr>
          <p:cNvPr id="13335" name="Text Box 21">
            <a:extLst>
              <a:ext uri="{FF2B5EF4-FFF2-40B4-BE49-F238E27FC236}">
                <a16:creationId xmlns:a16="http://schemas.microsoft.com/office/drawing/2014/main" id="{478B6074-FDEE-30B5-2B7C-07AE6B64708D}"/>
              </a:ext>
            </a:extLst>
          </p:cNvPr>
          <p:cNvSpPr txBox="1">
            <a:spLocks noChangeArrowheads="1"/>
          </p:cNvSpPr>
          <p:nvPr/>
        </p:nvSpPr>
        <p:spPr bwMode="auto">
          <a:xfrm>
            <a:off x="4527550" y="328613"/>
            <a:ext cx="784225" cy="10160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dirty="0">
                <a:solidFill>
                  <a:sysClr val="windowText" lastClr="000000"/>
                </a:solidFill>
                <a:latin typeface="Arial" panose="020B0604020202020204" pitchFamily="34" charset="0"/>
                <a:cs typeface="Arial" panose="020B0604020202020204" pitchFamily="34" charset="0"/>
              </a:rPr>
              <a:t>Week 1 wheels with </a:t>
            </a:r>
            <a:r>
              <a:rPr lang="en-US" sz="1200" b="1" kern="0">
                <a:solidFill>
                  <a:sysClr val="windowText" lastClr="000000"/>
                </a:solidFill>
                <a:latin typeface="Arial" panose="020B0604020202020204" pitchFamily="34" charset="0"/>
                <a:cs typeface="Arial" panose="020B0604020202020204" pitchFamily="34" charset="0"/>
              </a:rPr>
              <a:t>HCA </a:t>
            </a:r>
          </a:p>
          <a:p>
            <a:pPr eaLnBrk="1" fontAlgn="auto" hangingPunct="1">
              <a:spcBef>
                <a:spcPct val="50000"/>
              </a:spcBef>
              <a:spcAft>
                <a:spcPts val="0"/>
              </a:spcAft>
              <a:defRPr/>
            </a:pPr>
            <a:r>
              <a:rPr lang="en-US" sz="800" b="1" kern="0">
                <a:solidFill>
                  <a:sysClr val="windowText" lastClr="000000"/>
                </a:solidFill>
                <a:latin typeface="Arial" panose="020B0604020202020204" pitchFamily="34" charset="0"/>
                <a:cs typeface="Arial" panose="020B0604020202020204" pitchFamily="34" charset="0"/>
              </a:rPr>
              <a:t>Jan </a:t>
            </a:r>
            <a:r>
              <a:rPr lang="en-US" sz="800" b="1" kern="0" dirty="0">
                <a:solidFill>
                  <a:sysClr val="windowText" lastClr="000000"/>
                </a:solidFill>
                <a:latin typeface="Arial" panose="020B0604020202020204" pitchFamily="34" charset="0"/>
                <a:cs typeface="Arial" panose="020B0604020202020204" pitchFamily="34" charset="0"/>
              </a:rPr>
              <a:t>12, 2016</a:t>
            </a:r>
          </a:p>
        </p:txBody>
      </p:sp>
      <p:sp>
        <p:nvSpPr>
          <p:cNvPr id="13336" name="Text Box 22">
            <a:extLst>
              <a:ext uri="{FF2B5EF4-FFF2-40B4-BE49-F238E27FC236}">
                <a16:creationId xmlns:a16="http://schemas.microsoft.com/office/drawing/2014/main" id="{A733E6F8-9D72-10B2-34D2-2700C253BAF3}"/>
              </a:ext>
            </a:extLst>
          </p:cNvPr>
          <p:cNvSpPr txBox="1">
            <a:spLocks noChangeArrowheads="1"/>
          </p:cNvSpPr>
          <p:nvPr/>
        </p:nvSpPr>
        <p:spPr bwMode="auto">
          <a:xfrm>
            <a:off x="5588000" y="544513"/>
            <a:ext cx="688975"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1 wheels</a:t>
            </a:r>
          </a:p>
        </p:txBody>
      </p:sp>
      <p:sp>
        <p:nvSpPr>
          <p:cNvPr id="13337" name="Text Box 23">
            <a:extLst>
              <a:ext uri="{FF2B5EF4-FFF2-40B4-BE49-F238E27FC236}">
                <a16:creationId xmlns:a16="http://schemas.microsoft.com/office/drawing/2014/main" id="{6781ED0C-904B-0A92-78EA-E8C4CB5563FF}"/>
              </a:ext>
            </a:extLst>
          </p:cNvPr>
          <p:cNvSpPr txBox="1">
            <a:spLocks noChangeArrowheads="1"/>
          </p:cNvSpPr>
          <p:nvPr/>
        </p:nvSpPr>
        <p:spPr bwMode="auto">
          <a:xfrm>
            <a:off x="4425950" y="13128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38" name="Text Box 24">
            <a:extLst>
              <a:ext uri="{FF2B5EF4-FFF2-40B4-BE49-F238E27FC236}">
                <a16:creationId xmlns:a16="http://schemas.microsoft.com/office/drawing/2014/main" id="{28251890-D000-C24B-84C9-58270672DF8F}"/>
              </a:ext>
            </a:extLst>
          </p:cNvPr>
          <p:cNvSpPr txBox="1">
            <a:spLocks noChangeArrowheads="1"/>
          </p:cNvSpPr>
          <p:nvPr/>
        </p:nvSpPr>
        <p:spPr bwMode="auto">
          <a:xfrm>
            <a:off x="4425950" y="19605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39" name="Text Box 25">
            <a:extLst>
              <a:ext uri="{FF2B5EF4-FFF2-40B4-BE49-F238E27FC236}">
                <a16:creationId xmlns:a16="http://schemas.microsoft.com/office/drawing/2014/main" id="{3FE46319-847A-8DCE-4B70-7915953FBFB4}"/>
              </a:ext>
            </a:extLst>
          </p:cNvPr>
          <p:cNvSpPr txBox="1">
            <a:spLocks noChangeArrowheads="1"/>
          </p:cNvSpPr>
          <p:nvPr/>
        </p:nvSpPr>
        <p:spPr bwMode="auto">
          <a:xfrm>
            <a:off x="4425950" y="26209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40" name="Text Box 26">
            <a:extLst>
              <a:ext uri="{FF2B5EF4-FFF2-40B4-BE49-F238E27FC236}">
                <a16:creationId xmlns:a16="http://schemas.microsoft.com/office/drawing/2014/main" id="{2B032325-02EE-99EE-4490-771E06C2B21F}"/>
              </a:ext>
            </a:extLst>
          </p:cNvPr>
          <p:cNvSpPr txBox="1">
            <a:spLocks noChangeArrowheads="1"/>
          </p:cNvSpPr>
          <p:nvPr/>
        </p:nvSpPr>
        <p:spPr bwMode="auto">
          <a:xfrm>
            <a:off x="4425950" y="32686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41" name="Text Box 27">
            <a:extLst>
              <a:ext uri="{FF2B5EF4-FFF2-40B4-BE49-F238E27FC236}">
                <a16:creationId xmlns:a16="http://schemas.microsoft.com/office/drawing/2014/main" id="{308D1BCA-4E26-79C8-028A-501BD396AADA}"/>
              </a:ext>
            </a:extLst>
          </p:cNvPr>
          <p:cNvSpPr txBox="1">
            <a:spLocks noChangeArrowheads="1"/>
          </p:cNvSpPr>
          <p:nvPr/>
        </p:nvSpPr>
        <p:spPr bwMode="auto">
          <a:xfrm>
            <a:off x="4425950" y="4017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42" name="Text Box 28">
            <a:extLst>
              <a:ext uri="{FF2B5EF4-FFF2-40B4-BE49-F238E27FC236}">
                <a16:creationId xmlns:a16="http://schemas.microsoft.com/office/drawing/2014/main" id="{58B16C06-6243-557F-128F-A29917E4F0FD}"/>
              </a:ext>
            </a:extLst>
          </p:cNvPr>
          <p:cNvSpPr txBox="1">
            <a:spLocks noChangeArrowheads="1"/>
          </p:cNvSpPr>
          <p:nvPr/>
        </p:nvSpPr>
        <p:spPr bwMode="auto">
          <a:xfrm>
            <a:off x="4425950" y="46656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43" name="Text Box 29">
            <a:extLst>
              <a:ext uri="{FF2B5EF4-FFF2-40B4-BE49-F238E27FC236}">
                <a16:creationId xmlns:a16="http://schemas.microsoft.com/office/drawing/2014/main" id="{A85A0EAD-1600-4208-9A9D-0BE973B0CBB1}"/>
              </a:ext>
            </a:extLst>
          </p:cNvPr>
          <p:cNvSpPr txBox="1">
            <a:spLocks noChangeArrowheads="1"/>
          </p:cNvSpPr>
          <p:nvPr/>
        </p:nvSpPr>
        <p:spPr bwMode="auto">
          <a:xfrm>
            <a:off x="4425950" y="53260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44" name="Text Box 30">
            <a:extLst>
              <a:ext uri="{FF2B5EF4-FFF2-40B4-BE49-F238E27FC236}">
                <a16:creationId xmlns:a16="http://schemas.microsoft.com/office/drawing/2014/main" id="{5205E22F-A38A-3F51-8ACF-E01B5D4EA6BD}"/>
              </a:ext>
            </a:extLst>
          </p:cNvPr>
          <p:cNvSpPr txBox="1">
            <a:spLocks noChangeArrowheads="1"/>
          </p:cNvSpPr>
          <p:nvPr/>
        </p:nvSpPr>
        <p:spPr bwMode="auto">
          <a:xfrm>
            <a:off x="4425950" y="59737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45" name="Text Box 31">
            <a:extLst>
              <a:ext uri="{FF2B5EF4-FFF2-40B4-BE49-F238E27FC236}">
                <a16:creationId xmlns:a16="http://schemas.microsoft.com/office/drawing/2014/main" id="{5A462E42-2130-EDEB-BF32-3372AEE2307B}"/>
              </a:ext>
            </a:extLst>
          </p:cNvPr>
          <p:cNvSpPr txBox="1">
            <a:spLocks noChangeArrowheads="1"/>
          </p:cNvSpPr>
          <p:nvPr/>
        </p:nvSpPr>
        <p:spPr bwMode="auto">
          <a:xfrm>
            <a:off x="5529263" y="13128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46" name="Text Box 32">
            <a:extLst>
              <a:ext uri="{FF2B5EF4-FFF2-40B4-BE49-F238E27FC236}">
                <a16:creationId xmlns:a16="http://schemas.microsoft.com/office/drawing/2014/main" id="{F6A2206E-CA1F-C138-C594-4B70D9315B33}"/>
              </a:ext>
            </a:extLst>
          </p:cNvPr>
          <p:cNvSpPr txBox="1">
            <a:spLocks noChangeArrowheads="1"/>
          </p:cNvSpPr>
          <p:nvPr/>
        </p:nvSpPr>
        <p:spPr bwMode="auto">
          <a:xfrm>
            <a:off x="5529263" y="19605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47" name="Text Box 33">
            <a:extLst>
              <a:ext uri="{FF2B5EF4-FFF2-40B4-BE49-F238E27FC236}">
                <a16:creationId xmlns:a16="http://schemas.microsoft.com/office/drawing/2014/main" id="{DBA6AAB3-2FAB-34FE-70A5-BEC6446704FF}"/>
              </a:ext>
            </a:extLst>
          </p:cNvPr>
          <p:cNvSpPr txBox="1">
            <a:spLocks noChangeArrowheads="1"/>
          </p:cNvSpPr>
          <p:nvPr/>
        </p:nvSpPr>
        <p:spPr bwMode="auto">
          <a:xfrm>
            <a:off x="5529263" y="26209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48" name="Text Box 34">
            <a:extLst>
              <a:ext uri="{FF2B5EF4-FFF2-40B4-BE49-F238E27FC236}">
                <a16:creationId xmlns:a16="http://schemas.microsoft.com/office/drawing/2014/main" id="{CEA2963F-BF10-3F23-9B6D-9742F7975349}"/>
              </a:ext>
            </a:extLst>
          </p:cNvPr>
          <p:cNvSpPr txBox="1">
            <a:spLocks noChangeArrowheads="1"/>
          </p:cNvSpPr>
          <p:nvPr/>
        </p:nvSpPr>
        <p:spPr bwMode="auto">
          <a:xfrm>
            <a:off x="5529263" y="32686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49" name="Text Box 35">
            <a:extLst>
              <a:ext uri="{FF2B5EF4-FFF2-40B4-BE49-F238E27FC236}">
                <a16:creationId xmlns:a16="http://schemas.microsoft.com/office/drawing/2014/main" id="{4E778E30-60FB-515E-4654-94B6027A4081}"/>
              </a:ext>
            </a:extLst>
          </p:cNvPr>
          <p:cNvSpPr txBox="1">
            <a:spLocks noChangeArrowheads="1"/>
          </p:cNvSpPr>
          <p:nvPr/>
        </p:nvSpPr>
        <p:spPr bwMode="auto">
          <a:xfrm>
            <a:off x="5529263" y="40179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50" name="Text Box 36">
            <a:extLst>
              <a:ext uri="{FF2B5EF4-FFF2-40B4-BE49-F238E27FC236}">
                <a16:creationId xmlns:a16="http://schemas.microsoft.com/office/drawing/2014/main" id="{25DDA69F-E153-E29F-988B-F5FC803AF406}"/>
              </a:ext>
            </a:extLst>
          </p:cNvPr>
          <p:cNvSpPr txBox="1">
            <a:spLocks noChangeArrowheads="1"/>
          </p:cNvSpPr>
          <p:nvPr/>
        </p:nvSpPr>
        <p:spPr bwMode="auto">
          <a:xfrm>
            <a:off x="5529263" y="46656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51" name="Text Box 37">
            <a:extLst>
              <a:ext uri="{FF2B5EF4-FFF2-40B4-BE49-F238E27FC236}">
                <a16:creationId xmlns:a16="http://schemas.microsoft.com/office/drawing/2014/main" id="{DC6CC100-25A2-776D-506D-E4703A0AF60A}"/>
              </a:ext>
            </a:extLst>
          </p:cNvPr>
          <p:cNvSpPr txBox="1">
            <a:spLocks noChangeArrowheads="1"/>
          </p:cNvSpPr>
          <p:nvPr/>
        </p:nvSpPr>
        <p:spPr bwMode="auto">
          <a:xfrm>
            <a:off x="5529263" y="53260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52" name="Text Box 38">
            <a:extLst>
              <a:ext uri="{FF2B5EF4-FFF2-40B4-BE49-F238E27FC236}">
                <a16:creationId xmlns:a16="http://schemas.microsoft.com/office/drawing/2014/main" id="{14E7338B-91B6-BD1C-1930-A67739AA2D08}"/>
              </a:ext>
            </a:extLst>
          </p:cNvPr>
          <p:cNvSpPr txBox="1">
            <a:spLocks noChangeArrowheads="1"/>
          </p:cNvSpPr>
          <p:nvPr/>
        </p:nvSpPr>
        <p:spPr bwMode="auto">
          <a:xfrm>
            <a:off x="5529263" y="59737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53" name="Text Box 39">
            <a:extLst>
              <a:ext uri="{FF2B5EF4-FFF2-40B4-BE49-F238E27FC236}">
                <a16:creationId xmlns:a16="http://schemas.microsoft.com/office/drawing/2014/main" id="{A89DC5A2-75D7-9DBA-87F4-FFD23F37C8A2}"/>
              </a:ext>
            </a:extLst>
          </p:cNvPr>
          <p:cNvSpPr txBox="1">
            <a:spLocks noChangeArrowheads="1"/>
          </p:cNvSpPr>
          <p:nvPr/>
        </p:nvSpPr>
        <p:spPr bwMode="auto">
          <a:xfrm>
            <a:off x="6743700" y="328613"/>
            <a:ext cx="688975" cy="835025"/>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2 wheels with HCA</a:t>
            </a:r>
          </a:p>
        </p:txBody>
      </p:sp>
      <p:sp>
        <p:nvSpPr>
          <p:cNvPr id="13354" name="Text Box 40">
            <a:extLst>
              <a:ext uri="{FF2B5EF4-FFF2-40B4-BE49-F238E27FC236}">
                <a16:creationId xmlns:a16="http://schemas.microsoft.com/office/drawing/2014/main" id="{F3075B47-0AF8-9EE0-0840-FD5542784CB2}"/>
              </a:ext>
            </a:extLst>
          </p:cNvPr>
          <p:cNvSpPr txBox="1">
            <a:spLocks noChangeArrowheads="1"/>
          </p:cNvSpPr>
          <p:nvPr/>
        </p:nvSpPr>
        <p:spPr bwMode="auto">
          <a:xfrm>
            <a:off x="7804150" y="544513"/>
            <a:ext cx="688975"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b="1" kern="0">
                <a:solidFill>
                  <a:sysClr val="windowText" lastClr="000000"/>
                </a:solidFill>
                <a:latin typeface="Arial" panose="020B0604020202020204" pitchFamily="34" charset="0"/>
                <a:cs typeface="Arial" panose="020B0604020202020204" pitchFamily="34" charset="0"/>
              </a:rPr>
              <a:t>Week 2 wheels</a:t>
            </a:r>
          </a:p>
        </p:txBody>
      </p:sp>
      <p:sp>
        <p:nvSpPr>
          <p:cNvPr id="13355" name="Text Box 41">
            <a:extLst>
              <a:ext uri="{FF2B5EF4-FFF2-40B4-BE49-F238E27FC236}">
                <a16:creationId xmlns:a16="http://schemas.microsoft.com/office/drawing/2014/main" id="{E6037952-9922-4A34-9473-C7FCCDA1604D}"/>
              </a:ext>
            </a:extLst>
          </p:cNvPr>
          <p:cNvSpPr txBox="1">
            <a:spLocks noChangeArrowheads="1"/>
          </p:cNvSpPr>
          <p:nvPr/>
        </p:nvSpPr>
        <p:spPr bwMode="auto">
          <a:xfrm>
            <a:off x="6642100" y="13128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56" name="Text Box 42">
            <a:extLst>
              <a:ext uri="{FF2B5EF4-FFF2-40B4-BE49-F238E27FC236}">
                <a16:creationId xmlns:a16="http://schemas.microsoft.com/office/drawing/2014/main" id="{23AAEA4A-BA29-3740-8832-B057ECDC9002}"/>
              </a:ext>
            </a:extLst>
          </p:cNvPr>
          <p:cNvSpPr txBox="1">
            <a:spLocks noChangeArrowheads="1"/>
          </p:cNvSpPr>
          <p:nvPr/>
        </p:nvSpPr>
        <p:spPr bwMode="auto">
          <a:xfrm>
            <a:off x="6642100" y="19605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57" name="Text Box 43">
            <a:extLst>
              <a:ext uri="{FF2B5EF4-FFF2-40B4-BE49-F238E27FC236}">
                <a16:creationId xmlns:a16="http://schemas.microsoft.com/office/drawing/2014/main" id="{C16190F2-A4C9-06BB-02DD-14A70F27B025}"/>
              </a:ext>
            </a:extLst>
          </p:cNvPr>
          <p:cNvSpPr txBox="1">
            <a:spLocks noChangeArrowheads="1"/>
          </p:cNvSpPr>
          <p:nvPr/>
        </p:nvSpPr>
        <p:spPr bwMode="auto">
          <a:xfrm>
            <a:off x="6642100" y="26209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58" name="Text Box 44">
            <a:extLst>
              <a:ext uri="{FF2B5EF4-FFF2-40B4-BE49-F238E27FC236}">
                <a16:creationId xmlns:a16="http://schemas.microsoft.com/office/drawing/2014/main" id="{CC09A662-3DCD-95FE-8287-BB5169CB5903}"/>
              </a:ext>
            </a:extLst>
          </p:cNvPr>
          <p:cNvSpPr txBox="1">
            <a:spLocks noChangeArrowheads="1"/>
          </p:cNvSpPr>
          <p:nvPr/>
        </p:nvSpPr>
        <p:spPr bwMode="auto">
          <a:xfrm>
            <a:off x="6642100" y="32686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59" name="Text Box 45">
            <a:extLst>
              <a:ext uri="{FF2B5EF4-FFF2-40B4-BE49-F238E27FC236}">
                <a16:creationId xmlns:a16="http://schemas.microsoft.com/office/drawing/2014/main" id="{C701E193-7529-6DC3-309E-282C6F9074B3}"/>
              </a:ext>
            </a:extLst>
          </p:cNvPr>
          <p:cNvSpPr txBox="1">
            <a:spLocks noChangeArrowheads="1"/>
          </p:cNvSpPr>
          <p:nvPr/>
        </p:nvSpPr>
        <p:spPr bwMode="auto">
          <a:xfrm>
            <a:off x="6642100" y="40179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60" name="Text Box 46">
            <a:extLst>
              <a:ext uri="{FF2B5EF4-FFF2-40B4-BE49-F238E27FC236}">
                <a16:creationId xmlns:a16="http://schemas.microsoft.com/office/drawing/2014/main" id="{3221431F-9863-B740-389A-B1DB39D492F1}"/>
              </a:ext>
            </a:extLst>
          </p:cNvPr>
          <p:cNvSpPr txBox="1">
            <a:spLocks noChangeArrowheads="1"/>
          </p:cNvSpPr>
          <p:nvPr/>
        </p:nvSpPr>
        <p:spPr bwMode="auto">
          <a:xfrm>
            <a:off x="6642100" y="4665663"/>
            <a:ext cx="950913"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61" name="Text Box 47">
            <a:extLst>
              <a:ext uri="{FF2B5EF4-FFF2-40B4-BE49-F238E27FC236}">
                <a16:creationId xmlns:a16="http://schemas.microsoft.com/office/drawing/2014/main" id="{3190B366-7C4F-7221-29A4-4AFE3B6DA14C}"/>
              </a:ext>
            </a:extLst>
          </p:cNvPr>
          <p:cNvSpPr txBox="1">
            <a:spLocks noChangeArrowheads="1"/>
          </p:cNvSpPr>
          <p:nvPr/>
        </p:nvSpPr>
        <p:spPr bwMode="auto">
          <a:xfrm>
            <a:off x="6642100" y="53260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62" name="Text Box 48">
            <a:extLst>
              <a:ext uri="{FF2B5EF4-FFF2-40B4-BE49-F238E27FC236}">
                <a16:creationId xmlns:a16="http://schemas.microsoft.com/office/drawing/2014/main" id="{59B622E4-8977-8B33-C57D-83EA9BDF29BB}"/>
              </a:ext>
            </a:extLst>
          </p:cNvPr>
          <p:cNvSpPr txBox="1">
            <a:spLocks noChangeArrowheads="1"/>
          </p:cNvSpPr>
          <p:nvPr/>
        </p:nvSpPr>
        <p:spPr bwMode="auto">
          <a:xfrm>
            <a:off x="6642100" y="5973763"/>
            <a:ext cx="950913"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63" name="Text Box 49">
            <a:extLst>
              <a:ext uri="{FF2B5EF4-FFF2-40B4-BE49-F238E27FC236}">
                <a16:creationId xmlns:a16="http://schemas.microsoft.com/office/drawing/2014/main" id="{E4922F9C-7204-E361-FE2E-39795FAF768A}"/>
              </a:ext>
            </a:extLst>
          </p:cNvPr>
          <p:cNvSpPr txBox="1">
            <a:spLocks noChangeArrowheads="1"/>
          </p:cNvSpPr>
          <p:nvPr/>
        </p:nvSpPr>
        <p:spPr bwMode="auto">
          <a:xfrm>
            <a:off x="7745413" y="13128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SD </a:t>
            </a:r>
          </a:p>
        </p:txBody>
      </p:sp>
      <p:sp>
        <p:nvSpPr>
          <p:cNvPr id="13364" name="Text Box 50">
            <a:extLst>
              <a:ext uri="{FF2B5EF4-FFF2-40B4-BE49-F238E27FC236}">
                <a16:creationId xmlns:a16="http://schemas.microsoft.com/office/drawing/2014/main" id="{2B31F68E-A3F2-9894-247F-A01B7508854F}"/>
              </a:ext>
            </a:extLst>
          </p:cNvPr>
          <p:cNvSpPr txBox="1">
            <a:spLocks noChangeArrowheads="1"/>
          </p:cNvSpPr>
          <p:nvPr/>
        </p:nvSpPr>
        <p:spPr bwMode="auto">
          <a:xfrm>
            <a:off x="7745413" y="19605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SD </a:t>
            </a:r>
          </a:p>
        </p:txBody>
      </p:sp>
      <p:sp>
        <p:nvSpPr>
          <p:cNvPr id="13365" name="Text Box 51">
            <a:extLst>
              <a:ext uri="{FF2B5EF4-FFF2-40B4-BE49-F238E27FC236}">
                <a16:creationId xmlns:a16="http://schemas.microsoft.com/office/drawing/2014/main" id="{11ADA85C-5C5F-427F-2DDA-682DD81C4C85}"/>
              </a:ext>
            </a:extLst>
          </p:cNvPr>
          <p:cNvSpPr txBox="1">
            <a:spLocks noChangeArrowheads="1"/>
          </p:cNvSpPr>
          <p:nvPr/>
        </p:nvSpPr>
        <p:spPr bwMode="auto">
          <a:xfrm>
            <a:off x="7745413" y="26209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no wheels, WD </a:t>
            </a:r>
          </a:p>
        </p:txBody>
      </p:sp>
      <p:sp>
        <p:nvSpPr>
          <p:cNvPr id="13366" name="Text Box 52">
            <a:extLst>
              <a:ext uri="{FF2B5EF4-FFF2-40B4-BE49-F238E27FC236}">
                <a16:creationId xmlns:a16="http://schemas.microsoft.com/office/drawing/2014/main" id="{F236F807-CAB8-9232-5188-A4204418B97B}"/>
              </a:ext>
            </a:extLst>
          </p:cNvPr>
          <p:cNvSpPr txBox="1">
            <a:spLocks noChangeArrowheads="1"/>
          </p:cNvSpPr>
          <p:nvPr/>
        </p:nvSpPr>
        <p:spPr bwMode="auto">
          <a:xfrm>
            <a:off x="7745413" y="32686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chemeClr val="hlink"/>
                </a:solidFill>
                <a:latin typeface="Arial" panose="020B0604020202020204" pitchFamily="34" charset="0"/>
                <a:cs typeface="Arial" panose="020B0604020202020204" pitchFamily="34" charset="0"/>
              </a:rPr>
              <a:t>12 C, wheels, WD </a:t>
            </a:r>
          </a:p>
        </p:txBody>
      </p:sp>
      <p:sp>
        <p:nvSpPr>
          <p:cNvPr id="13367" name="Text Box 53">
            <a:extLst>
              <a:ext uri="{FF2B5EF4-FFF2-40B4-BE49-F238E27FC236}">
                <a16:creationId xmlns:a16="http://schemas.microsoft.com/office/drawing/2014/main" id="{20F30D74-8A58-15F0-28D0-7C23CF1ACE13}"/>
              </a:ext>
            </a:extLst>
          </p:cNvPr>
          <p:cNvSpPr txBox="1">
            <a:spLocks noChangeArrowheads="1"/>
          </p:cNvSpPr>
          <p:nvPr/>
        </p:nvSpPr>
        <p:spPr bwMode="auto">
          <a:xfrm>
            <a:off x="7745413" y="40179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SD </a:t>
            </a:r>
          </a:p>
        </p:txBody>
      </p:sp>
      <p:sp>
        <p:nvSpPr>
          <p:cNvPr id="13368" name="Text Box 54">
            <a:extLst>
              <a:ext uri="{FF2B5EF4-FFF2-40B4-BE49-F238E27FC236}">
                <a16:creationId xmlns:a16="http://schemas.microsoft.com/office/drawing/2014/main" id="{524B96FF-0FD3-1418-7CC8-A7F1CD6616E9}"/>
              </a:ext>
            </a:extLst>
          </p:cNvPr>
          <p:cNvSpPr txBox="1">
            <a:spLocks noChangeArrowheads="1"/>
          </p:cNvSpPr>
          <p:nvPr/>
        </p:nvSpPr>
        <p:spPr bwMode="auto">
          <a:xfrm>
            <a:off x="7745413" y="4665663"/>
            <a:ext cx="950912" cy="469900"/>
          </a:xfrm>
          <a:prstGeom prst="rect">
            <a:avLst/>
          </a:prstGeom>
          <a:noFill/>
          <a:ln w="12700">
            <a:solidFill>
              <a:schemeClr val="tx1"/>
            </a:solidFill>
            <a:miter lim="800000"/>
            <a:headEnd/>
            <a:tailEnd/>
          </a:ln>
        </p:spPr>
        <p:txBody>
          <a:bodyPr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SD </a:t>
            </a:r>
          </a:p>
        </p:txBody>
      </p:sp>
      <p:sp>
        <p:nvSpPr>
          <p:cNvPr id="13369" name="Text Box 55">
            <a:extLst>
              <a:ext uri="{FF2B5EF4-FFF2-40B4-BE49-F238E27FC236}">
                <a16:creationId xmlns:a16="http://schemas.microsoft.com/office/drawing/2014/main" id="{31EDC539-63F5-7BEB-C0F2-C4FF6DBFA3B0}"/>
              </a:ext>
            </a:extLst>
          </p:cNvPr>
          <p:cNvSpPr txBox="1">
            <a:spLocks noChangeArrowheads="1"/>
          </p:cNvSpPr>
          <p:nvPr/>
        </p:nvSpPr>
        <p:spPr bwMode="auto">
          <a:xfrm>
            <a:off x="7745413" y="53260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no wheels, WD </a:t>
            </a:r>
          </a:p>
        </p:txBody>
      </p:sp>
      <p:sp>
        <p:nvSpPr>
          <p:cNvPr id="13370" name="Text Box 56">
            <a:extLst>
              <a:ext uri="{FF2B5EF4-FFF2-40B4-BE49-F238E27FC236}">
                <a16:creationId xmlns:a16="http://schemas.microsoft.com/office/drawing/2014/main" id="{CA85D68F-980A-CA72-CCF4-CA47D658FAD0}"/>
              </a:ext>
            </a:extLst>
          </p:cNvPr>
          <p:cNvSpPr txBox="1">
            <a:spLocks noChangeArrowheads="1"/>
          </p:cNvSpPr>
          <p:nvPr/>
        </p:nvSpPr>
        <p:spPr bwMode="auto">
          <a:xfrm>
            <a:off x="7745413" y="5973763"/>
            <a:ext cx="950912" cy="469900"/>
          </a:xfrm>
          <a:prstGeom prst="rect">
            <a:avLst/>
          </a:prstGeom>
          <a:noFill/>
          <a:ln w="12700">
            <a:solidFill>
              <a:schemeClr val="tx1"/>
            </a:solidFill>
            <a:miter lim="800000"/>
            <a:headEnd/>
            <a:tailEnd/>
          </a:ln>
        </p:spPr>
        <p:txBody>
          <a:bodyPr lIns="45720" rIns="45720">
            <a:spAutoFit/>
          </a:bodyPr>
          <a:lstStyle/>
          <a:p>
            <a:pPr eaLnBrk="1" fontAlgn="auto" hangingPunct="1">
              <a:spcBef>
                <a:spcPct val="50000"/>
              </a:spcBef>
              <a:spcAft>
                <a:spcPts val="0"/>
              </a:spcAft>
              <a:defRPr/>
            </a:pPr>
            <a:r>
              <a:rPr lang="en-US" sz="1200" kern="0">
                <a:solidFill>
                  <a:srgbClr val="FF0000"/>
                </a:solidFill>
                <a:latin typeface="Arial" panose="020B0604020202020204" pitchFamily="34" charset="0"/>
                <a:cs typeface="Arial" panose="020B0604020202020204" pitchFamily="34" charset="0"/>
              </a:rPr>
              <a:t>12 HR, wheels, WD </a:t>
            </a:r>
          </a:p>
        </p:txBody>
      </p:sp>
      <p:sp>
        <p:nvSpPr>
          <p:cNvPr id="13371" name="Text Box 57">
            <a:extLst>
              <a:ext uri="{FF2B5EF4-FFF2-40B4-BE49-F238E27FC236}">
                <a16:creationId xmlns:a16="http://schemas.microsoft.com/office/drawing/2014/main" id="{FD7E188F-7B41-771A-A293-B17BB56DDAC7}"/>
              </a:ext>
            </a:extLst>
          </p:cNvPr>
          <p:cNvSpPr txBox="1">
            <a:spLocks noChangeArrowheads="1"/>
          </p:cNvSpPr>
          <p:nvPr/>
        </p:nvSpPr>
        <p:spPr bwMode="auto">
          <a:xfrm>
            <a:off x="2638425" y="5019675"/>
            <a:ext cx="1671638" cy="349250"/>
          </a:xfrm>
          <a:prstGeom prst="rect">
            <a:avLst/>
          </a:prstGeom>
          <a:solidFill>
            <a:schemeClr val="bg1"/>
          </a:solidFill>
          <a:ln w="12700">
            <a:solidFill>
              <a:srgbClr val="009900"/>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Should we house the rota-rod batch in cages with HCA sensors?</a:t>
            </a:r>
          </a:p>
        </p:txBody>
      </p:sp>
      <p:sp>
        <p:nvSpPr>
          <p:cNvPr id="13372" name="Rectangle 60">
            <a:extLst>
              <a:ext uri="{FF2B5EF4-FFF2-40B4-BE49-F238E27FC236}">
                <a16:creationId xmlns:a16="http://schemas.microsoft.com/office/drawing/2014/main" id="{B8D72F7F-45A9-8EB9-11D8-B13EF045AEA8}"/>
              </a:ext>
            </a:extLst>
          </p:cNvPr>
          <p:cNvSpPr>
            <a:spLocks noChangeArrowheads="1"/>
          </p:cNvSpPr>
          <p:nvPr/>
        </p:nvSpPr>
        <p:spPr bwMode="auto">
          <a:xfrm>
            <a:off x="4387850" y="284163"/>
            <a:ext cx="1020763" cy="6197600"/>
          </a:xfrm>
          <a:prstGeom prst="rect">
            <a:avLst/>
          </a:prstGeom>
          <a:noFill/>
          <a:ln w="9525">
            <a:solidFill>
              <a:schemeClr val="accent2"/>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3" name="Rectangle 61">
            <a:extLst>
              <a:ext uri="{FF2B5EF4-FFF2-40B4-BE49-F238E27FC236}">
                <a16:creationId xmlns:a16="http://schemas.microsoft.com/office/drawing/2014/main" id="{32D53A05-A5C3-BC20-8F85-9C9B8D0D57C3}"/>
              </a:ext>
            </a:extLst>
          </p:cNvPr>
          <p:cNvSpPr>
            <a:spLocks noChangeArrowheads="1"/>
          </p:cNvSpPr>
          <p:nvPr/>
        </p:nvSpPr>
        <p:spPr bwMode="auto">
          <a:xfrm>
            <a:off x="6604000" y="284163"/>
            <a:ext cx="1020763" cy="6197600"/>
          </a:xfrm>
          <a:prstGeom prst="rect">
            <a:avLst/>
          </a:prstGeom>
          <a:noFill/>
          <a:ln w="9525">
            <a:solidFill>
              <a:schemeClr val="accent2"/>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4" name="Text Box 63">
            <a:extLst>
              <a:ext uri="{FF2B5EF4-FFF2-40B4-BE49-F238E27FC236}">
                <a16:creationId xmlns:a16="http://schemas.microsoft.com/office/drawing/2014/main" id="{C5CE2668-3464-A20B-939B-91D525A62AC6}"/>
              </a:ext>
            </a:extLst>
          </p:cNvPr>
          <p:cNvSpPr txBox="1">
            <a:spLocks noChangeArrowheads="1"/>
          </p:cNvSpPr>
          <p:nvPr/>
        </p:nvSpPr>
        <p:spPr bwMode="auto">
          <a:xfrm>
            <a:off x="444658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chemeClr val="accent2"/>
                </a:solidFill>
              </a:rPr>
              <a:t>Group A</a:t>
            </a:r>
          </a:p>
        </p:txBody>
      </p:sp>
      <p:sp>
        <p:nvSpPr>
          <p:cNvPr id="13375" name="Text Box 64">
            <a:extLst>
              <a:ext uri="{FF2B5EF4-FFF2-40B4-BE49-F238E27FC236}">
                <a16:creationId xmlns:a16="http://schemas.microsoft.com/office/drawing/2014/main" id="{BF1D45BE-2B5E-D8CA-BFD9-E8ABCB112130}"/>
              </a:ext>
            </a:extLst>
          </p:cNvPr>
          <p:cNvSpPr txBox="1">
            <a:spLocks noChangeArrowheads="1"/>
          </p:cNvSpPr>
          <p:nvPr/>
        </p:nvSpPr>
        <p:spPr bwMode="auto">
          <a:xfrm>
            <a:off x="665638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chemeClr val="accent2"/>
                </a:solidFill>
              </a:rPr>
              <a:t>Group A</a:t>
            </a:r>
          </a:p>
        </p:txBody>
      </p:sp>
      <p:sp>
        <p:nvSpPr>
          <p:cNvPr id="13376" name="Rectangle 60">
            <a:extLst>
              <a:ext uri="{FF2B5EF4-FFF2-40B4-BE49-F238E27FC236}">
                <a16:creationId xmlns:a16="http://schemas.microsoft.com/office/drawing/2014/main" id="{4328FB9B-4E8B-7F23-FC55-9036FBE3CC36}"/>
              </a:ext>
            </a:extLst>
          </p:cNvPr>
          <p:cNvSpPr>
            <a:spLocks noChangeArrowheads="1"/>
          </p:cNvSpPr>
          <p:nvPr/>
        </p:nvSpPr>
        <p:spPr bwMode="auto">
          <a:xfrm>
            <a:off x="5486400" y="284163"/>
            <a:ext cx="1020763" cy="6197600"/>
          </a:xfrm>
          <a:prstGeom prst="rect">
            <a:avLst/>
          </a:prstGeom>
          <a:noFill/>
          <a:ln w="9525">
            <a:solidFill>
              <a:srgbClr val="666699"/>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7" name="Text Box 63">
            <a:extLst>
              <a:ext uri="{FF2B5EF4-FFF2-40B4-BE49-F238E27FC236}">
                <a16:creationId xmlns:a16="http://schemas.microsoft.com/office/drawing/2014/main" id="{B0B56B9A-F03C-9268-BE37-2595DABD208A}"/>
              </a:ext>
            </a:extLst>
          </p:cNvPr>
          <p:cNvSpPr txBox="1">
            <a:spLocks noChangeArrowheads="1"/>
          </p:cNvSpPr>
          <p:nvPr/>
        </p:nvSpPr>
        <p:spPr bwMode="auto">
          <a:xfrm>
            <a:off x="554513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rgbClr val="666699"/>
                </a:solidFill>
              </a:rPr>
              <a:t>Group B</a:t>
            </a:r>
          </a:p>
        </p:txBody>
      </p:sp>
      <p:sp>
        <p:nvSpPr>
          <p:cNvPr id="13378" name="Rectangle 60">
            <a:extLst>
              <a:ext uri="{FF2B5EF4-FFF2-40B4-BE49-F238E27FC236}">
                <a16:creationId xmlns:a16="http://schemas.microsoft.com/office/drawing/2014/main" id="{F5E25782-348A-FE87-7F20-7C072307413C}"/>
              </a:ext>
            </a:extLst>
          </p:cNvPr>
          <p:cNvSpPr>
            <a:spLocks noChangeArrowheads="1"/>
          </p:cNvSpPr>
          <p:nvPr/>
        </p:nvSpPr>
        <p:spPr bwMode="auto">
          <a:xfrm>
            <a:off x="7708900" y="284163"/>
            <a:ext cx="1020763" cy="6197600"/>
          </a:xfrm>
          <a:prstGeom prst="rect">
            <a:avLst/>
          </a:prstGeom>
          <a:noFill/>
          <a:ln w="9525">
            <a:solidFill>
              <a:srgbClr val="666699"/>
            </a:solidFill>
            <a:miter lim="800000"/>
            <a:headEnd/>
            <a:tailEnd/>
          </a:ln>
        </p:spPr>
        <p:txBody>
          <a:bodyPr wrap="none" anchor="ct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79" name="Text Box 63">
            <a:extLst>
              <a:ext uri="{FF2B5EF4-FFF2-40B4-BE49-F238E27FC236}">
                <a16:creationId xmlns:a16="http://schemas.microsoft.com/office/drawing/2014/main" id="{7D35D38E-BB6A-DF42-8D0E-57AA08DB33E9}"/>
              </a:ext>
            </a:extLst>
          </p:cNvPr>
          <p:cNvSpPr txBox="1">
            <a:spLocks noChangeArrowheads="1"/>
          </p:cNvSpPr>
          <p:nvPr/>
        </p:nvSpPr>
        <p:spPr bwMode="auto">
          <a:xfrm>
            <a:off x="7767638" y="0"/>
            <a:ext cx="1077912" cy="304800"/>
          </a:xfrm>
          <a:prstGeom prst="rect">
            <a:avLst/>
          </a:prstGeom>
          <a:noFill/>
          <a:ln w="9525">
            <a:noFill/>
            <a:miter lim="800000"/>
            <a:headEnd/>
            <a:tailEnd/>
          </a:ln>
        </p:spPr>
        <p:txBody>
          <a:bodyPr>
            <a:spAutoFit/>
          </a:bodyPr>
          <a:lstStyle/>
          <a:p>
            <a:pPr eaLnBrk="1" fontAlgn="auto" hangingPunct="1">
              <a:spcBef>
                <a:spcPct val="50000"/>
              </a:spcBef>
              <a:spcAft>
                <a:spcPts val="0"/>
              </a:spcAft>
              <a:defRPr/>
            </a:pPr>
            <a:r>
              <a:rPr lang="en-US" sz="1400" kern="0">
                <a:solidFill>
                  <a:srgbClr val="666699"/>
                </a:solidFill>
              </a:rPr>
              <a:t>Group B</a:t>
            </a:r>
          </a:p>
        </p:txBody>
      </p:sp>
      <p:sp>
        <p:nvSpPr>
          <p:cNvPr id="13380" name="Text Box 12">
            <a:extLst>
              <a:ext uri="{FF2B5EF4-FFF2-40B4-BE49-F238E27FC236}">
                <a16:creationId xmlns:a16="http://schemas.microsoft.com/office/drawing/2014/main" id="{A77FA9F8-472E-E455-1BC2-C63B807CFE97}"/>
              </a:ext>
            </a:extLst>
          </p:cNvPr>
          <p:cNvSpPr txBox="1">
            <a:spLocks noChangeArrowheads="1"/>
          </p:cNvSpPr>
          <p:nvPr/>
        </p:nvSpPr>
        <p:spPr bwMode="auto">
          <a:xfrm>
            <a:off x="336550" y="101600"/>
            <a:ext cx="1095375" cy="501650"/>
          </a:xfrm>
          <a:prstGeom prst="rect">
            <a:avLst/>
          </a:prstGeom>
          <a:no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b="1" kern="0">
                <a:solidFill>
                  <a:sysClr val="windowText" lastClr="000000"/>
                </a:solidFill>
                <a:latin typeface="Arial" panose="020B0604020202020204" pitchFamily="34" charset="0"/>
                <a:cs typeface="Arial" panose="020B0604020202020204" pitchFamily="34" charset="0"/>
              </a:rPr>
              <a:t>2 males</a:t>
            </a:r>
            <a:r>
              <a:rPr lang="en-US" sz="800" kern="0">
                <a:solidFill>
                  <a:sysClr val="windowText" lastClr="000000"/>
                </a:solidFill>
                <a:latin typeface="Arial" panose="020B0604020202020204" pitchFamily="34" charset="0"/>
                <a:cs typeface="Arial" panose="020B0604020202020204" pitchFamily="34" charset="0"/>
              </a:rPr>
              <a:t> (randomized into groups) + 2 males + 2 females from each Control family</a:t>
            </a:r>
          </a:p>
        </p:txBody>
      </p:sp>
      <p:sp>
        <p:nvSpPr>
          <p:cNvPr id="13381" name="Text Box 12">
            <a:extLst>
              <a:ext uri="{FF2B5EF4-FFF2-40B4-BE49-F238E27FC236}">
                <a16:creationId xmlns:a16="http://schemas.microsoft.com/office/drawing/2014/main" id="{A5CED0E3-B594-DAFC-0BE0-20E5E3321FF3}"/>
              </a:ext>
            </a:extLst>
          </p:cNvPr>
          <p:cNvSpPr txBox="1">
            <a:spLocks noChangeArrowheads="1"/>
          </p:cNvSpPr>
          <p:nvPr/>
        </p:nvSpPr>
        <p:spPr bwMode="auto">
          <a:xfrm>
            <a:off x="57150" y="2484438"/>
            <a:ext cx="1931988" cy="123825"/>
          </a:xfrm>
          <a:prstGeom prst="rect">
            <a:avLst/>
          </a:prstGeom>
          <a:solidFill>
            <a:schemeClr val="bg1"/>
          </a:solid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Mice with wheel access all go into room 1</a:t>
            </a:r>
          </a:p>
        </p:txBody>
      </p:sp>
      <p:sp>
        <p:nvSpPr>
          <p:cNvPr id="13382" name="Text Box 12">
            <a:extLst>
              <a:ext uri="{FF2B5EF4-FFF2-40B4-BE49-F238E27FC236}">
                <a16:creationId xmlns:a16="http://schemas.microsoft.com/office/drawing/2014/main" id="{2986BF2B-0131-ECC3-153F-A750FA16102F}"/>
              </a:ext>
            </a:extLst>
          </p:cNvPr>
          <p:cNvSpPr txBox="1">
            <a:spLocks noChangeArrowheads="1"/>
          </p:cNvSpPr>
          <p:nvPr/>
        </p:nvSpPr>
        <p:spPr bwMode="auto">
          <a:xfrm>
            <a:off x="46038" y="5241925"/>
            <a:ext cx="2062162" cy="123825"/>
          </a:xfrm>
          <a:prstGeom prst="rect">
            <a:avLst/>
          </a:prstGeom>
          <a:noFill/>
          <a:ln w="12700">
            <a:solidFill>
              <a:srgbClr val="009900"/>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Mice w/o wheels in room 2 with HCA sensors</a:t>
            </a:r>
          </a:p>
        </p:txBody>
      </p:sp>
      <p:sp>
        <p:nvSpPr>
          <p:cNvPr id="13383" name="Text Box 12">
            <a:extLst>
              <a:ext uri="{FF2B5EF4-FFF2-40B4-BE49-F238E27FC236}">
                <a16:creationId xmlns:a16="http://schemas.microsoft.com/office/drawing/2014/main" id="{7D02097D-7F35-260C-4817-9F8A5B6F9BBD}"/>
              </a:ext>
            </a:extLst>
          </p:cNvPr>
          <p:cNvSpPr txBox="1">
            <a:spLocks noChangeArrowheads="1"/>
          </p:cNvSpPr>
          <p:nvPr/>
        </p:nvSpPr>
        <p:spPr bwMode="auto">
          <a:xfrm>
            <a:off x="1593850" y="101600"/>
            <a:ext cx="581025" cy="501650"/>
          </a:xfrm>
          <a:prstGeom prst="rect">
            <a:avLst/>
          </a:prstGeom>
          <a:solidFill>
            <a:schemeClr val="bg1"/>
          </a:solid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Wheel testing of regular mice for 4 weeks</a:t>
            </a:r>
          </a:p>
        </p:txBody>
      </p:sp>
      <p:sp>
        <p:nvSpPr>
          <p:cNvPr id="13384" name="Text Box 12">
            <a:extLst>
              <a:ext uri="{FF2B5EF4-FFF2-40B4-BE49-F238E27FC236}">
                <a16:creationId xmlns:a16="http://schemas.microsoft.com/office/drawing/2014/main" id="{027F1AC5-9466-8B19-1267-FC60F96E8B2F}"/>
              </a:ext>
            </a:extLst>
          </p:cNvPr>
          <p:cNvSpPr txBox="1">
            <a:spLocks noChangeArrowheads="1"/>
          </p:cNvSpPr>
          <p:nvPr/>
        </p:nvSpPr>
        <p:spPr bwMode="auto">
          <a:xfrm>
            <a:off x="8818563" y="3213100"/>
            <a:ext cx="219075" cy="1108075"/>
          </a:xfrm>
          <a:prstGeom prst="rect">
            <a:avLst/>
          </a:prstGeom>
          <a:noFill/>
          <a:ln w="12700">
            <a:solidFill>
              <a:schemeClr val="tx1"/>
            </a:solidFill>
            <a:miter lim="800000"/>
            <a:headEnd/>
            <a:tailEnd/>
          </a:ln>
        </p:spPr>
        <p:txBody>
          <a:bodyPr lIns="0" tIns="0" rIns="0" bIns="0">
            <a:spAutoFit/>
          </a:bodyPr>
          <a:lstStyle/>
          <a:p>
            <a:pPr eaLnBrk="1" fontAlgn="auto" hangingPunct="1">
              <a:spcBef>
                <a:spcPct val="50000"/>
              </a:spcBef>
              <a:spcAft>
                <a:spcPts val="0"/>
              </a:spcAft>
              <a:defRPr/>
            </a:pPr>
            <a:r>
              <a:rPr lang="en-US" sz="800" kern="0">
                <a:solidFill>
                  <a:sysClr val="windowText" lastClr="000000"/>
                </a:solidFill>
                <a:latin typeface="Arial" panose="020B0604020202020204" pitchFamily="34" charset="0"/>
                <a:cs typeface="Arial" panose="020B0604020202020204" pitchFamily="34" charset="0"/>
              </a:rPr>
              <a:t>Dissection in Jan. 2016 over 4-8 days</a:t>
            </a:r>
          </a:p>
        </p:txBody>
      </p:sp>
      <p:sp>
        <p:nvSpPr>
          <p:cNvPr id="13385" name="Text Box 57">
            <a:extLst>
              <a:ext uri="{FF2B5EF4-FFF2-40B4-BE49-F238E27FC236}">
                <a16:creationId xmlns:a16="http://schemas.microsoft.com/office/drawing/2014/main" id="{9BD9FD47-A3EF-CC3D-4B97-7150B84A230C}"/>
              </a:ext>
            </a:extLst>
          </p:cNvPr>
          <p:cNvSpPr txBox="1">
            <a:spLocks noChangeArrowheads="1"/>
          </p:cNvSpPr>
          <p:nvPr/>
        </p:nvSpPr>
        <p:spPr bwMode="auto">
          <a:xfrm>
            <a:off x="2617788" y="0"/>
            <a:ext cx="1495425" cy="593725"/>
          </a:xfrm>
          <a:prstGeom prst="rect">
            <a:avLst/>
          </a:prstGeom>
          <a:solidFill>
            <a:schemeClr val="bg1"/>
          </a:solidFill>
          <a:ln w="12700">
            <a:solidFill>
              <a:srgbClr val="009900"/>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Should we insert 3? days HCA measurement for some or all mice before the 2-week period of adult wheel access?</a:t>
            </a:r>
          </a:p>
        </p:txBody>
      </p:sp>
      <p:sp>
        <p:nvSpPr>
          <p:cNvPr id="13386" name="Text Box 57">
            <a:extLst>
              <a:ext uri="{FF2B5EF4-FFF2-40B4-BE49-F238E27FC236}">
                <a16:creationId xmlns:a16="http://schemas.microsoft.com/office/drawing/2014/main" id="{4F8386C7-69DB-8271-CCA1-FFB42134714E}"/>
              </a:ext>
            </a:extLst>
          </p:cNvPr>
          <p:cNvSpPr txBox="1">
            <a:spLocks noChangeArrowheads="1"/>
          </p:cNvSpPr>
          <p:nvPr/>
        </p:nvSpPr>
        <p:spPr bwMode="auto">
          <a:xfrm>
            <a:off x="4673600" y="3759200"/>
            <a:ext cx="3743325" cy="215900"/>
          </a:xfrm>
          <a:prstGeom prst="rect">
            <a:avLst/>
          </a:prstGeom>
          <a:solidFill>
            <a:schemeClr val="bg1"/>
          </a:solidFill>
          <a:ln w="12700">
            <a:solidFill>
              <a:srgbClr val="009900"/>
            </a:solidFill>
            <a:miter lim="800000"/>
            <a:headEnd/>
            <a:tailEnd/>
          </a:ln>
        </p:spPr>
        <p:txBody>
          <a:bodyPr lIns="45720" rIns="27432">
            <a:spAutoFit/>
          </a:bodyPr>
          <a:lstStyle/>
          <a:p>
            <a:pPr eaLnBrk="1" fontAlgn="auto" hangingPunct="1">
              <a:spcBef>
                <a:spcPct val="50000"/>
              </a:spcBef>
              <a:spcAft>
                <a:spcPts val="0"/>
              </a:spcAft>
              <a:defRPr/>
            </a:pPr>
            <a:r>
              <a:rPr lang="en-US" sz="800" kern="0">
                <a:solidFill>
                  <a:srgbClr val="009900"/>
                </a:solidFill>
                <a:latin typeface="Arial" panose="020B0604020202020204" pitchFamily="34" charset="0"/>
                <a:cs typeface="Arial" panose="020B0604020202020204" pitchFamily="34" charset="0"/>
              </a:rPr>
              <a:t>Note that only half of the mice get HCA data recorded during this 2-week period.</a:t>
            </a:r>
          </a:p>
        </p:txBody>
      </p:sp>
      <p:sp>
        <p:nvSpPr>
          <p:cNvPr id="13387" name="Text Box 57">
            <a:extLst>
              <a:ext uri="{FF2B5EF4-FFF2-40B4-BE49-F238E27FC236}">
                <a16:creationId xmlns:a16="http://schemas.microsoft.com/office/drawing/2014/main" id="{8460F6E1-3C0C-C8DE-C260-48B6F3BA3F8A}"/>
              </a:ext>
            </a:extLst>
          </p:cNvPr>
          <p:cNvSpPr txBox="1">
            <a:spLocks noChangeArrowheads="1"/>
          </p:cNvSpPr>
          <p:nvPr/>
        </p:nvSpPr>
        <p:spPr bwMode="auto">
          <a:xfrm>
            <a:off x="3446463" y="3571875"/>
            <a:ext cx="873125" cy="349250"/>
          </a:xfrm>
          <a:prstGeom prst="rect">
            <a:avLst/>
          </a:prstGeom>
          <a:solidFill>
            <a:schemeClr val="bg1"/>
          </a:solidFill>
          <a:ln w="12700">
            <a:solidFill>
              <a:srgbClr val="CC0066"/>
            </a:solidFill>
            <a:miter lim="800000"/>
            <a:headEnd/>
            <a:tailEnd/>
          </a:ln>
        </p:spPr>
        <p:txBody>
          <a:bodyPr lIns="45720" rIns="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WD then sucrose preference</a:t>
            </a:r>
          </a:p>
        </p:txBody>
      </p:sp>
      <p:sp>
        <p:nvSpPr>
          <p:cNvPr id="13388" name="Text Box 57">
            <a:extLst>
              <a:ext uri="{FF2B5EF4-FFF2-40B4-BE49-F238E27FC236}">
                <a16:creationId xmlns:a16="http://schemas.microsoft.com/office/drawing/2014/main" id="{3DA93D62-C281-E0A7-4659-4088751285EA}"/>
              </a:ext>
            </a:extLst>
          </p:cNvPr>
          <p:cNvSpPr txBox="1">
            <a:spLocks noChangeArrowheads="1"/>
          </p:cNvSpPr>
          <p:nvPr/>
        </p:nvSpPr>
        <p:spPr bwMode="auto">
          <a:xfrm>
            <a:off x="2632075" y="4513263"/>
            <a:ext cx="873125" cy="349250"/>
          </a:xfrm>
          <a:prstGeom prst="rect">
            <a:avLst/>
          </a:prstGeom>
          <a:solidFill>
            <a:schemeClr val="bg1"/>
          </a:solidFill>
          <a:ln w="12700">
            <a:solidFill>
              <a:srgbClr val="CC0066"/>
            </a:solidFill>
            <a:miter lim="800000"/>
            <a:headEnd/>
            <a:tailEnd/>
          </a:ln>
        </p:spPr>
        <p:txBody>
          <a:bodyPr lIns="45720" rIns="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WD then sucrose preference</a:t>
            </a:r>
          </a:p>
        </p:txBody>
      </p:sp>
      <p:sp>
        <p:nvSpPr>
          <p:cNvPr id="13389" name="Line 59">
            <a:extLst>
              <a:ext uri="{FF2B5EF4-FFF2-40B4-BE49-F238E27FC236}">
                <a16:creationId xmlns:a16="http://schemas.microsoft.com/office/drawing/2014/main" id="{21019A2E-1C6F-59E4-59B4-8720F3C978DF}"/>
              </a:ext>
            </a:extLst>
          </p:cNvPr>
          <p:cNvSpPr>
            <a:spLocks noChangeShapeType="1"/>
          </p:cNvSpPr>
          <p:nvPr/>
        </p:nvSpPr>
        <p:spPr bwMode="auto">
          <a:xfrm>
            <a:off x="4156075" y="1708150"/>
            <a:ext cx="138113" cy="118745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90" name="Text Box 57">
            <a:extLst>
              <a:ext uri="{FF2B5EF4-FFF2-40B4-BE49-F238E27FC236}">
                <a16:creationId xmlns:a16="http://schemas.microsoft.com/office/drawing/2014/main" id="{814B2A06-F841-1735-9B3C-BB22E946AC27}"/>
              </a:ext>
            </a:extLst>
          </p:cNvPr>
          <p:cNvSpPr txBox="1">
            <a:spLocks noChangeArrowheads="1"/>
          </p:cNvSpPr>
          <p:nvPr/>
        </p:nvSpPr>
        <p:spPr bwMode="auto">
          <a:xfrm>
            <a:off x="3803650" y="1555750"/>
            <a:ext cx="544513"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glucose tolerance</a:t>
            </a:r>
          </a:p>
        </p:txBody>
      </p:sp>
      <p:sp>
        <p:nvSpPr>
          <p:cNvPr id="13391" name="Text Box 57">
            <a:extLst>
              <a:ext uri="{FF2B5EF4-FFF2-40B4-BE49-F238E27FC236}">
                <a16:creationId xmlns:a16="http://schemas.microsoft.com/office/drawing/2014/main" id="{B4452259-25E3-75CB-2B11-635A59CFF1FF}"/>
              </a:ext>
            </a:extLst>
          </p:cNvPr>
          <p:cNvSpPr txBox="1">
            <a:spLocks noChangeArrowheads="1"/>
          </p:cNvSpPr>
          <p:nvPr/>
        </p:nvSpPr>
        <p:spPr bwMode="auto">
          <a:xfrm>
            <a:off x="2393950" y="1287463"/>
            <a:ext cx="446088"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blood sample</a:t>
            </a:r>
          </a:p>
        </p:txBody>
      </p:sp>
      <p:sp>
        <p:nvSpPr>
          <p:cNvPr id="13392" name="Line 59">
            <a:extLst>
              <a:ext uri="{FF2B5EF4-FFF2-40B4-BE49-F238E27FC236}">
                <a16:creationId xmlns:a16="http://schemas.microsoft.com/office/drawing/2014/main" id="{1AB6AC95-68E9-48A8-ECF8-047D27207701}"/>
              </a:ext>
            </a:extLst>
          </p:cNvPr>
          <p:cNvSpPr>
            <a:spLocks noChangeShapeType="1"/>
          </p:cNvSpPr>
          <p:nvPr/>
        </p:nvSpPr>
        <p:spPr bwMode="auto">
          <a:xfrm flipH="1" flipV="1">
            <a:off x="1404938" y="969963"/>
            <a:ext cx="217487" cy="488950"/>
          </a:xfrm>
          <a:prstGeom prst="line">
            <a:avLst/>
          </a:prstGeom>
          <a:noFill/>
          <a:ln w="19050">
            <a:solidFill>
              <a:srgbClr val="CC0066"/>
            </a:solidFill>
            <a:round/>
            <a:headEnd/>
            <a:tailEnd type="triangle" w="med" len="med"/>
          </a:ln>
        </p:spPr>
        <p:txBody>
          <a:bodyPr/>
          <a:lstStyle/>
          <a:p>
            <a:pPr eaLnBrk="1" fontAlgn="auto" hangingPunct="1">
              <a:spcBef>
                <a:spcPts val="0"/>
              </a:spcBef>
              <a:spcAft>
                <a:spcPts val="0"/>
              </a:spcAft>
              <a:defRPr/>
            </a:pPr>
            <a:endParaRPr lang="en-US" sz="1800" kern="0">
              <a:solidFill>
                <a:sysClr val="windowText" lastClr="000000"/>
              </a:solidFill>
              <a:latin typeface="Arial" panose="020B0604020202020204" pitchFamily="34" charset="0"/>
              <a:cs typeface="Arial" panose="020B0604020202020204" pitchFamily="34" charset="0"/>
            </a:endParaRPr>
          </a:p>
        </p:txBody>
      </p:sp>
      <p:sp>
        <p:nvSpPr>
          <p:cNvPr id="13393" name="Text Box 57">
            <a:extLst>
              <a:ext uri="{FF2B5EF4-FFF2-40B4-BE49-F238E27FC236}">
                <a16:creationId xmlns:a16="http://schemas.microsoft.com/office/drawing/2014/main" id="{B7ED5BB2-6C18-D450-B57A-5DD609C9A907}"/>
              </a:ext>
            </a:extLst>
          </p:cNvPr>
          <p:cNvSpPr txBox="1">
            <a:spLocks noChangeArrowheads="1"/>
          </p:cNvSpPr>
          <p:nvPr/>
        </p:nvSpPr>
        <p:spPr bwMode="auto">
          <a:xfrm>
            <a:off x="1416050" y="1300163"/>
            <a:ext cx="446088" cy="349250"/>
          </a:xfrm>
          <a:prstGeom prst="rect">
            <a:avLst/>
          </a:prstGeom>
          <a:solidFill>
            <a:schemeClr val="bg1"/>
          </a:solidFill>
          <a:ln w="12700">
            <a:solidFill>
              <a:srgbClr val="CC0066"/>
            </a:solidFill>
            <a:miter lim="800000"/>
            <a:headEnd/>
            <a:tailEnd/>
          </a:ln>
        </p:spPr>
        <p:txBody>
          <a:bodyPr lIns="45720" rIns="45720">
            <a:spAutoFit/>
          </a:bodyPr>
          <a:lstStyle/>
          <a:p>
            <a:pPr eaLnBrk="1" fontAlgn="auto" hangingPunct="1">
              <a:spcBef>
                <a:spcPct val="50000"/>
              </a:spcBef>
              <a:spcAft>
                <a:spcPts val="0"/>
              </a:spcAft>
              <a:defRPr/>
            </a:pPr>
            <a:r>
              <a:rPr lang="en-US" sz="800" kern="0">
                <a:solidFill>
                  <a:srgbClr val="CC0066"/>
                </a:solidFill>
                <a:latin typeface="Arial" panose="020B0604020202020204" pitchFamily="34" charset="0"/>
                <a:cs typeface="Arial" panose="020B0604020202020204" pitchFamily="34" charset="0"/>
              </a:rPr>
              <a:t>blood sample</a:t>
            </a:r>
          </a:p>
        </p:txBody>
      </p:sp>
      <p:sp>
        <p:nvSpPr>
          <p:cNvPr id="13395" name="Text Box 57">
            <a:extLst>
              <a:ext uri="{FF2B5EF4-FFF2-40B4-BE49-F238E27FC236}">
                <a16:creationId xmlns:a16="http://schemas.microsoft.com/office/drawing/2014/main" id="{23244B4F-4DEF-59F7-6A96-F07E08A05E15}"/>
              </a:ext>
            </a:extLst>
          </p:cNvPr>
          <p:cNvSpPr txBox="1">
            <a:spLocks noChangeArrowheads="1"/>
          </p:cNvSpPr>
          <p:nvPr/>
        </p:nvSpPr>
        <p:spPr bwMode="auto">
          <a:xfrm>
            <a:off x="1322388" y="6565900"/>
            <a:ext cx="366712"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ends 21 Oct 2015</a:t>
            </a:r>
          </a:p>
        </p:txBody>
      </p:sp>
      <p:sp>
        <p:nvSpPr>
          <p:cNvPr id="13396" name="Text Box 57">
            <a:extLst>
              <a:ext uri="{FF2B5EF4-FFF2-40B4-BE49-F238E27FC236}">
                <a16:creationId xmlns:a16="http://schemas.microsoft.com/office/drawing/2014/main" id="{A084D3EC-2CA7-FBF1-F14D-DF61E088E505}"/>
              </a:ext>
            </a:extLst>
          </p:cNvPr>
          <p:cNvSpPr txBox="1">
            <a:spLocks noChangeArrowheads="1"/>
          </p:cNvSpPr>
          <p:nvPr/>
        </p:nvSpPr>
        <p:spPr bwMode="auto">
          <a:xfrm>
            <a:off x="2332038" y="6572250"/>
            <a:ext cx="366712"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ends 16 Dec 2015</a:t>
            </a:r>
          </a:p>
        </p:txBody>
      </p:sp>
      <p:sp>
        <p:nvSpPr>
          <p:cNvPr id="13397" name="Text Box 57">
            <a:extLst>
              <a:ext uri="{FF2B5EF4-FFF2-40B4-BE49-F238E27FC236}">
                <a16:creationId xmlns:a16="http://schemas.microsoft.com/office/drawing/2014/main" id="{DD7CEC1B-B7DC-D8F2-4EBD-6482464205CA}"/>
              </a:ext>
            </a:extLst>
          </p:cNvPr>
          <p:cNvSpPr txBox="1">
            <a:spLocks noChangeArrowheads="1"/>
          </p:cNvSpPr>
          <p:nvPr/>
        </p:nvSpPr>
        <p:spPr bwMode="auto">
          <a:xfrm>
            <a:off x="1587500" y="6148388"/>
            <a:ext cx="892175" cy="276225"/>
          </a:xfrm>
          <a:prstGeom prst="rect">
            <a:avLst/>
          </a:prstGeom>
          <a:solidFill>
            <a:schemeClr val="bg1"/>
          </a:solidFill>
          <a:ln w="12700">
            <a:solidFill>
              <a:srgbClr val="CC0066"/>
            </a:solidFill>
            <a:miter lim="800000"/>
            <a:headEnd/>
            <a:tailEnd/>
          </a:ln>
        </p:spPr>
        <p:txBody>
          <a:bodyPr lIns="0" tIns="0" rIns="0" bIns="0">
            <a:spAutoFit/>
          </a:bodyPr>
          <a:lstStyle/>
          <a:p>
            <a:pPr eaLnBrk="1" fontAlgn="auto" hangingPunct="1">
              <a:spcBef>
                <a:spcPct val="50000"/>
              </a:spcBef>
              <a:spcAft>
                <a:spcPts val="0"/>
              </a:spcAft>
              <a:defRPr/>
            </a:pPr>
            <a:r>
              <a:rPr lang="en-US" sz="600" kern="0">
                <a:solidFill>
                  <a:srgbClr val="CC0066"/>
                </a:solidFill>
                <a:latin typeface="Arial" panose="020B0604020202020204" pitchFamily="34" charset="0"/>
                <a:cs typeface="Arial" panose="020B0604020202020204" pitchFamily="34" charset="0"/>
              </a:rPr>
              <a:t>1st batch regular mice on wheels 3 Nov 2015, last batch off 30 Nov 2015</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94B52713-CFBA-6A52-B0BF-0C2093FF900E}"/>
              </a:ext>
            </a:extLst>
          </p:cNvPr>
          <p:cNvGraphicFramePr>
            <a:graphicFrameLocks noGrp="1"/>
          </p:cNvGraphicFramePr>
          <p:nvPr/>
        </p:nvGraphicFramePr>
        <p:xfrm>
          <a:off x="276225" y="5888038"/>
          <a:ext cx="8555038" cy="271462"/>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46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0.91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7879" marB="37879">
                    <a:noFill/>
                  </a:tcPr>
                </a:tc>
                <a:extLst>
                  <a:ext uri="{0D108BD9-81ED-4DB2-BD59-A6C34878D82A}">
                    <a16:rowId xmlns:a16="http://schemas.microsoft.com/office/drawing/2014/main" val="106545722"/>
                  </a:ext>
                </a:extLst>
              </a:tr>
            </a:tbl>
          </a:graphicData>
        </a:graphic>
      </p:graphicFrame>
      <p:sp>
        <p:nvSpPr>
          <p:cNvPr id="473104" name="Slide Number Placeholder 1">
            <a:extLst>
              <a:ext uri="{FF2B5EF4-FFF2-40B4-BE49-F238E27FC236}">
                <a16:creationId xmlns:a16="http://schemas.microsoft.com/office/drawing/2014/main" id="{233835BF-6409-63E1-448F-9C3E456BAB0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B608330-B48A-4DC2-BF3D-13DC1A1F2F93}" type="slidenum">
              <a:rPr lang="en-US" altLang="en-US" sz="1400"/>
              <a:pPr>
                <a:spcBef>
                  <a:spcPct val="0"/>
                </a:spcBef>
                <a:buFontTx/>
                <a:buNone/>
              </a:pPr>
              <a:t>255</a:t>
            </a:fld>
            <a:endParaRPr lang="en-US" altLang="en-US" sz="1400"/>
          </a:p>
        </p:txBody>
      </p:sp>
      <p:sp>
        <p:nvSpPr>
          <p:cNvPr id="473105" name="Line 4">
            <a:extLst>
              <a:ext uri="{FF2B5EF4-FFF2-40B4-BE49-F238E27FC236}">
                <a16:creationId xmlns:a16="http://schemas.microsoft.com/office/drawing/2014/main" id="{A08BB054-26E4-0CD2-ADC1-E7E9B4B09059}"/>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06" name="Text Box 5">
            <a:extLst>
              <a:ext uri="{FF2B5EF4-FFF2-40B4-BE49-F238E27FC236}">
                <a16:creationId xmlns:a16="http://schemas.microsoft.com/office/drawing/2014/main" id="{F6AD3628-5E5A-9BB7-81F3-623A130C9C1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3107" name="TextBox 2">
            <a:extLst>
              <a:ext uri="{FF2B5EF4-FFF2-40B4-BE49-F238E27FC236}">
                <a16:creationId xmlns:a16="http://schemas.microsoft.com/office/drawing/2014/main" id="{EF205181-5CFF-30C6-799B-FAF9FD899364}"/>
              </a:ext>
            </a:extLst>
          </p:cNvPr>
          <p:cNvSpPr txBox="1">
            <a:spLocks noChangeArrowheads="1"/>
          </p:cNvSpPr>
          <p:nvPr/>
        </p:nvSpPr>
        <p:spPr bwMode="auto">
          <a:xfrm>
            <a:off x="187325"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Western diet increased body mass.</a:t>
            </a:r>
          </a:p>
        </p:txBody>
      </p:sp>
      <p:graphicFrame>
        <p:nvGraphicFramePr>
          <p:cNvPr id="2" name="Table 1">
            <a:extLst>
              <a:ext uri="{FF2B5EF4-FFF2-40B4-BE49-F238E27FC236}">
                <a16:creationId xmlns:a16="http://schemas.microsoft.com/office/drawing/2014/main" id="{9ACC8E8B-F009-93C5-15D3-775B5AB09BA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1.39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0.28</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10.04</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8.42</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0.96</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0.52</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1.29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0.30</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0.67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0.44</a:t>
                      </a:r>
                    </a:p>
                  </a:txBody>
                  <a:tcPr marL="7620" marR="7620" marT="7620" marB="0"/>
                </a:tc>
                <a:extLst>
                  <a:ext uri="{0D108BD9-81ED-4DB2-BD59-A6C34878D82A}">
                    <a16:rowId xmlns:a16="http://schemas.microsoft.com/office/drawing/2014/main" val="2548528181"/>
                  </a:ext>
                </a:extLst>
              </a:tr>
            </a:tbl>
          </a:graphicData>
        </a:graphic>
      </p:graphicFrame>
      <p:sp>
        <p:nvSpPr>
          <p:cNvPr id="473164" name="Line 4">
            <a:extLst>
              <a:ext uri="{FF2B5EF4-FFF2-40B4-BE49-F238E27FC236}">
                <a16:creationId xmlns:a16="http://schemas.microsoft.com/office/drawing/2014/main" id="{6D4E5EEE-3F83-798E-D8FF-DE888FFBBAE5}"/>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65" name="Line 4">
            <a:extLst>
              <a:ext uri="{FF2B5EF4-FFF2-40B4-BE49-F238E27FC236}">
                <a16:creationId xmlns:a16="http://schemas.microsoft.com/office/drawing/2014/main" id="{414E72DD-8EF6-088C-CDD1-54FD6B33B6E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3166" name="Rectangle 2">
            <a:extLst>
              <a:ext uri="{FF2B5EF4-FFF2-40B4-BE49-F238E27FC236}">
                <a16:creationId xmlns:a16="http://schemas.microsoft.com/office/drawing/2014/main" id="{3AF45049-B96D-D4CC-9B64-286276DEF73A}"/>
              </a:ext>
            </a:extLst>
          </p:cNvPr>
          <p:cNvSpPr>
            <a:spLocks noChangeArrowheads="1"/>
          </p:cNvSpPr>
          <p:nvPr/>
        </p:nvSpPr>
        <p:spPr bwMode="auto">
          <a:xfrm>
            <a:off x="204788" y="1163638"/>
            <a:ext cx="8689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b="1">
                <a:solidFill>
                  <a:srgbClr val="000000"/>
                </a:solidFill>
                <a:latin typeface="Arial" panose="020B0604020202020204" pitchFamily="34" charset="0"/>
                <a:cs typeface="Arial" panose="020B0604020202020204" pitchFamily="34" charset="0"/>
              </a:rPr>
              <a:t>Body Mass After 3 Weeks Juvenile Exposure</a:t>
            </a:r>
            <a:r>
              <a:rPr lang="en-US" altLang="en-US" sz="2600">
                <a:solidFill>
                  <a:srgbClr val="000000"/>
                </a:solidFill>
                <a:latin typeface="Arial" panose="020B0604020202020204" pitchFamily="34" charset="0"/>
                <a:cs typeface="Arial" panose="020B0604020202020204" pitchFamily="34" charset="0"/>
              </a:rPr>
              <a:t> (N = 163)</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CD1B87DF-9EFB-C66A-5B33-57F843123E7A}"/>
              </a:ext>
            </a:extLst>
          </p:cNvPr>
          <p:cNvGraphicFramePr>
            <a:graphicFrameLocks noGrp="1"/>
          </p:cNvGraphicFramePr>
          <p:nvPr/>
        </p:nvGraphicFramePr>
        <p:xfrm>
          <a:off x="276225" y="5888038"/>
          <a:ext cx="8555038" cy="544512"/>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2256">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extLst>
                  <a:ext uri="{0D108BD9-81ED-4DB2-BD59-A6C34878D82A}">
                    <a16:rowId xmlns:a16="http://schemas.microsoft.com/office/drawing/2014/main" val="106545722"/>
                  </a:ext>
                </a:extLst>
              </a:tr>
              <a:tr h="272256">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 3.50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0.06</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49" marB="38149">
                    <a:noFill/>
                  </a:tcPr>
                </a:tc>
                <a:extLst>
                  <a:ext uri="{0D108BD9-81ED-4DB2-BD59-A6C34878D82A}">
                    <a16:rowId xmlns:a16="http://schemas.microsoft.com/office/drawing/2014/main" val="437554035"/>
                  </a:ext>
                </a:extLst>
              </a:tr>
            </a:tbl>
          </a:graphicData>
        </a:graphic>
      </p:graphicFrame>
      <p:sp>
        <p:nvSpPr>
          <p:cNvPr id="475158" name="Slide Number Placeholder 1">
            <a:extLst>
              <a:ext uri="{FF2B5EF4-FFF2-40B4-BE49-F238E27FC236}">
                <a16:creationId xmlns:a16="http://schemas.microsoft.com/office/drawing/2014/main" id="{C5D68323-B3BA-87F2-D68F-D2159B4D87C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4703C03-8C22-4CF2-94AD-A9D84AC760BE}" type="slidenum">
              <a:rPr lang="en-US" altLang="en-US" sz="1400"/>
              <a:pPr>
                <a:spcBef>
                  <a:spcPct val="0"/>
                </a:spcBef>
                <a:buFontTx/>
                <a:buNone/>
              </a:pPr>
              <a:t>256</a:t>
            </a:fld>
            <a:endParaRPr lang="en-US" altLang="en-US" sz="1400"/>
          </a:p>
        </p:txBody>
      </p:sp>
      <p:sp>
        <p:nvSpPr>
          <p:cNvPr id="475159" name="Line 4">
            <a:extLst>
              <a:ext uri="{FF2B5EF4-FFF2-40B4-BE49-F238E27FC236}">
                <a16:creationId xmlns:a16="http://schemas.microsoft.com/office/drawing/2014/main" id="{5E5C338C-F11A-05F4-B4F6-C4F60003573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160" name="Text Box 5">
            <a:extLst>
              <a:ext uri="{FF2B5EF4-FFF2-40B4-BE49-F238E27FC236}">
                <a16:creationId xmlns:a16="http://schemas.microsoft.com/office/drawing/2014/main" id="{5EC06491-095E-ABB2-249A-D5F3544A36AB}"/>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5161" name="TextBox 2">
            <a:extLst>
              <a:ext uri="{FF2B5EF4-FFF2-40B4-BE49-F238E27FC236}">
                <a16:creationId xmlns:a16="http://schemas.microsoft.com/office/drawing/2014/main" id="{CC116362-9083-9C30-DBDF-57CBCE0D0784}"/>
              </a:ext>
            </a:extLst>
          </p:cNvPr>
          <p:cNvSpPr txBox="1">
            <a:spLocks noChangeArrowheads="1"/>
          </p:cNvSpPr>
          <p:nvPr/>
        </p:nvSpPr>
        <p:spPr bwMode="auto">
          <a:xfrm>
            <a:off x="187325"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graphicFrame>
        <p:nvGraphicFramePr>
          <p:cNvPr id="2" name="Table 1">
            <a:extLst>
              <a:ext uri="{FF2B5EF4-FFF2-40B4-BE49-F238E27FC236}">
                <a16:creationId xmlns:a16="http://schemas.microsoft.com/office/drawing/2014/main" id="{BA88E062-66B5-B42E-CD94-1F40281FD34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2.24</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0497274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cs typeface="Arial" panose="020B0604020202020204" pitchFamily="34" charset="0"/>
                        </a:rPr>
                        <a:t>2.22</a:t>
                      </a: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13.64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u="none" strike="noStrike">
                          <a:effectLst/>
                          <a:latin typeface="Arial" panose="020B0604020202020204" pitchFamily="34" charset="0"/>
                          <a:cs typeface="Arial" panose="020B0604020202020204" pitchFamily="34" charset="0"/>
                        </a:rPr>
                        <a: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0.77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0.10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0.76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0.55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u="none" strike="noStrike">
                          <a:effectLst/>
                          <a:latin typeface="Arial" panose="020B0604020202020204" pitchFamily="34" charset="0"/>
                          <a:cs typeface="Arial" panose="020B0604020202020204" pitchFamily="34" charset="0"/>
                        </a:rPr>
                        <a:t>0.49</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0.30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u="none" strike="noStrike">
                          <a:effectLst/>
                          <a:latin typeface="Arial" panose="020B0604020202020204" pitchFamily="34" charset="0"/>
                          <a:cs typeface="Arial" panose="020B0604020202020204" pitchFamily="34" charset="0"/>
                        </a:rPr>
                        <a:t>0.61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548528181"/>
                  </a:ext>
                </a:extLst>
              </a:tr>
            </a:tbl>
          </a:graphicData>
        </a:graphic>
      </p:graphicFrame>
      <p:sp>
        <p:nvSpPr>
          <p:cNvPr id="475218" name="Line 4">
            <a:extLst>
              <a:ext uri="{FF2B5EF4-FFF2-40B4-BE49-F238E27FC236}">
                <a16:creationId xmlns:a16="http://schemas.microsoft.com/office/drawing/2014/main" id="{2E14A9E8-3203-C767-E468-21CC31DEEB33}"/>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219" name="Line 4">
            <a:extLst>
              <a:ext uri="{FF2B5EF4-FFF2-40B4-BE49-F238E27FC236}">
                <a16:creationId xmlns:a16="http://schemas.microsoft.com/office/drawing/2014/main" id="{B7FD2715-DDD4-4E08-F610-6A9650549F07}"/>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5220" name="Rectangle 2">
            <a:extLst>
              <a:ext uri="{FF2B5EF4-FFF2-40B4-BE49-F238E27FC236}">
                <a16:creationId xmlns:a16="http://schemas.microsoft.com/office/drawing/2014/main" id="{7041B03E-32F7-7309-B061-AE4A4D4108FB}"/>
              </a:ext>
            </a:extLst>
          </p:cNvPr>
          <p:cNvSpPr>
            <a:spLocks noChangeArrowheads="1"/>
          </p:cNvSpPr>
          <p:nvPr/>
        </p:nvSpPr>
        <p:spPr bwMode="auto">
          <a:xfrm>
            <a:off x="276225" y="1163638"/>
            <a:ext cx="85550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Body Mass Before Wheel Testing</a:t>
            </a:r>
            <a:r>
              <a:rPr lang="en-US" altLang="en-US" sz="2800">
                <a:solidFill>
                  <a:srgbClr val="000000"/>
                </a:solidFill>
                <a:latin typeface="Arial" panose="020B0604020202020204" pitchFamily="34" charset="0"/>
                <a:cs typeface="Arial" panose="020B0604020202020204" pitchFamily="34" charset="0"/>
              </a:rPr>
              <a:t> (N = 147)</a:t>
            </a: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Slide Number Placeholder 1">
            <a:extLst>
              <a:ext uri="{FF2B5EF4-FFF2-40B4-BE49-F238E27FC236}">
                <a16:creationId xmlns:a16="http://schemas.microsoft.com/office/drawing/2014/main" id="{8613B45C-E881-EDB5-D184-65D722DDD39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3888ED0-B2AD-4018-BE4D-BB774125CA55}" type="slidenum">
              <a:rPr lang="en-US" altLang="en-US" sz="1400"/>
              <a:pPr>
                <a:spcBef>
                  <a:spcPct val="0"/>
                </a:spcBef>
                <a:buFontTx/>
                <a:buNone/>
              </a:pPr>
              <a:t>257</a:t>
            </a:fld>
            <a:endParaRPr lang="en-US" altLang="en-US" sz="1400"/>
          </a:p>
        </p:txBody>
      </p:sp>
      <p:sp>
        <p:nvSpPr>
          <p:cNvPr id="477187" name="Line 4">
            <a:extLst>
              <a:ext uri="{FF2B5EF4-FFF2-40B4-BE49-F238E27FC236}">
                <a16:creationId xmlns:a16="http://schemas.microsoft.com/office/drawing/2014/main" id="{F1875157-DF24-D5C2-3EB6-42A535FABB91}"/>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188" name="Text Box 5">
            <a:extLst>
              <a:ext uri="{FF2B5EF4-FFF2-40B4-BE49-F238E27FC236}">
                <a16:creationId xmlns:a16="http://schemas.microsoft.com/office/drawing/2014/main" id="{A26C8FDE-D302-8ACA-1FBB-A652E0C27CDA}"/>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 - 23 March 2018</a:t>
            </a:r>
            <a:endParaRPr lang="en-US" altLang="en-US" sz="2400">
              <a:latin typeface="Arial" panose="020B0604020202020204" pitchFamily="34" charset="0"/>
              <a:cs typeface="Arial" panose="020B0604020202020204" pitchFamily="34" charset="0"/>
            </a:endParaRPr>
          </a:p>
        </p:txBody>
      </p:sp>
      <p:sp>
        <p:nvSpPr>
          <p:cNvPr id="477189" name="TextBox 2">
            <a:extLst>
              <a:ext uri="{FF2B5EF4-FFF2-40B4-BE49-F238E27FC236}">
                <a16:creationId xmlns:a16="http://schemas.microsoft.com/office/drawing/2014/main" id="{7A664A21-48D6-1CB4-856D-9928FF2C7985}"/>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A8F78D15-A254-AE61-B041-4D6ADBFC12E4}"/>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0.28</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0.60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4.19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36.38</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0.15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0.70</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3930954028"/>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4.78</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164980781"/>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127</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7.21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127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0.81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8528181"/>
                  </a:ext>
                </a:extLst>
              </a:tr>
            </a:tbl>
          </a:graphicData>
        </a:graphic>
      </p:graphicFrame>
      <p:sp>
        <p:nvSpPr>
          <p:cNvPr id="477246" name="Line 4">
            <a:extLst>
              <a:ext uri="{FF2B5EF4-FFF2-40B4-BE49-F238E27FC236}">
                <a16:creationId xmlns:a16="http://schemas.microsoft.com/office/drawing/2014/main" id="{97DCE928-A928-D839-1497-1464400700F7}"/>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247" name="Line 4">
            <a:extLst>
              <a:ext uri="{FF2B5EF4-FFF2-40B4-BE49-F238E27FC236}">
                <a16:creationId xmlns:a16="http://schemas.microsoft.com/office/drawing/2014/main" id="{2B17F225-4760-9DDF-64A3-96A944CEC786}"/>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7248" name="Rectangle 2">
            <a:extLst>
              <a:ext uri="{FF2B5EF4-FFF2-40B4-BE49-F238E27FC236}">
                <a16:creationId xmlns:a16="http://schemas.microsoft.com/office/drawing/2014/main" id="{FD9FB507-CC2A-F21D-4A01-DB0C81CA5FFF}"/>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1-7</a:t>
            </a:r>
            <a:r>
              <a:rPr lang="en-US" altLang="en-US" sz="2800">
                <a:solidFill>
                  <a:srgbClr val="000000"/>
                </a:solidFill>
                <a:latin typeface="Arial" panose="020B0604020202020204" pitchFamily="34" charset="0"/>
                <a:cs typeface="Arial" panose="020B0604020202020204" pitchFamily="34" charset="0"/>
              </a:rPr>
              <a:t> (N = 144)</a:t>
            </a:r>
          </a:p>
        </p:txBody>
      </p:sp>
      <p:graphicFrame>
        <p:nvGraphicFramePr>
          <p:cNvPr id="4" name="Table 3">
            <a:extLst>
              <a:ext uri="{FF2B5EF4-FFF2-40B4-BE49-F238E27FC236}">
                <a16:creationId xmlns:a16="http://schemas.microsoft.com/office/drawing/2014/main" id="{C9A9C8E9-33DE-53D5-4E2E-4ACFE79004E6}"/>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2.17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Wheel Freeness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0.18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0.68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8.12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Slide Number Placeholder 1">
            <a:extLst>
              <a:ext uri="{FF2B5EF4-FFF2-40B4-BE49-F238E27FC236}">
                <a16:creationId xmlns:a16="http://schemas.microsoft.com/office/drawing/2014/main" id="{6F43F85F-DDAA-F821-81E3-FA9710C356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2C8392F-1F12-411C-AF1F-E64FDE2E4B69}" type="slidenum">
              <a:rPr lang="en-US" altLang="en-US" sz="1400"/>
              <a:pPr>
                <a:spcBef>
                  <a:spcPct val="0"/>
                </a:spcBef>
                <a:buFontTx/>
                <a:buNone/>
              </a:pPr>
              <a:t>258</a:t>
            </a:fld>
            <a:endParaRPr lang="en-US" altLang="en-US" sz="1400"/>
          </a:p>
        </p:txBody>
      </p:sp>
      <p:sp>
        <p:nvSpPr>
          <p:cNvPr id="479235" name="Line 4">
            <a:extLst>
              <a:ext uri="{FF2B5EF4-FFF2-40B4-BE49-F238E27FC236}">
                <a16:creationId xmlns:a16="http://schemas.microsoft.com/office/drawing/2014/main" id="{1F14A50F-DAFE-6839-8025-BFC3F039CC3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36" name="Text Box 5">
            <a:extLst>
              <a:ext uri="{FF2B5EF4-FFF2-40B4-BE49-F238E27FC236}">
                <a16:creationId xmlns:a16="http://schemas.microsoft.com/office/drawing/2014/main" id="{0C6B2FA9-610B-4E23-B2DF-93AC243B2CA7}"/>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79237" name="TextBox 2">
            <a:extLst>
              <a:ext uri="{FF2B5EF4-FFF2-40B4-BE49-F238E27FC236}">
                <a16:creationId xmlns:a16="http://schemas.microsoft.com/office/drawing/2014/main" id="{6C5D54BD-8E6D-FB30-A7AB-85FEAC9B3C56}"/>
              </a:ext>
            </a:extLst>
          </p:cNvPr>
          <p:cNvSpPr txBox="1">
            <a:spLocks noChangeArrowheads="1"/>
          </p:cNvSpPr>
          <p:nvPr/>
        </p:nvSpPr>
        <p:spPr bwMode="auto">
          <a:xfrm>
            <a:off x="187325" y="541338"/>
            <a:ext cx="9069388"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effects depend on genetic background.</a:t>
            </a:r>
          </a:p>
        </p:txBody>
      </p:sp>
      <p:graphicFrame>
        <p:nvGraphicFramePr>
          <p:cNvPr id="2" name="Table 1">
            <a:extLst>
              <a:ext uri="{FF2B5EF4-FFF2-40B4-BE49-F238E27FC236}">
                <a16:creationId xmlns:a16="http://schemas.microsoft.com/office/drawing/2014/main" id="{9312FC27-D1DB-39EC-A9B8-7479D4182BE5}"/>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Juvenile wheels</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0.95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0.37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0497274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Western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6.44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34.33</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&lt;0.01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0.35</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0.57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3930954028"/>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7.29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0.04</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164980781"/>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Diet *</a:t>
                      </a:r>
                      <a:r>
                        <a:rPr lang="en-US" sz="2400" b="1" u="none" strike="noStrike" baseline="0">
                          <a:effectLst/>
                          <a:latin typeface="Arial" panose="020B0604020202020204" pitchFamily="34" charset="0"/>
                          <a:cs typeface="Arial" panose="020B0604020202020204" pitchFamily="34" charset="0"/>
                        </a:rPr>
                        <a:t>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10.09</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1"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0.02</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0.2</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tc>
                  <a:txBody>
                    <a:bodyPr/>
                    <a:lstStyle/>
                    <a:p>
                      <a:pPr algn="r" fontAlgn="ctr"/>
                      <a:r>
                        <a:rPr lang="en-US" sz="2400" b="0" i="0" u="none" strike="noStrike">
                          <a:solidFill>
                            <a:srgbClr val="000000"/>
                          </a:solidFill>
                          <a:effectLst/>
                          <a:latin typeface="Arial" panose="020B0604020202020204" pitchFamily="34" charset="0"/>
                          <a:ea typeface="Times New Roman" panose="02020603050405020304" pitchFamily="18" charset="0"/>
                          <a:cs typeface="Arial" panose="020B0604020202020204" pitchFamily="34" charset="0"/>
                        </a:rPr>
                        <a:t>0.67</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38102" marB="38102" anchor="ctr"/>
                </a:tc>
                <a:extLst>
                  <a:ext uri="{0D108BD9-81ED-4DB2-BD59-A6C34878D82A}">
                    <a16:rowId xmlns:a16="http://schemas.microsoft.com/office/drawing/2014/main" val="2548528181"/>
                  </a:ext>
                </a:extLst>
              </a:tr>
            </a:tbl>
          </a:graphicData>
        </a:graphic>
      </p:graphicFrame>
      <p:sp>
        <p:nvSpPr>
          <p:cNvPr id="479294" name="Line 4">
            <a:extLst>
              <a:ext uri="{FF2B5EF4-FFF2-40B4-BE49-F238E27FC236}">
                <a16:creationId xmlns:a16="http://schemas.microsoft.com/office/drawing/2014/main" id="{AB492AB0-622A-5A9A-1311-FC5225E7D18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95" name="Line 4">
            <a:extLst>
              <a:ext uri="{FF2B5EF4-FFF2-40B4-BE49-F238E27FC236}">
                <a16:creationId xmlns:a16="http://schemas.microsoft.com/office/drawing/2014/main" id="{AA429D8C-BBA5-90E9-EB3F-873739EFBD7F}"/>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79296" name="Rectangle 2">
            <a:extLst>
              <a:ext uri="{FF2B5EF4-FFF2-40B4-BE49-F238E27FC236}">
                <a16:creationId xmlns:a16="http://schemas.microsoft.com/office/drawing/2014/main" id="{3096CB91-3C2E-2609-D067-214F0A02F5EB}"/>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Adult Wheel Running on Days 1-7</a:t>
            </a:r>
            <a:r>
              <a:rPr lang="en-US" altLang="en-US" sz="2800">
                <a:solidFill>
                  <a:srgbClr val="000000"/>
                </a:solidFill>
                <a:latin typeface="Arial" panose="020B0604020202020204" pitchFamily="34" charset="0"/>
                <a:cs typeface="Arial" panose="020B0604020202020204" pitchFamily="34" charset="0"/>
              </a:rPr>
              <a:t> (N = 144)</a:t>
            </a:r>
          </a:p>
        </p:txBody>
      </p:sp>
      <p:graphicFrame>
        <p:nvGraphicFramePr>
          <p:cNvPr id="4" name="Table 3">
            <a:extLst>
              <a:ext uri="{FF2B5EF4-FFF2-40B4-BE49-F238E27FC236}">
                <a16:creationId xmlns:a16="http://schemas.microsoft.com/office/drawing/2014/main" id="{62DBE1E5-7A71-8FA8-DE64-2E0181AB4706}"/>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1.52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Wheel Freeness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0.60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10.04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1AA83F59-7ADB-7DBC-0B1A-F68526AC46C2}"/>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1283" name="Slide Number Placeholder 1">
            <a:extLst>
              <a:ext uri="{FF2B5EF4-FFF2-40B4-BE49-F238E27FC236}">
                <a16:creationId xmlns:a16="http://schemas.microsoft.com/office/drawing/2014/main" id="{211C3034-9F80-569E-9B63-B0C3BF8A399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03857BB-FA86-41EA-8569-38A6705705A7}" type="slidenum">
              <a:rPr lang="en-US" altLang="en-US" sz="1400"/>
              <a:pPr>
                <a:spcBef>
                  <a:spcPct val="0"/>
                </a:spcBef>
                <a:buFontTx/>
                <a:buNone/>
              </a:pPr>
              <a:t>259</a:t>
            </a:fld>
            <a:endParaRPr lang="en-US" altLang="en-US" sz="1400"/>
          </a:p>
        </p:txBody>
      </p:sp>
      <p:sp>
        <p:nvSpPr>
          <p:cNvPr id="481284" name="Line 4">
            <a:extLst>
              <a:ext uri="{FF2B5EF4-FFF2-40B4-BE49-F238E27FC236}">
                <a16:creationId xmlns:a16="http://schemas.microsoft.com/office/drawing/2014/main" id="{9710C8BE-B93A-1C13-57E8-117AEFCE10D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1285" name="Text Box 5">
            <a:extLst>
              <a:ext uri="{FF2B5EF4-FFF2-40B4-BE49-F238E27FC236}">
                <a16:creationId xmlns:a16="http://schemas.microsoft.com/office/drawing/2014/main" id="{7F1A3B3B-5F8F-A3A1-46EE-133AF9BA6CA4}"/>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1286" name="TextBox 2">
            <a:extLst>
              <a:ext uri="{FF2B5EF4-FFF2-40B4-BE49-F238E27FC236}">
                <a16:creationId xmlns:a16="http://schemas.microsoft.com/office/drawing/2014/main" id="{0733BD3F-EB62-1F4C-143B-62C762784B5F}"/>
              </a:ext>
            </a:extLst>
          </p:cNvPr>
          <p:cNvSpPr txBox="1">
            <a:spLocks noChangeArrowheads="1"/>
          </p:cNvSpPr>
          <p:nvPr/>
        </p:nvSpPr>
        <p:spPr bwMode="auto">
          <a:xfrm>
            <a:off x="23813" y="519113"/>
            <a:ext cx="9069387"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a:t>
            </a:r>
            <a:r>
              <a:rPr lang="en-US" altLang="en-US" sz="1600">
                <a:solidFill>
                  <a:srgbClr val="000000"/>
                </a:solidFill>
                <a:latin typeface="Arial" panose="020B0604020202020204" pitchFamily="34" charset="0"/>
                <a:cs typeface="Arial" panose="020B0604020202020204" pitchFamily="34" charset="0"/>
              </a:rPr>
              <a:t>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000000"/>
                </a:solidFill>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00"/>
                </a:solidFill>
                <a:latin typeface="Arial" panose="020B0604020202020204" pitchFamily="34" charset="0"/>
                <a:cs typeface="Arial" panose="020B0604020202020204" pitchFamily="34" charset="0"/>
              </a:rPr>
              <a:t>.</a:t>
            </a:r>
            <a:endParaRPr lang="en-US" altLang="en-US" sz="1600"/>
          </a:p>
        </p:txBody>
      </p:sp>
      <p:sp>
        <p:nvSpPr>
          <p:cNvPr id="481287" name="TextBox 2">
            <a:extLst>
              <a:ext uri="{FF2B5EF4-FFF2-40B4-BE49-F238E27FC236}">
                <a16:creationId xmlns:a16="http://schemas.microsoft.com/office/drawing/2014/main" id="{32368C52-EC93-6650-FA75-4994A08CAE21}"/>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a:t>
            </a:r>
          </a:p>
        </p:txBody>
      </p:sp>
      <p:sp>
        <p:nvSpPr>
          <p:cNvPr id="481288" name="Rectangle 3">
            <a:extLst>
              <a:ext uri="{FF2B5EF4-FFF2-40B4-BE49-F238E27FC236}">
                <a16:creationId xmlns:a16="http://schemas.microsoft.com/office/drawing/2014/main" id="{98467104-50C2-CC66-D060-EBA2E4F2DB4C}"/>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1289" name="TextBox 2">
            <a:extLst>
              <a:ext uri="{FF2B5EF4-FFF2-40B4-BE49-F238E27FC236}">
                <a16:creationId xmlns:a16="http://schemas.microsoft.com/office/drawing/2014/main" id="{581885C3-0BDC-6F19-0270-674516CD61BD}"/>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1290" name="TextBox 1">
            <a:extLst>
              <a:ext uri="{FF2B5EF4-FFF2-40B4-BE49-F238E27FC236}">
                <a16:creationId xmlns:a16="http://schemas.microsoft.com/office/drawing/2014/main" id="{0BE96E87-E2F9-26D1-C28D-FD0E0C21474B}"/>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1291" name="TextBox 1">
            <a:extLst>
              <a:ext uri="{FF2B5EF4-FFF2-40B4-BE49-F238E27FC236}">
                <a16:creationId xmlns:a16="http://schemas.microsoft.com/office/drawing/2014/main" id="{D2F0E73A-EF5B-D519-EED9-9CC605300A29}"/>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sp>
        <p:nvSpPr>
          <p:cNvPr id="481292" name="Rectangle 1">
            <a:extLst>
              <a:ext uri="{FF2B5EF4-FFF2-40B4-BE49-F238E27FC236}">
                <a16:creationId xmlns:a16="http://schemas.microsoft.com/office/drawing/2014/main" id="{E2B1DD14-3CD4-1E3A-A7D6-FBB1A70C0AE6}"/>
              </a:ext>
            </a:extLst>
          </p:cNvPr>
          <p:cNvSpPr>
            <a:spLocks noChangeArrowheads="1"/>
          </p:cNvSpPr>
          <p:nvPr/>
        </p:nvSpPr>
        <p:spPr bwMode="auto">
          <a:xfrm>
            <a:off x="5170488" y="2414588"/>
            <a:ext cx="3819525" cy="3636962"/>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cxnSp>
        <p:nvCxnSpPr>
          <p:cNvPr id="4" name="Straight Arrow Connector 3">
            <a:extLst>
              <a:ext uri="{FF2B5EF4-FFF2-40B4-BE49-F238E27FC236}">
                <a16:creationId xmlns:a16="http://schemas.microsoft.com/office/drawing/2014/main" id="{00BF47AB-1F51-CCC3-2332-3C63F031B908}"/>
              </a:ext>
            </a:extLst>
          </p:cNvPr>
          <p:cNvCxnSpPr/>
          <p:nvPr/>
        </p:nvCxnSpPr>
        <p:spPr bwMode="auto">
          <a:xfrm flipV="1">
            <a:off x="3486150" y="2638425"/>
            <a:ext cx="895350" cy="439738"/>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5" name="Straight Arrow Connector 14">
            <a:extLst>
              <a:ext uri="{FF2B5EF4-FFF2-40B4-BE49-F238E27FC236}">
                <a16:creationId xmlns:a16="http://schemas.microsoft.com/office/drawing/2014/main" id="{0AED532B-8BD7-A5C0-FA9E-C977A0E81038}"/>
              </a:ext>
            </a:extLst>
          </p:cNvPr>
          <p:cNvCxnSpPr/>
          <p:nvPr/>
        </p:nvCxnSpPr>
        <p:spPr bwMode="auto">
          <a:xfrm>
            <a:off x="2705100" y="5094288"/>
            <a:ext cx="908050" cy="46037"/>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Number Placeholder 5">
            <a:extLst>
              <a:ext uri="{FF2B5EF4-FFF2-40B4-BE49-F238E27FC236}">
                <a16:creationId xmlns:a16="http://schemas.microsoft.com/office/drawing/2014/main" id="{ACBFC45A-3194-7AD0-282D-2D74424A0EE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94E6D6D-8C45-4CA5-868F-0EE933D8F76D}" type="slidenum">
              <a:rPr lang="en-US" altLang="en-US" sz="1400"/>
              <a:pPr>
                <a:spcBef>
                  <a:spcPct val="0"/>
                </a:spcBef>
                <a:buFontTx/>
                <a:buNone/>
              </a:pPr>
              <a:t>26</a:t>
            </a:fld>
            <a:endParaRPr lang="en-US" altLang="en-US" sz="1400"/>
          </a:p>
        </p:txBody>
      </p:sp>
      <p:pic>
        <p:nvPicPr>
          <p:cNvPr id="79875" name="Picture 2">
            <a:extLst>
              <a:ext uri="{FF2B5EF4-FFF2-40B4-BE49-F238E27FC236}">
                <a16:creationId xmlns:a16="http://schemas.microsoft.com/office/drawing/2014/main" id="{050F94E2-A23B-D999-289E-BD001F4973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85925"/>
            <a:ext cx="4454525" cy="342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9876" name="Picture 3">
            <a:extLst>
              <a:ext uri="{FF2B5EF4-FFF2-40B4-BE49-F238E27FC236}">
                <a16:creationId xmlns:a16="http://schemas.microsoft.com/office/drawing/2014/main" id="{B8A0DB91-CFF9-43EA-CF2C-4EFBB28AE0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24413" y="1738313"/>
            <a:ext cx="4319587" cy="3338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97508" name="Text Box 4">
            <a:extLst>
              <a:ext uri="{FF2B5EF4-FFF2-40B4-BE49-F238E27FC236}">
                <a16:creationId xmlns:a16="http://schemas.microsoft.com/office/drawing/2014/main" id="{7576319D-68FA-5E1E-814D-3941DE20A7CD}"/>
              </a:ext>
            </a:extLst>
          </p:cNvPr>
          <p:cNvSpPr txBox="1">
            <a:spLocks noChangeArrowheads="1"/>
          </p:cNvSpPr>
          <p:nvPr/>
        </p:nvSpPr>
        <p:spPr bwMode="auto">
          <a:xfrm>
            <a:off x="396875" y="77788"/>
            <a:ext cx="8842375"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Dry Brain Mass (g), Males, Gen. 52</a:t>
            </a:r>
          </a:p>
        </p:txBody>
      </p:sp>
      <p:sp>
        <p:nvSpPr>
          <p:cNvPr id="2197509" name="Text Box 5">
            <a:extLst>
              <a:ext uri="{FF2B5EF4-FFF2-40B4-BE49-F238E27FC236}">
                <a16:creationId xmlns:a16="http://schemas.microsoft.com/office/drawing/2014/main" id="{100E9D4F-FBF9-EDE5-3D24-05EB68479745}"/>
              </a:ext>
            </a:extLst>
          </p:cNvPr>
          <p:cNvSpPr txBox="1">
            <a:spLocks noChangeArrowheads="1"/>
          </p:cNvSpPr>
          <p:nvPr/>
        </p:nvSpPr>
        <p:spPr bwMode="auto">
          <a:xfrm>
            <a:off x="1055688" y="915988"/>
            <a:ext cx="28844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600" b="1" dirty="0">
                <a:solidFill>
                  <a:srgbClr val="6600CC"/>
                </a:solidFill>
                <a:effectLst>
                  <a:outerShdw blurRad="38100" dist="38100" dir="2700000" algn="tl">
                    <a:srgbClr val="C0C0C0"/>
                  </a:outerShdw>
                </a:effectLst>
                <a:latin typeface="Arial" panose="020B0604020202020204" pitchFamily="34" charset="0"/>
              </a:rPr>
              <a:t>Cerebellum</a:t>
            </a:r>
          </a:p>
        </p:txBody>
      </p:sp>
      <p:sp>
        <p:nvSpPr>
          <p:cNvPr id="2197510" name="Text Box 6">
            <a:extLst>
              <a:ext uri="{FF2B5EF4-FFF2-40B4-BE49-F238E27FC236}">
                <a16:creationId xmlns:a16="http://schemas.microsoft.com/office/drawing/2014/main" id="{0AEBF984-1B12-8E9A-84D8-9C9DD30C444A}"/>
              </a:ext>
            </a:extLst>
          </p:cNvPr>
          <p:cNvSpPr txBox="1">
            <a:spLocks noChangeArrowheads="1"/>
          </p:cNvSpPr>
          <p:nvPr/>
        </p:nvSpPr>
        <p:spPr bwMode="auto">
          <a:xfrm>
            <a:off x="5559425" y="911225"/>
            <a:ext cx="3297238"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600" b="1" dirty="0">
                <a:solidFill>
                  <a:srgbClr val="6600CC"/>
                </a:solidFill>
                <a:effectLst>
                  <a:outerShdw blurRad="38100" dist="38100" dir="2700000" algn="tl">
                    <a:srgbClr val="C0C0C0"/>
                  </a:outerShdw>
                </a:effectLst>
                <a:latin typeface="Arial" panose="020B0604020202020204" pitchFamily="34" charset="0"/>
              </a:rPr>
              <a:t>Rest of Brain</a:t>
            </a:r>
          </a:p>
        </p:txBody>
      </p:sp>
      <p:sp>
        <p:nvSpPr>
          <p:cNvPr id="79880" name="Text Box 7">
            <a:extLst>
              <a:ext uri="{FF2B5EF4-FFF2-40B4-BE49-F238E27FC236}">
                <a16:creationId xmlns:a16="http://schemas.microsoft.com/office/drawing/2014/main" id="{9C9E4CC7-0825-6D13-0D9A-9F5D4AF750BF}"/>
              </a:ext>
            </a:extLst>
          </p:cNvPr>
          <p:cNvSpPr txBox="1">
            <a:spLocks noChangeArrowheads="1"/>
          </p:cNvSpPr>
          <p:nvPr/>
        </p:nvSpPr>
        <p:spPr bwMode="auto">
          <a:xfrm>
            <a:off x="3127375" y="5113338"/>
            <a:ext cx="324802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latin typeface="Arial" panose="020B0604020202020204" pitchFamily="34" charset="0"/>
              </a:rPr>
              <a:t>Body Mass (g)</a:t>
            </a:r>
          </a:p>
        </p:txBody>
      </p:sp>
      <p:sp>
        <p:nvSpPr>
          <p:cNvPr id="79881" name="Text Box 8">
            <a:extLst>
              <a:ext uri="{FF2B5EF4-FFF2-40B4-BE49-F238E27FC236}">
                <a16:creationId xmlns:a16="http://schemas.microsoft.com/office/drawing/2014/main" id="{24E88481-0278-E410-EF77-8B129EF36C42}"/>
              </a:ext>
            </a:extLst>
          </p:cNvPr>
          <p:cNvSpPr txBox="1">
            <a:spLocks noChangeArrowheads="1"/>
          </p:cNvSpPr>
          <p:nvPr/>
        </p:nvSpPr>
        <p:spPr bwMode="auto">
          <a:xfrm>
            <a:off x="635000" y="1684338"/>
            <a:ext cx="1704975" cy="7493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a:latin typeface="Arial" panose="020B0604020202020204" pitchFamily="34" charset="0"/>
              </a:rPr>
              <a:t>  Control</a:t>
            </a:r>
          </a:p>
          <a:p>
            <a:pPr>
              <a:lnSpc>
                <a:spcPct val="90000"/>
              </a:lnSpc>
              <a:spcBef>
                <a:spcPct val="0"/>
              </a:spcBef>
              <a:buFontTx/>
              <a:buNone/>
            </a:pPr>
            <a:r>
              <a:rPr lang="en-US" altLang="en-US" sz="2400">
                <a:latin typeface="Arial" panose="020B0604020202020204" pitchFamily="34" charset="0"/>
              </a:rPr>
              <a:t>  Selected</a:t>
            </a:r>
          </a:p>
        </p:txBody>
      </p:sp>
      <p:sp>
        <p:nvSpPr>
          <p:cNvPr id="79882" name="Rectangle 9">
            <a:extLst>
              <a:ext uri="{FF2B5EF4-FFF2-40B4-BE49-F238E27FC236}">
                <a16:creationId xmlns:a16="http://schemas.microsoft.com/office/drawing/2014/main" id="{F13665FE-EF85-B18F-EDF5-6CD1C4D766C9}"/>
              </a:ext>
            </a:extLst>
          </p:cNvPr>
          <p:cNvSpPr>
            <a:spLocks noChangeAspect="1" noChangeArrowheads="1"/>
          </p:cNvSpPr>
          <p:nvPr/>
        </p:nvSpPr>
        <p:spPr bwMode="auto">
          <a:xfrm>
            <a:off x="655638" y="2127250"/>
            <a:ext cx="155575" cy="1778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79883" name="Rectangle 10">
            <a:extLst>
              <a:ext uri="{FF2B5EF4-FFF2-40B4-BE49-F238E27FC236}">
                <a16:creationId xmlns:a16="http://schemas.microsoft.com/office/drawing/2014/main" id="{E7F49DB4-B0FD-081C-4C23-CEE13DF3D1AD}"/>
              </a:ext>
            </a:extLst>
          </p:cNvPr>
          <p:cNvSpPr>
            <a:spLocks noChangeAspect="1" noChangeArrowheads="1"/>
          </p:cNvSpPr>
          <p:nvPr/>
        </p:nvSpPr>
        <p:spPr bwMode="auto">
          <a:xfrm>
            <a:off x="657225" y="1804988"/>
            <a:ext cx="155575" cy="177800"/>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79884" name="Text Box 11">
            <a:extLst>
              <a:ext uri="{FF2B5EF4-FFF2-40B4-BE49-F238E27FC236}">
                <a16:creationId xmlns:a16="http://schemas.microsoft.com/office/drawing/2014/main" id="{76CFD18F-94CF-EA14-D6E9-66853602B1A0}"/>
              </a:ext>
            </a:extLst>
          </p:cNvPr>
          <p:cNvSpPr txBox="1">
            <a:spLocks noChangeArrowheads="1"/>
          </p:cNvSpPr>
          <p:nvPr/>
        </p:nvSpPr>
        <p:spPr bwMode="auto">
          <a:xfrm>
            <a:off x="3001963" y="1736725"/>
            <a:ext cx="1446212" cy="4206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a:solidFill>
                  <a:srgbClr val="6600CC"/>
                </a:solidFill>
                <a:latin typeface="Arial" panose="020B0604020202020204" pitchFamily="34" charset="0"/>
              </a:rPr>
              <a:t>P = 0.38</a:t>
            </a:r>
          </a:p>
        </p:txBody>
      </p:sp>
      <p:sp>
        <p:nvSpPr>
          <p:cNvPr id="79885" name="Text Box 12">
            <a:extLst>
              <a:ext uri="{FF2B5EF4-FFF2-40B4-BE49-F238E27FC236}">
                <a16:creationId xmlns:a16="http://schemas.microsoft.com/office/drawing/2014/main" id="{95373645-B78A-2BC7-1726-ADC94A05D5C1}"/>
              </a:ext>
            </a:extLst>
          </p:cNvPr>
          <p:cNvSpPr txBox="1">
            <a:spLocks noChangeArrowheads="1"/>
          </p:cNvSpPr>
          <p:nvPr/>
        </p:nvSpPr>
        <p:spPr bwMode="auto">
          <a:xfrm>
            <a:off x="7696200" y="1736725"/>
            <a:ext cx="1446213" cy="4206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400" b="1">
                <a:solidFill>
                  <a:srgbClr val="6600CC"/>
                </a:solidFill>
                <a:latin typeface="Arial" panose="020B0604020202020204" pitchFamily="34" charset="0"/>
              </a:rPr>
              <a:t>P = 0.02</a:t>
            </a:r>
          </a:p>
        </p:txBody>
      </p:sp>
      <p:sp>
        <p:nvSpPr>
          <p:cNvPr id="79886" name="Text Box 13">
            <a:extLst>
              <a:ext uri="{FF2B5EF4-FFF2-40B4-BE49-F238E27FC236}">
                <a16:creationId xmlns:a16="http://schemas.microsoft.com/office/drawing/2014/main" id="{98E31A22-809F-9A08-B11E-115FB70F8A1A}"/>
              </a:ext>
            </a:extLst>
          </p:cNvPr>
          <p:cNvSpPr txBox="1">
            <a:spLocks noChangeArrowheads="1"/>
          </p:cNvSpPr>
          <p:nvPr/>
        </p:nvSpPr>
        <p:spPr bwMode="auto">
          <a:xfrm>
            <a:off x="220663" y="6159500"/>
            <a:ext cx="86233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Kolb, E. M., E. L. Rezende, L. Holness, A. Radtke, S. K. Lee, A. Obenaus, and T. Garland, Jr. 2013. </a:t>
            </a:r>
            <a:r>
              <a:rPr lang="en-US" altLang="en-US" sz="1200">
                <a:latin typeface="Arial" panose="020B0604020202020204" pitchFamily="34" charset="0"/>
              </a:rPr>
              <a:t>Mice selectively bred for</a:t>
            </a:r>
            <a:br>
              <a:rPr lang="en-US" altLang="en-US" sz="1200">
                <a:latin typeface="Arial" panose="020B0604020202020204" pitchFamily="34" charset="0"/>
              </a:rPr>
            </a:br>
            <a:r>
              <a:rPr lang="en-US" altLang="en-US" sz="1200">
                <a:latin typeface="Arial" panose="020B0604020202020204" pitchFamily="34" charset="0"/>
              </a:rPr>
              <a:t>       high voluntary wheel running have larger midbrains: support for the mosaic model of brain evolution.</a:t>
            </a:r>
            <a:br>
              <a:rPr lang="en-US" altLang="en-US" sz="1200">
                <a:latin typeface="Arial" panose="020B0604020202020204" pitchFamily="34" charset="0"/>
              </a:rPr>
            </a:br>
            <a:r>
              <a:rPr lang="en-US" altLang="en-US" sz="1200">
                <a:latin typeface="Arial" panose="020B0604020202020204" pitchFamily="34" charset="0"/>
              </a:rPr>
              <a:t>       Journal of Experimental Biology 216:515-523.</a:t>
            </a:r>
          </a:p>
        </p:txBody>
      </p:sp>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707F3929-BDF4-B238-3778-C23F9DF8C8C4}"/>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3331" name="Slide Number Placeholder 1">
            <a:extLst>
              <a:ext uri="{FF2B5EF4-FFF2-40B4-BE49-F238E27FC236}">
                <a16:creationId xmlns:a16="http://schemas.microsoft.com/office/drawing/2014/main" id="{8E238FD5-618F-549B-B9F6-CCEBA84B752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DF7F65B-74AF-4528-A81B-C49C597B9918}" type="slidenum">
              <a:rPr lang="en-US" altLang="en-US" sz="1400"/>
              <a:pPr>
                <a:spcBef>
                  <a:spcPct val="0"/>
                </a:spcBef>
                <a:buFontTx/>
                <a:buNone/>
              </a:pPr>
              <a:t>260</a:t>
            </a:fld>
            <a:endParaRPr lang="en-US" altLang="en-US" sz="1400"/>
          </a:p>
        </p:txBody>
      </p:sp>
      <p:sp>
        <p:nvSpPr>
          <p:cNvPr id="483332" name="Line 4">
            <a:extLst>
              <a:ext uri="{FF2B5EF4-FFF2-40B4-BE49-F238E27FC236}">
                <a16:creationId xmlns:a16="http://schemas.microsoft.com/office/drawing/2014/main" id="{2E09814B-67C1-D1C7-1384-867C1E930247}"/>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3333" name="Text Box 5">
            <a:extLst>
              <a:ext uri="{FF2B5EF4-FFF2-40B4-BE49-F238E27FC236}">
                <a16:creationId xmlns:a16="http://schemas.microsoft.com/office/drawing/2014/main" id="{10C3A9D3-624C-5CF3-A860-96C6766AE483}"/>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3334" name="TextBox 2">
            <a:extLst>
              <a:ext uri="{FF2B5EF4-FFF2-40B4-BE49-F238E27FC236}">
                <a16:creationId xmlns:a16="http://schemas.microsoft.com/office/drawing/2014/main" id="{D52345BF-B613-EF6C-318E-AB12847D853B}"/>
              </a:ext>
            </a:extLst>
          </p:cNvPr>
          <p:cNvSpPr txBox="1">
            <a:spLocks noChangeArrowheads="1"/>
          </p:cNvSpPr>
          <p:nvPr/>
        </p:nvSpPr>
        <p:spPr bwMode="auto">
          <a:xfrm>
            <a:off x="23813" y="519113"/>
            <a:ext cx="9069387"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(+19%)</a:t>
            </a:r>
            <a:r>
              <a:rPr lang="en-US" altLang="en-US" sz="1600">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(-6%)</a:t>
            </a:r>
            <a:r>
              <a:rPr lang="en-US" altLang="en-US" sz="1600">
                <a:latin typeface="Arial" panose="020B0604020202020204" pitchFamily="34" charset="0"/>
                <a:cs typeface="Arial" panose="020B0604020202020204" pitchFamily="34" charset="0"/>
              </a:rPr>
              <a:t>.</a:t>
            </a:r>
          </a:p>
        </p:txBody>
      </p:sp>
      <p:sp>
        <p:nvSpPr>
          <p:cNvPr id="483335" name="TextBox 2">
            <a:extLst>
              <a:ext uri="{FF2B5EF4-FFF2-40B4-BE49-F238E27FC236}">
                <a16:creationId xmlns:a16="http://schemas.microsoft.com/office/drawing/2014/main" id="{8A236DFE-0819-DDDE-59A0-FB046990AFF6}"/>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p:txBody>
      </p:sp>
      <p:sp>
        <p:nvSpPr>
          <p:cNvPr id="483336" name="Rectangle 3">
            <a:extLst>
              <a:ext uri="{FF2B5EF4-FFF2-40B4-BE49-F238E27FC236}">
                <a16:creationId xmlns:a16="http://schemas.microsoft.com/office/drawing/2014/main" id="{B39CD1D7-C8A8-2D60-73D6-90BB0C5573CA}"/>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3337" name="TextBox 2">
            <a:extLst>
              <a:ext uri="{FF2B5EF4-FFF2-40B4-BE49-F238E27FC236}">
                <a16:creationId xmlns:a16="http://schemas.microsoft.com/office/drawing/2014/main" id="{53FB7776-B033-461D-DB59-BE71FFA9680C}"/>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3338" name="TextBox 1">
            <a:extLst>
              <a:ext uri="{FF2B5EF4-FFF2-40B4-BE49-F238E27FC236}">
                <a16:creationId xmlns:a16="http://schemas.microsoft.com/office/drawing/2014/main" id="{52EB376A-3556-BF06-DD12-1C3689F9090E}"/>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3339" name="TextBox 1">
            <a:extLst>
              <a:ext uri="{FF2B5EF4-FFF2-40B4-BE49-F238E27FC236}">
                <a16:creationId xmlns:a16="http://schemas.microsoft.com/office/drawing/2014/main" id="{36C4BC49-CD40-17D2-DB31-F6089E9814CF}"/>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cxnSp>
        <p:nvCxnSpPr>
          <p:cNvPr id="12" name="Straight Arrow Connector 11">
            <a:extLst>
              <a:ext uri="{FF2B5EF4-FFF2-40B4-BE49-F238E27FC236}">
                <a16:creationId xmlns:a16="http://schemas.microsoft.com/office/drawing/2014/main" id="{DBFBBC19-0C38-0B5C-4835-CBEF227A561F}"/>
              </a:ext>
            </a:extLst>
          </p:cNvPr>
          <p:cNvCxnSpPr/>
          <p:nvPr/>
        </p:nvCxnSpPr>
        <p:spPr bwMode="auto">
          <a:xfrm flipV="1">
            <a:off x="3486150" y="2638425"/>
            <a:ext cx="895350" cy="439738"/>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4" name="Straight Arrow Connector 13">
            <a:extLst>
              <a:ext uri="{FF2B5EF4-FFF2-40B4-BE49-F238E27FC236}">
                <a16:creationId xmlns:a16="http://schemas.microsoft.com/office/drawing/2014/main" id="{9EC11999-CFAE-DA89-454A-C9881FEB6264}"/>
              </a:ext>
            </a:extLst>
          </p:cNvPr>
          <p:cNvCxnSpPr/>
          <p:nvPr/>
        </p:nvCxnSpPr>
        <p:spPr bwMode="auto">
          <a:xfrm>
            <a:off x="2705100" y="5094288"/>
            <a:ext cx="908050" cy="46037"/>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5" name="Straight Arrow Connector 14">
            <a:extLst>
              <a:ext uri="{FF2B5EF4-FFF2-40B4-BE49-F238E27FC236}">
                <a16:creationId xmlns:a16="http://schemas.microsoft.com/office/drawing/2014/main" id="{2B93C033-6375-1003-6AB5-07C1F940EE35}"/>
              </a:ext>
            </a:extLst>
          </p:cNvPr>
          <p:cNvCxnSpPr/>
          <p:nvPr/>
        </p:nvCxnSpPr>
        <p:spPr bwMode="auto">
          <a:xfrm flipV="1">
            <a:off x="6610350" y="2916238"/>
            <a:ext cx="920750" cy="633412"/>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6" name="Straight Arrow Connector 15">
            <a:extLst>
              <a:ext uri="{FF2B5EF4-FFF2-40B4-BE49-F238E27FC236}">
                <a16:creationId xmlns:a16="http://schemas.microsoft.com/office/drawing/2014/main" id="{18BBD3EB-D084-722E-DEDD-23CA31F50DDD}"/>
              </a:ext>
            </a:extLst>
          </p:cNvPr>
          <p:cNvCxnSpPr/>
          <p:nvPr/>
        </p:nvCxnSpPr>
        <p:spPr bwMode="auto">
          <a:xfrm>
            <a:off x="5822950" y="4991100"/>
            <a:ext cx="917575" cy="36513"/>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7F1DDFDA-27F8-4545-582C-9967DF6CEBEF}"/>
              </a:ext>
            </a:extLst>
          </p:cNvPr>
          <p:cNvGraphicFramePr>
            <a:graphicFrameLocks/>
          </p:cNvGraphicFramePr>
          <p:nvPr/>
        </p:nvGraphicFramePr>
        <p:xfrm>
          <a:off x="635421" y="1225550"/>
          <a:ext cx="8354592" cy="5340087"/>
        </p:xfrm>
        <a:graphic>
          <a:graphicData uri="http://schemas.openxmlformats.org/drawingml/2006/chart">
            <c:chart xmlns:c="http://schemas.openxmlformats.org/drawingml/2006/chart" xmlns:r="http://schemas.openxmlformats.org/officeDocument/2006/relationships" r:id="rId3"/>
          </a:graphicData>
        </a:graphic>
      </p:graphicFrame>
      <p:sp>
        <p:nvSpPr>
          <p:cNvPr id="485379" name="Slide Number Placeholder 1">
            <a:extLst>
              <a:ext uri="{FF2B5EF4-FFF2-40B4-BE49-F238E27FC236}">
                <a16:creationId xmlns:a16="http://schemas.microsoft.com/office/drawing/2014/main" id="{C7C4A368-E5BA-AE66-B270-6C8BB68D7BD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FEF04B0-1C56-473C-9765-3322D74E41BA}" type="slidenum">
              <a:rPr lang="en-US" altLang="en-US" sz="1400"/>
              <a:pPr>
                <a:spcBef>
                  <a:spcPct val="0"/>
                </a:spcBef>
                <a:buFontTx/>
                <a:buNone/>
              </a:pPr>
              <a:t>261</a:t>
            </a:fld>
            <a:endParaRPr lang="en-US" altLang="en-US" sz="1400"/>
          </a:p>
        </p:txBody>
      </p:sp>
      <p:sp>
        <p:nvSpPr>
          <p:cNvPr id="485380" name="Line 4">
            <a:extLst>
              <a:ext uri="{FF2B5EF4-FFF2-40B4-BE49-F238E27FC236}">
                <a16:creationId xmlns:a16="http://schemas.microsoft.com/office/drawing/2014/main" id="{AEE70D60-AE1F-EE2D-89D6-39BA36CEEC6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5381" name="Text Box 5">
            <a:extLst>
              <a:ext uri="{FF2B5EF4-FFF2-40B4-BE49-F238E27FC236}">
                <a16:creationId xmlns:a16="http://schemas.microsoft.com/office/drawing/2014/main" id="{A39B4461-2752-E877-DEFD-6CD2699EABF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5382" name="TextBox 2">
            <a:extLst>
              <a:ext uri="{FF2B5EF4-FFF2-40B4-BE49-F238E27FC236}">
                <a16:creationId xmlns:a16="http://schemas.microsoft.com/office/drawing/2014/main" id="{C2140AA6-7E20-EA6D-1480-A4C10D94A2EC}"/>
              </a:ext>
            </a:extLst>
          </p:cNvPr>
          <p:cNvSpPr txBox="1">
            <a:spLocks noChangeArrowheads="1"/>
          </p:cNvSpPr>
          <p:nvPr/>
        </p:nvSpPr>
        <p:spPr bwMode="auto">
          <a:xfrm>
            <a:off x="23813" y="519113"/>
            <a:ext cx="9069387"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Western diet increased adult running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(+19%)</a:t>
            </a:r>
            <a:r>
              <a:rPr lang="en-US" altLang="en-US" sz="1600">
                <a:latin typeface="Arial" panose="020B0604020202020204" pitchFamily="34" charset="0"/>
                <a:cs typeface="Arial" panose="020B0604020202020204" pitchFamily="34" charset="0"/>
              </a:rPr>
              <a:t> but not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(-6%)</a:t>
            </a:r>
            <a:r>
              <a:rPr lang="en-US" altLang="en-US" sz="1600">
                <a:latin typeface="Arial" panose="020B0604020202020204" pitchFamily="34" charset="0"/>
                <a:cs typeface="Arial" panose="020B0604020202020204" pitchFamily="34" charset="0"/>
              </a:rPr>
              <a:t>.</a:t>
            </a:r>
          </a:p>
          <a:p>
            <a:pPr>
              <a:lnSpc>
                <a:spcPct val="110000"/>
              </a:lnSpc>
              <a:spcBef>
                <a:spcPct val="0"/>
              </a:spcBef>
              <a:buFontTx/>
              <a:buNone/>
            </a:pPr>
            <a:r>
              <a:rPr lang="en-US" altLang="en-US" sz="1600">
                <a:latin typeface="Arial" panose="020B0604020202020204" pitchFamily="34" charset="0"/>
                <a:cs typeface="Arial" panose="020B0604020202020204" pitchFamily="34" charset="0"/>
              </a:rPr>
              <a:t>Juvenile wheel access increased adult running for </a:t>
            </a:r>
            <a:r>
              <a:rPr lang="en-US" altLang="en-US" sz="1600" b="1">
                <a:solidFill>
                  <a:srgbClr val="0000FF"/>
                </a:solidFill>
                <a:latin typeface="Arial" panose="020B0604020202020204" pitchFamily="34" charset="0"/>
                <a:cs typeface="Arial" panose="020B0604020202020204" pitchFamily="34" charset="0"/>
              </a:rPr>
              <a:t>C</a:t>
            </a:r>
            <a:r>
              <a:rPr lang="en-US" altLang="en-US" sz="1600">
                <a:solidFill>
                  <a:srgbClr val="0000FF"/>
                </a:solidFill>
                <a:latin typeface="Arial" panose="020B0604020202020204" pitchFamily="34" charset="0"/>
                <a:cs typeface="Arial" panose="020B0604020202020204" pitchFamily="34" charset="0"/>
              </a:rPr>
              <a:t> (+14%)</a:t>
            </a:r>
            <a:r>
              <a:rPr lang="en-US" altLang="en-US" sz="1600">
                <a:latin typeface="Arial" panose="020B0604020202020204" pitchFamily="34" charset="0"/>
                <a:cs typeface="Arial" panose="020B0604020202020204" pitchFamily="34" charset="0"/>
              </a:rPr>
              <a:t> but decreased it for </a:t>
            </a:r>
            <a:r>
              <a:rPr lang="en-US" altLang="en-US" sz="1600" b="1">
                <a:solidFill>
                  <a:srgbClr val="FF0000"/>
                </a:solidFill>
                <a:latin typeface="Arial" panose="020B0604020202020204" pitchFamily="34" charset="0"/>
                <a:cs typeface="Arial" panose="020B0604020202020204" pitchFamily="34" charset="0"/>
              </a:rPr>
              <a:t>HR</a:t>
            </a:r>
            <a:r>
              <a:rPr lang="en-US" altLang="en-US" sz="1600">
                <a:solidFill>
                  <a:srgbClr val="FF0000"/>
                </a:solidFill>
                <a:latin typeface="Arial" panose="020B0604020202020204" pitchFamily="34" charset="0"/>
                <a:cs typeface="Arial" panose="020B0604020202020204" pitchFamily="34" charset="0"/>
              </a:rPr>
              <a:t> (-12%)</a:t>
            </a:r>
            <a:r>
              <a:rPr lang="en-US" altLang="en-US" sz="1600">
                <a:latin typeface="Arial" panose="020B0604020202020204" pitchFamily="34" charset="0"/>
                <a:cs typeface="Arial" panose="020B0604020202020204" pitchFamily="34" charset="0"/>
              </a:rPr>
              <a:t>.</a:t>
            </a:r>
          </a:p>
        </p:txBody>
      </p:sp>
      <p:sp>
        <p:nvSpPr>
          <p:cNvPr id="485383" name="TextBox 2">
            <a:extLst>
              <a:ext uri="{FF2B5EF4-FFF2-40B4-BE49-F238E27FC236}">
                <a16:creationId xmlns:a16="http://schemas.microsoft.com/office/drawing/2014/main" id="{BA865E5F-F3FD-8B48-D724-71EA666E57FA}"/>
              </a:ext>
            </a:extLst>
          </p:cNvPr>
          <p:cNvSpPr txBox="1">
            <a:spLocks noChangeArrowheads="1"/>
          </p:cNvSpPr>
          <p:nvPr/>
        </p:nvSpPr>
        <p:spPr bwMode="auto">
          <a:xfrm>
            <a:off x="1847850" y="6051550"/>
            <a:ext cx="6946900"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latin typeface="Arial" panose="020B0604020202020204" pitchFamily="34" charset="0"/>
                <a:cs typeface="Arial" panose="020B0604020202020204" pitchFamily="34" charset="0"/>
              </a:rPr>
              <a:t>     No Wheel Access     Juvenile Wheel Access</a:t>
            </a:r>
          </a:p>
        </p:txBody>
      </p:sp>
      <p:sp>
        <p:nvSpPr>
          <p:cNvPr id="485384" name="Rectangle 3">
            <a:extLst>
              <a:ext uri="{FF2B5EF4-FFF2-40B4-BE49-F238E27FC236}">
                <a16:creationId xmlns:a16="http://schemas.microsoft.com/office/drawing/2014/main" id="{76A71620-6B15-334A-CD58-FAA4224E1D02}"/>
              </a:ext>
            </a:extLst>
          </p:cNvPr>
          <p:cNvSpPr>
            <a:spLocks noChangeArrowheads="1"/>
          </p:cNvSpPr>
          <p:nvPr/>
        </p:nvSpPr>
        <p:spPr bwMode="auto">
          <a:xfrm>
            <a:off x="8205788" y="1876425"/>
            <a:ext cx="514350" cy="300038"/>
          </a:xfrm>
          <a:prstGeom prst="rect">
            <a:avLst/>
          </a:prstGeom>
          <a:noFill/>
          <a:ln w="635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485385" name="TextBox 2">
            <a:extLst>
              <a:ext uri="{FF2B5EF4-FFF2-40B4-BE49-F238E27FC236}">
                <a16:creationId xmlns:a16="http://schemas.microsoft.com/office/drawing/2014/main" id="{96B6898A-EA0A-FC1F-CFEF-FA10B2D4913D}"/>
              </a:ext>
            </a:extLst>
          </p:cNvPr>
          <p:cNvSpPr txBox="1">
            <a:spLocks noChangeArrowheads="1"/>
          </p:cNvSpPr>
          <p:nvPr/>
        </p:nvSpPr>
        <p:spPr bwMode="auto">
          <a:xfrm>
            <a:off x="7618413" y="1265238"/>
            <a:ext cx="10652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Arial" panose="020B0604020202020204" pitchFamily="34" charset="0"/>
                <a:cs typeface="Arial" panose="020B0604020202020204" pitchFamily="34" charset="0"/>
              </a:rPr>
              <a:t>Juvenile Western diet</a:t>
            </a:r>
          </a:p>
        </p:txBody>
      </p:sp>
      <p:sp>
        <p:nvSpPr>
          <p:cNvPr id="485386" name="TextBox 1">
            <a:extLst>
              <a:ext uri="{FF2B5EF4-FFF2-40B4-BE49-F238E27FC236}">
                <a16:creationId xmlns:a16="http://schemas.microsoft.com/office/drawing/2014/main" id="{489055BD-24A0-9A3D-ADF3-06D37AFF9EC6}"/>
              </a:ext>
            </a:extLst>
          </p:cNvPr>
          <p:cNvSpPr txBox="1">
            <a:spLocks noChangeArrowheads="1"/>
          </p:cNvSpPr>
          <p:nvPr/>
        </p:nvSpPr>
        <p:spPr bwMode="auto">
          <a:xfrm>
            <a:off x="1438275" y="1797050"/>
            <a:ext cx="1925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Arial" panose="020B0604020202020204" pitchFamily="34" charset="0"/>
                <a:cs typeface="Arial" panose="020B0604020202020204" pitchFamily="34" charset="0"/>
              </a:rPr>
              <a:t>LSMean + SE</a:t>
            </a:r>
          </a:p>
        </p:txBody>
      </p:sp>
      <p:sp>
        <p:nvSpPr>
          <p:cNvPr id="485387" name="TextBox 1">
            <a:extLst>
              <a:ext uri="{FF2B5EF4-FFF2-40B4-BE49-F238E27FC236}">
                <a16:creationId xmlns:a16="http://schemas.microsoft.com/office/drawing/2014/main" id="{850D51E2-4AF7-F188-4A4B-A1DB12B3649D}"/>
              </a:ext>
            </a:extLst>
          </p:cNvPr>
          <p:cNvSpPr txBox="1">
            <a:spLocks noChangeArrowheads="1"/>
          </p:cNvSpPr>
          <p:nvPr/>
        </p:nvSpPr>
        <p:spPr bwMode="auto">
          <a:xfrm rot="-5400000">
            <a:off x="-1216818" y="3628231"/>
            <a:ext cx="32337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600">
                <a:latin typeface="Arial" panose="020B0604020202020204" pitchFamily="34" charset="0"/>
                <a:cs typeface="Arial" panose="020B0604020202020204" pitchFamily="34" charset="0"/>
              </a:rPr>
              <a:t>Revolutions per Day</a:t>
            </a:r>
          </a:p>
        </p:txBody>
      </p:sp>
      <p:cxnSp>
        <p:nvCxnSpPr>
          <p:cNvPr id="12" name="Straight Arrow Connector 11">
            <a:extLst>
              <a:ext uri="{FF2B5EF4-FFF2-40B4-BE49-F238E27FC236}">
                <a16:creationId xmlns:a16="http://schemas.microsoft.com/office/drawing/2014/main" id="{61DCF755-E21F-95FF-BAAF-89B0D5231F67}"/>
              </a:ext>
            </a:extLst>
          </p:cNvPr>
          <p:cNvCxnSpPr/>
          <p:nvPr/>
        </p:nvCxnSpPr>
        <p:spPr bwMode="auto">
          <a:xfrm>
            <a:off x="3486150" y="3078163"/>
            <a:ext cx="2487613" cy="465137"/>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4" name="Straight Arrow Connector 13">
            <a:extLst>
              <a:ext uri="{FF2B5EF4-FFF2-40B4-BE49-F238E27FC236}">
                <a16:creationId xmlns:a16="http://schemas.microsoft.com/office/drawing/2014/main" id="{1E20B944-0BB0-E49C-13E5-D1856B28D7C7}"/>
              </a:ext>
            </a:extLst>
          </p:cNvPr>
          <p:cNvCxnSpPr/>
          <p:nvPr/>
        </p:nvCxnSpPr>
        <p:spPr bwMode="auto">
          <a:xfrm>
            <a:off x="5059363" y="2628900"/>
            <a:ext cx="2449512" cy="279400"/>
          </a:xfrm>
          <a:prstGeom prst="straightConnector1">
            <a:avLst/>
          </a:prstGeom>
          <a:ln w="50800">
            <a:solidFill>
              <a:srgbClr val="FF0000"/>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6" name="Straight Arrow Connector 15">
            <a:extLst>
              <a:ext uri="{FF2B5EF4-FFF2-40B4-BE49-F238E27FC236}">
                <a16:creationId xmlns:a16="http://schemas.microsoft.com/office/drawing/2014/main" id="{F26481FE-BE61-6D29-F59B-9ADC4DA3C3DC}"/>
              </a:ext>
            </a:extLst>
          </p:cNvPr>
          <p:cNvCxnSpPr/>
          <p:nvPr/>
        </p:nvCxnSpPr>
        <p:spPr bwMode="auto">
          <a:xfrm flipV="1">
            <a:off x="2701925" y="4999038"/>
            <a:ext cx="2501900" cy="98425"/>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cxnSp>
        <p:nvCxnSpPr>
          <p:cNvPr id="18" name="Straight Arrow Connector 17">
            <a:extLst>
              <a:ext uri="{FF2B5EF4-FFF2-40B4-BE49-F238E27FC236}">
                <a16:creationId xmlns:a16="http://schemas.microsoft.com/office/drawing/2014/main" id="{30B10DBE-AA56-801F-A7A6-B49309FEEE5B}"/>
              </a:ext>
            </a:extLst>
          </p:cNvPr>
          <p:cNvCxnSpPr/>
          <p:nvPr/>
        </p:nvCxnSpPr>
        <p:spPr bwMode="auto">
          <a:xfrm flipV="1">
            <a:off x="4286250" y="5027613"/>
            <a:ext cx="2463800" cy="123825"/>
          </a:xfrm>
          <a:prstGeom prst="straightConnector1">
            <a:avLst/>
          </a:prstGeom>
          <a:ln w="50800">
            <a:solidFill>
              <a:srgbClr val="0000FF"/>
            </a:solidFill>
            <a:headEnd type="none" w="lg" len="lg"/>
            <a:tailEnd type="triangle" w="med" len="med"/>
          </a:ln>
        </p:spPr>
        <p:style>
          <a:lnRef idx="3">
            <a:schemeClr val="accent4"/>
          </a:lnRef>
          <a:fillRef idx="0">
            <a:schemeClr val="accent4"/>
          </a:fillRef>
          <a:effectRef idx="2">
            <a:schemeClr val="accent4"/>
          </a:effectRef>
          <a:fontRef idx="minor">
            <a:schemeClr val="tx1"/>
          </a:fontRef>
        </p:style>
      </p:cxn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Slide Number Placeholder 1">
            <a:extLst>
              <a:ext uri="{FF2B5EF4-FFF2-40B4-BE49-F238E27FC236}">
                <a16:creationId xmlns:a16="http://schemas.microsoft.com/office/drawing/2014/main" id="{AFD84E0A-4AE3-D153-A45C-18DEDFDA644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605D27-0975-4BB9-9CB0-187B13593D08}" type="slidenum">
              <a:rPr lang="en-US" altLang="en-US" sz="1400"/>
              <a:pPr>
                <a:spcBef>
                  <a:spcPct val="0"/>
                </a:spcBef>
                <a:buFontTx/>
                <a:buNone/>
              </a:pPr>
              <a:t>262</a:t>
            </a:fld>
            <a:endParaRPr lang="en-US" altLang="en-US" sz="1400"/>
          </a:p>
        </p:txBody>
      </p:sp>
      <p:sp>
        <p:nvSpPr>
          <p:cNvPr id="487427" name="Line 4">
            <a:extLst>
              <a:ext uri="{FF2B5EF4-FFF2-40B4-BE49-F238E27FC236}">
                <a16:creationId xmlns:a16="http://schemas.microsoft.com/office/drawing/2014/main" id="{E6BC30BB-342A-DF97-60F6-E346B7CBE90C}"/>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28" name="Text Box 5">
            <a:extLst>
              <a:ext uri="{FF2B5EF4-FFF2-40B4-BE49-F238E27FC236}">
                <a16:creationId xmlns:a16="http://schemas.microsoft.com/office/drawing/2014/main" id="{8E506BEA-6A64-3A00-1F1E-BFDAE5779BD5}"/>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7BA6CB06-5B1F-C9EA-9357-5553478D2931}"/>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0.71</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6.92</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0.04</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1.20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0.31</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0.96</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0.84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0.39</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0.53</a:t>
                      </a:r>
                    </a:p>
                  </a:txBody>
                  <a:tcPr marL="7620" marR="7620" marT="7620" marB="0"/>
                </a:tc>
                <a:extLst>
                  <a:ext uri="{0D108BD9-81ED-4DB2-BD59-A6C34878D82A}">
                    <a16:rowId xmlns:a16="http://schemas.microsoft.com/office/drawing/2014/main" val="2548528181"/>
                  </a:ext>
                </a:extLst>
              </a:tr>
            </a:tbl>
          </a:graphicData>
        </a:graphic>
      </p:graphicFrame>
      <p:sp>
        <p:nvSpPr>
          <p:cNvPr id="487485" name="Line 4">
            <a:extLst>
              <a:ext uri="{FF2B5EF4-FFF2-40B4-BE49-F238E27FC236}">
                <a16:creationId xmlns:a16="http://schemas.microsoft.com/office/drawing/2014/main" id="{2AEC00C5-D833-E80F-D9A2-68E2B0737B6C}"/>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86" name="Line 4">
            <a:extLst>
              <a:ext uri="{FF2B5EF4-FFF2-40B4-BE49-F238E27FC236}">
                <a16:creationId xmlns:a16="http://schemas.microsoft.com/office/drawing/2014/main" id="{1C6DA7D3-DECC-065F-DD7F-1D0679238033}"/>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7487" name="Rectangle 2">
            <a:extLst>
              <a:ext uri="{FF2B5EF4-FFF2-40B4-BE49-F238E27FC236}">
                <a16:creationId xmlns:a16="http://schemas.microsoft.com/office/drawing/2014/main" id="{ABBE0C30-8E3B-2CED-9915-85219F22C0FD}"/>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Brain Mass</a:t>
            </a:r>
            <a:r>
              <a:rPr lang="en-US" altLang="en-US" sz="2800">
                <a:solidFill>
                  <a:srgbClr val="000000"/>
                </a:solidFill>
                <a:latin typeface="Arial" panose="020B0604020202020204" pitchFamily="34" charset="0"/>
                <a:cs typeface="Arial" panose="020B0604020202020204" pitchFamily="34" charset="0"/>
              </a:rPr>
              <a:t> (N = 149)</a:t>
            </a:r>
          </a:p>
        </p:txBody>
      </p:sp>
      <p:graphicFrame>
        <p:nvGraphicFramePr>
          <p:cNvPr id="4" name="Table 3">
            <a:extLst>
              <a:ext uri="{FF2B5EF4-FFF2-40B4-BE49-F238E27FC236}">
                <a16:creationId xmlns:a16="http://schemas.microsoft.com/office/drawing/2014/main" id="{3A386D63-BF36-1A08-0CC4-F6D2A9BB3B0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9.54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15.61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10.01</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87514" name="TextBox 2">
            <a:extLst>
              <a:ext uri="{FF2B5EF4-FFF2-40B4-BE49-F238E27FC236}">
                <a16:creationId xmlns:a16="http://schemas.microsoft.com/office/drawing/2014/main" id="{5F8D4B37-2EF9-FD24-0329-181E0E6AC7AF}"/>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Slide Number Placeholder 1">
            <a:extLst>
              <a:ext uri="{FF2B5EF4-FFF2-40B4-BE49-F238E27FC236}">
                <a16:creationId xmlns:a16="http://schemas.microsoft.com/office/drawing/2014/main" id="{90680C80-7073-3A99-AE4F-6FACCA4C86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1EB135F-AFB7-4BF1-B402-009853C61DB5}" type="slidenum">
              <a:rPr lang="en-US" altLang="en-US" sz="1400"/>
              <a:pPr>
                <a:spcBef>
                  <a:spcPct val="0"/>
                </a:spcBef>
                <a:buFontTx/>
                <a:buNone/>
              </a:pPr>
              <a:t>263</a:t>
            </a:fld>
            <a:endParaRPr lang="en-US" altLang="en-US" sz="1400"/>
          </a:p>
        </p:txBody>
      </p:sp>
      <p:sp>
        <p:nvSpPr>
          <p:cNvPr id="489475" name="Line 4">
            <a:extLst>
              <a:ext uri="{FF2B5EF4-FFF2-40B4-BE49-F238E27FC236}">
                <a16:creationId xmlns:a16="http://schemas.microsoft.com/office/drawing/2014/main" id="{837FA89D-324A-B84A-B3E3-296B75F19B6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476" name="Text Box 5">
            <a:extLst>
              <a:ext uri="{FF2B5EF4-FFF2-40B4-BE49-F238E27FC236}">
                <a16:creationId xmlns:a16="http://schemas.microsoft.com/office/drawing/2014/main" id="{EA6B741E-C21B-6C98-EA83-A43C9CFFBDAD}"/>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89477" name="TextBox 2">
            <a:extLst>
              <a:ext uri="{FF2B5EF4-FFF2-40B4-BE49-F238E27FC236}">
                <a16:creationId xmlns:a16="http://schemas.microsoft.com/office/drawing/2014/main" id="{D852E1C6-D4A9-457E-CDED-60250C70BE13}"/>
              </a:ext>
            </a:extLst>
          </p:cNvPr>
          <p:cNvSpPr txBox="1">
            <a:spLocks noChangeArrowheads="1"/>
          </p:cNvSpPr>
          <p:nvPr/>
        </p:nvSpPr>
        <p:spPr bwMode="auto">
          <a:xfrm>
            <a:off x="31750" y="541338"/>
            <a:ext cx="9069388"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exercise decreased relative heart mass.</a:t>
            </a:r>
          </a:p>
        </p:txBody>
      </p:sp>
      <p:graphicFrame>
        <p:nvGraphicFramePr>
          <p:cNvPr id="2" name="Table 1">
            <a:extLst>
              <a:ext uri="{FF2B5EF4-FFF2-40B4-BE49-F238E27FC236}">
                <a16:creationId xmlns:a16="http://schemas.microsoft.com/office/drawing/2014/main" id="{28351F1F-902E-D656-1448-766095AC527B}"/>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9.09</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 (+)</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4.81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0.07</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HR vs. C lines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7.44</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0.69</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0.48</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2.49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0.17</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0.63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extLst>
                  <a:ext uri="{0D108BD9-81ED-4DB2-BD59-A6C34878D82A}">
                    <a16:rowId xmlns:a16="http://schemas.microsoft.com/office/drawing/2014/main" val="2548528181"/>
                  </a:ext>
                </a:extLst>
              </a:tr>
            </a:tbl>
          </a:graphicData>
        </a:graphic>
      </p:graphicFrame>
      <p:sp>
        <p:nvSpPr>
          <p:cNvPr id="489534" name="Line 4">
            <a:extLst>
              <a:ext uri="{FF2B5EF4-FFF2-40B4-BE49-F238E27FC236}">
                <a16:creationId xmlns:a16="http://schemas.microsoft.com/office/drawing/2014/main" id="{6E9F7D11-9E00-BE86-86FF-973F50A1ACE2}"/>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535" name="Line 4">
            <a:extLst>
              <a:ext uri="{FF2B5EF4-FFF2-40B4-BE49-F238E27FC236}">
                <a16:creationId xmlns:a16="http://schemas.microsoft.com/office/drawing/2014/main" id="{922EA646-9FCB-74CC-7BE0-F6DA524F3092}"/>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89536" name="Rectangle 2">
            <a:extLst>
              <a:ext uri="{FF2B5EF4-FFF2-40B4-BE49-F238E27FC236}">
                <a16:creationId xmlns:a16="http://schemas.microsoft.com/office/drawing/2014/main" id="{70FFF7F3-2A0C-58C8-B38E-1DD0916CA769}"/>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Heart Ventricle Mass</a:t>
            </a:r>
            <a:r>
              <a:rPr lang="en-US" altLang="en-US" sz="2800">
                <a:solidFill>
                  <a:srgbClr val="000000"/>
                </a:solidFill>
                <a:latin typeface="Arial" panose="020B0604020202020204" pitchFamily="34" charset="0"/>
                <a:cs typeface="Arial" panose="020B0604020202020204" pitchFamily="34" charset="0"/>
              </a:rPr>
              <a:t> (N = 143)</a:t>
            </a:r>
          </a:p>
        </p:txBody>
      </p:sp>
      <p:graphicFrame>
        <p:nvGraphicFramePr>
          <p:cNvPr id="4" name="Table 3">
            <a:extLst>
              <a:ext uri="{FF2B5EF4-FFF2-40B4-BE49-F238E27FC236}">
                <a16:creationId xmlns:a16="http://schemas.microsoft.com/office/drawing/2014/main" id="{3665CE59-B6E9-C587-7092-727E80C88903}"/>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5.03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136.63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3.10</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Slide Number Placeholder 1">
            <a:extLst>
              <a:ext uri="{FF2B5EF4-FFF2-40B4-BE49-F238E27FC236}">
                <a16:creationId xmlns:a16="http://schemas.microsoft.com/office/drawing/2014/main" id="{3023C2C7-574C-DFC5-B181-DFD4ADA0568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8F04E8-FC93-45B0-BFC0-8805362BBC8E}" type="slidenum">
              <a:rPr lang="en-US" altLang="en-US" sz="1400"/>
              <a:pPr>
                <a:spcBef>
                  <a:spcPct val="0"/>
                </a:spcBef>
                <a:buFontTx/>
                <a:buNone/>
              </a:pPr>
              <a:t>264</a:t>
            </a:fld>
            <a:endParaRPr lang="en-US" altLang="en-US" sz="1400"/>
          </a:p>
        </p:txBody>
      </p:sp>
      <p:sp>
        <p:nvSpPr>
          <p:cNvPr id="491523" name="Line 4">
            <a:extLst>
              <a:ext uri="{FF2B5EF4-FFF2-40B4-BE49-F238E27FC236}">
                <a16:creationId xmlns:a16="http://schemas.microsoft.com/office/drawing/2014/main" id="{68B4AECF-127C-272A-F1A1-FD34B50E027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24" name="Text Box 5">
            <a:extLst>
              <a:ext uri="{FF2B5EF4-FFF2-40B4-BE49-F238E27FC236}">
                <a16:creationId xmlns:a16="http://schemas.microsoft.com/office/drawing/2014/main" id="{3C55FADF-09C9-1AE9-FA91-75768F5D0477}"/>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491525" name="TextBox 2">
            <a:extLst>
              <a:ext uri="{FF2B5EF4-FFF2-40B4-BE49-F238E27FC236}">
                <a16:creationId xmlns:a16="http://schemas.microsoft.com/office/drawing/2014/main" id="{3C71AEDF-782F-F2F6-68B1-2755D2464DF0}"/>
              </a:ext>
            </a:extLst>
          </p:cNvPr>
          <p:cNvSpPr txBox="1">
            <a:spLocks noChangeArrowheads="1"/>
          </p:cNvSpPr>
          <p:nvPr/>
        </p:nvSpPr>
        <p:spPr bwMode="auto">
          <a:xfrm>
            <a:off x="-14288" y="541338"/>
            <a:ext cx="9332913"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exercise increased relative muscle mass.</a:t>
            </a:r>
          </a:p>
        </p:txBody>
      </p:sp>
      <p:graphicFrame>
        <p:nvGraphicFramePr>
          <p:cNvPr id="2" name="Table 1">
            <a:extLst>
              <a:ext uri="{FF2B5EF4-FFF2-40B4-BE49-F238E27FC236}">
                <a16:creationId xmlns:a16="http://schemas.microsoft.com/office/drawing/2014/main" id="{21BA33D3-8FA9-337B-3E3E-B8A5BA169481}"/>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10.38</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 (+)</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3.88</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0.98</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0.36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0.57</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1.67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0.24</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0.98</a:t>
                      </a:r>
                    </a:p>
                  </a:txBody>
                  <a:tcPr marL="7620" marR="7620" marT="7620" marB="0"/>
                </a:tc>
                <a:extLst>
                  <a:ext uri="{0D108BD9-81ED-4DB2-BD59-A6C34878D82A}">
                    <a16:rowId xmlns:a16="http://schemas.microsoft.com/office/drawing/2014/main" val="2548528181"/>
                  </a:ext>
                </a:extLst>
              </a:tr>
            </a:tbl>
          </a:graphicData>
        </a:graphic>
      </p:graphicFrame>
      <p:sp>
        <p:nvSpPr>
          <p:cNvPr id="491582" name="Line 4">
            <a:extLst>
              <a:ext uri="{FF2B5EF4-FFF2-40B4-BE49-F238E27FC236}">
                <a16:creationId xmlns:a16="http://schemas.microsoft.com/office/drawing/2014/main" id="{4D38FD67-1E29-B265-CAE5-A448B5068EF5}"/>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83" name="Line 4">
            <a:extLst>
              <a:ext uri="{FF2B5EF4-FFF2-40B4-BE49-F238E27FC236}">
                <a16:creationId xmlns:a16="http://schemas.microsoft.com/office/drawing/2014/main" id="{FB715CC6-6171-F0AA-72B7-CA9D0C2E11FB}"/>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1584" name="Rectangle 2">
            <a:extLst>
              <a:ext uri="{FF2B5EF4-FFF2-40B4-BE49-F238E27FC236}">
                <a16:creationId xmlns:a16="http://schemas.microsoft.com/office/drawing/2014/main" id="{65AF8D08-6536-58E3-A23F-8CB3BDD1162E}"/>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Triceps Surae Muscle Mass</a:t>
            </a:r>
            <a:r>
              <a:rPr lang="en-US" altLang="en-US" sz="2800">
                <a:solidFill>
                  <a:srgbClr val="000000"/>
                </a:solidFill>
                <a:latin typeface="Arial" panose="020B0604020202020204" pitchFamily="34" charset="0"/>
                <a:cs typeface="Arial" panose="020B0604020202020204" pitchFamily="34" charset="0"/>
              </a:rPr>
              <a:t> (N = 149)</a:t>
            </a:r>
          </a:p>
        </p:txBody>
      </p:sp>
      <p:graphicFrame>
        <p:nvGraphicFramePr>
          <p:cNvPr id="4" name="Table 3">
            <a:extLst>
              <a:ext uri="{FF2B5EF4-FFF2-40B4-BE49-F238E27FC236}">
                <a16:creationId xmlns:a16="http://schemas.microsoft.com/office/drawing/2014/main" id="{5E2FCC97-BB4B-7BA6-0A0A-96A1F6390567}"/>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194.98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49.44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0.14</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Slide Number Placeholder 1">
            <a:extLst>
              <a:ext uri="{FF2B5EF4-FFF2-40B4-BE49-F238E27FC236}">
                <a16:creationId xmlns:a16="http://schemas.microsoft.com/office/drawing/2014/main" id="{021AB120-DC9B-AD1E-84B2-F34D15C9A46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37D89FD-7389-49D6-BF16-0861CDEA9792}" type="slidenum">
              <a:rPr lang="en-US" altLang="en-US" sz="1400"/>
              <a:pPr>
                <a:spcBef>
                  <a:spcPct val="0"/>
                </a:spcBef>
                <a:buFontTx/>
                <a:buNone/>
              </a:pPr>
              <a:t>265</a:t>
            </a:fld>
            <a:endParaRPr lang="en-US" altLang="en-US" sz="1400"/>
          </a:p>
        </p:txBody>
      </p:sp>
      <p:sp>
        <p:nvSpPr>
          <p:cNvPr id="493571" name="Line 4">
            <a:extLst>
              <a:ext uri="{FF2B5EF4-FFF2-40B4-BE49-F238E27FC236}">
                <a16:creationId xmlns:a16="http://schemas.microsoft.com/office/drawing/2014/main" id="{CFA24E78-86F7-9F1E-5A13-0355817E2AEA}"/>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572" name="Text Box 5">
            <a:extLst>
              <a:ext uri="{FF2B5EF4-FFF2-40B4-BE49-F238E27FC236}">
                <a16:creationId xmlns:a16="http://schemas.microsoft.com/office/drawing/2014/main" id="{F63C8BF3-A749-429D-CFB8-BCE0CF40C938}"/>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634F05D3-700F-1E6A-EE92-C4990578660F}"/>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1.84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0.22</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3.74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0.55</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0.83</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0.47</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1" u="none" strike="noStrike">
                          <a:effectLst/>
                          <a:latin typeface="Arial" panose="020B0604020202020204" pitchFamily="34" charset="0"/>
                          <a:cs typeface="Arial" panose="020B0604020202020204" pitchFamily="34" charset="0"/>
                        </a:rPr>
                        <a:t>Wheels * Diet * Linetype</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8.20</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0.03</a:t>
                      </a:r>
                    </a:p>
                  </a:txBody>
                  <a:tcPr marL="7620" marR="7620" marT="7620" marB="0"/>
                </a:tc>
                <a:extLst>
                  <a:ext uri="{0D108BD9-81ED-4DB2-BD59-A6C34878D82A}">
                    <a16:rowId xmlns:a16="http://schemas.microsoft.com/office/drawing/2014/main" val="2548528181"/>
                  </a:ext>
                </a:extLst>
              </a:tr>
            </a:tbl>
          </a:graphicData>
        </a:graphic>
      </p:graphicFrame>
      <p:sp>
        <p:nvSpPr>
          <p:cNvPr id="493629" name="Line 4">
            <a:extLst>
              <a:ext uri="{FF2B5EF4-FFF2-40B4-BE49-F238E27FC236}">
                <a16:creationId xmlns:a16="http://schemas.microsoft.com/office/drawing/2014/main" id="{72DC9B54-5791-5D84-B1BB-281B9ECA072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630" name="Line 4">
            <a:extLst>
              <a:ext uri="{FF2B5EF4-FFF2-40B4-BE49-F238E27FC236}">
                <a16:creationId xmlns:a16="http://schemas.microsoft.com/office/drawing/2014/main" id="{C8F583B7-3CE9-C0CD-20B4-A414DC7CA92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3631" name="Rectangle 2">
            <a:extLst>
              <a:ext uri="{FF2B5EF4-FFF2-40B4-BE49-F238E27FC236}">
                <a16:creationId xmlns:a16="http://schemas.microsoft.com/office/drawing/2014/main" id="{55DD467D-DC9B-5138-35B2-407543FE42E8}"/>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Liver Mass</a:t>
            </a:r>
            <a:r>
              <a:rPr lang="en-US" altLang="en-US" sz="2800">
                <a:solidFill>
                  <a:srgbClr val="000000"/>
                </a:solidFill>
                <a:latin typeface="Arial" panose="020B0604020202020204" pitchFamily="34" charset="0"/>
                <a:cs typeface="Arial" panose="020B0604020202020204" pitchFamily="34" charset="0"/>
              </a:rPr>
              <a:t> (N = 146)</a:t>
            </a:r>
          </a:p>
        </p:txBody>
      </p:sp>
      <p:graphicFrame>
        <p:nvGraphicFramePr>
          <p:cNvPr id="4" name="Table 3">
            <a:extLst>
              <a:ext uri="{FF2B5EF4-FFF2-40B4-BE49-F238E27FC236}">
                <a16:creationId xmlns:a16="http://schemas.microsoft.com/office/drawing/2014/main" id="{0C181210-FCBE-F61F-9F3C-47FFB163236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13.71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49.27</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10.65</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3658" name="TextBox 2">
            <a:extLst>
              <a:ext uri="{FF2B5EF4-FFF2-40B4-BE49-F238E27FC236}">
                <a16:creationId xmlns:a16="http://schemas.microsoft.com/office/drawing/2014/main" id="{784220C2-7FDB-43B9-A98E-DEE4D217D910}"/>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interactive effect.</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Slide Number Placeholder 1">
            <a:extLst>
              <a:ext uri="{FF2B5EF4-FFF2-40B4-BE49-F238E27FC236}">
                <a16:creationId xmlns:a16="http://schemas.microsoft.com/office/drawing/2014/main" id="{79BEF730-DFF1-FB96-864A-F3823B16EF4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FFD1F07-DA6D-41D9-9C6D-AF0EE0694F9C}" type="slidenum">
              <a:rPr lang="en-US" altLang="en-US" sz="1400"/>
              <a:pPr>
                <a:spcBef>
                  <a:spcPct val="0"/>
                </a:spcBef>
                <a:buFontTx/>
                <a:buNone/>
              </a:pPr>
              <a:t>266</a:t>
            </a:fld>
            <a:endParaRPr lang="en-US" altLang="en-US" sz="1400"/>
          </a:p>
        </p:txBody>
      </p:sp>
      <p:sp>
        <p:nvSpPr>
          <p:cNvPr id="495619" name="Line 4">
            <a:extLst>
              <a:ext uri="{FF2B5EF4-FFF2-40B4-BE49-F238E27FC236}">
                <a16:creationId xmlns:a16="http://schemas.microsoft.com/office/drawing/2014/main" id="{F4ECCE95-1A8A-D2D9-735B-1AAE8723BE24}"/>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20" name="Text Box 5">
            <a:extLst>
              <a:ext uri="{FF2B5EF4-FFF2-40B4-BE49-F238E27FC236}">
                <a16:creationId xmlns:a16="http://schemas.microsoft.com/office/drawing/2014/main" id="{F71B2985-5164-38AB-9277-A8B6ED35076C}"/>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970FAD4C-9D34-84B9-98B3-6160A4ED232D}"/>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2.24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0.95</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0.76</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0.46</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0.52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0.68</a:t>
                      </a:r>
                    </a:p>
                  </a:txBody>
                  <a:tcPr marL="7620" marR="7620" marT="7620" marB="0"/>
                </a:tc>
                <a:extLst>
                  <a:ext uri="{0D108BD9-81ED-4DB2-BD59-A6C34878D82A}">
                    <a16:rowId xmlns:a16="http://schemas.microsoft.com/office/drawing/2014/main" val="2548528181"/>
                  </a:ext>
                </a:extLst>
              </a:tr>
            </a:tbl>
          </a:graphicData>
        </a:graphic>
      </p:graphicFrame>
      <p:sp>
        <p:nvSpPr>
          <p:cNvPr id="495677" name="Line 4">
            <a:extLst>
              <a:ext uri="{FF2B5EF4-FFF2-40B4-BE49-F238E27FC236}">
                <a16:creationId xmlns:a16="http://schemas.microsoft.com/office/drawing/2014/main" id="{ACB52400-A96A-1E68-4AFE-5897E7455D8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78" name="Line 4">
            <a:extLst>
              <a:ext uri="{FF2B5EF4-FFF2-40B4-BE49-F238E27FC236}">
                <a16:creationId xmlns:a16="http://schemas.microsoft.com/office/drawing/2014/main" id="{F762FD31-3976-EC13-3DDA-BBE18B87FF19}"/>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5679" name="Rectangle 2">
            <a:extLst>
              <a:ext uri="{FF2B5EF4-FFF2-40B4-BE49-F238E27FC236}">
                <a16:creationId xmlns:a16="http://schemas.microsoft.com/office/drawing/2014/main" id="{6DFD59CD-9E8A-2CB6-AA56-5DFF1C7353A3}"/>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Spleen Mass</a:t>
            </a:r>
            <a:r>
              <a:rPr lang="en-US" altLang="en-US" sz="2800">
                <a:solidFill>
                  <a:srgbClr val="000000"/>
                </a:solidFill>
                <a:latin typeface="Arial" panose="020B0604020202020204" pitchFamily="34" charset="0"/>
                <a:cs typeface="Arial" panose="020B0604020202020204" pitchFamily="34" charset="0"/>
              </a:rPr>
              <a:t> (N = 148)</a:t>
            </a:r>
          </a:p>
        </p:txBody>
      </p:sp>
      <p:graphicFrame>
        <p:nvGraphicFramePr>
          <p:cNvPr id="4" name="Table 3">
            <a:extLst>
              <a:ext uri="{FF2B5EF4-FFF2-40B4-BE49-F238E27FC236}">
                <a16:creationId xmlns:a16="http://schemas.microsoft.com/office/drawing/2014/main" id="{78D32EF8-9C28-73E5-9688-5ACE769BF149}"/>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0.99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37.46</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0.49</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0.48</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5706" name="TextBox 2">
            <a:extLst>
              <a:ext uri="{FF2B5EF4-FFF2-40B4-BE49-F238E27FC236}">
                <a16:creationId xmlns:a16="http://schemas.microsoft.com/office/drawing/2014/main" id="{D723B96C-247C-985C-05A8-E71262C052FA}"/>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Slide Number Placeholder 1">
            <a:extLst>
              <a:ext uri="{FF2B5EF4-FFF2-40B4-BE49-F238E27FC236}">
                <a16:creationId xmlns:a16="http://schemas.microsoft.com/office/drawing/2014/main" id="{2527110B-A548-8B2F-DFF0-609F39473C0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DCC637D-0A89-412D-A007-0DAA3D4C5F70}" type="slidenum">
              <a:rPr lang="en-US" altLang="en-US" sz="1400"/>
              <a:pPr>
                <a:spcBef>
                  <a:spcPct val="0"/>
                </a:spcBef>
                <a:buFontTx/>
                <a:buNone/>
              </a:pPr>
              <a:t>267</a:t>
            </a:fld>
            <a:endParaRPr lang="en-US" altLang="en-US" sz="1400"/>
          </a:p>
        </p:txBody>
      </p:sp>
      <p:sp>
        <p:nvSpPr>
          <p:cNvPr id="497667" name="Line 4">
            <a:extLst>
              <a:ext uri="{FF2B5EF4-FFF2-40B4-BE49-F238E27FC236}">
                <a16:creationId xmlns:a16="http://schemas.microsoft.com/office/drawing/2014/main" id="{7420CCE8-833E-2C95-EEBB-F7F3220A32CF}"/>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668" name="Text Box 5">
            <a:extLst>
              <a:ext uri="{FF2B5EF4-FFF2-40B4-BE49-F238E27FC236}">
                <a16:creationId xmlns:a16="http://schemas.microsoft.com/office/drawing/2014/main" id="{B43729EF-E87D-2AB5-A1A6-7787BDD31742}"/>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5FA50F17-4574-7FB2-2488-760326C06AEE}"/>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0" i="0" u="none" strike="noStrike">
                          <a:effectLst/>
                          <a:latin typeface="Arial" panose="020B0604020202020204" pitchFamily="34" charset="0"/>
                          <a:cs typeface="Arial" panose="020B0604020202020204" pitchFamily="34" charset="0"/>
                        </a:rPr>
                        <a:t>Juvenile wheels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i="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0.00</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0.99</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1.03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0.35</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1.11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0.33</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0.11</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0.76</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0.09</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1.53</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0.26</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1.47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0.27</a:t>
                      </a:r>
                    </a:p>
                  </a:txBody>
                  <a:tcPr marL="7620" marR="7620" marT="7620" marB="0"/>
                </a:tc>
                <a:extLst>
                  <a:ext uri="{0D108BD9-81ED-4DB2-BD59-A6C34878D82A}">
                    <a16:rowId xmlns:a16="http://schemas.microsoft.com/office/drawing/2014/main" val="2548528181"/>
                  </a:ext>
                </a:extLst>
              </a:tr>
            </a:tbl>
          </a:graphicData>
        </a:graphic>
      </p:graphicFrame>
      <p:sp>
        <p:nvSpPr>
          <p:cNvPr id="497725" name="Line 4">
            <a:extLst>
              <a:ext uri="{FF2B5EF4-FFF2-40B4-BE49-F238E27FC236}">
                <a16:creationId xmlns:a16="http://schemas.microsoft.com/office/drawing/2014/main" id="{514BF940-182C-C3C4-655F-7B51F4F019EB}"/>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726" name="Line 4">
            <a:extLst>
              <a:ext uri="{FF2B5EF4-FFF2-40B4-BE49-F238E27FC236}">
                <a16:creationId xmlns:a16="http://schemas.microsoft.com/office/drawing/2014/main" id="{A5A16233-F99D-131B-C383-04AF985F672A}"/>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7727" name="Rectangle 2">
            <a:extLst>
              <a:ext uri="{FF2B5EF4-FFF2-40B4-BE49-F238E27FC236}">
                <a16:creationId xmlns:a16="http://schemas.microsoft.com/office/drawing/2014/main" id="{B84AD756-EB12-5697-43D8-164BF5824C1D}"/>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Reproductive Fat Pads</a:t>
            </a:r>
            <a:r>
              <a:rPr lang="en-US" altLang="en-US" sz="2800">
                <a:solidFill>
                  <a:srgbClr val="000000"/>
                </a:solidFill>
                <a:latin typeface="Arial" panose="020B0604020202020204" pitchFamily="34" charset="0"/>
                <a:cs typeface="Arial" panose="020B0604020202020204" pitchFamily="34" charset="0"/>
              </a:rPr>
              <a:t> (N = 148)</a:t>
            </a:r>
          </a:p>
        </p:txBody>
      </p:sp>
      <p:graphicFrame>
        <p:nvGraphicFramePr>
          <p:cNvPr id="4" name="Table 3">
            <a:extLst>
              <a:ext uri="{FF2B5EF4-FFF2-40B4-BE49-F238E27FC236}">
                <a16:creationId xmlns:a16="http://schemas.microsoft.com/office/drawing/2014/main" id="{CFADDF91-779B-28E2-F375-357EF10BF23D}"/>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1.40</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43.71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&lt;&lt;&lt;0.01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113</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1.39</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0.24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7754" name="TextBox 2">
            <a:extLst>
              <a:ext uri="{FF2B5EF4-FFF2-40B4-BE49-F238E27FC236}">
                <a16:creationId xmlns:a16="http://schemas.microsoft.com/office/drawing/2014/main" id="{78F5F83A-675F-3340-FAB9-87E05E5239C0}"/>
              </a:ext>
            </a:extLst>
          </p:cNvPr>
          <p:cNvSpPr txBox="1">
            <a:spLocks noChangeArrowheads="1"/>
          </p:cNvSpPr>
          <p:nvPr/>
        </p:nvSpPr>
        <p:spPr bwMode="auto">
          <a:xfrm>
            <a:off x="187325" y="541338"/>
            <a:ext cx="85026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exposure had no apparent effect.</a:t>
            </a: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Slide Number Placeholder 1">
            <a:extLst>
              <a:ext uri="{FF2B5EF4-FFF2-40B4-BE49-F238E27FC236}">
                <a16:creationId xmlns:a16="http://schemas.microsoft.com/office/drawing/2014/main" id="{42FF907A-D726-7C94-9FAB-4B0CBA0AE31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CF6E70-1987-4D62-B679-2ACC32FD7B3E}" type="slidenum">
              <a:rPr lang="en-US" altLang="en-US" sz="1400"/>
              <a:pPr>
                <a:spcBef>
                  <a:spcPct val="0"/>
                </a:spcBef>
                <a:buFontTx/>
                <a:buNone/>
              </a:pPr>
              <a:t>268</a:t>
            </a:fld>
            <a:endParaRPr lang="en-US" altLang="en-US" sz="1400"/>
          </a:p>
        </p:txBody>
      </p:sp>
      <p:sp>
        <p:nvSpPr>
          <p:cNvPr id="499715" name="Line 4">
            <a:extLst>
              <a:ext uri="{FF2B5EF4-FFF2-40B4-BE49-F238E27FC236}">
                <a16:creationId xmlns:a16="http://schemas.microsoft.com/office/drawing/2014/main" id="{0DFC1309-E0B9-F61B-BE30-AB7ACC90ED76}"/>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16" name="Text Box 5">
            <a:extLst>
              <a:ext uri="{FF2B5EF4-FFF2-40B4-BE49-F238E27FC236}">
                <a16:creationId xmlns:a16="http://schemas.microsoft.com/office/drawing/2014/main" id="{32FC12B7-44E3-AA12-462D-ADFB70F420F8}"/>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graphicFrame>
        <p:nvGraphicFramePr>
          <p:cNvPr id="2" name="Table 1">
            <a:extLst>
              <a:ext uri="{FF2B5EF4-FFF2-40B4-BE49-F238E27FC236}">
                <a16:creationId xmlns:a16="http://schemas.microsoft.com/office/drawing/2014/main" id="{116AC246-9F15-15F4-97E3-A49875A2F539}"/>
              </a:ext>
            </a:extLst>
          </p:cNvPr>
          <p:cNvGraphicFramePr>
            <a:graphicFrameLocks noGrp="1"/>
          </p:cNvGraphicFramePr>
          <p:nvPr/>
        </p:nvGraphicFramePr>
        <p:xfrm>
          <a:off x="269875" y="1731963"/>
          <a:ext cx="8569325" cy="3798887"/>
        </p:xfrm>
        <a:graphic>
          <a:graphicData uri="http://schemas.openxmlformats.org/drawingml/2006/table">
            <a:tbl>
              <a:tblPr>
                <a:tableStyleId>{5C22544A-7EE6-4342-B048-85BDC9FD1C3A}</a:tableStyleId>
              </a:tblPr>
              <a:tblGrid>
                <a:gridCol w="3685730">
                  <a:extLst>
                    <a:ext uri="{9D8B030D-6E8A-4147-A177-3AD203B41FA5}">
                      <a16:colId xmlns:a16="http://schemas.microsoft.com/office/drawing/2014/main" val="2568094418"/>
                    </a:ext>
                  </a:extLst>
                </a:gridCol>
                <a:gridCol w="1220899">
                  <a:extLst>
                    <a:ext uri="{9D8B030D-6E8A-4147-A177-3AD203B41FA5}">
                      <a16:colId xmlns:a16="http://schemas.microsoft.com/office/drawing/2014/main" val="2005781166"/>
                    </a:ext>
                  </a:extLst>
                </a:gridCol>
                <a:gridCol w="1220899">
                  <a:extLst>
                    <a:ext uri="{9D8B030D-6E8A-4147-A177-3AD203B41FA5}">
                      <a16:colId xmlns:a16="http://schemas.microsoft.com/office/drawing/2014/main" val="932422602"/>
                    </a:ext>
                  </a:extLst>
                </a:gridCol>
                <a:gridCol w="1220899">
                  <a:extLst>
                    <a:ext uri="{9D8B030D-6E8A-4147-A177-3AD203B41FA5}">
                      <a16:colId xmlns:a16="http://schemas.microsoft.com/office/drawing/2014/main" val="690045202"/>
                    </a:ext>
                  </a:extLst>
                </a:gridCol>
                <a:gridCol w="1220899">
                  <a:extLst>
                    <a:ext uri="{9D8B030D-6E8A-4147-A177-3AD203B41FA5}">
                      <a16:colId xmlns:a16="http://schemas.microsoft.com/office/drawing/2014/main" val="3560466179"/>
                    </a:ext>
                  </a:extLst>
                </a:gridCol>
              </a:tblGrid>
              <a:tr h="474861">
                <a:tc>
                  <a:txBody>
                    <a:bodyPr/>
                    <a:lstStyle/>
                    <a:p>
                      <a:pPr algn="l" fontAlgn="t"/>
                      <a:r>
                        <a:rPr lang="en-US" sz="2400" u="none" strike="noStrike">
                          <a:effectLst/>
                          <a:latin typeface="Arial" panose="020B0604020202020204" pitchFamily="34" charset="0"/>
                          <a:cs typeface="Arial" panose="020B0604020202020204" pitchFamily="34" charset="0"/>
                        </a:rPr>
                        <a:t>Ef</a:t>
                      </a:r>
                      <a:r>
                        <a:rPr lang="en-US" sz="400" u="none" strike="noStrike">
                          <a:effectLst/>
                          <a:latin typeface="Arial" panose="020B0604020202020204" pitchFamily="34" charset="0"/>
                          <a:cs typeface="Arial" panose="020B0604020202020204" pitchFamily="34" charset="0"/>
                        </a:rPr>
                        <a:t> </a:t>
                      </a:r>
                      <a:r>
                        <a:rPr lang="en-US" sz="2400" u="none" strike="noStrike">
                          <a:effectLst/>
                          <a:latin typeface="Arial" panose="020B0604020202020204" pitchFamily="34" charset="0"/>
                          <a:cs typeface="Arial" panose="020B0604020202020204" pitchFamily="34" charset="0"/>
                        </a:rPr>
                        <a:t>fect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Num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Den d.f.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F</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      P</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extLst>
                  <a:ext uri="{0D108BD9-81ED-4DB2-BD59-A6C34878D82A}">
                    <a16:rowId xmlns:a16="http://schemas.microsoft.com/office/drawing/2014/main" val="2717344139"/>
                  </a:ext>
                </a:extLst>
              </a:tr>
              <a:tr h="474861">
                <a:tc>
                  <a:txBody>
                    <a:bodyPr/>
                    <a:lstStyle/>
                    <a:p>
                      <a:pPr algn="l" fontAlgn="t"/>
                      <a:r>
                        <a:rPr lang="en-US" sz="2400" b="1" i="0" u="none" strike="noStrike">
                          <a:effectLst/>
                          <a:latin typeface="Arial" panose="020B0604020202020204" pitchFamily="34" charset="0"/>
                          <a:cs typeface="Arial" panose="020B0604020202020204" pitchFamily="34" charset="0"/>
                        </a:rPr>
                        <a:t>Juvenile wheels (+)</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i="0" u="none" strike="noStrike">
                          <a:effectLst/>
                          <a:latin typeface="Arial" panose="020B0604020202020204" pitchFamily="34" charset="0"/>
                          <a:cs typeface="Arial" panose="020B0604020202020204" pitchFamily="34" charset="0"/>
                        </a:rPr>
                        <a:t>1</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1" i="0" u="none" strike="noStrike">
                          <a:effectLst/>
                          <a:latin typeface="Arial" panose="020B0604020202020204" pitchFamily="34" charset="0"/>
                          <a:cs typeface="Arial" panose="020B0604020202020204" pitchFamily="34" charset="0"/>
                        </a:rPr>
                        <a:t>6</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1" i="0" u="none" strike="noStrike">
                          <a:solidFill>
                            <a:srgbClr val="000000"/>
                          </a:solidFill>
                          <a:effectLst/>
                          <a:latin typeface="Arial" panose="020B0604020202020204" pitchFamily="34" charset="0"/>
                        </a:rPr>
                        <a:t>6.29</a:t>
                      </a:r>
                    </a:p>
                  </a:txBody>
                  <a:tcPr marL="7620" marR="7620" marT="7620" marB="0"/>
                </a:tc>
                <a:tc>
                  <a:txBody>
                    <a:bodyPr/>
                    <a:lstStyle/>
                    <a:p>
                      <a:pPr algn="r" fontAlgn="t"/>
                      <a:r>
                        <a:rPr lang="en-US" sz="2400" b="1" i="0" u="none" strike="noStrike">
                          <a:solidFill>
                            <a:srgbClr val="000000"/>
                          </a:solidFill>
                          <a:effectLst/>
                          <a:latin typeface="Arial" panose="020B0604020202020204" pitchFamily="34" charset="0"/>
                        </a:rPr>
                        <a:t>&lt;0.05</a:t>
                      </a:r>
                    </a:p>
                  </a:txBody>
                  <a:tcPr marL="7620" marR="7620" marT="7620" marB="0"/>
                </a:tc>
                <a:extLst>
                  <a:ext uri="{0D108BD9-81ED-4DB2-BD59-A6C34878D82A}">
                    <a16:rowId xmlns:a16="http://schemas.microsoft.com/office/drawing/2014/main" val="604972749"/>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Juvenile Western diet</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0.41</a:t>
                      </a:r>
                    </a:p>
                  </a:txBody>
                  <a:tcPr marL="7620" marR="7620" marT="7620" marB="0"/>
                </a:tc>
                <a:extLst>
                  <a:ext uri="{0D108BD9-81ED-4DB2-BD59-A6C34878D82A}">
                    <a16:rowId xmlns:a16="http://schemas.microsoft.com/office/drawing/2014/main" val="2851540284"/>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HR vs. C lines</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1.02</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0.35</a:t>
                      </a:r>
                    </a:p>
                  </a:txBody>
                  <a:tcPr marL="7620" marR="7620" marT="7620" marB="0"/>
                </a:tc>
                <a:extLst>
                  <a:ext uri="{0D108BD9-81ED-4DB2-BD59-A6C34878D82A}">
                    <a16:rowId xmlns:a16="http://schemas.microsoft.com/office/drawing/2014/main" val="2547729494"/>
                  </a:ext>
                </a:extLst>
              </a:tr>
              <a:tr h="474861">
                <a:tc>
                  <a:txBody>
                    <a:bodyPr/>
                    <a:lstStyle/>
                    <a:p>
                      <a:pPr algn="l" fontAlgn="t"/>
                      <a:r>
                        <a:rPr lang="en-US" sz="2400" u="none" strike="noStrike">
                          <a:effectLst/>
                          <a:latin typeface="Arial" panose="020B0604020202020204" pitchFamily="34" charset="0"/>
                          <a:cs typeface="Arial" panose="020B0604020202020204" pitchFamily="34" charset="0"/>
                        </a:rPr>
                        <a:t>Wheels * Diet</a:t>
                      </a:r>
                      <a:endParaRPr lang="en-US" sz="2400" b="1"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0.55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0.49</a:t>
                      </a:r>
                    </a:p>
                  </a:txBody>
                  <a:tcPr marL="7620" marR="7620" marT="7620" marB="0"/>
                </a:tc>
                <a:extLst>
                  <a:ext uri="{0D108BD9-81ED-4DB2-BD59-A6C34878D82A}">
                    <a16:rowId xmlns:a16="http://schemas.microsoft.com/office/drawing/2014/main" val="3930954028"/>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0.77</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2164980781"/>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Diet *</a:t>
                      </a:r>
                      <a:r>
                        <a:rPr lang="en-US" sz="2400" b="0" u="none" strike="noStrike" baseline="0">
                          <a:effectLst/>
                          <a:latin typeface="Arial" panose="020B0604020202020204" pitchFamily="34" charset="0"/>
                          <a:cs typeface="Arial" panose="020B0604020202020204" pitchFamily="34" charset="0"/>
                        </a:rPr>
                        <a:t>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3.35</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0.12</a:t>
                      </a:r>
                    </a:p>
                  </a:txBody>
                  <a:tcPr marL="7620" marR="7620" marT="7620" marB="0"/>
                </a:tc>
                <a:extLst>
                  <a:ext uri="{0D108BD9-81ED-4DB2-BD59-A6C34878D82A}">
                    <a16:rowId xmlns:a16="http://schemas.microsoft.com/office/drawing/2014/main" val="69165923"/>
                  </a:ext>
                </a:extLst>
              </a:tr>
              <a:tr h="474861">
                <a:tc>
                  <a:txBody>
                    <a:bodyPr/>
                    <a:lstStyle/>
                    <a:p>
                      <a:pPr algn="l" fontAlgn="t"/>
                      <a:r>
                        <a:rPr lang="en-US" sz="2400" b="0" u="none" strike="noStrike">
                          <a:effectLst/>
                          <a:latin typeface="Arial" panose="020B0604020202020204" pitchFamily="34" charset="0"/>
                          <a:cs typeface="Arial" panose="020B0604020202020204" pitchFamily="34" charset="0"/>
                        </a:rPr>
                        <a:t>Wheels * Diet * Linetype</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1</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ctr" fontAlgn="t"/>
                      <a:r>
                        <a:rPr lang="en-US" sz="2400" b="0" u="none" strike="noStrike">
                          <a:effectLst/>
                          <a:latin typeface="Arial" panose="020B0604020202020204" pitchFamily="34" charset="0"/>
                          <a:cs typeface="Arial" panose="020B0604020202020204" pitchFamily="34" charset="0"/>
                        </a:rPr>
                        <a:t>6</a:t>
                      </a:r>
                      <a:endParaRPr lang="en-US" sz="2400" b="0" i="0" u="none" strike="noStrike">
                        <a:solidFill>
                          <a:srgbClr val="000000"/>
                        </a:solidFill>
                        <a:effectLst/>
                        <a:latin typeface="Arial" panose="020B0604020202020204" pitchFamily="34" charset="0"/>
                        <a:cs typeface="Arial" panose="020B0604020202020204" pitchFamily="34" charset="0"/>
                      </a:endParaRPr>
                    </a:p>
                  </a:txBody>
                  <a:tcPr marL="7620" marR="7620" marT="7619" marB="0"/>
                </a:tc>
                <a:tc>
                  <a:txBody>
                    <a:bodyPr/>
                    <a:lstStyle/>
                    <a:p>
                      <a:pPr algn="r" fontAlgn="t"/>
                      <a:r>
                        <a:rPr lang="en-US" sz="2400" b="0" i="0" u="none" strike="noStrike">
                          <a:solidFill>
                            <a:srgbClr val="000000"/>
                          </a:solidFill>
                          <a:effectLst/>
                          <a:latin typeface="Arial" panose="020B0604020202020204" pitchFamily="34" charset="0"/>
                        </a:rPr>
                        <a:t>0.74</a:t>
                      </a:r>
                    </a:p>
                  </a:txBody>
                  <a:tcPr marL="7620" marR="7620" marT="7620" marB="0"/>
                </a:tc>
                <a:tc>
                  <a:txBody>
                    <a:bodyPr/>
                    <a:lstStyle/>
                    <a:p>
                      <a:pPr algn="r" fontAlgn="t"/>
                      <a:r>
                        <a:rPr lang="en-US" sz="2400" b="0" i="0" u="none" strike="noStrike">
                          <a:solidFill>
                            <a:srgbClr val="000000"/>
                          </a:solidFill>
                          <a:effectLst/>
                          <a:latin typeface="Arial" panose="020B0604020202020204" pitchFamily="34" charset="0"/>
                        </a:rPr>
                        <a:t>0.42</a:t>
                      </a:r>
                    </a:p>
                  </a:txBody>
                  <a:tcPr marL="7620" marR="7620" marT="7620" marB="0"/>
                </a:tc>
                <a:extLst>
                  <a:ext uri="{0D108BD9-81ED-4DB2-BD59-A6C34878D82A}">
                    <a16:rowId xmlns:a16="http://schemas.microsoft.com/office/drawing/2014/main" val="2548528181"/>
                  </a:ext>
                </a:extLst>
              </a:tr>
            </a:tbl>
          </a:graphicData>
        </a:graphic>
      </p:graphicFrame>
      <p:sp>
        <p:nvSpPr>
          <p:cNvPr id="499773" name="Line 4">
            <a:extLst>
              <a:ext uri="{FF2B5EF4-FFF2-40B4-BE49-F238E27FC236}">
                <a16:creationId xmlns:a16="http://schemas.microsoft.com/office/drawing/2014/main" id="{8C705E2F-0651-F703-E488-4B084C4C854E}"/>
              </a:ext>
            </a:extLst>
          </p:cNvPr>
          <p:cNvSpPr>
            <a:spLocks noChangeShapeType="1"/>
          </p:cNvSpPr>
          <p:nvPr/>
        </p:nvSpPr>
        <p:spPr bwMode="auto">
          <a:xfrm>
            <a:off x="271463" y="217963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74" name="Line 4">
            <a:extLst>
              <a:ext uri="{FF2B5EF4-FFF2-40B4-BE49-F238E27FC236}">
                <a16:creationId xmlns:a16="http://schemas.microsoft.com/office/drawing/2014/main" id="{54D7F56B-34E6-1EF3-299D-AB8213351530}"/>
              </a:ext>
            </a:extLst>
          </p:cNvPr>
          <p:cNvSpPr>
            <a:spLocks noChangeShapeType="1"/>
          </p:cNvSpPr>
          <p:nvPr/>
        </p:nvSpPr>
        <p:spPr bwMode="auto">
          <a:xfrm>
            <a:off x="276225" y="5513388"/>
            <a:ext cx="8559800" cy="12700"/>
          </a:xfrm>
          <a:prstGeom prst="line">
            <a:avLst/>
          </a:prstGeom>
          <a:noFill/>
          <a:ln w="317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99775" name="Rectangle 2">
            <a:extLst>
              <a:ext uri="{FF2B5EF4-FFF2-40B4-BE49-F238E27FC236}">
                <a16:creationId xmlns:a16="http://schemas.microsoft.com/office/drawing/2014/main" id="{BC399BEE-FE32-CCEE-CB5A-2BABDC458EB3}"/>
              </a:ext>
            </a:extLst>
          </p:cNvPr>
          <p:cNvSpPr>
            <a:spLocks noChangeArrowheads="1"/>
          </p:cNvSpPr>
          <p:nvPr/>
        </p:nvSpPr>
        <p:spPr bwMode="auto">
          <a:xfrm>
            <a:off x="635000" y="1163638"/>
            <a:ext cx="77581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a:solidFill>
                  <a:srgbClr val="000000"/>
                </a:solidFill>
                <a:latin typeface="Arial" panose="020B0604020202020204" pitchFamily="34" charset="0"/>
                <a:cs typeface="Arial" panose="020B0604020202020204" pitchFamily="34" charset="0"/>
              </a:rPr>
              <a:t>Subdermal Fat Pads</a:t>
            </a:r>
            <a:r>
              <a:rPr lang="en-US" altLang="en-US" sz="2800">
                <a:solidFill>
                  <a:srgbClr val="000000"/>
                </a:solidFill>
                <a:latin typeface="Arial" panose="020B0604020202020204" pitchFamily="34" charset="0"/>
                <a:cs typeface="Arial" panose="020B0604020202020204" pitchFamily="34" charset="0"/>
              </a:rPr>
              <a:t> (N = 147)</a:t>
            </a:r>
          </a:p>
        </p:txBody>
      </p:sp>
      <p:graphicFrame>
        <p:nvGraphicFramePr>
          <p:cNvPr id="4" name="Table 3">
            <a:extLst>
              <a:ext uri="{FF2B5EF4-FFF2-40B4-BE49-F238E27FC236}">
                <a16:creationId xmlns:a16="http://schemas.microsoft.com/office/drawing/2014/main" id="{32A62BBF-C40F-5004-0FA0-D5647CAE9571}"/>
              </a:ext>
            </a:extLst>
          </p:cNvPr>
          <p:cNvGraphicFramePr>
            <a:graphicFrameLocks noGrp="1"/>
          </p:cNvGraphicFramePr>
          <p:nvPr/>
        </p:nvGraphicFramePr>
        <p:xfrm>
          <a:off x="276225" y="5743575"/>
          <a:ext cx="8555038" cy="815975"/>
        </p:xfrm>
        <a:graphic>
          <a:graphicData uri="http://schemas.openxmlformats.org/drawingml/2006/table">
            <a:tbl>
              <a:tblPr firstRow="1" firstCol="1" bandRow="1">
                <a:tableStyleId>{5C22544A-7EE6-4342-B048-85BDC9FD1C3A}</a:tableStyleId>
              </a:tblPr>
              <a:tblGrid>
                <a:gridCol w="1711008">
                  <a:extLst>
                    <a:ext uri="{9D8B030D-6E8A-4147-A177-3AD203B41FA5}">
                      <a16:colId xmlns:a16="http://schemas.microsoft.com/office/drawing/2014/main" val="2052578298"/>
                    </a:ext>
                  </a:extLst>
                </a:gridCol>
                <a:gridCol w="2651675">
                  <a:extLst>
                    <a:ext uri="{9D8B030D-6E8A-4147-A177-3AD203B41FA5}">
                      <a16:colId xmlns:a16="http://schemas.microsoft.com/office/drawing/2014/main" val="123249347"/>
                    </a:ext>
                  </a:extLst>
                </a:gridCol>
                <a:gridCol w="1345581">
                  <a:extLst>
                    <a:ext uri="{9D8B030D-6E8A-4147-A177-3AD203B41FA5}">
                      <a16:colId xmlns:a16="http://schemas.microsoft.com/office/drawing/2014/main" val="2850108199"/>
                    </a:ext>
                  </a:extLst>
                </a:gridCol>
                <a:gridCol w="1531434">
                  <a:extLst>
                    <a:ext uri="{9D8B030D-6E8A-4147-A177-3AD203B41FA5}">
                      <a16:colId xmlns:a16="http://schemas.microsoft.com/office/drawing/2014/main" val="1522465873"/>
                    </a:ext>
                  </a:extLst>
                </a:gridCol>
                <a:gridCol w="1315341">
                  <a:extLst>
                    <a:ext uri="{9D8B030D-6E8A-4147-A177-3AD203B41FA5}">
                      <a16:colId xmlns:a16="http://schemas.microsoft.com/office/drawing/2014/main" val="2836351374"/>
                    </a:ext>
                  </a:extLst>
                </a:gridCol>
              </a:tblGrid>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MINI (+)</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2.95</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0.09</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106545722"/>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Body Mass</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5.84</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0.02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110343258"/>
                  </a:ext>
                </a:extLst>
              </a:tr>
              <a:tr h="271992">
                <a:tc>
                  <a:txBody>
                    <a:bodyPr/>
                    <a:lstStyle/>
                    <a:p>
                      <a:pPr marL="0" marR="0">
                        <a:lnSpc>
                          <a:spcPct val="107000"/>
                        </a:lnSpc>
                        <a:spcBef>
                          <a:spcPts val="0"/>
                        </a:spcBef>
                        <a:spcAft>
                          <a:spcPts val="0"/>
                        </a:spcAft>
                      </a:pPr>
                      <a:r>
                        <a:rPr lang="en-US" sz="1200" b="0" i="0" baseline="0">
                          <a:solidFill>
                            <a:schemeClr val="tx1"/>
                          </a:solidFill>
                          <a:effectLst/>
                          <a:latin typeface="Arial" panose="020B0604020202020204" pitchFamily="34" charset="0"/>
                        </a:rPr>
                        <a:t>Age</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112</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tc>
                  <a:txBody>
                    <a:bodyPr/>
                    <a:lstStyle/>
                    <a:p>
                      <a:pPr marL="0" marR="0" algn="r">
                        <a:lnSpc>
                          <a:spcPct val="107000"/>
                        </a:lnSpc>
                        <a:spcBef>
                          <a:spcPts val="0"/>
                        </a:spcBef>
                        <a:spcAft>
                          <a:spcPts val="0"/>
                        </a:spcAft>
                      </a:pPr>
                      <a:r>
                        <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rPr>
                        <a:t>10.41</a:t>
                      </a:r>
                    </a:p>
                  </a:txBody>
                  <a:tcPr marL="38100" marR="38100" marT="38112" marB="38112">
                    <a:noFill/>
                  </a:tcPr>
                </a:tc>
                <a:tc>
                  <a:txBody>
                    <a:bodyPr/>
                    <a:lstStyle/>
                    <a:p>
                      <a:pPr marL="0" marR="0" algn="r">
                        <a:lnSpc>
                          <a:spcPct val="107000"/>
                        </a:lnSpc>
                        <a:spcBef>
                          <a:spcPts val="0"/>
                        </a:spcBef>
                        <a:spcAft>
                          <a:spcPts val="0"/>
                        </a:spcAft>
                      </a:pPr>
                      <a:r>
                        <a:rPr lang="en-US" sz="1200" b="0" i="0" baseline="0">
                          <a:solidFill>
                            <a:schemeClr val="tx1"/>
                          </a:solidFill>
                          <a:effectLst/>
                          <a:latin typeface="Arial" panose="020B0604020202020204" pitchFamily="34" charset="0"/>
                        </a:rPr>
                        <a:t>&lt;0.01</a:t>
                      </a:r>
                      <a:endParaRPr lang="en-US" sz="1100" b="0" i="0" baseline="0">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txBody>
                  <a:tcPr marL="38100" marR="38100" marT="38112" marB="38112">
                    <a:noFill/>
                  </a:tcPr>
                </a:tc>
                <a:extLst>
                  <a:ext uri="{0D108BD9-81ED-4DB2-BD59-A6C34878D82A}">
                    <a16:rowId xmlns:a16="http://schemas.microsoft.com/office/drawing/2014/main" val="437554035"/>
                  </a:ext>
                </a:extLst>
              </a:tr>
            </a:tbl>
          </a:graphicData>
        </a:graphic>
      </p:graphicFrame>
      <p:sp>
        <p:nvSpPr>
          <p:cNvPr id="499802" name="TextBox 2">
            <a:extLst>
              <a:ext uri="{FF2B5EF4-FFF2-40B4-BE49-F238E27FC236}">
                <a16:creationId xmlns:a16="http://schemas.microsoft.com/office/drawing/2014/main" id="{5427CB6D-AC36-0FC1-7913-DFF4D7EAF869}"/>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Juvenile wheel access increased fat pad size.</a:t>
            </a: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Number Placeholder 1">
            <a:extLst>
              <a:ext uri="{FF2B5EF4-FFF2-40B4-BE49-F238E27FC236}">
                <a16:creationId xmlns:a16="http://schemas.microsoft.com/office/drawing/2014/main" id="{8E974A33-EAC8-A2F6-0680-6E0610F44F4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E7F19A8-4B88-4FEA-B5DA-C55FF9F965F2}" type="slidenum">
              <a:rPr lang="en-US" altLang="en-US" sz="1400"/>
              <a:pPr>
                <a:spcBef>
                  <a:spcPct val="0"/>
                </a:spcBef>
                <a:buFontTx/>
                <a:buNone/>
              </a:pPr>
              <a:t>269</a:t>
            </a:fld>
            <a:endParaRPr lang="en-US" altLang="en-US" sz="1400"/>
          </a:p>
        </p:txBody>
      </p:sp>
      <p:sp>
        <p:nvSpPr>
          <p:cNvPr id="501763" name="Line 4">
            <a:extLst>
              <a:ext uri="{FF2B5EF4-FFF2-40B4-BE49-F238E27FC236}">
                <a16:creationId xmlns:a16="http://schemas.microsoft.com/office/drawing/2014/main" id="{D721A02F-413F-4C87-1763-426ACE752E70}"/>
              </a:ext>
            </a:extLst>
          </p:cNvPr>
          <p:cNvSpPr>
            <a:spLocks noChangeShapeType="1"/>
          </p:cNvSpPr>
          <p:nvPr/>
        </p:nvSpPr>
        <p:spPr bwMode="auto">
          <a:xfrm>
            <a:off x="120650" y="500063"/>
            <a:ext cx="8869363"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01764" name="Text Box 5">
            <a:extLst>
              <a:ext uri="{FF2B5EF4-FFF2-40B4-BE49-F238E27FC236}">
                <a16:creationId xmlns:a16="http://schemas.microsoft.com/office/drawing/2014/main" id="{196E7D50-C7F0-62A4-B095-27715780099D}"/>
              </a:ext>
            </a:extLst>
          </p:cNvPr>
          <p:cNvSpPr txBox="1">
            <a:spLocks noChangeArrowheads="1"/>
          </p:cNvSpPr>
          <p:nvPr/>
        </p:nvSpPr>
        <p:spPr bwMode="auto">
          <a:xfrm>
            <a:off x="26988" y="12700"/>
            <a:ext cx="91440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1200"/>
              </a:spcBef>
              <a:spcAft>
                <a:spcPts val="600"/>
              </a:spcAft>
              <a:buFontTx/>
              <a:buNone/>
            </a:pPr>
            <a:r>
              <a:rPr lang="en-US" altLang="en-US" sz="2400" b="1">
                <a:latin typeface="Arial" panose="020B0604020202020204" pitchFamily="34" charset="0"/>
                <a:cs typeface="Arial" panose="020B0604020202020204" pitchFamily="34" charset="0"/>
              </a:rPr>
              <a:t>3. </a:t>
            </a:r>
            <a:r>
              <a:rPr lang="fr-FR" altLang="en-US" sz="2400" b="1">
                <a:latin typeface="Arial" panose="020B0604020202020204" pitchFamily="34" charset="0"/>
                <a:cs typeface="Arial" panose="020B0604020202020204" pitchFamily="34" charset="0"/>
              </a:rPr>
              <a:t>Juvenile Exposure – Gen. 76 Males</a:t>
            </a:r>
            <a:endParaRPr lang="en-US" altLang="en-US" sz="2400">
              <a:latin typeface="Arial" panose="020B0604020202020204" pitchFamily="34" charset="0"/>
              <a:cs typeface="Arial" panose="020B0604020202020204" pitchFamily="34" charset="0"/>
            </a:endParaRPr>
          </a:p>
        </p:txBody>
      </p:sp>
      <p:sp>
        <p:nvSpPr>
          <p:cNvPr id="501765" name="Rectangle 2">
            <a:extLst>
              <a:ext uri="{FF2B5EF4-FFF2-40B4-BE49-F238E27FC236}">
                <a16:creationId xmlns:a16="http://schemas.microsoft.com/office/drawing/2014/main" id="{1BAF3301-F16E-0C80-134B-685DB69C43DF}"/>
              </a:ext>
            </a:extLst>
          </p:cNvPr>
          <p:cNvSpPr>
            <a:spLocks noChangeArrowheads="1"/>
          </p:cNvSpPr>
          <p:nvPr/>
        </p:nvSpPr>
        <p:spPr bwMode="auto">
          <a:xfrm>
            <a:off x="382588" y="1216025"/>
            <a:ext cx="8761412" cy="509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Lean mass, fat mass by EchoMRI</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Home-cage activity (only J &amp; A mice without wheels)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Maximal oxygen consumption (VO</a:t>
            </a:r>
            <a:r>
              <a:rPr lang="en-US" altLang="en-US" sz="2800" baseline="-16000">
                <a:solidFill>
                  <a:srgbClr val="000000"/>
                </a:solidFill>
                <a:latin typeface="Arial" panose="020B0604020202020204" pitchFamily="34" charset="0"/>
                <a:cs typeface="Arial" panose="020B0604020202020204" pitchFamily="34" charset="0"/>
              </a:rPr>
              <a:t>2</a:t>
            </a:r>
            <a:r>
              <a:rPr lang="en-US" altLang="en-US" sz="2800">
                <a:solidFill>
                  <a:srgbClr val="000000"/>
                </a:solidFill>
                <a:latin typeface="Arial" panose="020B0604020202020204" pitchFamily="34" charset="0"/>
                <a:cs typeface="Arial" panose="020B0604020202020204" pitchFamily="34" charset="0"/>
              </a:rPr>
              <a:t>max)</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Open-field behavior</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Sucrose preference, Western diet preference</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Blood lipid profiles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Plasma for hormone concentrations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Tissues frozen for biochemistry, epigenetics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Brains</a:t>
            </a:r>
          </a:p>
          <a:p>
            <a:pPr>
              <a:spcBef>
                <a:spcPct val="0"/>
              </a:spcBef>
              <a:spcAft>
                <a:spcPts val="600"/>
              </a:spcAft>
              <a:buFontTx/>
              <a:buNone/>
            </a:pPr>
            <a:r>
              <a:rPr lang="en-US" altLang="en-US" sz="2800">
                <a:solidFill>
                  <a:srgbClr val="000000"/>
                </a:solidFill>
                <a:latin typeface="Arial" panose="020B0604020202020204" pitchFamily="34" charset="0"/>
                <a:cs typeface="Arial" panose="020B0604020202020204" pitchFamily="34" charset="0"/>
              </a:rPr>
              <a:t>Fecal samples for microbiome analyses</a:t>
            </a:r>
          </a:p>
        </p:txBody>
      </p:sp>
      <p:sp>
        <p:nvSpPr>
          <p:cNvPr id="501766" name="TextBox 2">
            <a:extLst>
              <a:ext uri="{FF2B5EF4-FFF2-40B4-BE49-F238E27FC236}">
                <a16:creationId xmlns:a16="http://schemas.microsoft.com/office/drawing/2014/main" id="{127DDD8C-FC24-F53B-B541-15CBCAB07AF3}"/>
              </a:ext>
            </a:extLst>
          </p:cNvPr>
          <p:cNvSpPr txBox="1">
            <a:spLocks noChangeArrowheads="1"/>
          </p:cNvSpPr>
          <p:nvPr/>
        </p:nvSpPr>
        <p:spPr bwMode="auto">
          <a:xfrm>
            <a:off x="187325" y="541338"/>
            <a:ext cx="8502650" cy="63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a:solidFill>
                  <a:srgbClr val="993300"/>
                </a:solidFill>
                <a:latin typeface="Arial" panose="020B0604020202020204" pitchFamily="34" charset="0"/>
                <a:cs typeface="Arial" panose="020B0604020202020204" pitchFamily="34" charset="0"/>
              </a:rPr>
              <a:t>Analyses in progress:</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a:extLst>
              <a:ext uri="{FF2B5EF4-FFF2-40B4-BE49-F238E27FC236}">
                <a16:creationId xmlns:a16="http://schemas.microsoft.com/office/drawing/2014/main" id="{72CB6E79-3F71-6607-8D73-66553205BA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B1B4C1-C756-4D07-994A-B1F07E1A4920}" type="slidenum">
              <a:rPr lang="en-US" altLang="en-US" sz="1400"/>
              <a:pPr>
                <a:spcBef>
                  <a:spcPct val="0"/>
                </a:spcBef>
                <a:buFontTx/>
                <a:buNone/>
              </a:pPr>
              <a:t>27</a:t>
            </a:fld>
            <a:endParaRPr lang="en-US" altLang="en-US" sz="1400"/>
          </a:p>
        </p:txBody>
      </p:sp>
      <p:pic>
        <p:nvPicPr>
          <p:cNvPr id="81923" name="Picture 2" descr="3131_dorsal_anterior_nofore">
            <a:extLst>
              <a:ext uri="{FF2B5EF4-FFF2-40B4-BE49-F238E27FC236}">
                <a16:creationId xmlns:a16="http://schemas.microsoft.com/office/drawing/2014/main" id="{8283CD99-D68B-41C1-0091-194C37B427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9704" t="20802" r="22858" b="20802"/>
          <a:stretch>
            <a:fillRect/>
          </a:stretch>
        </p:blipFill>
        <p:spPr bwMode="auto">
          <a:xfrm>
            <a:off x="5140325" y="3230563"/>
            <a:ext cx="3349625" cy="2582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4" name="Picture 3" descr="3131_dorsal_anterior_trans">
            <a:extLst>
              <a:ext uri="{FF2B5EF4-FFF2-40B4-BE49-F238E27FC236}">
                <a16:creationId xmlns:a16="http://schemas.microsoft.com/office/drawing/2014/main" id="{0982E094-4017-17E6-71A7-546AC9C73E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1281" t="20802" r="18127" b="14561"/>
          <a:stretch>
            <a:fillRect/>
          </a:stretch>
        </p:blipFill>
        <p:spPr bwMode="auto">
          <a:xfrm>
            <a:off x="269875" y="971550"/>
            <a:ext cx="3419475" cy="276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5" name="Text Box 4">
            <a:extLst>
              <a:ext uri="{FF2B5EF4-FFF2-40B4-BE49-F238E27FC236}">
                <a16:creationId xmlns:a16="http://schemas.microsoft.com/office/drawing/2014/main" id="{25FE1BC1-3E21-9222-FEE5-C6A8B844D30E}"/>
              </a:ext>
            </a:extLst>
          </p:cNvPr>
          <p:cNvSpPr txBox="1">
            <a:spLocks noChangeArrowheads="1"/>
          </p:cNvSpPr>
          <p:nvPr/>
        </p:nvSpPr>
        <p:spPr bwMode="auto">
          <a:xfrm>
            <a:off x="2028825" y="5541963"/>
            <a:ext cx="1824038"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endParaRPr lang="en-US" altLang="en-US" sz="1600">
              <a:solidFill>
                <a:srgbClr val="000000"/>
              </a:solidFill>
              <a:latin typeface="Arial" panose="020B0604020202020204" pitchFamily="34" charset="0"/>
              <a:ea typeface="Arial Unicode MS" panose="020B0604020202020204" pitchFamily="34" charset="-128"/>
              <a:cs typeface="Arial Unicode MS" panose="020B0604020202020204" pitchFamily="34" charset="-128"/>
            </a:endParaRPr>
          </a:p>
        </p:txBody>
      </p:sp>
      <p:sp>
        <p:nvSpPr>
          <p:cNvPr id="81926" name="Line 5">
            <a:extLst>
              <a:ext uri="{FF2B5EF4-FFF2-40B4-BE49-F238E27FC236}">
                <a16:creationId xmlns:a16="http://schemas.microsoft.com/office/drawing/2014/main" id="{862E3E21-5C46-10A7-AEF5-83E6EB8B07F7}"/>
              </a:ext>
            </a:extLst>
          </p:cNvPr>
          <p:cNvSpPr>
            <a:spLocks noChangeShapeType="1"/>
          </p:cNvSpPr>
          <p:nvPr/>
        </p:nvSpPr>
        <p:spPr bwMode="auto">
          <a:xfrm>
            <a:off x="1730375" y="1316038"/>
            <a:ext cx="3071813"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1927" name="Text Box 6">
            <a:extLst>
              <a:ext uri="{FF2B5EF4-FFF2-40B4-BE49-F238E27FC236}">
                <a16:creationId xmlns:a16="http://schemas.microsoft.com/office/drawing/2014/main" id="{0AD43895-2C80-B869-5A20-2916D71B8BD7}"/>
              </a:ext>
            </a:extLst>
          </p:cNvPr>
          <p:cNvSpPr txBox="1">
            <a:spLocks noChangeArrowheads="1"/>
          </p:cNvSpPr>
          <p:nvPr/>
        </p:nvSpPr>
        <p:spPr bwMode="auto">
          <a:xfrm>
            <a:off x="4840288" y="1157288"/>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Cerebellum</a:t>
            </a:r>
          </a:p>
        </p:txBody>
      </p:sp>
      <p:sp>
        <p:nvSpPr>
          <p:cNvPr id="2199559" name="Text Box 7">
            <a:extLst>
              <a:ext uri="{FF2B5EF4-FFF2-40B4-BE49-F238E27FC236}">
                <a16:creationId xmlns:a16="http://schemas.microsoft.com/office/drawing/2014/main" id="{DF68F8C3-F0B2-2D74-E4B7-892C246CF05F}"/>
              </a:ext>
            </a:extLst>
          </p:cNvPr>
          <p:cNvSpPr txBox="1">
            <a:spLocks noChangeArrowheads="1"/>
          </p:cNvSpPr>
          <p:nvPr/>
        </p:nvSpPr>
        <p:spPr bwMode="auto">
          <a:xfrm>
            <a:off x="396875" y="77788"/>
            <a:ext cx="8842375" cy="671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MRI Images, Females, Generation 41</a:t>
            </a:r>
          </a:p>
        </p:txBody>
      </p:sp>
      <p:sp>
        <p:nvSpPr>
          <p:cNvPr id="81929" name="Text Box 8">
            <a:extLst>
              <a:ext uri="{FF2B5EF4-FFF2-40B4-BE49-F238E27FC236}">
                <a16:creationId xmlns:a16="http://schemas.microsoft.com/office/drawing/2014/main" id="{0FC747D3-4300-9E68-3005-4218B6152A77}"/>
              </a:ext>
            </a:extLst>
          </p:cNvPr>
          <p:cNvSpPr txBox="1">
            <a:spLocks noChangeArrowheads="1"/>
          </p:cNvSpPr>
          <p:nvPr/>
        </p:nvSpPr>
        <p:spPr bwMode="auto">
          <a:xfrm>
            <a:off x="220663" y="6159500"/>
            <a:ext cx="8623300"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de-DE" altLang="en-US" sz="1200">
                <a:latin typeface="Arial" panose="020B0604020202020204" pitchFamily="34" charset="0"/>
              </a:rPr>
              <a:t>Kolb, E. M., E. L. Rezende, L. Holness, A. Radtke, S. K. Lee, A. Obenaus, and T. Garland, Jr. 2013. </a:t>
            </a:r>
            <a:r>
              <a:rPr lang="en-US" altLang="en-US" sz="1200">
                <a:latin typeface="Arial" panose="020B0604020202020204" pitchFamily="34" charset="0"/>
              </a:rPr>
              <a:t>Mice selectively bred for</a:t>
            </a:r>
            <a:br>
              <a:rPr lang="en-US" altLang="en-US" sz="1200">
                <a:latin typeface="Arial" panose="020B0604020202020204" pitchFamily="34" charset="0"/>
              </a:rPr>
            </a:br>
            <a:r>
              <a:rPr lang="en-US" altLang="en-US" sz="1200">
                <a:latin typeface="Arial" panose="020B0604020202020204" pitchFamily="34" charset="0"/>
              </a:rPr>
              <a:t>       high voluntary wheel running have larger midbrains: support for the mosaic model of brain evolution.</a:t>
            </a:r>
            <a:br>
              <a:rPr lang="en-US" altLang="en-US" sz="1200">
                <a:latin typeface="Arial" panose="020B0604020202020204" pitchFamily="34" charset="0"/>
              </a:rPr>
            </a:br>
            <a:r>
              <a:rPr lang="en-US" altLang="en-US" sz="1200">
                <a:latin typeface="Arial" panose="020B0604020202020204" pitchFamily="34" charset="0"/>
              </a:rPr>
              <a:t>       Journal of Experimental Biology 216:515-523.</a:t>
            </a:r>
          </a:p>
        </p:txBody>
      </p:sp>
      <p:sp>
        <p:nvSpPr>
          <p:cNvPr id="81930" name="Line 9">
            <a:extLst>
              <a:ext uri="{FF2B5EF4-FFF2-40B4-BE49-F238E27FC236}">
                <a16:creationId xmlns:a16="http://schemas.microsoft.com/office/drawing/2014/main" id="{E4CE3459-FD15-D95A-14C4-3A82ED283F63}"/>
              </a:ext>
            </a:extLst>
          </p:cNvPr>
          <p:cNvSpPr>
            <a:spLocks noChangeShapeType="1"/>
          </p:cNvSpPr>
          <p:nvPr/>
        </p:nvSpPr>
        <p:spPr bwMode="auto">
          <a:xfrm>
            <a:off x="3343275" y="2354263"/>
            <a:ext cx="1420813"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1931" name="Text Box 10">
            <a:extLst>
              <a:ext uri="{FF2B5EF4-FFF2-40B4-BE49-F238E27FC236}">
                <a16:creationId xmlns:a16="http://schemas.microsoft.com/office/drawing/2014/main" id="{666FCC1E-B658-A5B3-C98C-AC942E33F6C0}"/>
              </a:ext>
            </a:extLst>
          </p:cNvPr>
          <p:cNvSpPr txBox="1">
            <a:spLocks noChangeArrowheads="1"/>
          </p:cNvSpPr>
          <p:nvPr/>
        </p:nvSpPr>
        <p:spPr bwMode="auto">
          <a:xfrm>
            <a:off x="4802188" y="2200275"/>
            <a:ext cx="1571625" cy="312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Forebrain</a:t>
            </a:r>
          </a:p>
        </p:txBody>
      </p:sp>
      <p:sp>
        <p:nvSpPr>
          <p:cNvPr id="81932" name="Text Box 11">
            <a:extLst>
              <a:ext uri="{FF2B5EF4-FFF2-40B4-BE49-F238E27FC236}">
                <a16:creationId xmlns:a16="http://schemas.microsoft.com/office/drawing/2014/main" id="{D8C5952B-E533-3E02-C961-DE7399FC2626}"/>
              </a:ext>
            </a:extLst>
          </p:cNvPr>
          <p:cNvSpPr txBox="1">
            <a:spLocks noChangeArrowheads="1"/>
          </p:cNvSpPr>
          <p:nvPr/>
        </p:nvSpPr>
        <p:spPr bwMode="auto">
          <a:xfrm>
            <a:off x="2459038" y="4043363"/>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Cerebellum</a:t>
            </a:r>
          </a:p>
        </p:txBody>
      </p:sp>
      <p:sp>
        <p:nvSpPr>
          <p:cNvPr id="81933" name="Line 12">
            <a:extLst>
              <a:ext uri="{FF2B5EF4-FFF2-40B4-BE49-F238E27FC236}">
                <a16:creationId xmlns:a16="http://schemas.microsoft.com/office/drawing/2014/main" id="{98B209E8-92F1-F73E-93E8-69B0E9983200}"/>
              </a:ext>
            </a:extLst>
          </p:cNvPr>
          <p:cNvSpPr>
            <a:spLocks noChangeShapeType="1"/>
          </p:cNvSpPr>
          <p:nvPr/>
        </p:nvSpPr>
        <p:spPr bwMode="auto">
          <a:xfrm flipH="1">
            <a:off x="3995738" y="4235450"/>
            <a:ext cx="1728787"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1934" name="Line 13">
            <a:extLst>
              <a:ext uri="{FF2B5EF4-FFF2-40B4-BE49-F238E27FC236}">
                <a16:creationId xmlns:a16="http://schemas.microsoft.com/office/drawing/2014/main" id="{190BA51E-C84F-C3A6-BEDB-36AB958859A5}"/>
              </a:ext>
            </a:extLst>
          </p:cNvPr>
          <p:cNvSpPr>
            <a:spLocks noChangeShapeType="1"/>
          </p:cNvSpPr>
          <p:nvPr/>
        </p:nvSpPr>
        <p:spPr bwMode="auto">
          <a:xfrm flipH="1">
            <a:off x="3995738" y="4849813"/>
            <a:ext cx="2112962"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1935" name="Line 14">
            <a:extLst>
              <a:ext uri="{FF2B5EF4-FFF2-40B4-BE49-F238E27FC236}">
                <a16:creationId xmlns:a16="http://schemas.microsoft.com/office/drawing/2014/main" id="{7CB080B1-0A39-77AC-94EF-6C4EEBCD6153}"/>
              </a:ext>
            </a:extLst>
          </p:cNvPr>
          <p:cNvSpPr>
            <a:spLocks noChangeShapeType="1"/>
          </p:cNvSpPr>
          <p:nvPr/>
        </p:nvSpPr>
        <p:spPr bwMode="auto">
          <a:xfrm flipH="1">
            <a:off x="3995738" y="5426075"/>
            <a:ext cx="2765425" cy="0"/>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81936" name="Text Box 15">
            <a:extLst>
              <a:ext uri="{FF2B5EF4-FFF2-40B4-BE49-F238E27FC236}">
                <a16:creationId xmlns:a16="http://schemas.microsoft.com/office/drawing/2014/main" id="{174F18AD-BBA4-E1EE-2F60-8F0B1CF52301}"/>
              </a:ext>
            </a:extLst>
          </p:cNvPr>
          <p:cNvSpPr txBox="1">
            <a:spLocks noChangeArrowheads="1"/>
          </p:cNvSpPr>
          <p:nvPr/>
        </p:nvSpPr>
        <p:spPr bwMode="auto">
          <a:xfrm>
            <a:off x="1770063" y="5232400"/>
            <a:ext cx="2341562" cy="4238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Caudate-putamen</a:t>
            </a:r>
          </a:p>
        </p:txBody>
      </p:sp>
      <p:sp>
        <p:nvSpPr>
          <p:cNvPr id="81937" name="Text Box 16">
            <a:extLst>
              <a:ext uri="{FF2B5EF4-FFF2-40B4-BE49-F238E27FC236}">
                <a16:creationId xmlns:a16="http://schemas.microsoft.com/office/drawing/2014/main" id="{F046D65A-E646-3F90-423A-ACB5E717DA6B}"/>
              </a:ext>
            </a:extLst>
          </p:cNvPr>
          <p:cNvSpPr txBox="1">
            <a:spLocks noChangeArrowheads="1"/>
          </p:cNvSpPr>
          <p:nvPr/>
        </p:nvSpPr>
        <p:spPr bwMode="auto">
          <a:xfrm>
            <a:off x="2228850" y="4619625"/>
            <a:ext cx="1728788" cy="312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Hippocampus</a:t>
            </a:r>
          </a:p>
        </p:txBody>
      </p:sp>
      <p:sp>
        <p:nvSpPr>
          <p:cNvPr id="81938" name="Text Box 17">
            <a:extLst>
              <a:ext uri="{FF2B5EF4-FFF2-40B4-BE49-F238E27FC236}">
                <a16:creationId xmlns:a16="http://schemas.microsoft.com/office/drawing/2014/main" id="{5C703178-3509-1968-DAF5-53B8B87240D6}"/>
              </a:ext>
            </a:extLst>
          </p:cNvPr>
          <p:cNvSpPr txBox="1">
            <a:spLocks noChangeArrowheads="1"/>
          </p:cNvSpPr>
          <p:nvPr/>
        </p:nvSpPr>
        <p:spPr bwMode="auto">
          <a:xfrm>
            <a:off x="6991350" y="2392363"/>
            <a:ext cx="1571625" cy="3127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9" tIns="40820" rIns="81639" bIns="40820"/>
          <a:lstStyle>
            <a:lvl1pPr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1pPr>
            <a:lvl2pPr marL="674688" indent="-260350"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2pPr>
            <a:lvl3pPr marL="1036638"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3pPr>
            <a:lvl4pPr marL="1450975" indent="-206375"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4pPr>
            <a:lvl5pPr marL="1866900" indent="-207963" defTabSz="414338">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5pPr>
            <a:lvl6pPr marL="23241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6pPr>
            <a:lvl7pPr marL="27813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7pPr>
            <a:lvl8pPr marL="32385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8pPr>
            <a:lvl9pPr marL="3695700" indent="-207963" defTabSz="414338" eaLnBrk="0" fontAlgn="base" hangingPunct="0">
              <a:spcBef>
                <a:spcPct val="0"/>
              </a:spcBef>
              <a:spcAft>
                <a:spcPct val="0"/>
              </a:spcAft>
              <a:tabLst>
                <a:tab pos="0" algn="l"/>
                <a:tab pos="414338" algn="l"/>
                <a:tab pos="828675" algn="l"/>
                <a:tab pos="1244600" algn="l"/>
                <a:tab pos="1658938" algn="l"/>
                <a:tab pos="2073275" algn="l"/>
                <a:tab pos="2487613" algn="l"/>
                <a:tab pos="2903538"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sz="2200">
                <a:solidFill>
                  <a:schemeClr val="tx1"/>
                </a:solidFill>
                <a:latin typeface="Times New Roman" panose="02020603050405020304" pitchFamily="18" charset="0"/>
              </a:defRPr>
            </a:lvl9pPr>
          </a:lstStyle>
          <a:p>
            <a:pPr eaLnBrk="1">
              <a:lnSpc>
                <a:spcPct val="93000"/>
              </a:lnSpc>
              <a:buSzPct val="100000"/>
            </a:pPr>
            <a:r>
              <a:rPr lang="en-US" altLang="en-US" sz="2000">
                <a:solidFill>
                  <a:srgbClr val="000000"/>
                </a:solidFill>
                <a:latin typeface="Arial" panose="020B0604020202020204" pitchFamily="34" charset="0"/>
                <a:ea typeface="Arial Unicode MS" panose="020B0604020202020204" pitchFamily="34" charset="-128"/>
                <a:cs typeface="Arial Unicode MS" panose="020B0604020202020204" pitchFamily="34" charset="-128"/>
              </a:rPr>
              <a:t>Midbrain</a:t>
            </a:r>
          </a:p>
        </p:txBody>
      </p:sp>
      <p:sp>
        <p:nvSpPr>
          <p:cNvPr id="81939" name="Line 18">
            <a:extLst>
              <a:ext uri="{FF2B5EF4-FFF2-40B4-BE49-F238E27FC236}">
                <a16:creationId xmlns:a16="http://schemas.microsoft.com/office/drawing/2014/main" id="{25067A41-EADD-6FB5-2BAA-90B06C9F8FEE}"/>
              </a:ext>
            </a:extLst>
          </p:cNvPr>
          <p:cNvSpPr>
            <a:spLocks noChangeShapeType="1"/>
          </p:cNvSpPr>
          <p:nvPr/>
        </p:nvSpPr>
        <p:spPr bwMode="auto">
          <a:xfrm flipV="1">
            <a:off x="6799263" y="2738438"/>
            <a:ext cx="730250" cy="1304925"/>
          </a:xfrm>
          <a:prstGeom prst="line">
            <a:avLst/>
          </a:prstGeom>
          <a:noFill/>
          <a:ln w="38100">
            <a:solidFill>
              <a:srgbClr val="000000"/>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2199571" name="Text Box 19">
            <a:extLst>
              <a:ext uri="{FF2B5EF4-FFF2-40B4-BE49-F238E27FC236}">
                <a16:creationId xmlns:a16="http://schemas.microsoft.com/office/drawing/2014/main" id="{12D364E9-9F84-DF59-D096-E545FD6207BD}"/>
              </a:ext>
            </a:extLst>
          </p:cNvPr>
          <p:cNvSpPr txBox="1">
            <a:spLocks noChangeArrowheads="1"/>
          </p:cNvSpPr>
          <p:nvPr/>
        </p:nvSpPr>
        <p:spPr bwMode="auto">
          <a:xfrm>
            <a:off x="461963" y="1633538"/>
            <a:ext cx="8026400" cy="12192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600" b="1">
                <a:latin typeface="Arial" panose="020B0604020202020204" pitchFamily="34" charset="0"/>
              </a:rPr>
              <a:t>Midbrains are ~13% larger (P &lt; 0.05) in the High Runner lines.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199571"/>
                                        </p:tgtEl>
                                        <p:attrNameLst>
                                          <p:attrName>style.visibility</p:attrName>
                                        </p:attrNameLst>
                                      </p:cBhvr>
                                      <p:to>
                                        <p:strVal val="visible"/>
                                      </p:to>
                                    </p:set>
                                    <p:anim calcmode="lin" valueType="num">
                                      <p:cBhvr>
                                        <p:cTn id="7" dur="500" fill="hold"/>
                                        <p:tgtEl>
                                          <p:spTgt spid="2199571"/>
                                        </p:tgtEl>
                                        <p:attrNameLst>
                                          <p:attrName>ppt_w</p:attrName>
                                        </p:attrNameLst>
                                      </p:cBhvr>
                                      <p:tavLst>
                                        <p:tav tm="0">
                                          <p:val>
                                            <p:fltVal val="0"/>
                                          </p:val>
                                        </p:tav>
                                        <p:tav tm="100000">
                                          <p:val>
                                            <p:strVal val="#ppt_w"/>
                                          </p:val>
                                        </p:tav>
                                      </p:tavLst>
                                    </p:anim>
                                    <p:anim calcmode="lin" valueType="num">
                                      <p:cBhvr>
                                        <p:cTn id="8" dur="500" fill="hold"/>
                                        <p:tgtEl>
                                          <p:spTgt spid="219957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9571"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Slide Number Placeholder 5">
            <a:extLst>
              <a:ext uri="{FF2B5EF4-FFF2-40B4-BE49-F238E27FC236}">
                <a16:creationId xmlns:a16="http://schemas.microsoft.com/office/drawing/2014/main" id="{82FFA605-1409-0F5F-0C16-7E4D4B580CB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08F7071-5099-4BC2-9A9C-7D450A3760B2}" type="slidenum">
              <a:rPr lang="en-US" altLang="en-US" sz="1400"/>
              <a:pPr>
                <a:spcBef>
                  <a:spcPct val="0"/>
                </a:spcBef>
                <a:buFontTx/>
                <a:buNone/>
              </a:pPr>
              <a:t>270</a:t>
            </a:fld>
            <a:endParaRPr lang="en-US" altLang="en-US" sz="1400"/>
          </a:p>
        </p:txBody>
      </p:sp>
      <p:sp>
        <p:nvSpPr>
          <p:cNvPr id="503811" name="Rectangle 2">
            <a:extLst>
              <a:ext uri="{FF2B5EF4-FFF2-40B4-BE49-F238E27FC236}">
                <a16:creationId xmlns:a16="http://schemas.microsoft.com/office/drawing/2014/main" id="{833EADDA-047B-4883-593F-897E653153FD}"/>
              </a:ext>
            </a:extLst>
          </p:cNvPr>
          <p:cNvSpPr>
            <a:spLocks noGrp="1" noChangeArrowheads="1"/>
          </p:cNvSpPr>
          <p:nvPr>
            <p:ph type="body" idx="1"/>
          </p:nvPr>
        </p:nvSpPr>
        <p:spPr>
          <a:xfrm>
            <a:off x="288925" y="1019175"/>
            <a:ext cx="8585200" cy="4921250"/>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Juvenile access to wheels and/or Western diet can affect adult phenotypes of mice.</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Body mass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Relative organ masses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Circulating leptin concentrations</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Food consumption</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Wheel-running behavior</a:t>
            </a:r>
          </a:p>
          <a:p>
            <a:pPr>
              <a:spcBef>
                <a:spcPts val="1200"/>
              </a:spcBef>
              <a:spcAft>
                <a:spcPts val="1200"/>
              </a:spcAft>
              <a:buSzPct val="130000"/>
              <a:buFont typeface="Arial" panose="020B0604020202020204" pitchFamily="34" charset="0"/>
              <a:buChar char="●"/>
            </a:pPr>
            <a:r>
              <a:rPr lang="en-US" altLang="en-US" sz="2800" b="1">
                <a:latin typeface="Arial" panose="020B0604020202020204" pitchFamily="34" charset="0"/>
              </a:rPr>
              <a:t>Effects can be interactive</a:t>
            </a:r>
          </a:p>
          <a:p>
            <a:pPr>
              <a:spcBef>
                <a:spcPts val="1200"/>
              </a:spcBef>
              <a:spcAft>
                <a:spcPts val="1200"/>
              </a:spcAft>
              <a:buSzPct val="130000"/>
              <a:buFont typeface="Arial" panose="020B0604020202020204" pitchFamily="34" charset="0"/>
              <a:buChar char="●"/>
            </a:pPr>
            <a:r>
              <a:rPr lang="en-US" altLang="en-US" sz="2800" b="1">
                <a:latin typeface="Arial" panose="020B0604020202020204" pitchFamily="34" charset="0"/>
              </a:rPr>
              <a:t>Effects depend on genetic background</a:t>
            </a:r>
          </a:p>
        </p:txBody>
      </p:sp>
      <p:sp>
        <p:nvSpPr>
          <p:cNvPr id="503812" name="Line 8">
            <a:extLst>
              <a:ext uri="{FF2B5EF4-FFF2-40B4-BE49-F238E27FC236}">
                <a16:creationId xmlns:a16="http://schemas.microsoft.com/office/drawing/2014/main" id="{BA0FA974-EDD8-A90D-2875-60647A182A6A}"/>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3C306AFA-89A3-C563-4AD6-96074465BA23}"/>
              </a:ext>
            </a:extLst>
          </p:cNvPr>
          <p:cNvSpPr txBox="1">
            <a:spLocks noChangeArrowheads="1"/>
          </p:cNvSpPr>
          <p:nvPr/>
        </p:nvSpPr>
        <p:spPr bwMode="auto">
          <a:xfrm>
            <a:off x="717550" y="76200"/>
            <a:ext cx="74612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a:effectLst>
                  <a:outerShdw blurRad="38100" dist="38100" dir="2700000" algn="tl">
                    <a:srgbClr val="C0C0C0"/>
                  </a:outerShdw>
                </a:effectLst>
                <a:latin typeface="Arial" panose="020B0604020202020204" pitchFamily="34" charset="0"/>
              </a:rPr>
              <a:t>Conclusions</a:t>
            </a: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Slide Number Placeholder 3">
            <a:extLst>
              <a:ext uri="{FF2B5EF4-FFF2-40B4-BE49-F238E27FC236}">
                <a16:creationId xmlns:a16="http://schemas.microsoft.com/office/drawing/2014/main" id="{3A61D7EB-A3B4-379C-B97A-7C583CE2F9B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93460F8-A50A-4141-B032-3A4B5B8EC928}" type="slidenum">
              <a:rPr lang="en-US" altLang="en-US" sz="1400"/>
              <a:pPr>
                <a:spcBef>
                  <a:spcPct val="0"/>
                </a:spcBef>
                <a:buFontTx/>
                <a:buNone/>
              </a:pPr>
              <a:t>271</a:t>
            </a:fld>
            <a:endParaRPr lang="en-US" altLang="en-US" sz="1400"/>
          </a:p>
        </p:txBody>
      </p:sp>
      <p:sp>
        <p:nvSpPr>
          <p:cNvPr id="2147330" name="Text Box 2">
            <a:extLst>
              <a:ext uri="{FF2B5EF4-FFF2-40B4-BE49-F238E27FC236}">
                <a16:creationId xmlns:a16="http://schemas.microsoft.com/office/drawing/2014/main" id="{393CE223-B82E-A6AD-8427-DB601E673A93}"/>
              </a:ext>
            </a:extLst>
          </p:cNvPr>
          <p:cNvSpPr txBox="1">
            <a:spLocks noChangeArrowheads="1"/>
          </p:cNvSpPr>
          <p:nvPr/>
        </p:nvSpPr>
        <p:spPr bwMode="auto">
          <a:xfrm>
            <a:off x="230188" y="1600200"/>
            <a:ext cx="8620125" cy="3382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000000"/>
                  </a:outerShdw>
                </a:effectLst>
                <a:latin typeface="Helvetica" panose="020B0604020202020204" pitchFamily="34" charset="0"/>
              </a:rPr>
              <a:t>Multiple Solutions in Response to Selection</a:t>
            </a:r>
          </a:p>
        </p:txBody>
      </p:sp>
    </p:spTree>
  </p:cSld>
  <p:clrMapOvr>
    <a:masterClrMapping/>
  </p:clrMapOvr>
  <p:transition>
    <p:wipe dir="d"/>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Slide Number Placeholder 3">
            <a:extLst>
              <a:ext uri="{FF2B5EF4-FFF2-40B4-BE49-F238E27FC236}">
                <a16:creationId xmlns:a16="http://schemas.microsoft.com/office/drawing/2014/main" id="{966854A9-C6CE-F9A9-5658-C67BCB9C0A7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CA18544-373A-4274-8355-88374A9B17A1}" type="slidenum">
              <a:rPr lang="en-US" altLang="en-US" sz="1400"/>
              <a:pPr>
                <a:spcBef>
                  <a:spcPct val="0"/>
                </a:spcBef>
                <a:buFontTx/>
                <a:buNone/>
              </a:pPr>
              <a:t>272</a:t>
            </a:fld>
            <a:endParaRPr lang="en-US" altLang="en-US" sz="1400"/>
          </a:p>
        </p:txBody>
      </p:sp>
      <p:graphicFrame>
        <p:nvGraphicFramePr>
          <p:cNvPr id="2149378" name="Group 2">
            <a:extLst>
              <a:ext uri="{FF2B5EF4-FFF2-40B4-BE49-F238E27FC236}">
                <a16:creationId xmlns:a16="http://schemas.microsoft.com/office/drawing/2014/main" id="{66AC2183-6F45-7C89-3B6B-27A832958087}"/>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2787099750"/>
                    </a:ext>
                  </a:extLst>
                </a:gridCol>
                <a:gridCol w="1060450">
                  <a:extLst>
                    <a:ext uri="{9D8B030D-6E8A-4147-A177-3AD203B41FA5}">
                      <a16:colId xmlns:a16="http://schemas.microsoft.com/office/drawing/2014/main" val="2371749424"/>
                    </a:ext>
                  </a:extLst>
                </a:gridCol>
                <a:gridCol w="701675">
                  <a:extLst>
                    <a:ext uri="{9D8B030D-6E8A-4147-A177-3AD203B41FA5}">
                      <a16:colId xmlns:a16="http://schemas.microsoft.com/office/drawing/2014/main" val="3199672377"/>
                    </a:ext>
                  </a:extLst>
                </a:gridCol>
                <a:gridCol w="642938">
                  <a:extLst>
                    <a:ext uri="{9D8B030D-6E8A-4147-A177-3AD203B41FA5}">
                      <a16:colId xmlns:a16="http://schemas.microsoft.com/office/drawing/2014/main" val="2172089609"/>
                    </a:ext>
                  </a:extLst>
                </a:gridCol>
                <a:gridCol w="909637">
                  <a:extLst>
                    <a:ext uri="{9D8B030D-6E8A-4147-A177-3AD203B41FA5}">
                      <a16:colId xmlns:a16="http://schemas.microsoft.com/office/drawing/2014/main" val="425932218"/>
                    </a:ext>
                  </a:extLst>
                </a:gridCol>
                <a:gridCol w="781050">
                  <a:extLst>
                    <a:ext uri="{9D8B030D-6E8A-4147-A177-3AD203B41FA5}">
                      <a16:colId xmlns:a16="http://schemas.microsoft.com/office/drawing/2014/main" val="781956701"/>
                    </a:ext>
                  </a:extLst>
                </a:gridCol>
                <a:gridCol w="636588">
                  <a:extLst>
                    <a:ext uri="{9D8B030D-6E8A-4147-A177-3AD203B41FA5}">
                      <a16:colId xmlns:a16="http://schemas.microsoft.com/office/drawing/2014/main" val="782944937"/>
                    </a:ext>
                  </a:extLst>
                </a:gridCol>
                <a:gridCol w="947737">
                  <a:extLst>
                    <a:ext uri="{9D8B030D-6E8A-4147-A177-3AD203B41FA5}">
                      <a16:colId xmlns:a16="http://schemas.microsoft.com/office/drawing/2014/main" val="2894395825"/>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81033650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21605418"/>
                  </a:ext>
                </a:extLst>
              </a:tr>
            </a:tbl>
          </a:graphicData>
        </a:graphic>
      </p:graphicFrame>
      <p:sp>
        <p:nvSpPr>
          <p:cNvPr id="507932" name="Text Box 27">
            <a:extLst>
              <a:ext uri="{FF2B5EF4-FFF2-40B4-BE49-F238E27FC236}">
                <a16:creationId xmlns:a16="http://schemas.microsoft.com/office/drawing/2014/main" id="{101C4312-D937-587D-B51E-46AA1486811D}"/>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graphicFrame>
        <p:nvGraphicFramePr>
          <p:cNvPr id="2149404" name="Group 28">
            <a:extLst>
              <a:ext uri="{FF2B5EF4-FFF2-40B4-BE49-F238E27FC236}">
                <a16:creationId xmlns:a16="http://schemas.microsoft.com/office/drawing/2014/main" id="{F22EE50E-95FD-6F77-D874-4364F93ECCCA}"/>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976116160"/>
                    </a:ext>
                  </a:extLst>
                </a:gridCol>
                <a:gridCol w="1060450">
                  <a:extLst>
                    <a:ext uri="{9D8B030D-6E8A-4147-A177-3AD203B41FA5}">
                      <a16:colId xmlns:a16="http://schemas.microsoft.com/office/drawing/2014/main" val="4276752691"/>
                    </a:ext>
                  </a:extLst>
                </a:gridCol>
                <a:gridCol w="701675">
                  <a:extLst>
                    <a:ext uri="{9D8B030D-6E8A-4147-A177-3AD203B41FA5}">
                      <a16:colId xmlns:a16="http://schemas.microsoft.com/office/drawing/2014/main" val="949586544"/>
                    </a:ext>
                  </a:extLst>
                </a:gridCol>
                <a:gridCol w="642938">
                  <a:extLst>
                    <a:ext uri="{9D8B030D-6E8A-4147-A177-3AD203B41FA5}">
                      <a16:colId xmlns:a16="http://schemas.microsoft.com/office/drawing/2014/main" val="2429463010"/>
                    </a:ext>
                  </a:extLst>
                </a:gridCol>
                <a:gridCol w="909637">
                  <a:extLst>
                    <a:ext uri="{9D8B030D-6E8A-4147-A177-3AD203B41FA5}">
                      <a16:colId xmlns:a16="http://schemas.microsoft.com/office/drawing/2014/main" val="3546758206"/>
                    </a:ext>
                  </a:extLst>
                </a:gridCol>
                <a:gridCol w="781050">
                  <a:extLst>
                    <a:ext uri="{9D8B030D-6E8A-4147-A177-3AD203B41FA5}">
                      <a16:colId xmlns:a16="http://schemas.microsoft.com/office/drawing/2014/main" val="2366181502"/>
                    </a:ext>
                  </a:extLst>
                </a:gridCol>
                <a:gridCol w="636588">
                  <a:extLst>
                    <a:ext uri="{9D8B030D-6E8A-4147-A177-3AD203B41FA5}">
                      <a16:colId xmlns:a16="http://schemas.microsoft.com/office/drawing/2014/main" val="2691297870"/>
                    </a:ext>
                  </a:extLst>
                </a:gridCol>
                <a:gridCol w="947737">
                  <a:extLst>
                    <a:ext uri="{9D8B030D-6E8A-4147-A177-3AD203B41FA5}">
                      <a16:colId xmlns:a16="http://schemas.microsoft.com/office/drawing/2014/main" val="112074892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784702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31296303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45388507"/>
                  </a:ext>
                </a:extLst>
              </a:tr>
            </a:tbl>
          </a:graphicData>
        </a:graphic>
      </p:graphicFrame>
      <p:graphicFrame>
        <p:nvGraphicFramePr>
          <p:cNvPr id="2149442" name="Group 66">
            <a:extLst>
              <a:ext uri="{FF2B5EF4-FFF2-40B4-BE49-F238E27FC236}">
                <a16:creationId xmlns:a16="http://schemas.microsoft.com/office/drawing/2014/main" id="{04F6CA7B-107F-13DD-FDF1-5A0D7461EF80}"/>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1718463290"/>
                    </a:ext>
                  </a:extLst>
                </a:gridCol>
                <a:gridCol w="1060450">
                  <a:extLst>
                    <a:ext uri="{9D8B030D-6E8A-4147-A177-3AD203B41FA5}">
                      <a16:colId xmlns:a16="http://schemas.microsoft.com/office/drawing/2014/main" val="1448068373"/>
                    </a:ext>
                  </a:extLst>
                </a:gridCol>
                <a:gridCol w="701675">
                  <a:extLst>
                    <a:ext uri="{9D8B030D-6E8A-4147-A177-3AD203B41FA5}">
                      <a16:colId xmlns:a16="http://schemas.microsoft.com/office/drawing/2014/main" val="13200570"/>
                    </a:ext>
                  </a:extLst>
                </a:gridCol>
                <a:gridCol w="642938">
                  <a:extLst>
                    <a:ext uri="{9D8B030D-6E8A-4147-A177-3AD203B41FA5}">
                      <a16:colId xmlns:a16="http://schemas.microsoft.com/office/drawing/2014/main" val="411859882"/>
                    </a:ext>
                  </a:extLst>
                </a:gridCol>
                <a:gridCol w="909637">
                  <a:extLst>
                    <a:ext uri="{9D8B030D-6E8A-4147-A177-3AD203B41FA5}">
                      <a16:colId xmlns:a16="http://schemas.microsoft.com/office/drawing/2014/main" val="309362302"/>
                    </a:ext>
                  </a:extLst>
                </a:gridCol>
                <a:gridCol w="781050">
                  <a:extLst>
                    <a:ext uri="{9D8B030D-6E8A-4147-A177-3AD203B41FA5}">
                      <a16:colId xmlns:a16="http://schemas.microsoft.com/office/drawing/2014/main" val="2178792257"/>
                    </a:ext>
                  </a:extLst>
                </a:gridCol>
                <a:gridCol w="636588">
                  <a:extLst>
                    <a:ext uri="{9D8B030D-6E8A-4147-A177-3AD203B41FA5}">
                      <a16:colId xmlns:a16="http://schemas.microsoft.com/office/drawing/2014/main" val="3922056378"/>
                    </a:ext>
                  </a:extLst>
                </a:gridCol>
                <a:gridCol w="947737">
                  <a:extLst>
                    <a:ext uri="{9D8B030D-6E8A-4147-A177-3AD203B41FA5}">
                      <a16:colId xmlns:a16="http://schemas.microsoft.com/office/drawing/2014/main" val="2928660575"/>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887322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0463508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52793460"/>
                  </a:ext>
                </a:extLst>
              </a:tr>
            </a:tbl>
          </a:graphicData>
        </a:graphic>
      </p:graphicFrame>
      <p:graphicFrame>
        <p:nvGraphicFramePr>
          <p:cNvPr id="2149480" name="Group 104">
            <a:extLst>
              <a:ext uri="{FF2B5EF4-FFF2-40B4-BE49-F238E27FC236}">
                <a16:creationId xmlns:a16="http://schemas.microsoft.com/office/drawing/2014/main" id="{F2D85516-F7FF-0B53-AF27-E73627B49B17}"/>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011807852"/>
                    </a:ext>
                  </a:extLst>
                </a:gridCol>
                <a:gridCol w="1060450">
                  <a:extLst>
                    <a:ext uri="{9D8B030D-6E8A-4147-A177-3AD203B41FA5}">
                      <a16:colId xmlns:a16="http://schemas.microsoft.com/office/drawing/2014/main" val="4046724946"/>
                    </a:ext>
                  </a:extLst>
                </a:gridCol>
                <a:gridCol w="701675">
                  <a:extLst>
                    <a:ext uri="{9D8B030D-6E8A-4147-A177-3AD203B41FA5}">
                      <a16:colId xmlns:a16="http://schemas.microsoft.com/office/drawing/2014/main" val="3279837267"/>
                    </a:ext>
                  </a:extLst>
                </a:gridCol>
                <a:gridCol w="642938">
                  <a:extLst>
                    <a:ext uri="{9D8B030D-6E8A-4147-A177-3AD203B41FA5}">
                      <a16:colId xmlns:a16="http://schemas.microsoft.com/office/drawing/2014/main" val="3846598409"/>
                    </a:ext>
                  </a:extLst>
                </a:gridCol>
                <a:gridCol w="909637">
                  <a:extLst>
                    <a:ext uri="{9D8B030D-6E8A-4147-A177-3AD203B41FA5}">
                      <a16:colId xmlns:a16="http://schemas.microsoft.com/office/drawing/2014/main" val="711127947"/>
                    </a:ext>
                  </a:extLst>
                </a:gridCol>
                <a:gridCol w="781050">
                  <a:extLst>
                    <a:ext uri="{9D8B030D-6E8A-4147-A177-3AD203B41FA5}">
                      <a16:colId xmlns:a16="http://schemas.microsoft.com/office/drawing/2014/main" val="2116692685"/>
                    </a:ext>
                  </a:extLst>
                </a:gridCol>
                <a:gridCol w="636588">
                  <a:extLst>
                    <a:ext uri="{9D8B030D-6E8A-4147-A177-3AD203B41FA5}">
                      <a16:colId xmlns:a16="http://schemas.microsoft.com/office/drawing/2014/main" val="418966703"/>
                    </a:ext>
                  </a:extLst>
                </a:gridCol>
                <a:gridCol w="947737">
                  <a:extLst>
                    <a:ext uri="{9D8B030D-6E8A-4147-A177-3AD203B41FA5}">
                      <a16:colId xmlns:a16="http://schemas.microsoft.com/office/drawing/2014/main" val="3501630217"/>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9361050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8756051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31456872"/>
                  </a:ext>
                </a:extLst>
              </a:tr>
            </a:tbl>
          </a:graphicData>
        </a:graphic>
      </p:graphicFrame>
      <p:sp>
        <p:nvSpPr>
          <p:cNvPr id="508047" name="Rectangle 142">
            <a:extLst>
              <a:ext uri="{FF2B5EF4-FFF2-40B4-BE49-F238E27FC236}">
                <a16:creationId xmlns:a16="http://schemas.microsoft.com/office/drawing/2014/main" id="{6FCB24AF-BA7E-10CE-0D19-32BEE38BB68C}"/>
              </a:ext>
            </a:extLst>
          </p:cNvPr>
          <p:cNvSpPr>
            <a:spLocks noChangeArrowheads="1"/>
          </p:cNvSpPr>
          <p:nvPr/>
        </p:nvSpPr>
        <p:spPr bwMode="auto">
          <a:xfrm>
            <a:off x="701675" y="3314700"/>
            <a:ext cx="7740650" cy="276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8048" name="Text Box 144">
            <a:extLst>
              <a:ext uri="{FF2B5EF4-FFF2-40B4-BE49-F238E27FC236}">
                <a16:creationId xmlns:a16="http://schemas.microsoft.com/office/drawing/2014/main" id="{0948E04D-4ACB-2C02-CE9B-CADB717932BB}"/>
              </a:ext>
            </a:extLst>
          </p:cNvPr>
          <p:cNvSpPr txBox="1">
            <a:spLocks noChangeArrowheads="1"/>
          </p:cNvSpPr>
          <p:nvPr/>
        </p:nvSpPr>
        <p:spPr bwMode="auto">
          <a:xfrm>
            <a:off x="1931988" y="3706813"/>
            <a:ext cx="5032375" cy="126206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40000"/>
              </a:spcBef>
              <a:buFontTx/>
              <a:buNone/>
            </a:pPr>
            <a:r>
              <a:rPr lang="en-US" altLang="en-US" b="1">
                <a:latin typeface="Arial" panose="020B0604020202020204" pitchFamily="34" charset="0"/>
              </a:rPr>
              <a:t>Mice from Generation 44</a:t>
            </a:r>
          </a:p>
          <a:p>
            <a:pPr algn="ctr">
              <a:spcBef>
                <a:spcPct val="40000"/>
              </a:spcBef>
              <a:buFontTx/>
              <a:buNone/>
            </a:pPr>
            <a:r>
              <a:rPr lang="en-US" altLang="en-US" b="1">
                <a:latin typeface="Arial" panose="020B0604020202020204" pitchFamily="34" charset="0"/>
              </a:rPr>
              <a:t>Nested ANOVA</a:t>
            </a:r>
          </a:p>
        </p:txBody>
      </p:sp>
      <p:sp>
        <p:nvSpPr>
          <p:cNvPr id="508049" name="Text Box 145">
            <a:extLst>
              <a:ext uri="{FF2B5EF4-FFF2-40B4-BE49-F238E27FC236}">
                <a16:creationId xmlns:a16="http://schemas.microsoft.com/office/drawing/2014/main" id="{F0399BF6-7040-4F79-7150-FECEA7004236}"/>
              </a:ext>
            </a:extLst>
          </p:cNvPr>
          <p:cNvSpPr txBox="1">
            <a:spLocks noChangeArrowheads="1"/>
          </p:cNvSpPr>
          <p:nvPr/>
        </p:nvSpPr>
        <p:spPr bwMode="auto">
          <a:xfrm>
            <a:off x="365125" y="5419725"/>
            <a:ext cx="8334375" cy="10699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Garland, T., Jr., S. A. Kelly, J. L. Malisch, E. M. Kolb, R. M. Hannon, B. K. Keeney, S. L.</a:t>
            </a:r>
            <a:br>
              <a:rPr lang="en-US" altLang="en-US" sz="1600">
                <a:latin typeface="Arial" panose="020B0604020202020204" pitchFamily="34" charset="0"/>
              </a:rPr>
            </a:br>
            <a:r>
              <a:rPr lang="en-US" altLang="en-US" sz="1600">
                <a:latin typeface="Arial" panose="020B0604020202020204" pitchFamily="34" charset="0"/>
              </a:rPr>
              <a:t>       Van Cleave, and K. M. Middleton. 2010. How to run far: Multiple solutions and sex-</a:t>
            </a:r>
            <a:br>
              <a:rPr lang="en-US" altLang="en-US" sz="1600">
                <a:latin typeface="Arial" panose="020B0604020202020204" pitchFamily="34" charset="0"/>
              </a:rPr>
            </a:br>
            <a:r>
              <a:rPr lang="en-US" altLang="en-US" sz="1600">
                <a:latin typeface="Arial" panose="020B0604020202020204" pitchFamily="34" charset="0"/>
              </a:rPr>
              <a:t>       specific responses to selective breeding for high voluntary activity levels.</a:t>
            </a:r>
            <a:br>
              <a:rPr lang="en-US" altLang="en-US" sz="1600">
                <a:latin typeface="Arial" panose="020B0604020202020204" pitchFamily="34" charset="0"/>
              </a:rPr>
            </a:br>
            <a:r>
              <a:rPr lang="en-US" altLang="en-US" sz="1600">
                <a:latin typeface="Arial" panose="020B0604020202020204" pitchFamily="34" charset="0"/>
              </a:rPr>
              <a:t>       Proceedings of the Royal Society B 278:574-581.</a:t>
            </a: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Slide Number Placeholder 3">
            <a:extLst>
              <a:ext uri="{FF2B5EF4-FFF2-40B4-BE49-F238E27FC236}">
                <a16:creationId xmlns:a16="http://schemas.microsoft.com/office/drawing/2014/main" id="{0F79C89B-8E00-DB81-4946-B4B0E963CDF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4F1D09-C753-4C2B-8420-6F03962788CB}" type="slidenum">
              <a:rPr lang="en-US" altLang="en-US" sz="1400"/>
              <a:pPr>
                <a:spcBef>
                  <a:spcPct val="0"/>
                </a:spcBef>
                <a:buFontTx/>
                <a:buNone/>
              </a:pPr>
              <a:t>273</a:t>
            </a:fld>
            <a:endParaRPr lang="en-US" altLang="en-US" sz="1400"/>
          </a:p>
        </p:txBody>
      </p:sp>
      <p:graphicFrame>
        <p:nvGraphicFramePr>
          <p:cNvPr id="2260994" name="Group 2">
            <a:extLst>
              <a:ext uri="{FF2B5EF4-FFF2-40B4-BE49-F238E27FC236}">
                <a16:creationId xmlns:a16="http://schemas.microsoft.com/office/drawing/2014/main" id="{2A982825-D4AD-F96E-937C-A87711E17179}"/>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4253550696"/>
                    </a:ext>
                  </a:extLst>
                </a:gridCol>
                <a:gridCol w="1060450">
                  <a:extLst>
                    <a:ext uri="{9D8B030D-6E8A-4147-A177-3AD203B41FA5}">
                      <a16:colId xmlns:a16="http://schemas.microsoft.com/office/drawing/2014/main" val="3893426906"/>
                    </a:ext>
                  </a:extLst>
                </a:gridCol>
                <a:gridCol w="701675">
                  <a:extLst>
                    <a:ext uri="{9D8B030D-6E8A-4147-A177-3AD203B41FA5}">
                      <a16:colId xmlns:a16="http://schemas.microsoft.com/office/drawing/2014/main" val="3032780659"/>
                    </a:ext>
                  </a:extLst>
                </a:gridCol>
                <a:gridCol w="642938">
                  <a:extLst>
                    <a:ext uri="{9D8B030D-6E8A-4147-A177-3AD203B41FA5}">
                      <a16:colId xmlns:a16="http://schemas.microsoft.com/office/drawing/2014/main" val="453940489"/>
                    </a:ext>
                  </a:extLst>
                </a:gridCol>
                <a:gridCol w="909637">
                  <a:extLst>
                    <a:ext uri="{9D8B030D-6E8A-4147-A177-3AD203B41FA5}">
                      <a16:colId xmlns:a16="http://schemas.microsoft.com/office/drawing/2014/main" val="1540209681"/>
                    </a:ext>
                  </a:extLst>
                </a:gridCol>
                <a:gridCol w="781050">
                  <a:extLst>
                    <a:ext uri="{9D8B030D-6E8A-4147-A177-3AD203B41FA5}">
                      <a16:colId xmlns:a16="http://schemas.microsoft.com/office/drawing/2014/main" val="3870288294"/>
                    </a:ext>
                  </a:extLst>
                </a:gridCol>
                <a:gridCol w="636588">
                  <a:extLst>
                    <a:ext uri="{9D8B030D-6E8A-4147-A177-3AD203B41FA5}">
                      <a16:colId xmlns:a16="http://schemas.microsoft.com/office/drawing/2014/main" val="2327526060"/>
                    </a:ext>
                  </a:extLst>
                </a:gridCol>
                <a:gridCol w="947737">
                  <a:extLst>
                    <a:ext uri="{9D8B030D-6E8A-4147-A177-3AD203B41FA5}">
                      <a16:colId xmlns:a16="http://schemas.microsoft.com/office/drawing/2014/main" val="4258346217"/>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149014931"/>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09235393"/>
                  </a:ext>
                </a:extLst>
              </a:tr>
            </a:tbl>
          </a:graphicData>
        </a:graphic>
      </p:graphicFrame>
      <p:graphicFrame>
        <p:nvGraphicFramePr>
          <p:cNvPr id="2261020" name="Group 28">
            <a:extLst>
              <a:ext uri="{FF2B5EF4-FFF2-40B4-BE49-F238E27FC236}">
                <a16:creationId xmlns:a16="http://schemas.microsoft.com/office/drawing/2014/main" id="{0B07E677-C724-4E7E-2036-BE1319B8479E}"/>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1742418499"/>
                    </a:ext>
                  </a:extLst>
                </a:gridCol>
                <a:gridCol w="1060450">
                  <a:extLst>
                    <a:ext uri="{9D8B030D-6E8A-4147-A177-3AD203B41FA5}">
                      <a16:colId xmlns:a16="http://schemas.microsoft.com/office/drawing/2014/main" val="938028976"/>
                    </a:ext>
                  </a:extLst>
                </a:gridCol>
                <a:gridCol w="701675">
                  <a:extLst>
                    <a:ext uri="{9D8B030D-6E8A-4147-A177-3AD203B41FA5}">
                      <a16:colId xmlns:a16="http://schemas.microsoft.com/office/drawing/2014/main" val="1551601716"/>
                    </a:ext>
                  </a:extLst>
                </a:gridCol>
                <a:gridCol w="642938">
                  <a:extLst>
                    <a:ext uri="{9D8B030D-6E8A-4147-A177-3AD203B41FA5}">
                      <a16:colId xmlns:a16="http://schemas.microsoft.com/office/drawing/2014/main" val="722193209"/>
                    </a:ext>
                  </a:extLst>
                </a:gridCol>
                <a:gridCol w="909637">
                  <a:extLst>
                    <a:ext uri="{9D8B030D-6E8A-4147-A177-3AD203B41FA5}">
                      <a16:colId xmlns:a16="http://schemas.microsoft.com/office/drawing/2014/main" val="3459927442"/>
                    </a:ext>
                  </a:extLst>
                </a:gridCol>
                <a:gridCol w="781050">
                  <a:extLst>
                    <a:ext uri="{9D8B030D-6E8A-4147-A177-3AD203B41FA5}">
                      <a16:colId xmlns:a16="http://schemas.microsoft.com/office/drawing/2014/main" val="220310933"/>
                    </a:ext>
                  </a:extLst>
                </a:gridCol>
                <a:gridCol w="636588">
                  <a:extLst>
                    <a:ext uri="{9D8B030D-6E8A-4147-A177-3AD203B41FA5}">
                      <a16:colId xmlns:a16="http://schemas.microsoft.com/office/drawing/2014/main" val="2906440756"/>
                    </a:ext>
                  </a:extLst>
                </a:gridCol>
                <a:gridCol w="947737">
                  <a:extLst>
                    <a:ext uri="{9D8B030D-6E8A-4147-A177-3AD203B41FA5}">
                      <a16:colId xmlns:a16="http://schemas.microsoft.com/office/drawing/2014/main" val="215846412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35550048"/>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8927348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785076916"/>
                  </a:ext>
                </a:extLst>
              </a:tr>
            </a:tbl>
          </a:graphicData>
        </a:graphic>
      </p:graphicFrame>
      <p:graphicFrame>
        <p:nvGraphicFramePr>
          <p:cNvPr id="2261058" name="Group 66">
            <a:extLst>
              <a:ext uri="{FF2B5EF4-FFF2-40B4-BE49-F238E27FC236}">
                <a16:creationId xmlns:a16="http://schemas.microsoft.com/office/drawing/2014/main" id="{5BC6D83F-01E0-D890-8CCD-C86E541689E2}"/>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362898944"/>
                    </a:ext>
                  </a:extLst>
                </a:gridCol>
                <a:gridCol w="1060450">
                  <a:extLst>
                    <a:ext uri="{9D8B030D-6E8A-4147-A177-3AD203B41FA5}">
                      <a16:colId xmlns:a16="http://schemas.microsoft.com/office/drawing/2014/main" val="649132943"/>
                    </a:ext>
                  </a:extLst>
                </a:gridCol>
                <a:gridCol w="701675">
                  <a:extLst>
                    <a:ext uri="{9D8B030D-6E8A-4147-A177-3AD203B41FA5}">
                      <a16:colId xmlns:a16="http://schemas.microsoft.com/office/drawing/2014/main" val="2188097353"/>
                    </a:ext>
                  </a:extLst>
                </a:gridCol>
                <a:gridCol w="642938">
                  <a:extLst>
                    <a:ext uri="{9D8B030D-6E8A-4147-A177-3AD203B41FA5}">
                      <a16:colId xmlns:a16="http://schemas.microsoft.com/office/drawing/2014/main" val="3386510316"/>
                    </a:ext>
                  </a:extLst>
                </a:gridCol>
                <a:gridCol w="909637">
                  <a:extLst>
                    <a:ext uri="{9D8B030D-6E8A-4147-A177-3AD203B41FA5}">
                      <a16:colId xmlns:a16="http://schemas.microsoft.com/office/drawing/2014/main" val="1263467154"/>
                    </a:ext>
                  </a:extLst>
                </a:gridCol>
                <a:gridCol w="781050">
                  <a:extLst>
                    <a:ext uri="{9D8B030D-6E8A-4147-A177-3AD203B41FA5}">
                      <a16:colId xmlns:a16="http://schemas.microsoft.com/office/drawing/2014/main" val="2363903496"/>
                    </a:ext>
                  </a:extLst>
                </a:gridCol>
                <a:gridCol w="636588">
                  <a:extLst>
                    <a:ext uri="{9D8B030D-6E8A-4147-A177-3AD203B41FA5}">
                      <a16:colId xmlns:a16="http://schemas.microsoft.com/office/drawing/2014/main" val="4079274519"/>
                    </a:ext>
                  </a:extLst>
                </a:gridCol>
                <a:gridCol w="947737">
                  <a:extLst>
                    <a:ext uri="{9D8B030D-6E8A-4147-A177-3AD203B41FA5}">
                      <a16:colId xmlns:a16="http://schemas.microsoft.com/office/drawing/2014/main" val="68208056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4579652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5789837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24996514"/>
                  </a:ext>
                </a:extLst>
              </a:tr>
            </a:tbl>
          </a:graphicData>
        </a:graphic>
      </p:graphicFrame>
      <p:graphicFrame>
        <p:nvGraphicFramePr>
          <p:cNvPr id="2261096" name="Group 104">
            <a:extLst>
              <a:ext uri="{FF2B5EF4-FFF2-40B4-BE49-F238E27FC236}">
                <a16:creationId xmlns:a16="http://schemas.microsoft.com/office/drawing/2014/main" id="{FF1F4998-A85C-CB82-B6EE-8E69DF7FA28F}"/>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055097087"/>
                    </a:ext>
                  </a:extLst>
                </a:gridCol>
                <a:gridCol w="1060450">
                  <a:extLst>
                    <a:ext uri="{9D8B030D-6E8A-4147-A177-3AD203B41FA5}">
                      <a16:colId xmlns:a16="http://schemas.microsoft.com/office/drawing/2014/main" val="2276383736"/>
                    </a:ext>
                  </a:extLst>
                </a:gridCol>
                <a:gridCol w="701675">
                  <a:extLst>
                    <a:ext uri="{9D8B030D-6E8A-4147-A177-3AD203B41FA5}">
                      <a16:colId xmlns:a16="http://schemas.microsoft.com/office/drawing/2014/main" val="496134890"/>
                    </a:ext>
                  </a:extLst>
                </a:gridCol>
                <a:gridCol w="642938">
                  <a:extLst>
                    <a:ext uri="{9D8B030D-6E8A-4147-A177-3AD203B41FA5}">
                      <a16:colId xmlns:a16="http://schemas.microsoft.com/office/drawing/2014/main" val="1866367133"/>
                    </a:ext>
                  </a:extLst>
                </a:gridCol>
                <a:gridCol w="909637">
                  <a:extLst>
                    <a:ext uri="{9D8B030D-6E8A-4147-A177-3AD203B41FA5}">
                      <a16:colId xmlns:a16="http://schemas.microsoft.com/office/drawing/2014/main" val="2574610680"/>
                    </a:ext>
                  </a:extLst>
                </a:gridCol>
                <a:gridCol w="781050">
                  <a:extLst>
                    <a:ext uri="{9D8B030D-6E8A-4147-A177-3AD203B41FA5}">
                      <a16:colId xmlns:a16="http://schemas.microsoft.com/office/drawing/2014/main" val="3202598319"/>
                    </a:ext>
                  </a:extLst>
                </a:gridCol>
                <a:gridCol w="636588">
                  <a:extLst>
                    <a:ext uri="{9D8B030D-6E8A-4147-A177-3AD203B41FA5}">
                      <a16:colId xmlns:a16="http://schemas.microsoft.com/office/drawing/2014/main" val="1622093872"/>
                    </a:ext>
                  </a:extLst>
                </a:gridCol>
                <a:gridCol w="947737">
                  <a:extLst>
                    <a:ext uri="{9D8B030D-6E8A-4147-A177-3AD203B41FA5}">
                      <a16:colId xmlns:a16="http://schemas.microsoft.com/office/drawing/2014/main" val="267046275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2851839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007011"/>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85553454"/>
                  </a:ext>
                </a:extLst>
              </a:tr>
            </a:tbl>
          </a:graphicData>
        </a:graphic>
      </p:graphicFrame>
      <p:sp>
        <p:nvSpPr>
          <p:cNvPr id="509070" name="Rectangle 142">
            <a:extLst>
              <a:ext uri="{FF2B5EF4-FFF2-40B4-BE49-F238E27FC236}">
                <a16:creationId xmlns:a16="http://schemas.microsoft.com/office/drawing/2014/main" id="{60182077-7317-F022-C66E-F39A8B0BC1C9}"/>
              </a:ext>
            </a:extLst>
          </p:cNvPr>
          <p:cNvSpPr>
            <a:spLocks noChangeArrowheads="1"/>
          </p:cNvSpPr>
          <p:nvPr/>
        </p:nvSpPr>
        <p:spPr bwMode="auto">
          <a:xfrm>
            <a:off x="701675" y="3314700"/>
            <a:ext cx="7740650" cy="27670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9071" name="Rectangle 143">
            <a:extLst>
              <a:ext uri="{FF2B5EF4-FFF2-40B4-BE49-F238E27FC236}">
                <a16:creationId xmlns:a16="http://schemas.microsoft.com/office/drawing/2014/main" id="{7CDFD82E-5E72-4815-1630-95CC40EF4AF5}"/>
              </a:ext>
            </a:extLst>
          </p:cNvPr>
          <p:cNvSpPr>
            <a:spLocks noChangeArrowheads="1"/>
          </p:cNvSpPr>
          <p:nvPr/>
        </p:nvSpPr>
        <p:spPr bwMode="auto">
          <a:xfrm>
            <a:off x="2628900" y="2424113"/>
            <a:ext cx="5673725" cy="417512"/>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09072" name="Line 148">
            <a:extLst>
              <a:ext uri="{FF2B5EF4-FFF2-40B4-BE49-F238E27FC236}">
                <a16:creationId xmlns:a16="http://schemas.microsoft.com/office/drawing/2014/main" id="{D7D8970C-A60A-F423-B0FE-B376A0E6B4CE}"/>
              </a:ext>
            </a:extLst>
          </p:cNvPr>
          <p:cNvSpPr>
            <a:spLocks noChangeShapeType="1"/>
          </p:cNvSpPr>
          <p:nvPr/>
        </p:nvSpPr>
        <p:spPr bwMode="auto">
          <a:xfrm flipV="1">
            <a:off x="3448050" y="2714625"/>
            <a:ext cx="1719263" cy="1536700"/>
          </a:xfrm>
          <a:prstGeom prst="line">
            <a:avLst/>
          </a:prstGeom>
          <a:noFill/>
          <a:ln w="57150">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073" name="Text Box 146">
            <a:extLst>
              <a:ext uri="{FF2B5EF4-FFF2-40B4-BE49-F238E27FC236}">
                <a16:creationId xmlns:a16="http://schemas.microsoft.com/office/drawing/2014/main" id="{3B36AE6D-E227-E390-F901-29C6471B82AF}"/>
              </a:ext>
            </a:extLst>
          </p:cNvPr>
          <p:cNvSpPr txBox="1">
            <a:spLocks noChangeArrowheads="1"/>
          </p:cNvSpPr>
          <p:nvPr/>
        </p:nvSpPr>
        <p:spPr bwMode="auto">
          <a:xfrm>
            <a:off x="1450975" y="3875088"/>
            <a:ext cx="2430463" cy="1401762"/>
          </a:xfrm>
          <a:prstGeom prst="rect">
            <a:avLst/>
          </a:prstGeom>
          <a:solidFill>
            <a:srgbClr val="EAEAEA"/>
          </a:solidFill>
          <a:ln w="2857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0000FF"/>
                </a:solidFill>
                <a:latin typeface="Arial" panose="020B0604020202020204" pitchFamily="34" charset="0"/>
              </a:rPr>
              <a:t>Control lines have drifted apart</a:t>
            </a:r>
          </a:p>
        </p:txBody>
      </p:sp>
      <p:sp>
        <p:nvSpPr>
          <p:cNvPr id="509074" name="Line 149">
            <a:extLst>
              <a:ext uri="{FF2B5EF4-FFF2-40B4-BE49-F238E27FC236}">
                <a16:creationId xmlns:a16="http://schemas.microsoft.com/office/drawing/2014/main" id="{8E1AF103-4E18-DD69-8BA1-2968EB38D70D}"/>
              </a:ext>
            </a:extLst>
          </p:cNvPr>
          <p:cNvSpPr>
            <a:spLocks noChangeShapeType="1"/>
          </p:cNvSpPr>
          <p:nvPr/>
        </p:nvSpPr>
        <p:spPr bwMode="auto">
          <a:xfrm flipV="1">
            <a:off x="6938963" y="2746375"/>
            <a:ext cx="931862" cy="2049463"/>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9075" name="Text Box 147">
            <a:extLst>
              <a:ext uri="{FF2B5EF4-FFF2-40B4-BE49-F238E27FC236}">
                <a16:creationId xmlns:a16="http://schemas.microsoft.com/office/drawing/2014/main" id="{7901CDB1-1D43-C917-A2C1-DFFFE099EA0D}"/>
              </a:ext>
            </a:extLst>
          </p:cNvPr>
          <p:cNvSpPr txBox="1">
            <a:spLocks noChangeArrowheads="1"/>
          </p:cNvSpPr>
          <p:nvPr/>
        </p:nvSpPr>
        <p:spPr bwMode="auto">
          <a:xfrm>
            <a:off x="5916613" y="3935413"/>
            <a:ext cx="2684462" cy="1401762"/>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Selected lines are at equally high levels</a:t>
            </a:r>
          </a:p>
        </p:txBody>
      </p:sp>
      <p:sp>
        <p:nvSpPr>
          <p:cNvPr id="509076" name="Text Box 150">
            <a:extLst>
              <a:ext uri="{FF2B5EF4-FFF2-40B4-BE49-F238E27FC236}">
                <a16:creationId xmlns:a16="http://schemas.microsoft.com/office/drawing/2014/main" id="{BD9EA3C6-374E-AE34-F6F2-7BBBFA32C405}"/>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Slide Number Placeholder 3">
            <a:extLst>
              <a:ext uri="{FF2B5EF4-FFF2-40B4-BE49-F238E27FC236}">
                <a16:creationId xmlns:a16="http://schemas.microsoft.com/office/drawing/2014/main" id="{1A14F8E2-5A0E-47A6-DBA4-20351116C7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D7B6F81-E46A-47E2-B355-74A9A4F24F8E}" type="slidenum">
              <a:rPr lang="en-US" altLang="en-US" sz="1400"/>
              <a:pPr>
                <a:spcBef>
                  <a:spcPct val="0"/>
                </a:spcBef>
                <a:buFontTx/>
                <a:buNone/>
              </a:pPr>
              <a:t>274</a:t>
            </a:fld>
            <a:endParaRPr lang="en-US" altLang="en-US" sz="1400"/>
          </a:p>
        </p:txBody>
      </p:sp>
      <p:graphicFrame>
        <p:nvGraphicFramePr>
          <p:cNvPr id="2150402" name="Group 2">
            <a:extLst>
              <a:ext uri="{FF2B5EF4-FFF2-40B4-BE49-F238E27FC236}">
                <a16:creationId xmlns:a16="http://schemas.microsoft.com/office/drawing/2014/main" id="{3B9198A6-35D4-8D2C-4E2F-58336CEA7407}"/>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1380840262"/>
                    </a:ext>
                  </a:extLst>
                </a:gridCol>
                <a:gridCol w="1060450">
                  <a:extLst>
                    <a:ext uri="{9D8B030D-6E8A-4147-A177-3AD203B41FA5}">
                      <a16:colId xmlns:a16="http://schemas.microsoft.com/office/drawing/2014/main" val="825827771"/>
                    </a:ext>
                  </a:extLst>
                </a:gridCol>
                <a:gridCol w="701675">
                  <a:extLst>
                    <a:ext uri="{9D8B030D-6E8A-4147-A177-3AD203B41FA5}">
                      <a16:colId xmlns:a16="http://schemas.microsoft.com/office/drawing/2014/main" val="1933748051"/>
                    </a:ext>
                  </a:extLst>
                </a:gridCol>
                <a:gridCol w="642938">
                  <a:extLst>
                    <a:ext uri="{9D8B030D-6E8A-4147-A177-3AD203B41FA5}">
                      <a16:colId xmlns:a16="http://schemas.microsoft.com/office/drawing/2014/main" val="1679838502"/>
                    </a:ext>
                  </a:extLst>
                </a:gridCol>
                <a:gridCol w="909637">
                  <a:extLst>
                    <a:ext uri="{9D8B030D-6E8A-4147-A177-3AD203B41FA5}">
                      <a16:colId xmlns:a16="http://schemas.microsoft.com/office/drawing/2014/main" val="3053444681"/>
                    </a:ext>
                  </a:extLst>
                </a:gridCol>
                <a:gridCol w="781050">
                  <a:extLst>
                    <a:ext uri="{9D8B030D-6E8A-4147-A177-3AD203B41FA5}">
                      <a16:colId xmlns:a16="http://schemas.microsoft.com/office/drawing/2014/main" val="3931189623"/>
                    </a:ext>
                  </a:extLst>
                </a:gridCol>
                <a:gridCol w="636588">
                  <a:extLst>
                    <a:ext uri="{9D8B030D-6E8A-4147-A177-3AD203B41FA5}">
                      <a16:colId xmlns:a16="http://schemas.microsoft.com/office/drawing/2014/main" val="2424001043"/>
                    </a:ext>
                  </a:extLst>
                </a:gridCol>
                <a:gridCol w="947737">
                  <a:extLst>
                    <a:ext uri="{9D8B030D-6E8A-4147-A177-3AD203B41FA5}">
                      <a16:colId xmlns:a16="http://schemas.microsoft.com/office/drawing/2014/main" val="2363649741"/>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50340726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565623073"/>
                  </a:ext>
                </a:extLst>
              </a:tr>
            </a:tbl>
          </a:graphicData>
        </a:graphic>
      </p:graphicFrame>
      <p:graphicFrame>
        <p:nvGraphicFramePr>
          <p:cNvPr id="2150428" name="Group 28">
            <a:extLst>
              <a:ext uri="{FF2B5EF4-FFF2-40B4-BE49-F238E27FC236}">
                <a16:creationId xmlns:a16="http://schemas.microsoft.com/office/drawing/2014/main" id="{C205E300-4E99-181E-D908-27653DFD373E}"/>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3933835469"/>
                    </a:ext>
                  </a:extLst>
                </a:gridCol>
                <a:gridCol w="1060450">
                  <a:extLst>
                    <a:ext uri="{9D8B030D-6E8A-4147-A177-3AD203B41FA5}">
                      <a16:colId xmlns:a16="http://schemas.microsoft.com/office/drawing/2014/main" val="3876070469"/>
                    </a:ext>
                  </a:extLst>
                </a:gridCol>
                <a:gridCol w="701675">
                  <a:extLst>
                    <a:ext uri="{9D8B030D-6E8A-4147-A177-3AD203B41FA5}">
                      <a16:colId xmlns:a16="http://schemas.microsoft.com/office/drawing/2014/main" val="3345213003"/>
                    </a:ext>
                  </a:extLst>
                </a:gridCol>
                <a:gridCol w="642938">
                  <a:extLst>
                    <a:ext uri="{9D8B030D-6E8A-4147-A177-3AD203B41FA5}">
                      <a16:colId xmlns:a16="http://schemas.microsoft.com/office/drawing/2014/main" val="719907849"/>
                    </a:ext>
                  </a:extLst>
                </a:gridCol>
                <a:gridCol w="909637">
                  <a:extLst>
                    <a:ext uri="{9D8B030D-6E8A-4147-A177-3AD203B41FA5}">
                      <a16:colId xmlns:a16="http://schemas.microsoft.com/office/drawing/2014/main" val="3968855247"/>
                    </a:ext>
                  </a:extLst>
                </a:gridCol>
                <a:gridCol w="781050">
                  <a:extLst>
                    <a:ext uri="{9D8B030D-6E8A-4147-A177-3AD203B41FA5}">
                      <a16:colId xmlns:a16="http://schemas.microsoft.com/office/drawing/2014/main" val="734837325"/>
                    </a:ext>
                  </a:extLst>
                </a:gridCol>
                <a:gridCol w="636588">
                  <a:extLst>
                    <a:ext uri="{9D8B030D-6E8A-4147-A177-3AD203B41FA5}">
                      <a16:colId xmlns:a16="http://schemas.microsoft.com/office/drawing/2014/main" val="3158594325"/>
                    </a:ext>
                  </a:extLst>
                </a:gridCol>
                <a:gridCol w="947737">
                  <a:extLst>
                    <a:ext uri="{9D8B030D-6E8A-4147-A177-3AD203B41FA5}">
                      <a16:colId xmlns:a16="http://schemas.microsoft.com/office/drawing/2014/main" val="600779578"/>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73218526"/>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249551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55629770"/>
                  </a:ext>
                </a:extLst>
              </a:tr>
            </a:tbl>
          </a:graphicData>
        </a:graphic>
      </p:graphicFrame>
      <p:graphicFrame>
        <p:nvGraphicFramePr>
          <p:cNvPr id="2150466" name="Group 66">
            <a:extLst>
              <a:ext uri="{FF2B5EF4-FFF2-40B4-BE49-F238E27FC236}">
                <a16:creationId xmlns:a16="http://schemas.microsoft.com/office/drawing/2014/main" id="{2FB8EC03-AE58-5326-4D73-2A23D061691B}"/>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1613137788"/>
                    </a:ext>
                  </a:extLst>
                </a:gridCol>
                <a:gridCol w="1060450">
                  <a:extLst>
                    <a:ext uri="{9D8B030D-6E8A-4147-A177-3AD203B41FA5}">
                      <a16:colId xmlns:a16="http://schemas.microsoft.com/office/drawing/2014/main" val="3510694226"/>
                    </a:ext>
                  </a:extLst>
                </a:gridCol>
                <a:gridCol w="701675">
                  <a:extLst>
                    <a:ext uri="{9D8B030D-6E8A-4147-A177-3AD203B41FA5}">
                      <a16:colId xmlns:a16="http://schemas.microsoft.com/office/drawing/2014/main" val="2138224079"/>
                    </a:ext>
                  </a:extLst>
                </a:gridCol>
                <a:gridCol w="642938">
                  <a:extLst>
                    <a:ext uri="{9D8B030D-6E8A-4147-A177-3AD203B41FA5}">
                      <a16:colId xmlns:a16="http://schemas.microsoft.com/office/drawing/2014/main" val="2467418541"/>
                    </a:ext>
                  </a:extLst>
                </a:gridCol>
                <a:gridCol w="909637">
                  <a:extLst>
                    <a:ext uri="{9D8B030D-6E8A-4147-A177-3AD203B41FA5}">
                      <a16:colId xmlns:a16="http://schemas.microsoft.com/office/drawing/2014/main" val="2171259887"/>
                    </a:ext>
                  </a:extLst>
                </a:gridCol>
                <a:gridCol w="781050">
                  <a:extLst>
                    <a:ext uri="{9D8B030D-6E8A-4147-A177-3AD203B41FA5}">
                      <a16:colId xmlns:a16="http://schemas.microsoft.com/office/drawing/2014/main" val="1976206991"/>
                    </a:ext>
                  </a:extLst>
                </a:gridCol>
                <a:gridCol w="636588">
                  <a:extLst>
                    <a:ext uri="{9D8B030D-6E8A-4147-A177-3AD203B41FA5}">
                      <a16:colId xmlns:a16="http://schemas.microsoft.com/office/drawing/2014/main" val="4001105719"/>
                    </a:ext>
                  </a:extLst>
                </a:gridCol>
                <a:gridCol w="947737">
                  <a:extLst>
                    <a:ext uri="{9D8B030D-6E8A-4147-A177-3AD203B41FA5}">
                      <a16:colId xmlns:a16="http://schemas.microsoft.com/office/drawing/2014/main" val="201789793"/>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1819223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2513269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58419896"/>
                  </a:ext>
                </a:extLst>
              </a:tr>
            </a:tbl>
          </a:graphicData>
        </a:graphic>
      </p:graphicFrame>
      <p:graphicFrame>
        <p:nvGraphicFramePr>
          <p:cNvPr id="2150504" name="Group 104">
            <a:extLst>
              <a:ext uri="{FF2B5EF4-FFF2-40B4-BE49-F238E27FC236}">
                <a16:creationId xmlns:a16="http://schemas.microsoft.com/office/drawing/2014/main" id="{B4E39DC7-FA4E-F423-9529-58282976B0DA}"/>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1609631307"/>
                    </a:ext>
                  </a:extLst>
                </a:gridCol>
                <a:gridCol w="1060450">
                  <a:extLst>
                    <a:ext uri="{9D8B030D-6E8A-4147-A177-3AD203B41FA5}">
                      <a16:colId xmlns:a16="http://schemas.microsoft.com/office/drawing/2014/main" val="2169071015"/>
                    </a:ext>
                  </a:extLst>
                </a:gridCol>
                <a:gridCol w="701675">
                  <a:extLst>
                    <a:ext uri="{9D8B030D-6E8A-4147-A177-3AD203B41FA5}">
                      <a16:colId xmlns:a16="http://schemas.microsoft.com/office/drawing/2014/main" val="2903926536"/>
                    </a:ext>
                  </a:extLst>
                </a:gridCol>
                <a:gridCol w="642938">
                  <a:extLst>
                    <a:ext uri="{9D8B030D-6E8A-4147-A177-3AD203B41FA5}">
                      <a16:colId xmlns:a16="http://schemas.microsoft.com/office/drawing/2014/main" val="1007036152"/>
                    </a:ext>
                  </a:extLst>
                </a:gridCol>
                <a:gridCol w="909637">
                  <a:extLst>
                    <a:ext uri="{9D8B030D-6E8A-4147-A177-3AD203B41FA5}">
                      <a16:colId xmlns:a16="http://schemas.microsoft.com/office/drawing/2014/main" val="66668855"/>
                    </a:ext>
                  </a:extLst>
                </a:gridCol>
                <a:gridCol w="781050">
                  <a:extLst>
                    <a:ext uri="{9D8B030D-6E8A-4147-A177-3AD203B41FA5}">
                      <a16:colId xmlns:a16="http://schemas.microsoft.com/office/drawing/2014/main" val="1296351920"/>
                    </a:ext>
                  </a:extLst>
                </a:gridCol>
                <a:gridCol w="636588">
                  <a:extLst>
                    <a:ext uri="{9D8B030D-6E8A-4147-A177-3AD203B41FA5}">
                      <a16:colId xmlns:a16="http://schemas.microsoft.com/office/drawing/2014/main" val="1938266077"/>
                    </a:ext>
                  </a:extLst>
                </a:gridCol>
                <a:gridCol w="947737">
                  <a:extLst>
                    <a:ext uri="{9D8B030D-6E8A-4147-A177-3AD203B41FA5}">
                      <a16:colId xmlns:a16="http://schemas.microsoft.com/office/drawing/2014/main" val="2978568550"/>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40740675"/>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11204612"/>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65895898"/>
                  </a:ext>
                </a:extLst>
              </a:tr>
            </a:tbl>
          </a:graphicData>
        </a:graphic>
      </p:graphicFrame>
      <p:sp>
        <p:nvSpPr>
          <p:cNvPr id="510094" name="Rectangle 142">
            <a:extLst>
              <a:ext uri="{FF2B5EF4-FFF2-40B4-BE49-F238E27FC236}">
                <a16:creationId xmlns:a16="http://schemas.microsoft.com/office/drawing/2014/main" id="{49A41B93-CE17-2936-839F-F44085287B58}"/>
              </a:ext>
            </a:extLst>
          </p:cNvPr>
          <p:cNvSpPr>
            <a:spLocks noChangeArrowheads="1"/>
          </p:cNvSpPr>
          <p:nvPr/>
        </p:nvSpPr>
        <p:spPr bwMode="auto">
          <a:xfrm>
            <a:off x="701675" y="4684713"/>
            <a:ext cx="7740650" cy="1397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0095" name="Rectangle 144">
            <a:extLst>
              <a:ext uri="{FF2B5EF4-FFF2-40B4-BE49-F238E27FC236}">
                <a16:creationId xmlns:a16="http://schemas.microsoft.com/office/drawing/2014/main" id="{4EE05ECE-0EF9-F496-2D88-B1FBDAC5D4A0}"/>
              </a:ext>
            </a:extLst>
          </p:cNvPr>
          <p:cNvSpPr>
            <a:spLocks noChangeArrowheads="1"/>
          </p:cNvSpPr>
          <p:nvPr/>
        </p:nvSpPr>
        <p:spPr bwMode="auto">
          <a:xfrm>
            <a:off x="2630488" y="3775075"/>
            <a:ext cx="5673725" cy="417513"/>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0096" name="Line 145">
            <a:extLst>
              <a:ext uri="{FF2B5EF4-FFF2-40B4-BE49-F238E27FC236}">
                <a16:creationId xmlns:a16="http://schemas.microsoft.com/office/drawing/2014/main" id="{7D66CEF8-9314-3471-9E28-B82613473A50}"/>
              </a:ext>
            </a:extLst>
          </p:cNvPr>
          <p:cNvSpPr>
            <a:spLocks noChangeShapeType="1"/>
          </p:cNvSpPr>
          <p:nvPr/>
        </p:nvSpPr>
        <p:spPr bwMode="auto">
          <a:xfrm flipV="1">
            <a:off x="5584825" y="4062413"/>
            <a:ext cx="1900238" cy="2078037"/>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0097" name="Text Box 146">
            <a:extLst>
              <a:ext uri="{FF2B5EF4-FFF2-40B4-BE49-F238E27FC236}">
                <a16:creationId xmlns:a16="http://schemas.microsoft.com/office/drawing/2014/main" id="{67D82C91-3CE1-0532-E0B1-6FCC1BE25F89}"/>
              </a:ext>
            </a:extLst>
          </p:cNvPr>
          <p:cNvSpPr txBox="1">
            <a:spLocks noChangeArrowheads="1"/>
          </p:cNvSpPr>
          <p:nvPr/>
        </p:nvSpPr>
        <p:spPr bwMode="auto">
          <a:xfrm>
            <a:off x="2765425" y="4833938"/>
            <a:ext cx="3252788" cy="1828800"/>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But average running speed differs among the selected lines</a:t>
            </a:r>
          </a:p>
        </p:txBody>
      </p:sp>
      <p:sp>
        <p:nvSpPr>
          <p:cNvPr id="510098" name="Text Box 147">
            <a:extLst>
              <a:ext uri="{FF2B5EF4-FFF2-40B4-BE49-F238E27FC236}">
                <a16:creationId xmlns:a16="http://schemas.microsoft.com/office/drawing/2014/main" id="{67005387-E994-B4CC-1F90-80AF49646B45}"/>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Slide Number Placeholder 3">
            <a:extLst>
              <a:ext uri="{FF2B5EF4-FFF2-40B4-BE49-F238E27FC236}">
                <a16:creationId xmlns:a16="http://schemas.microsoft.com/office/drawing/2014/main" id="{57187157-BBAE-71EA-D7EC-507B9D63CE2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F2BFCCB-2A00-4E5E-B5DE-91FAAB0D0541}" type="slidenum">
              <a:rPr lang="en-US" altLang="en-US" sz="1400"/>
              <a:pPr>
                <a:spcBef>
                  <a:spcPct val="0"/>
                </a:spcBef>
                <a:buFontTx/>
                <a:buNone/>
              </a:pPr>
              <a:t>275</a:t>
            </a:fld>
            <a:endParaRPr lang="en-US" altLang="en-US" sz="1400"/>
          </a:p>
        </p:txBody>
      </p:sp>
      <p:graphicFrame>
        <p:nvGraphicFramePr>
          <p:cNvPr id="2151426" name="Group 2">
            <a:extLst>
              <a:ext uri="{FF2B5EF4-FFF2-40B4-BE49-F238E27FC236}">
                <a16:creationId xmlns:a16="http://schemas.microsoft.com/office/drawing/2014/main" id="{C60F0493-CD79-3A69-9713-7685FE5D2A8D}"/>
              </a:ext>
            </a:extLst>
          </p:cNvPr>
          <p:cNvGraphicFramePr>
            <a:graphicFrameLocks noGrp="1"/>
          </p:cNvGraphicFramePr>
          <p:nvPr/>
        </p:nvGraphicFramePr>
        <p:xfrm>
          <a:off x="828675" y="1003300"/>
          <a:ext cx="7477125" cy="863600"/>
        </p:xfrm>
        <a:graphic>
          <a:graphicData uri="http://schemas.openxmlformats.org/drawingml/2006/table">
            <a:tbl>
              <a:tblPr/>
              <a:tblGrid>
                <a:gridCol w="1797050">
                  <a:extLst>
                    <a:ext uri="{9D8B030D-6E8A-4147-A177-3AD203B41FA5}">
                      <a16:colId xmlns:a16="http://schemas.microsoft.com/office/drawing/2014/main" val="3403533273"/>
                    </a:ext>
                  </a:extLst>
                </a:gridCol>
                <a:gridCol w="1060450">
                  <a:extLst>
                    <a:ext uri="{9D8B030D-6E8A-4147-A177-3AD203B41FA5}">
                      <a16:colId xmlns:a16="http://schemas.microsoft.com/office/drawing/2014/main" val="1882906241"/>
                    </a:ext>
                  </a:extLst>
                </a:gridCol>
                <a:gridCol w="701675">
                  <a:extLst>
                    <a:ext uri="{9D8B030D-6E8A-4147-A177-3AD203B41FA5}">
                      <a16:colId xmlns:a16="http://schemas.microsoft.com/office/drawing/2014/main" val="3656539286"/>
                    </a:ext>
                  </a:extLst>
                </a:gridCol>
                <a:gridCol w="642938">
                  <a:extLst>
                    <a:ext uri="{9D8B030D-6E8A-4147-A177-3AD203B41FA5}">
                      <a16:colId xmlns:a16="http://schemas.microsoft.com/office/drawing/2014/main" val="4132658158"/>
                    </a:ext>
                  </a:extLst>
                </a:gridCol>
                <a:gridCol w="909637">
                  <a:extLst>
                    <a:ext uri="{9D8B030D-6E8A-4147-A177-3AD203B41FA5}">
                      <a16:colId xmlns:a16="http://schemas.microsoft.com/office/drawing/2014/main" val="567762042"/>
                    </a:ext>
                  </a:extLst>
                </a:gridCol>
                <a:gridCol w="781050">
                  <a:extLst>
                    <a:ext uri="{9D8B030D-6E8A-4147-A177-3AD203B41FA5}">
                      <a16:colId xmlns:a16="http://schemas.microsoft.com/office/drawing/2014/main" val="450660080"/>
                    </a:ext>
                  </a:extLst>
                </a:gridCol>
                <a:gridCol w="636588">
                  <a:extLst>
                    <a:ext uri="{9D8B030D-6E8A-4147-A177-3AD203B41FA5}">
                      <a16:colId xmlns:a16="http://schemas.microsoft.com/office/drawing/2014/main" val="3653069286"/>
                    </a:ext>
                  </a:extLst>
                </a:gridCol>
                <a:gridCol w="947737">
                  <a:extLst>
                    <a:ext uri="{9D8B030D-6E8A-4147-A177-3AD203B41FA5}">
                      <a16:colId xmlns:a16="http://schemas.microsoft.com/office/drawing/2014/main" val="364955902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Control</a:t>
                      </a:r>
                      <a:endParaRPr kumimoji="0" lang="en-US" altLang="en-US" sz="2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High Runner</a:t>
                      </a:r>
                      <a:endParaRPr kumimoji="0" lang="en-US" altLang="en-US" sz="2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7804651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Trait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Effect</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0000FF"/>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d.f.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F</a:t>
                      </a:r>
                      <a:endParaRPr kumimoji="0" lang="en-US" altLang="en-US" sz="18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1" u="none" strike="noStrike" cap="none" normalizeH="0" baseline="0">
                          <a:ln>
                            <a:noFill/>
                          </a:ln>
                          <a:solidFill>
                            <a:srgbClr val="FF0000"/>
                          </a:solidFill>
                          <a:effectLst/>
                          <a:latin typeface="Arial" panose="020B0604020202020204" pitchFamily="34" charset="0"/>
                          <a:cs typeface="Times New Roman" panose="02020603050405020304" pitchFamily="18" charset="0"/>
                        </a:rPr>
                        <a:t>P</a:t>
                      </a:r>
                      <a:endParaRPr kumimoji="0" lang="en-US" altLang="en-US" sz="20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72158007"/>
                  </a:ext>
                </a:extLst>
              </a:tr>
            </a:tbl>
          </a:graphicData>
        </a:graphic>
      </p:graphicFrame>
      <p:graphicFrame>
        <p:nvGraphicFramePr>
          <p:cNvPr id="2151452" name="Group 28">
            <a:extLst>
              <a:ext uri="{FF2B5EF4-FFF2-40B4-BE49-F238E27FC236}">
                <a16:creationId xmlns:a16="http://schemas.microsoft.com/office/drawing/2014/main" id="{B6B267A0-3B57-58D8-ACD7-3A980271E807}"/>
              </a:ext>
            </a:extLst>
          </p:cNvPr>
          <p:cNvGraphicFramePr>
            <a:graphicFrameLocks noGrp="1"/>
          </p:cNvGraphicFramePr>
          <p:nvPr/>
        </p:nvGraphicFramePr>
        <p:xfrm>
          <a:off x="828675" y="2027238"/>
          <a:ext cx="7477125" cy="1219200"/>
        </p:xfrm>
        <a:graphic>
          <a:graphicData uri="http://schemas.openxmlformats.org/drawingml/2006/table">
            <a:tbl>
              <a:tblPr/>
              <a:tblGrid>
                <a:gridCol w="1797050">
                  <a:extLst>
                    <a:ext uri="{9D8B030D-6E8A-4147-A177-3AD203B41FA5}">
                      <a16:colId xmlns:a16="http://schemas.microsoft.com/office/drawing/2014/main" val="2660831949"/>
                    </a:ext>
                  </a:extLst>
                </a:gridCol>
                <a:gridCol w="1060450">
                  <a:extLst>
                    <a:ext uri="{9D8B030D-6E8A-4147-A177-3AD203B41FA5}">
                      <a16:colId xmlns:a16="http://schemas.microsoft.com/office/drawing/2014/main" val="301658977"/>
                    </a:ext>
                  </a:extLst>
                </a:gridCol>
                <a:gridCol w="701675">
                  <a:extLst>
                    <a:ext uri="{9D8B030D-6E8A-4147-A177-3AD203B41FA5}">
                      <a16:colId xmlns:a16="http://schemas.microsoft.com/office/drawing/2014/main" val="4096336920"/>
                    </a:ext>
                  </a:extLst>
                </a:gridCol>
                <a:gridCol w="642938">
                  <a:extLst>
                    <a:ext uri="{9D8B030D-6E8A-4147-A177-3AD203B41FA5}">
                      <a16:colId xmlns:a16="http://schemas.microsoft.com/office/drawing/2014/main" val="3777980164"/>
                    </a:ext>
                  </a:extLst>
                </a:gridCol>
                <a:gridCol w="909637">
                  <a:extLst>
                    <a:ext uri="{9D8B030D-6E8A-4147-A177-3AD203B41FA5}">
                      <a16:colId xmlns:a16="http://schemas.microsoft.com/office/drawing/2014/main" val="1218763976"/>
                    </a:ext>
                  </a:extLst>
                </a:gridCol>
                <a:gridCol w="781050">
                  <a:extLst>
                    <a:ext uri="{9D8B030D-6E8A-4147-A177-3AD203B41FA5}">
                      <a16:colId xmlns:a16="http://schemas.microsoft.com/office/drawing/2014/main" val="2371879999"/>
                    </a:ext>
                  </a:extLst>
                </a:gridCol>
                <a:gridCol w="636588">
                  <a:extLst>
                    <a:ext uri="{9D8B030D-6E8A-4147-A177-3AD203B41FA5}">
                      <a16:colId xmlns:a16="http://schemas.microsoft.com/office/drawing/2014/main" val="806385031"/>
                    </a:ext>
                  </a:extLst>
                </a:gridCol>
                <a:gridCol w="947737">
                  <a:extLst>
                    <a:ext uri="{9D8B030D-6E8A-4147-A177-3AD203B41FA5}">
                      <a16:colId xmlns:a16="http://schemas.microsoft.com/office/drawing/2014/main" val="127398854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Revolutions/Day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5.8</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0.0173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0.0157</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59810709"/>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5.9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0.0022</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0.3703</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1483815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0.1184</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1.6</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0.1908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616015365"/>
                  </a:ext>
                </a:extLst>
              </a:tr>
            </a:tbl>
          </a:graphicData>
        </a:graphic>
      </p:graphicFrame>
      <p:graphicFrame>
        <p:nvGraphicFramePr>
          <p:cNvPr id="2151490" name="Group 66">
            <a:extLst>
              <a:ext uri="{FF2B5EF4-FFF2-40B4-BE49-F238E27FC236}">
                <a16:creationId xmlns:a16="http://schemas.microsoft.com/office/drawing/2014/main" id="{64C5C8E6-8063-0360-7962-C5EAE80E979F}"/>
              </a:ext>
            </a:extLst>
          </p:cNvPr>
          <p:cNvGraphicFramePr>
            <a:graphicFrameLocks noGrp="1"/>
          </p:cNvGraphicFramePr>
          <p:nvPr/>
        </p:nvGraphicFramePr>
        <p:xfrm>
          <a:off x="828675" y="3384550"/>
          <a:ext cx="7477125" cy="1219200"/>
        </p:xfrm>
        <a:graphic>
          <a:graphicData uri="http://schemas.openxmlformats.org/drawingml/2006/table">
            <a:tbl>
              <a:tblPr/>
              <a:tblGrid>
                <a:gridCol w="1797050">
                  <a:extLst>
                    <a:ext uri="{9D8B030D-6E8A-4147-A177-3AD203B41FA5}">
                      <a16:colId xmlns:a16="http://schemas.microsoft.com/office/drawing/2014/main" val="486917294"/>
                    </a:ext>
                  </a:extLst>
                </a:gridCol>
                <a:gridCol w="1060450">
                  <a:extLst>
                    <a:ext uri="{9D8B030D-6E8A-4147-A177-3AD203B41FA5}">
                      <a16:colId xmlns:a16="http://schemas.microsoft.com/office/drawing/2014/main" val="1103673931"/>
                    </a:ext>
                  </a:extLst>
                </a:gridCol>
                <a:gridCol w="701675">
                  <a:extLst>
                    <a:ext uri="{9D8B030D-6E8A-4147-A177-3AD203B41FA5}">
                      <a16:colId xmlns:a16="http://schemas.microsoft.com/office/drawing/2014/main" val="3277300667"/>
                    </a:ext>
                  </a:extLst>
                </a:gridCol>
                <a:gridCol w="642938">
                  <a:extLst>
                    <a:ext uri="{9D8B030D-6E8A-4147-A177-3AD203B41FA5}">
                      <a16:colId xmlns:a16="http://schemas.microsoft.com/office/drawing/2014/main" val="3990979224"/>
                    </a:ext>
                  </a:extLst>
                </a:gridCol>
                <a:gridCol w="909637">
                  <a:extLst>
                    <a:ext uri="{9D8B030D-6E8A-4147-A177-3AD203B41FA5}">
                      <a16:colId xmlns:a16="http://schemas.microsoft.com/office/drawing/2014/main" val="3591072531"/>
                    </a:ext>
                  </a:extLst>
                </a:gridCol>
                <a:gridCol w="781050">
                  <a:extLst>
                    <a:ext uri="{9D8B030D-6E8A-4147-A177-3AD203B41FA5}">
                      <a16:colId xmlns:a16="http://schemas.microsoft.com/office/drawing/2014/main" val="696847456"/>
                    </a:ext>
                  </a:extLst>
                </a:gridCol>
                <a:gridCol w="636588">
                  <a:extLst>
                    <a:ext uri="{9D8B030D-6E8A-4147-A177-3AD203B41FA5}">
                      <a16:colId xmlns:a16="http://schemas.microsoft.com/office/drawing/2014/main" val="1826358268"/>
                    </a:ext>
                  </a:extLst>
                </a:gridCol>
                <a:gridCol w="947737">
                  <a:extLst>
                    <a:ext uri="{9D8B030D-6E8A-4147-A177-3AD203B41FA5}">
                      <a16:colId xmlns:a16="http://schemas.microsoft.com/office/drawing/2014/main" val="3062432036"/>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Average Speed</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0.0485</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12.9</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0.0004</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1386304"/>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0.6947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6.5</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0.0012</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01113813"/>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1.9</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0.1407</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0.2919</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31947772"/>
                  </a:ext>
                </a:extLst>
              </a:tr>
            </a:tbl>
          </a:graphicData>
        </a:graphic>
      </p:graphicFrame>
      <p:graphicFrame>
        <p:nvGraphicFramePr>
          <p:cNvPr id="2151528" name="Group 104">
            <a:extLst>
              <a:ext uri="{FF2B5EF4-FFF2-40B4-BE49-F238E27FC236}">
                <a16:creationId xmlns:a16="http://schemas.microsoft.com/office/drawing/2014/main" id="{F5CC6D21-B01B-2465-66DE-B17DF5C354B4}"/>
              </a:ext>
            </a:extLst>
          </p:cNvPr>
          <p:cNvGraphicFramePr>
            <a:graphicFrameLocks noGrp="1"/>
          </p:cNvGraphicFramePr>
          <p:nvPr/>
        </p:nvGraphicFramePr>
        <p:xfrm>
          <a:off x="828675" y="4749800"/>
          <a:ext cx="7477125" cy="1219200"/>
        </p:xfrm>
        <a:graphic>
          <a:graphicData uri="http://schemas.openxmlformats.org/drawingml/2006/table">
            <a:tbl>
              <a:tblPr/>
              <a:tblGrid>
                <a:gridCol w="1797050">
                  <a:extLst>
                    <a:ext uri="{9D8B030D-6E8A-4147-A177-3AD203B41FA5}">
                      <a16:colId xmlns:a16="http://schemas.microsoft.com/office/drawing/2014/main" val="2684586501"/>
                    </a:ext>
                  </a:extLst>
                </a:gridCol>
                <a:gridCol w="1060450">
                  <a:extLst>
                    <a:ext uri="{9D8B030D-6E8A-4147-A177-3AD203B41FA5}">
                      <a16:colId xmlns:a16="http://schemas.microsoft.com/office/drawing/2014/main" val="2363157746"/>
                    </a:ext>
                  </a:extLst>
                </a:gridCol>
                <a:gridCol w="701675">
                  <a:extLst>
                    <a:ext uri="{9D8B030D-6E8A-4147-A177-3AD203B41FA5}">
                      <a16:colId xmlns:a16="http://schemas.microsoft.com/office/drawing/2014/main" val="4194083239"/>
                    </a:ext>
                  </a:extLst>
                </a:gridCol>
                <a:gridCol w="642938">
                  <a:extLst>
                    <a:ext uri="{9D8B030D-6E8A-4147-A177-3AD203B41FA5}">
                      <a16:colId xmlns:a16="http://schemas.microsoft.com/office/drawing/2014/main" val="4145616982"/>
                    </a:ext>
                  </a:extLst>
                </a:gridCol>
                <a:gridCol w="909637">
                  <a:extLst>
                    <a:ext uri="{9D8B030D-6E8A-4147-A177-3AD203B41FA5}">
                      <a16:colId xmlns:a16="http://schemas.microsoft.com/office/drawing/2014/main" val="2238552524"/>
                    </a:ext>
                  </a:extLst>
                </a:gridCol>
                <a:gridCol w="781050">
                  <a:extLst>
                    <a:ext uri="{9D8B030D-6E8A-4147-A177-3AD203B41FA5}">
                      <a16:colId xmlns:a16="http://schemas.microsoft.com/office/drawing/2014/main" val="1122172325"/>
                    </a:ext>
                  </a:extLst>
                </a:gridCol>
                <a:gridCol w="636588">
                  <a:extLst>
                    <a:ext uri="{9D8B030D-6E8A-4147-A177-3AD203B41FA5}">
                      <a16:colId xmlns:a16="http://schemas.microsoft.com/office/drawing/2014/main" val="3987421949"/>
                    </a:ext>
                  </a:extLst>
                </a:gridCol>
                <a:gridCol w="947737">
                  <a:extLst>
                    <a:ext uri="{9D8B030D-6E8A-4147-A177-3AD203B41FA5}">
                      <a16:colId xmlns:a16="http://schemas.microsoft.com/office/drawing/2014/main" val="3982010442"/>
                    </a:ext>
                  </a:extLst>
                </a:gridCol>
              </a:tblGrid>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Minutes/Day</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43.0</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0.9920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865876897"/>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1,35</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20.7</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&lt;.0001</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1,38</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6.0</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0.0018</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41406485"/>
                  </a:ext>
                </a:extLst>
              </a:tr>
              <a:tr h="406400">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a:ln>
                            <a:noFill/>
                          </a:ln>
                          <a:solidFill>
                            <a:schemeClr val="tx1"/>
                          </a:solidFill>
                          <a:effectLst/>
                          <a:latin typeface="Arial" panose="020B0604020202020204" pitchFamily="34" charset="0"/>
                          <a:cs typeface="Times New Roman" panose="02020603050405020304" pitchFamily="18" charset="0"/>
                        </a:rPr>
                        <a:t>Sex*Line</a:t>
                      </a:r>
                      <a:endParaRPr kumimoji="0" lang="en-US" altLang="en-US" sz="1600" b="1" i="0" u="none" strike="noStrike" cap="none" normalizeH="0" baseline="0">
                        <a:ln>
                          <a:noFill/>
                        </a:ln>
                        <a:solidFill>
                          <a:schemeClr val="tx1"/>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1,111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2.1</a:t>
                      </a:r>
                      <a:endParaRPr kumimoji="0" lang="en-US" altLang="en-US" sz="14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0000FF"/>
                          </a:solidFill>
                          <a:effectLst/>
                          <a:latin typeface="Arial" panose="020B0604020202020204" pitchFamily="34" charset="0"/>
                          <a:cs typeface="Times New Roman" panose="02020603050405020304" pitchFamily="18" charset="0"/>
                        </a:rPr>
                        <a:t>0.1033</a:t>
                      </a:r>
                      <a:endParaRPr kumimoji="0" lang="en-US" altLang="en-US" sz="1700" b="1" i="0" u="none" strike="noStrike" cap="none" normalizeH="0" baseline="0">
                        <a:ln>
                          <a:noFill/>
                        </a:ln>
                        <a:solidFill>
                          <a:srgbClr val="0000FF"/>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1,181</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2.4</a:t>
                      </a:r>
                      <a:endParaRPr kumimoji="0" lang="en-US" altLang="en-US" sz="14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Times New Roman" panose="02020603050405020304" pitchFamily="18" charset="0"/>
                        </a:defRPr>
                      </a:lvl1pPr>
                      <a:lvl2pPr>
                        <a:spcBef>
                          <a:spcPct val="20000"/>
                        </a:spcBef>
                        <a:defRPr sz="2400">
                          <a:solidFill>
                            <a:schemeClr val="tx1"/>
                          </a:solidFill>
                          <a:latin typeface="Times New Roman" panose="02020603050405020304" pitchFamily="18" charset="0"/>
                        </a:defRPr>
                      </a:lvl2pPr>
                      <a:lvl3pPr>
                        <a:spcBef>
                          <a:spcPct val="20000"/>
                        </a:spcBef>
                        <a:defRPr sz="2000">
                          <a:solidFill>
                            <a:schemeClr val="tx1"/>
                          </a:solidFill>
                          <a:latin typeface="Times New Roman" panose="02020603050405020304" pitchFamily="18" charset="0"/>
                        </a:defRPr>
                      </a:lvl3pPr>
                      <a:lvl4pPr>
                        <a:spcBef>
                          <a:spcPct val="20000"/>
                        </a:spcBef>
                        <a:defRPr>
                          <a:solidFill>
                            <a:schemeClr val="tx1"/>
                          </a:solidFill>
                          <a:latin typeface="Times New Roman" panose="02020603050405020304" pitchFamily="18" charset="0"/>
                        </a:defRPr>
                      </a:lvl4pPr>
                      <a:lvl5pPr>
                        <a:spcBef>
                          <a:spcPct val="20000"/>
                        </a:spcBef>
                        <a:defRPr>
                          <a:solidFill>
                            <a:schemeClr val="tx1"/>
                          </a:solidFill>
                          <a:latin typeface="Times New Roman" panose="02020603050405020304" pitchFamily="18" charset="0"/>
                        </a:defRPr>
                      </a:lvl5pPr>
                      <a:lvl6pPr eaLnBrk="0" fontAlgn="base" hangingPunct="0">
                        <a:spcBef>
                          <a:spcPct val="20000"/>
                        </a:spcBef>
                        <a:spcAft>
                          <a:spcPct val="0"/>
                        </a:spcAft>
                        <a:defRPr>
                          <a:solidFill>
                            <a:schemeClr val="tx1"/>
                          </a:solidFill>
                          <a:latin typeface="Times New Roman" panose="02020603050405020304" pitchFamily="18" charset="0"/>
                        </a:defRPr>
                      </a:lvl6pPr>
                      <a:lvl7pPr eaLnBrk="0" fontAlgn="base" hangingPunct="0">
                        <a:spcBef>
                          <a:spcPct val="20000"/>
                        </a:spcBef>
                        <a:spcAft>
                          <a:spcPct val="0"/>
                        </a:spcAft>
                        <a:defRPr>
                          <a:solidFill>
                            <a:schemeClr val="tx1"/>
                          </a:solidFill>
                          <a:latin typeface="Times New Roman" panose="02020603050405020304" pitchFamily="18" charset="0"/>
                        </a:defRPr>
                      </a:lvl7pPr>
                      <a:lvl8pPr eaLnBrk="0" fontAlgn="base" hangingPunct="0">
                        <a:spcBef>
                          <a:spcPct val="20000"/>
                        </a:spcBef>
                        <a:spcAft>
                          <a:spcPct val="0"/>
                        </a:spcAft>
                        <a:defRPr>
                          <a:solidFill>
                            <a:schemeClr val="tx1"/>
                          </a:solidFill>
                          <a:latin typeface="Times New Roman" panose="02020603050405020304" pitchFamily="18" charset="0"/>
                        </a:defRPr>
                      </a:lvl8pPr>
                      <a:lvl9pPr eaLnBrk="0" fontAlgn="base" hangingPunct="0">
                        <a:spcBef>
                          <a:spcPct val="20000"/>
                        </a:spcBef>
                        <a:spcAft>
                          <a:spcPct val="0"/>
                        </a:spcAft>
                        <a:defRPr>
                          <a:solidFill>
                            <a:schemeClr val="tx1"/>
                          </a:solidFill>
                          <a:latin typeface="Times New Roman" panose="02020603050405020304" pitchFamily="18"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a:ln>
                            <a:noFill/>
                          </a:ln>
                          <a:solidFill>
                            <a:srgbClr val="FF0000"/>
                          </a:solidFill>
                          <a:effectLst/>
                          <a:latin typeface="Arial" panose="020B0604020202020204" pitchFamily="34" charset="0"/>
                          <a:cs typeface="Times New Roman" panose="02020603050405020304" pitchFamily="18" charset="0"/>
                        </a:rPr>
                        <a:t>0.0720</a:t>
                      </a:r>
                      <a:endParaRPr kumimoji="0" lang="en-US" altLang="en-US" sz="1700" b="1" i="0" u="none" strike="noStrike" cap="none" normalizeH="0" baseline="0">
                        <a:ln>
                          <a:noFill/>
                        </a:ln>
                        <a:solidFill>
                          <a:srgbClr val="FF0000"/>
                        </a:solidFill>
                        <a:effectLst/>
                        <a:latin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985308051"/>
                  </a:ext>
                </a:extLst>
              </a:tr>
            </a:tbl>
          </a:graphicData>
        </a:graphic>
      </p:graphicFrame>
      <p:sp>
        <p:nvSpPr>
          <p:cNvPr id="511118" name="Rectangle 144">
            <a:extLst>
              <a:ext uri="{FF2B5EF4-FFF2-40B4-BE49-F238E27FC236}">
                <a16:creationId xmlns:a16="http://schemas.microsoft.com/office/drawing/2014/main" id="{6285F1AB-5318-935F-0589-2AEB0BEC8E5A}"/>
              </a:ext>
            </a:extLst>
          </p:cNvPr>
          <p:cNvSpPr>
            <a:spLocks noChangeArrowheads="1"/>
          </p:cNvSpPr>
          <p:nvPr/>
        </p:nvSpPr>
        <p:spPr bwMode="auto">
          <a:xfrm>
            <a:off x="2632075" y="5157788"/>
            <a:ext cx="5673725" cy="417512"/>
          </a:xfrm>
          <a:prstGeom prst="rect">
            <a:avLst/>
          </a:prstGeom>
          <a:noFill/>
          <a:ln w="57150">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1119" name="Line 145">
            <a:extLst>
              <a:ext uri="{FF2B5EF4-FFF2-40B4-BE49-F238E27FC236}">
                <a16:creationId xmlns:a16="http://schemas.microsoft.com/office/drawing/2014/main" id="{F0BEF270-B315-98B0-1D7B-5F41E6B4035A}"/>
              </a:ext>
            </a:extLst>
          </p:cNvPr>
          <p:cNvSpPr>
            <a:spLocks noChangeShapeType="1"/>
          </p:cNvSpPr>
          <p:nvPr/>
        </p:nvSpPr>
        <p:spPr bwMode="auto">
          <a:xfrm>
            <a:off x="5356225" y="3389313"/>
            <a:ext cx="2130425" cy="1917700"/>
          </a:xfrm>
          <a:prstGeom prst="line">
            <a:avLst/>
          </a:prstGeom>
          <a:noFill/>
          <a:ln w="57150">
            <a:solidFill>
              <a:srgbClr val="FF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120" name="Text Box 146">
            <a:extLst>
              <a:ext uri="{FF2B5EF4-FFF2-40B4-BE49-F238E27FC236}">
                <a16:creationId xmlns:a16="http://schemas.microsoft.com/office/drawing/2014/main" id="{21027C86-59FD-F4E2-FFE8-1267D1936F1F}"/>
              </a:ext>
            </a:extLst>
          </p:cNvPr>
          <p:cNvSpPr txBox="1">
            <a:spLocks noChangeArrowheads="1"/>
          </p:cNvSpPr>
          <p:nvPr/>
        </p:nvSpPr>
        <p:spPr bwMode="auto">
          <a:xfrm>
            <a:off x="3001963" y="2374900"/>
            <a:ext cx="3252787" cy="1828800"/>
          </a:xfrm>
          <a:prstGeom prst="rect">
            <a:avLst/>
          </a:prstGeom>
          <a:solidFill>
            <a:srgbClr val="EAEAEA"/>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800" b="1">
                <a:solidFill>
                  <a:srgbClr val="FF0000"/>
                </a:solidFill>
                <a:latin typeface="Arial" panose="020B0604020202020204" pitchFamily="34" charset="0"/>
              </a:rPr>
              <a:t>Duration of daily running also differs among the selected lines</a:t>
            </a:r>
          </a:p>
        </p:txBody>
      </p:sp>
      <p:sp>
        <p:nvSpPr>
          <p:cNvPr id="511121" name="Text Box 147">
            <a:extLst>
              <a:ext uri="{FF2B5EF4-FFF2-40B4-BE49-F238E27FC236}">
                <a16:creationId xmlns:a16="http://schemas.microsoft.com/office/drawing/2014/main" id="{06DD0F4B-5F1D-EBBD-D473-8FC486972A08}"/>
              </a:ext>
            </a:extLst>
          </p:cNvPr>
          <p:cNvSpPr txBox="1">
            <a:spLocks noChangeArrowheads="1"/>
          </p:cNvSpPr>
          <p:nvPr/>
        </p:nvSpPr>
        <p:spPr bwMode="auto">
          <a:xfrm>
            <a:off x="111125" y="107950"/>
            <a:ext cx="9032875" cy="5953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300" b="1">
                <a:latin typeface="Arial" panose="020B0604020202020204" pitchFamily="34" charset="0"/>
              </a:rPr>
              <a:t>Multiple Solutions in Response to Selection</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Slide Number Placeholder 3">
            <a:extLst>
              <a:ext uri="{FF2B5EF4-FFF2-40B4-BE49-F238E27FC236}">
                <a16:creationId xmlns:a16="http://schemas.microsoft.com/office/drawing/2014/main" id="{3BD30CBB-B5AE-01E6-335F-F34E26E0F6A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B101B95-8D95-493C-9655-A1DF455261B9}" type="slidenum">
              <a:rPr lang="en-US" altLang="en-US" sz="1400"/>
              <a:pPr>
                <a:spcBef>
                  <a:spcPct val="0"/>
                </a:spcBef>
                <a:buFontTx/>
                <a:buNone/>
              </a:pPr>
              <a:t>276</a:t>
            </a:fld>
            <a:endParaRPr lang="en-US" altLang="en-US" sz="1400"/>
          </a:p>
        </p:txBody>
      </p:sp>
      <p:pic>
        <p:nvPicPr>
          <p:cNvPr id="512003" name="Picture 2" descr="Figure_3">
            <a:extLst>
              <a:ext uri="{FF2B5EF4-FFF2-40B4-BE49-F238E27FC236}">
                <a16:creationId xmlns:a16="http://schemas.microsoft.com/office/drawing/2014/main" id="{5BFC6578-E810-67BB-1CB0-420C88445F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6125" y="377825"/>
            <a:ext cx="7515225" cy="563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04" name="Text Box 3">
            <a:extLst>
              <a:ext uri="{FF2B5EF4-FFF2-40B4-BE49-F238E27FC236}">
                <a16:creationId xmlns:a16="http://schemas.microsoft.com/office/drawing/2014/main" id="{931476F7-5D43-D764-62AD-5D3909F73D96}"/>
              </a:ext>
            </a:extLst>
          </p:cNvPr>
          <p:cNvSpPr txBox="1">
            <a:spLocks noChangeArrowheads="1"/>
          </p:cNvSpPr>
          <p:nvPr/>
        </p:nvSpPr>
        <p:spPr bwMode="auto">
          <a:xfrm>
            <a:off x="414338" y="1462088"/>
            <a:ext cx="1250950" cy="28384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latin typeface="Arial" panose="020B0604020202020204" pitchFamily="34" charset="0"/>
            </a:endParaRPr>
          </a:p>
          <a:p>
            <a:pPr>
              <a:spcBef>
                <a:spcPct val="0"/>
              </a:spcBef>
              <a:buFontTx/>
              <a:buNone/>
            </a:pPr>
            <a:endParaRPr lang="en-US" altLang="en-US" sz="2200">
              <a:latin typeface="Arial" panose="020B0604020202020204" pitchFamily="34" charset="0"/>
            </a:endParaRPr>
          </a:p>
          <a:p>
            <a:pPr>
              <a:spcBef>
                <a:spcPct val="0"/>
              </a:spcBef>
              <a:buFontTx/>
              <a:buNone/>
            </a:pPr>
            <a:r>
              <a:rPr lang="en-US" altLang="en-US" sz="2200">
                <a:latin typeface="Arial" panose="020B0604020202020204" pitchFamily="34" charset="0"/>
              </a:rPr>
              <a:t>Average Running Speed</a:t>
            </a:r>
          </a:p>
          <a:p>
            <a:pPr>
              <a:buFontTx/>
              <a:buNone/>
            </a:pPr>
            <a:r>
              <a:rPr lang="en-US" altLang="en-US" sz="2200">
                <a:latin typeface="Arial" panose="020B0604020202020204" pitchFamily="34" charset="0"/>
              </a:rPr>
              <a:t>(RPM)</a:t>
            </a:r>
          </a:p>
          <a:p>
            <a:pPr>
              <a:spcBef>
                <a:spcPct val="0"/>
              </a:spcBef>
              <a:buFontTx/>
              <a:buNone/>
            </a:pPr>
            <a:endParaRPr lang="en-US" altLang="en-US" sz="2200">
              <a:latin typeface="Arial" panose="020B0604020202020204" pitchFamily="34" charset="0"/>
            </a:endParaRPr>
          </a:p>
          <a:p>
            <a:pPr>
              <a:spcBef>
                <a:spcPct val="0"/>
              </a:spcBef>
              <a:buFontTx/>
              <a:buNone/>
            </a:pPr>
            <a:endParaRPr lang="en-US" altLang="en-US" sz="2200">
              <a:latin typeface="Arial" panose="020B0604020202020204" pitchFamily="34" charset="0"/>
            </a:endParaRPr>
          </a:p>
        </p:txBody>
      </p:sp>
      <p:grpSp>
        <p:nvGrpSpPr>
          <p:cNvPr id="2152452" name="Group 4">
            <a:extLst>
              <a:ext uri="{FF2B5EF4-FFF2-40B4-BE49-F238E27FC236}">
                <a16:creationId xmlns:a16="http://schemas.microsoft.com/office/drawing/2014/main" id="{B4CF843C-ACA4-A7CA-54B3-EF577A855267}"/>
              </a:ext>
            </a:extLst>
          </p:cNvPr>
          <p:cNvGrpSpPr>
            <a:grpSpLocks/>
          </p:cNvGrpSpPr>
          <p:nvPr/>
        </p:nvGrpSpPr>
        <p:grpSpPr bwMode="auto">
          <a:xfrm>
            <a:off x="2352675" y="15875"/>
            <a:ext cx="6802438" cy="2978150"/>
            <a:chOff x="1482" y="10"/>
            <a:chExt cx="4285" cy="1876"/>
          </a:xfrm>
        </p:grpSpPr>
        <p:sp>
          <p:nvSpPr>
            <p:cNvPr id="512010" name="Text Box 5">
              <a:extLst>
                <a:ext uri="{FF2B5EF4-FFF2-40B4-BE49-F238E27FC236}">
                  <a16:creationId xmlns:a16="http://schemas.microsoft.com/office/drawing/2014/main" id="{BDF02798-4047-F80B-A3ED-7033083E9A0F}"/>
                </a:ext>
              </a:extLst>
            </p:cNvPr>
            <p:cNvSpPr txBox="1">
              <a:spLocks noChangeArrowheads="1"/>
            </p:cNvSpPr>
            <p:nvPr/>
          </p:nvSpPr>
          <p:spPr bwMode="auto">
            <a:xfrm>
              <a:off x="4126" y="10"/>
              <a:ext cx="1641" cy="691"/>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Controlling for sex, partial r = -0.788,</a:t>
              </a:r>
              <a:br>
                <a:rPr lang="en-US" altLang="en-US" sz="2200">
                  <a:solidFill>
                    <a:srgbClr val="FF0000"/>
                  </a:solidFill>
                  <a:latin typeface="Arial" panose="020B0604020202020204" pitchFamily="34" charset="0"/>
                </a:rPr>
              </a:br>
              <a:r>
                <a:rPr lang="en-US" altLang="en-US" sz="2200">
                  <a:solidFill>
                    <a:srgbClr val="FF0000"/>
                  </a:solidFill>
                  <a:latin typeface="Arial" panose="020B0604020202020204" pitchFamily="34" charset="0"/>
                </a:rPr>
                <a:t>2-tailed P = 0.035</a:t>
              </a:r>
            </a:p>
          </p:txBody>
        </p:sp>
        <p:sp>
          <p:nvSpPr>
            <p:cNvPr id="512011" name="Oval 6">
              <a:extLst>
                <a:ext uri="{FF2B5EF4-FFF2-40B4-BE49-F238E27FC236}">
                  <a16:creationId xmlns:a16="http://schemas.microsoft.com/office/drawing/2014/main" id="{4759E1F9-BABF-D32D-88A3-C0F1536CCB9D}"/>
                </a:ext>
              </a:extLst>
            </p:cNvPr>
            <p:cNvSpPr>
              <a:spLocks noChangeArrowheads="1"/>
            </p:cNvSpPr>
            <p:nvPr/>
          </p:nvSpPr>
          <p:spPr bwMode="auto">
            <a:xfrm rot="1768135">
              <a:off x="2864" y="864"/>
              <a:ext cx="1844" cy="974"/>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512012" name="Text Box 7">
              <a:extLst>
                <a:ext uri="{FF2B5EF4-FFF2-40B4-BE49-F238E27FC236}">
                  <a16:creationId xmlns:a16="http://schemas.microsoft.com/office/drawing/2014/main" id="{334F6638-A7B1-24A9-7038-14F00131D901}"/>
                </a:ext>
              </a:extLst>
            </p:cNvPr>
            <p:cNvSpPr txBox="1">
              <a:spLocks noChangeArrowheads="1"/>
            </p:cNvSpPr>
            <p:nvPr/>
          </p:nvSpPr>
          <p:spPr bwMode="auto">
            <a:xfrm>
              <a:off x="1482" y="1290"/>
              <a:ext cx="1173"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rgbClr val="FF0000"/>
                  </a:solidFill>
                  <a:latin typeface="Arial" panose="020B0604020202020204" pitchFamily="34" charset="0"/>
                </a:rPr>
                <a:t>Apparent</a:t>
              </a:r>
              <a:br>
                <a:rPr lang="en-US" altLang="en-US" sz="2800" b="1">
                  <a:solidFill>
                    <a:srgbClr val="FF0000"/>
                  </a:solidFill>
                  <a:latin typeface="Arial" panose="020B0604020202020204" pitchFamily="34" charset="0"/>
                </a:rPr>
              </a:br>
              <a:r>
                <a:rPr lang="en-US" altLang="en-US" sz="2800" b="1">
                  <a:solidFill>
                    <a:srgbClr val="FF0000"/>
                  </a:solidFill>
                  <a:latin typeface="Arial" panose="020B0604020202020204" pitchFamily="34" charset="0"/>
                </a:rPr>
                <a:t>Trade-off</a:t>
              </a:r>
            </a:p>
          </p:txBody>
        </p:sp>
      </p:grpSp>
      <p:sp>
        <p:nvSpPr>
          <p:cNvPr id="512006" name="Text Box 8">
            <a:extLst>
              <a:ext uri="{FF2B5EF4-FFF2-40B4-BE49-F238E27FC236}">
                <a16:creationId xmlns:a16="http://schemas.microsoft.com/office/drawing/2014/main" id="{D225BBA1-F701-1EFA-88D6-E0F3A0677701}"/>
              </a:ext>
            </a:extLst>
          </p:cNvPr>
          <p:cNvSpPr txBox="1">
            <a:spLocks noChangeArrowheads="1"/>
          </p:cNvSpPr>
          <p:nvPr/>
        </p:nvSpPr>
        <p:spPr bwMode="auto">
          <a:xfrm>
            <a:off x="2892425" y="5392738"/>
            <a:ext cx="4179888"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Running Duration (minutes/day)</a:t>
            </a:r>
          </a:p>
        </p:txBody>
      </p:sp>
      <p:sp>
        <p:nvSpPr>
          <p:cNvPr id="512007" name="Text Box 9">
            <a:extLst>
              <a:ext uri="{FF2B5EF4-FFF2-40B4-BE49-F238E27FC236}">
                <a16:creationId xmlns:a16="http://schemas.microsoft.com/office/drawing/2014/main" id="{77186E0D-562E-DB76-093F-907FFFBF9C95}"/>
              </a:ext>
            </a:extLst>
          </p:cNvPr>
          <p:cNvSpPr txBox="1">
            <a:spLocks noChangeArrowheads="1"/>
          </p:cNvSpPr>
          <p:nvPr/>
        </p:nvSpPr>
        <p:spPr bwMode="auto">
          <a:xfrm>
            <a:off x="68263" y="0"/>
            <a:ext cx="6159500"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400" b="1">
                <a:latin typeface="Arial" panose="020B0604020202020204" pitchFamily="34" charset="0"/>
              </a:rPr>
              <a:t>Sex-Specific Line Means</a:t>
            </a:r>
          </a:p>
        </p:txBody>
      </p:sp>
      <p:sp>
        <p:nvSpPr>
          <p:cNvPr id="512008" name="Text Box 10">
            <a:extLst>
              <a:ext uri="{FF2B5EF4-FFF2-40B4-BE49-F238E27FC236}">
                <a16:creationId xmlns:a16="http://schemas.microsoft.com/office/drawing/2014/main" id="{AFAB748C-E798-9E5C-BB19-1EDD72C9B018}"/>
              </a:ext>
            </a:extLst>
          </p:cNvPr>
          <p:cNvSpPr txBox="1">
            <a:spLocks noChangeArrowheads="1"/>
          </p:cNvSpPr>
          <p:nvPr/>
        </p:nvSpPr>
        <p:spPr bwMode="auto">
          <a:xfrm>
            <a:off x="0" y="5856288"/>
            <a:ext cx="9144000" cy="93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100"/>
              <a:t>Figure 3.  Sex-specific least-squares means and standard errors (from SAS Procedure Mixed analysis of all eight lines, excluding linetype as a factor) for each of the eight lines for the components of mean daily wheel running, number of 1-minute intervals with at least one revolution and mean speed (revolutions/day divided by number of active intervals).  This graph illustrates that the among-line variation in speed (Y axis) is significantly greater for High Runner lines (numbered 3, 6, 7, 8) than for Control lines (numbered 1, 2, 4, 5), whereas the among-line variation in time (X axis) is greater for Control lines (see Table 1 and table 2 in electronic supplementary material).  The HR lines show a significant negative relation ("trade-off"), but the C lines do not (see Results).</a:t>
            </a:r>
          </a:p>
        </p:txBody>
      </p:sp>
      <p:sp>
        <p:nvSpPr>
          <p:cNvPr id="2152459" name="Text Box 11">
            <a:extLst>
              <a:ext uri="{FF2B5EF4-FFF2-40B4-BE49-F238E27FC236}">
                <a16:creationId xmlns:a16="http://schemas.microsoft.com/office/drawing/2014/main" id="{5CE69A79-87A1-65AD-59FD-AFC0C60E9027}"/>
              </a:ext>
            </a:extLst>
          </p:cNvPr>
          <p:cNvSpPr txBox="1">
            <a:spLocks noChangeArrowheads="1"/>
          </p:cNvSpPr>
          <p:nvPr/>
        </p:nvSpPr>
        <p:spPr bwMode="auto">
          <a:xfrm>
            <a:off x="2259013" y="4508500"/>
            <a:ext cx="57213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600" b="1">
                <a:solidFill>
                  <a:srgbClr val="0000FF"/>
                </a:solidFill>
                <a:effectLst>
                  <a:outerShdw blurRad="38100" dist="38100" dir="2700000" algn="tl">
                    <a:srgbClr val="C0C0C0"/>
                  </a:outerShdw>
                </a:effectLst>
                <a:latin typeface="Arial" panose="020B0604020202020204" pitchFamily="34" charset="0"/>
              </a:rPr>
              <a:t>Genetic Correlation Has Evolved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245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524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459"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Slide Number Placeholder 3">
            <a:extLst>
              <a:ext uri="{FF2B5EF4-FFF2-40B4-BE49-F238E27FC236}">
                <a16:creationId xmlns:a16="http://schemas.microsoft.com/office/drawing/2014/main" id="{FFD88F3C-5A38-AB83-55F0-4E426817E17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CC61E45-6C7A-4690-B76C-870D39760967}" type="slidenum">
              <a:rPr lang="en-US" altLang="en-US" sz="1400"/>
              <a:pPr>
                <a:spcBef>
                  <a:spcPct val="0"/>
                </a:spcBef>
                <a:buFontTx/>
                <a:buNone/>
              </a:pPr>
              <a:t>277</a:t>
            </a:fld>
            <a:endParaRPr lang="en-US" altLang="en-US" sz="1400"/>
          </a:p>
        </p:txBody>
      </p:sp>
      <p:sp>
        <p:nvSpPr>
          <p:cNvPr id="2122754" name="Text Box 2">
            <a:extLst>
              <a:ext uri="{FF2B5EF4-FFF2-40B4-BE49-F238E27FC236}">
                <a16:creationId xmlns:a16="http://schemas.microsoft.com/office/drawing/2014/main" id="{41EB12A5-D51C-FC2A-19E5-C37BFE50CFC4}"/>
              </a:ext>
            </a:extLst>
          </p:cNvPr>
          <p:cNvSpPr txBox="1">
            <a:spLocks noChangeArrowheads="1"/>
          </p:cNvSpPr>
          <p:nvPr/>
        </p:nvSpPr>
        <p:spPr bwMode="auto">
          <a:xfrm>
            <a:off x="165100" y="39688"/>
            <a:ext cx="42545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b="1" dirty="0">
                <a:effectLst>
                  <a:outerShdw blurRad="38100" dist="38100" dir="2700000" algn="tl">
                    <a:srgbClr val="C0C0C0"/>
                  </a:outerShdw>
                </a:effectLst>
                <a:latin typeface="Arial" panose="020B0604020202020204" pitchFamily="34" charset="0"/>
              </a:rPr>
              <a:t>(Some) Collaborators at UCR:</a:t>
            </a:r>
            <a:endParaRPr lang="en-US" altLang="en-US" sz="1800" b="1" i="1" dirty="0">
              <a:solidFill>
                <a:srgbClr val="0000FF"/>
              </a:solidFill>
              <a:effectLst>
                <a:outerShdw blurRad="38100" dist="38100" dir="2700000" algn="tl">
                  <a:srgbClr val="C0C0C0"/>
                </a:outerShdw>
              </a:effectLst>
              <a:latin typeface="Arial" panose="020B0604020202020204" pitchFamily="34" charset="0"/>
            </a:endParaRPr>
          </a:p>
        </p:txBody>
      </p:sp>
      <p:sp>
        <p:nvSpPr>
          <p:cNvPr id="2122755" name="Text Box 3">
            <a:extLst>
              <a:ext uri="{FF2B5EF4-FFF2-40B4-BE49-F238E27FC236}">
                <a16:creationId xmlns:a16="http://schemas.microsoft.com/office/drawing/2014/main" id="{E9BEA040-0EC3-DB9E-DD93-9924B5BD53B3}"/>
              </a:ext>
            </a:extLst>
          </p:cNvPr>
          <p:cNvSpPr txBox="1">
            <a:spLocks noChangeArrowheads="1"/>
          </p:cNvSpPr>
          <p:nvPr/>
        </p:nvSpPr>
        <p:spPr bwMode="auto">
          <a:xfrm>
            <a:off x="4381500" y="50800"/>
            <a:ext cx="47625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Aft>
                <a:spcPct val="20000"/>
              </a:spcAft>
              <a:defRPr/>
            </a:pPr>
            <a:r>
              <a:rPr lang="en-US" altLang="en-US" b="1" dirty="0">
                <a:effectLst>
                  <a:outerShdw blurRad="38100" dist="38100" dir="2700000" algn="tl">
                    <a:srgbClr val="C0C0C0"/>
                  </a:outerShdw>
                </a:effectLst>
                <a:latin typeface="Arial" panose="020B0604020202020204" pitchFamily="34" charset="0"/>
              </a:rPr>
              <a:t>(Some) Collaborators Elsewhere:</a:t>
            </a:r>
          </a:p>
        </p:txBody>
      </p:sp>
      <p:sp>
        <p:nvSpPr>
          <p:cNvPr id="2122756" name="Text Box 4">
            <a:extLst>
              <a:ext uri="{FF2B5EF4-FFF2-40B4-BE49-F238E27FC236}">
                <a16:creationId xmlns:a16="http://schemas.microsoft.com/office/drawing/2014/main" id="{94D0B605-1BB0-58B2-93F7-556BB8798EE0}"/>
              </a:ext>
            </a:extLst>
          </p:cNvPr>
          <p:cNvSpPr txBox="1">
            <a:spLocks noChangeArrowheads="1"/>
          </p:cNvSpPr>
          <p:nvPr/>
        </p:nvSpPr>
        <p:spPr bwMode="auto">
          <a:xfrm>
            <a:off x="269875" y="468313"/>
            <a:ext cx="3886200" cy="627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Wendy Acosta</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Vincent Careau</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Mark A. Chappell</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Gerald Claghorn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Elizabeth Dlugosz</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Fernando R. Gomes</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Rober</a:t>
            </a:r>
            <a:r>
              <a:rPr lang="en-US" altLang="en-US" sz="600" b="1" dirty="0">
                <a:solidFill>
                  <a:srgbClr val="FF0000"/>
                </a:solidFill>
                <a:effectLst>
                  <a:outerShdw blurRad="38100" dist="38100" dir="2700000" algn="tl">
                    <a:srgbClr val="C0C0C0"/>
                  </a:outerShdw>
                </a:effectLst>
                <a:latin typeface="Arial" panose="020B0604020202020204" pitchFamily="34" charset="0"/>
              </a:rPr>
              <a:t> </a:t>
            </a:r>
            <a:r>
              <a:rPr lang="en-US" altLang="en-US" sz="1800" b="1" dirty="0">
                <a:solidFill>
                  <a:srgbClr val="FF0000"/>
                </a:solidFill>
                <a:effectLst>
                  <a:outerShdw blurRad="38100" dist="38100" dir="2700000" algn="tl">
                    <a:srgbClr val="C0C0C0"/>
                  </a:outerShdw>
                </a:effectLst>
                <a:latin typeface="Arial" panose="020B0604020202020204" pitchFamily="34" charset="0"/>
              </a:rPr>
              <a:t>t M. Hannon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Dan Jeske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Brooke K. Keeney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Scott A. Kelly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Erik M. Kolb</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Chris Lytle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Morris &amp; Gina Maduro</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Jessica L. Malisch</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Thomas H. Meek</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Kevin M. Middleton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Ed Platzer</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Enrico L. Rezende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Wendy Saltzman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Heidi Schutz</a:t>
            </a:r>
            <a:br>
              <a:rPr lang="en-US" altLang="en-US" sz="1800" b="1" dirty="0">
                <a:solidFill>
                  <a:srgbClr val="FF0000"/>
                </a:solidFill>
                <a:effectLst>
                  <a:outerShdw blurRad="38100" dist="38100" dir="2700000" algn="tl">
                    <a:srgbClr val="C0C0C0"/>
                  </a:outerShdw>
                </a:effectLst>
                <a:latin typeface="Arial" panose="020B0604020202020204" pitchFamily="34" charset="0"/>
              </a:rPr>
            </a:br>
            <a:r>
              <a:rPr lang="en-US" altLang="en-US" sz="1800" b="1" dirty="0">
                <a:solidFill>
                  <a:srgbClr val="FF0000"/>
                </a:solidFill>
                <a:effectLst>
                  <a:outerShdw blurRad="38100" dist="38100" dir="2700000" algn="tl">
                    <a:srgbClr val="C0C0C0"/>
                  </a:outerShdw>
                </a:effectLst>
                <a:latin typeface="Arial" panose="020B0604020202020204" pitchFamily="34" charset="0"/>
              </a:rPr>
              <a:t>John Shyy</a:t>
            </a:r>
          </a:p>
          <a:p>
            <a:pPr>
              <a:spcBef>
                <a:spcPct val="50000"/>
              </a:spcBef>
              <a:defRPr/>
            </a:pPr>
            <a:r>
              <a:rPr lang="en-US" altLang="en-US" sz="1800" b="1" i="1" dirty="0">
                <a:solidFill>
                  <a:srgbClr val="0000FF"/>
                </a:solidFill>
                <a:effectLst>
                  <a:outerShdw blurRad="38100" dist="38100" dir="2700000" algn="tl">
                    <a:srgbClr val="C0C0C0"/>
                  </a:outerShdw>
                </a:effectLst>
                <a:latin typeface="Arial" panose="020B0604020202020204" pitchFamily="34" charset="0"/>
              </a:rPr>
              <a:t>Many Undergrads</a:t>
            </a:r>
          </a:p>
        </p:txBody>
      </p:sp>
      <p:sp>
        <p:nvSpPr>
          <p:cNvPr id="2122757" name="Text Box 5">
            <a:extLst>
              <a:ext uri="{FF2B5EF4-FFF2-40B4-BE49-F238E27FC236}">
                <a16:creationId xmlns:a16="http://schemas.microsoft.com/office/drawing/2014/main" id="{8AD7E7D0-1A65-DACC-5042-C259765D8FB7}"/>
              </a:ext>
            </a:extLst>
          </p:cNvPr>
          <p:cNvSpPr txBox="1">
            <a:spLocks noChangeArrowheads="1"/>
          </p:cNvSpPr>
          <p:nvPr/>
        </p:nvSpPr>
        <p:spPr bwMode="auto">
          <a:xfrm>
            <a:off x="5176838" y="414338"/>
            <a:ext cx="4279900" cy="6408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Terry Belke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Hannah Carey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Greg Cartee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Gary Diffee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Joey C. Eisenmann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Patricia A. Freeman</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Fred H. (Rusty) Gage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Stephen C. Gammie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Helga Guderley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Russ Hepple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Denis Joanisse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Pawel Koteja</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Grant McClelland</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Gordon S. Mitchell</a:t>
            </a:r>
          </a:p>
          <a:p>
            <a:pPr>
              <a:defRPr/>
            </a:pPr>
            <a:r>
              <a:rPr lang="pt-BR" altLang="en-US" sz="1800" b="1">
                <a:solidFill>
                  <a:srgbClr val="FF0000"/>
                </a:solidFill>
                <a:effectLst>
                  <a:outerShdw blurRad="38100" dist="38100" dir="2700000" algn="tl">
                    <a:srgbClr val="C0C0C0"/>
                  </a:outerShdw>
                </a:effectLst>
                <a:latin typeface="Arial" panose="020B0604020202020204" pitchFamily="34" charset="0"/>
              </a:rPr>
              <a:t>Fernando Pardo Manuel de Villena</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Steve F. Perry</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Daniel Pomp</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Thomas A. Prolla</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Justin S. Rhodes</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Sharon Swartz</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Doug Syme</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Henriette van Praag</a:t>
            </a:r>
          </a:p>
          <a:p>
            <a:pPr>
              <a:defRPr/>
            </a:pPr>
            <a:r>
              <a:rPr lang="en-US" altLang="en-US" sz="1800" b="1" dirty="0">
                <a:solidFill>
                  <a:srgbClr val="FF0000"/>
                </a:solidFill>
                <a:effectLst>
                  <a:outerShdw blurRad="38100" dist="38100" dir="2700000" algn="tl">
                    <a:srgbClr val="C0C0C0"/>
                  </a:outerShdw>
                </a:effectLst>
                <a:latin typeface="Arial" panose="020B0604020202020204" pitchFamily="34" charset="0"/>
              </a:rPr>
              <a:t>Ben B. Yaspelkis III</a:t>
            </a:r>
          </a:p>
        </p:txBody>
      </p:sp>
      <p:sp>
        <p:nvSpPr>
          <p:cNvPr id="514055" name="Text Box 6">
            <a:extLst>
              <a:ext uri="{FF2B5EF4-FFF2-40B4-BE49-F238E27FC236}">
                <a16:creationId xmlns:a16="http://schemas.microsoft.com/office/drawing/2014/main" id="{CACC753A-D743-1B0C-0B9C-51187C12B7E3}"/>
              </a:ext>
            </a:extLst>
          </p:cNvPr>
          <p:cNvSpPr txBox="1">
            <a:spLocks noChangeArrowheads="1"/>
          </p:cNvSpPr>
          <p:nvPr/>
        </p:nvSpPr>
        <p:spPr bwMode="auto">
          <a:xfrm>
            <a:off x="2851150" y="4084638"/>
            <a:ext cx="2211388" cy="2538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b="1">
                <a:latin typeface="Arial" panose="020B0604020202020204" pitchFamily="34" charset="0"/>
              </a:rPr>
              <a:t>U. Wisconsin-</a:t>
            </a:r>
            <a:br>
              <a:rPr lang="en-US" altLang="en-US" sz="2200" b="1">
                <a:latin typeface="Arial" panose="020B0604020202020204" pitchFamily="34" charset="0"/>
              </a:rPr>
            </a:br>
            <a:r>
              <a:rPr lang="en-US" altLang="en-US" sz="2200" b="1">
                <a:latin typeface="Arial" panose="020B0604020202020204" pitchFamily="34" charset="0"/>
              </a:rPr>
              <a:t>     Madison</a:t>
            </a:r>
            <a:br>
              <a:rPr lang="en-US" altLang="en-US" sz="2200" b="1">
                <a:latin typeface="Arial" panose="020B0604020202020204" pitchFamily="34" charset="0"/>
              </a:rPr>
            </a:br>
            <a:r>
              <a:rPr lang="en-US" altLang="en-US" sz="2200" b="1">
                <a:latin typeface="Arial" panose="020B0604020202020204" pitchFamily="34" charset="0"/>
              </a:rPr>
              <a:t>U. California,</a:t>
            </a:r>
            <a:br>
              <a:rPr lang="en-US" altLang="en-US" sz="2200" b="1">
                <a:latin typeface="Arial" panose="020B0604020202020204" pitchFamily="34" charset="0"/>
              </a:rPr>
            </a:br>
            <a:r>
              <a:rPr lang="en-US" altLang="en-US" sz="2200" b="1">
                <a:latin typeface="Arial" panose="020B0604020202020204" pitchFamily="34" charset="0"/>
              </a:rPr>
              <a:t>     Riverside</a:t>
            </a:r>
          </a:p>
          <a:p>
            <a:pPr>
              <a:spcBef>
                <a:spcPts val="600"/>
              </a:spcBef>
              <a:buFontTx/>
              <a:buNone/>
            </a:pPr>
            <a:r>
              <a:rPr lang="en-US" altLang="en-US" sz="2200" b="1">
                <a:latin typeface="Arial" panose="020B0604020202020204" pitchFamily="34" charset="0"/>
              </a:rPr>
              <a:t>~150 papers, all PDFs at my webpage</a:t>
            </a:r>
          </a:p>
        </p:txBody>
      </p:sp>
      <p:pic>
        <p:nvPicPr>
          <p:cNvPr id="514056" name="Picture 7" descr="NSFlogo2">
            <a:extLst>
              <a:ext uri="{FF2B5EF4-FFF2-40B4-BE49-F238E27FC236}">
                <a16:creationId xmlns:a16="http://schemas.microsoft.com/office/drawing/2014/main" id="{47F00C48-516D-E5EB-B9FD-415DD5D7741B}"/>
              </a:ext>
            </a:extLst>
          </p:cNvPr>
          <p:cNvPicPr preferRelativeResize="0">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3700" y="552450"/>
            <a:ext cx="1919288"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4057" name="Picture 8" descr="NIH logo www">
            <a:extLst>
              <a:ext uri="{FF2B5EF4-FFF2-40B4-BE49-F238E27FC236}">
                <a16:creationId xmlns:a16="http://schemas.microsoft.com/office/drawing/2014/main" id="{5696ACF4-871A-E2A5-3003-6543B23ABD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94063" y="2570163"/>
            <a:ext cx="1325562"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Slide Number Placeholder 3">
            <a:extLst>
              <a:ext uri="{FF2B5EF4-FFF2-40B4-BE49-F238E27FC236}">
                <a16:creationId xmlns:a16="http://schemas.microsoft.com/office/drawing/2014/main" id="{996B75AB-72ED-0A7A-8E68-CD9CD685239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D1E2B8D-1DD7-41FF-95C1-96BCBD728FE2}" type="slidenum">
              <a:rPr lang="en-US" altLang="en-US" sz="1400"/>
              <a:pPr>
                <a:spcBef>
                  <a:spcPct val="0"/>
                </a:spcBef>
                <a:buFontTx/>
                <a:buNone/>
              </a:pPr>
              <a:t>278</a:t>
            </a:fld>
            <a:endParaRPr lang="en-US" altLang="en-US" sz="1400"/>
          </a:p>
        </p:txBody>
      </p:sp>
      <p:sp>
        <p:nvSpPr>
          <p:cNvPr id="516099" name="Line 3">
            <a:extLst>
              <a:ext uri="{FF2B5EF4-FFF2-40B4-BE49-F238E27FC236}">
                <a16:creationId xmlns:a16="http://schemas.microsoft.com/office/drawing/2014/main" id="{FF914187-0E22-313E-D5A1-D988CA26EF9A}"/>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16100" name="Text Box 4">
            <a:extLst>
              <a:ext uri="{FF2B5EF4-FFF2-40B4-BE49-F238E27FC236}">
                <a16:creationId xmlns:a16="http://schemas.microsoft.com/office/drawing/2014/main" id="{CD938A5A-884E-A61E-F8A9-551734435975}"/>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Selection experiment advantages</a:t>
            </a:r>
          </a:p>
        </p:txBody>
      </p:sp>
      <p:sp>
        <p:nvSpPr>
          <p:cNvPr id="516101" name="Text Box 3">
            <a:extLst>
              <a:ext uri="{FF2B5EF4-FFF2-40B4-BE49-F238E27FC236}">
                <a16:creationId xmlns:a16="http://schemas.microsoft.com/office/drawing/2014/main" id="{FC14B89D-86FE-355F-A8C2-E2A490C19322}"/>
              </a:ext>
            </a:extLst>
          </p:cNvPr>
          <p:cNvSpPr txBox="1">
            <a:spLocks noChangeArrowheads="1"/>
          </p:cNvSpPr>
          <p:nvPr/>
        </p:nvSpPr>
        <p:spPr bwMode="auto">
          <a:xfrm>
            <a:off x="153988" y="920750"/>
            <a:ext cx="8864600" cy="492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600">
                <a:latin typeface="Arial" panose="020B0604020202020204" pitchFamily="34" charset="0"/>
              </a:rPr>
              <a:t>Eliminate confounding environmental/cultural/social factors</a:t>
            </a:r>
            <a:endParaRPr lang="en-US" altLang="en-US" sz="2600">
              <a:solidFill>
                <a:srgbClr val="0000FF"/>
              </a:solidFill>
              <a:latin typeface="Arial" panose="020B0604020202020204" pitchFamily="34" charset="0"/>
            </a:endParaRPr>
          </a:p>
        </p:txBody>
      </p:sp>
      <p:sp>
        <p:nvSpPr>
          <p:cNvPr id="516102" name="Text Box 5">
            <a:extLst>
              <a:ext uri="{FF2B5EF4-FFF2-40B4-BE49-F238E27FC236}">
                <a16:creationId xmlns:a16="http://schemas.microsoft.com/office/drawing/2014/main" id="{550BFE64-D117-3107-ED37-B2F731CE9613}"/>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chemeClr val="bg1"/>
                </a:solidFill>
                <a:latin typeface="Arial" panose="020B0604020202020204" pitchFamily="34" charset="0"/>
              </a:rPr>
              <a:t>2009</a:t>
            </a:r>
          </a:p>
        </p:txBody>
      </p:sp>
      <p:pic>
        <p:nvPicPr>
          <p:cNvPr id="516103" name="Picture 10" descr="Wolf_WOV-08-LS0003-01P">
            <a:extLst>
              <a:ext uri="{FF2B5EF4-FFF2-40B4-BE49-F238E27FC236}">
                <a16:creationId xmlns:a16="http://schemas.microsoft.com/office/drawing/2014/main" id="{32D11B7C-7E7C-EF74-1F50-4D48E9094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0847" r="5962"/>
          <a:stretch>
            <a:fillRect/>
          </a:stretch>
        </p:blipFill>
        <p:spPr bwMode="auto">
          <a:xfrm>
            <a:off x="90488" y="4733925"/>
            <a:ext cx="29972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6104" name="Picture 1">
            <a:extLst>
              <a:ext uri="{FF2B5EF4-FFF2-40B4-BE49-F238E27FC236}">
                <a16:creationId xmlns:a16="http://schemas.microsoft.com/office/drawing/2014/main" id="{F3FF2490-92A6-5152-C090-A8079519625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65175" y="2501900"/>
            <a:ext cx="3003550" cy="201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Slide Number Placeholder 3">
            <a:extLst>
              <a:ext uri="{FF2B5EF4-FFF2-40B4-BE49-F238E27FC236}">
                <a16:creationId xmlns:a16="http://schemas.microsoft.com/office/drawing/2014/main" id="{1B19032C-08E6-AF12-19C2-B2C17E3031D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8FEA79A-26F2-46C9-B6F2-182F46453DEB}" type="slidenum">
              <a:rPr lang="en-US" altLang="en-US" sz="1400"/>
              <a:pPr>
                <a:spcBef>
                  <a:spcPct val="0"/>
                </a:spcBef>
                <a:buFontTx/>
                <a:buNone/>
              </a:pPr>
              <a:t>279</a:t>
            </a:fld>
            <a:endParaRPr lang="en-US" altLang="en-US" sz="1400"/>
          </a:p>
        </p:txBody>
      </p:sp>
      <p:sp>
        <p:nvSpPr>
          <p:cNvPr id="518147" name="Line 3">
            <a:extLst>
              <a:ext uri="{FF2B5EF4-FFF2-40B4-BE49-F238E27FC236}">
                <a16:creationId xmlns:a16="http://schemas.microsoft.com/office/drawing/2014/main" id="{A7940C27-C6CC-9491-1356-942FBB99442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518148" name="Picture 1">
            <a:extLst>
              <a:ext uri="{FF2B5EF4-FFF2-40B4-BE49-F238E27FC236}">
                <a16:creationId xmlns:a16="http://schemas.microsoft.com/office/drawing/2014/main" id="{381759D1-91B6-F3BB-D94A-6CA7911A7E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1350" y="1020763"/>
            <a:ext cx="7726363" cy="540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149" name="Text Box 4">
            <a:extLst>
              <a:ext uri="{FF2B5EF4-FFF2-40B4-BE49-F238E27FC236}">
                <a16:creationId xmlns:a16="http://schemas.microsoft.com/office/drawing/2014/main" id="{49E41A77-E180-4FBE-138B-C054BAB25700}"/>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Number Placeholder 3">
            <a:extLst>
              <a:ext uri="{FF2B5EF4-FFF2-40B4-BE49-F238E27FC236}">
                <a16:creationId xmlns:a16="http://schemas.microsoft.com/office/drawing/2014/main" id="{72CB6E79-3F71-6607-8D73-66553205BA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1B1B4C1-C756-4D07-994A-B1F07E1A4920}" type="slidenum">
              <a:rPr lang="en-US" altLang="en-US" sz="1400"/>
              <a:pPr>
                <a:spcBef>
                  <a:spcPct val="0"/>
                </a:spcBef>
                <a:buFontTx/>
                <a:buNone/>
              </a:pPr>
              <a:t>28</a:t>
            </a:fld>
            <a:endParaRPr lang="en-US" altLang="en-US" sz="1400"/>
          </a:p>
        </p:txBody>
      </p:sp>
      <p:sp>
        <p:nvSpPr>
          <p:cNvPr id="2199559" name="Text Box 7">
            <a:extLst>
              <a:ext uri="{FF2B5EF4-FFF2-40B4-BE49-F238E27FC236}">
                <a16:creationId xmlns:a16="http://schemas.microsoft.com/office/drawing/2014/main" id="{DF68F8C3-F0B2-2D74-E4B7-892C246CF05F}"/>
              </a:ext>
            </a:extLst>
          </p:cNvPr>
          <p:cNvSpPr txBox="1">
            <a:spLocks noChangeArrowheads="1"/>
          </p:cNvSpPr>
          <p:nvPr/>
        </p:nvSpPr>
        <p:spPr bwMode="auto">
          <a:xfrm>
            <a:off x="396875" y="77788"/>
            <a:ext cx="884237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3800" b="1" dirty="0">
                <a:effectLst>
                  <a:outerShdw blurRad="38100" dist="38100" dir="2700000" algn="tl">
                    <a:srgbClr val="C0C0C0"/>
                  </a:outerShdw>
                </a:effectLst>
                <a:latin typeface="Arial" panose="020B0604020202020204" pitchFamily="34" charset="0"/>
              </a:rPr>
              <a:t>Histology, Females, Generation 66</a:t>
            </a:r>
          </a:p>
        </p:txBody>
      </p:sp>
      <p:sp>
        <p:nvSpPr>
          <p:cNvPr id="81929" name="Text Box 8">
            <a:extLst>
              <a:ext uri="{FF2B5EF4-FFF2-40B4-BE49-F238E27FC236}">
                <a16:creationId xmlns:a16="http://schemas.microsoft.com/office/drawing/2014/main" id="{0FC747D3-4300-9E68-3005-4218B6152A77}"/>
              </a:ext>
            </a:extLst>
          </p:cNvPr>
          <p:cNvSpPr txBox="1">
            <a:spLocks noChangeArrowheads="1"/>
          </p:cNvSpPr>
          <p:nvPr/>
        </p:nvSpPr>
        <p:spPr bwMode="auto">
          <a:xfrm>
            <a:off x="138217" y="5579138"/>
            <a:ext cx="8623300" cy="1191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None/>
            </a:pPr>
            <a:r>
              <a:rPr lang="en-US" sz="1700" dirty="0">
                <a:effectLst/>
                <a:latin typeface="Arial" panose="020B0604020202020204" pitchFamily="34" charset="0"/>
                <a:cs typeface="Arial" panose="020B0604020202020204" pitchFamily="34" charset="0"/>
              </a:rPr>
              <a:t>Thompson, Z. 2017. The neurobiological basis of voluntary exercise in selectively-bred</a:t>
            </a:r>
            <a:br>
              <a:rPr lang="en-US" sz="1700" dirty="0">
                <a:effectLst/>
                <a:latin typeface="Arial" panose="020B0604020202020204" pitchFamily="34" charset="0"/>
                <a:cs typeface="Arial" panose="020B0604020202020204" pitchFamily="34" charset="0"/>
              </a:rPr>
            </a:br>
            <a:r>
              <a:rPr lang="en-US" sz="1700" dirty="0">
                <a:effectLst/>
                <a:latin typeface="Arial" panose="020B0604020202020204" pitchFamily="34" charset="0"/>
                <a:cs typeface="Arial" panose="020B0604020202020204" pitchFamily="34" charset="0"/>
              </a:rPr>
              <a:t>      high runner mice. Ph.D. dissertation. University of California, Riverside.</a:t>
            </a:r>
          </a:p>
          <a:p>
            <a:pPr>
              <a:buNone/>
            </a:pPr>
            <a:r>
              <a:rPr lang="en-US" sz="1700" dirty="0" err="1">
                <a:effectLst/>
                <a:latin typeface="Arial" panose="020B0604020202020204" pitchFamily="34" charset="0"/>
                <a:cs typeface="Arial" panose="020B0604020202020204" pitchFamily="34" charset="0"/>
              </a:rPr>
              <a:t>Schmill</a:t>
            </a:r>
            <a:r>
              <a:rPr lang="en-US" sz="1700" dirty="0">
                <a:effectLst/>
                <a:latin typeface="Arial" panose="020B0604020202020204" pitchFamily="34" charset="0"/>
                <a:cs typeface="Arial" panose="020B0604020202020204" pitchFamily="34" charset="0"/>
              </a:rPr>
              <a:t>, M. P. 2021. Neuroanatomical, behavioral, and physiological correlates of high</a:t>
            </a:r>
            <a:br>
              <a:rPr lang="en-US" sz="1700" dirty="0">
                <a:effectLst/>
                <a:latin typeface="Arial" panose="020B0604020202020204" pitchFamily="34" charset="0"/>
                <a:cs typeface="Arial" panose="020B0604020202020204" pitchFamily="34" charset="0"/>
              </a:rPr>
            </a:br>
            <a:r>
              <a:rPr lang="en-US" sz="1700" dirty="0">
                <a:effectLst/>
                <a:latin typeface="Arial" panose="020B0604020202020204" pitchFamily="34" charset="0"/>
                <a:cs typeface="Arial" panose="020B0604020202020204" pitchFamily="34" charset="0"/>
              </a:rPr>
              <a:t>      voluntary wheel running. Ph.D. dissertation. University of California, Riverside.</a:t>
            </a:r>
          </a:p>
        </p:txBody>
      </p:sp>
      <p:sp>
        <p:nvSpPr>
          <p:cNvPr id="21" name="Text Box 8">
            <a:extLst>
              <a:ext uri="{FF2B5EF4-FFF2-40B4-BE49-F238E27FC236}">
                <a16:creationId xmlns:a16="http://schemas.microsoft.com/office/drawing/2014/main" id="{B19EA2F7-F6B2-170C-1151-25CBC5C139AE}"/>
              </a:ext>
            </a:extLst>
          </p:cNvPr>
          <p:cNvSpPr txBox="1">
            <a:spLocks noChangeArrowheads="1"/>
          </p:cNvSpPr>
          <p:nvPr/>
        </p:nvSpPr>
        <p:spPr bwMode="auto">
          <a:xfrm>
            <a:off x="260350" y="1019159"/>
            <a:ext cx="8623300" cy="367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None/>
            </a:pPr>
            <a:r>
              <a:rPr lang="en-US" b="1" dirty="0">
                <a:solidFill>
                  <a:srgbClr val="FF0000"/>
                </a:solidFill>
                <a:effectLst/>
                <a:latin typeface="Arial" panose="020B0604020202020204" pitchFamily="34" charset="0"/>
                <a:ea typeface="Calibri" panose="020F0502020204030204" pitchFamily="34" charset="0"/>
              </a:rPr>
              <a:t>HR mice have significantly larger:</a:t>
            </a:r>
          </a:p>
          <a:p>
            <a:pPr>
              <a:buNone/>
            </a:pPr>
            <a:r>
              <a:rPr lang="en-US" dirty="0">
                <a:latin typeface="Arial" panose="020B0604020202020204" pitchFamily="34" charset="0"/>
                <a:ea typeface="Calibri" panose="020F0502020204030204" pitchFamily="34" charset="0"/>
              </a:rPr>
              <a:t>  whole midbrain</a:t>
            </a:r>
          </a:p>
          <a:p>
            <a:pPr>
              <a:buNone/>
            </a:pPr>
            <a:r>
              <a:rPr lang="en-US" dirty="0">
                <a:effectLst/>
                <a:latin typeface="Arial" panose="020B0604020202020204" pitchFamily="34" charset="0"/>
                <a:ea typeface="Calibri" panose="020F0502020204030204" pitchFamily="34" charset="0"/>
              </a:rPr>
              <a:t>  red nucleus of the midbrain</a:t>
            </a:r>
          </a:p>
          <a:p>
            <a:pPr>
              <a:buNone/>
            </a:pPr>
            <a:r>
              <a:rPr lang="en-US" dirty="0">
                <a:effectLst/>
                <a:latin typeface="Arial" panose="020B0604020202020204" pitchFamily="34" charset="0"/>
                <a:ea typeface="Calibri" panose="020F0502020204030204" pitchFamily="34" charset="0"/>
              </a:rPr>
              <a:t>  hippocampus</a:t>
            </a:r>
          </a:p>
          <a:p>
            <a:pPr>
              <a:buNone/>
            </a:pPr>
            <a:r>
              <a:rPr lang="en-US" dirty="0">
                <a:effectLst/>
                <a:latin typeface="Arial" panose="020B0604020202020204" pitchFamily="34" charset="0"/>
                <a:ea typeface="Calibri" panose="020F0502020204030204" pitchFamily="34" charset="0"/>
              </a:rPr>
              <a:t>  (ventral tegmental area tended to be larger)</a:t>
            </a:r>
          </a:p>
          <a:p>
            <a:pPr>
              <a:spcBef>
                <a:spcPts val="1800"/>
              </a:spcBef>
              <a:buNone/>
            </a:pPr>
            <a:r>
              <a:rPr lang="en-US" dirty="0">
                <a:latin typeface="Arial" panose="020B0604020202020204" pitchFamily="34" charset="0"/>
                <a:cs typeface="Arial" panose="020B0604020202020204" pitchFamily="34" charset="0"/>
              </a:rPr>
              <a:t>No differences in #</a:t>
            </a:r>
            <a:r>
              <a:rPr lang="en-US" sz="3200" dirty="0">
                <a:effectLst/>
                <a:latin typeface="Arial" panose="020B0604020202020204" pitchFamily="34" charset="0"/>
                <a:ea typeface="Calibri" panose="020F0502020204030204" pitchFamily="34" charset="0"/>
              </a:rPr>
              <a:t> of cells per unit area </a:t>
            </a:r>
            <a:endParaRPr lang="en-US"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9592876"/>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Number Placeholder 3">
            <a:extLst>
              <a:ext uri="{FF2B5EF4-FFF2-40B4-BE49-F238E27FC236}">
                <a16:creationId xmlns:a16="http://schemas.microsoft.com/office/drawing/2014/main" id="{8B69D08E-B1F4-3BD1-7D8F-EC5202A117B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DF8EA4D-66E4-4BCE-95A7-7CB8F976D9B3}" type="slidenum">
              <a:rPr lang="en-US" altLang="en-US" sz="1400"/>
              <a:pPr>
                <a:spcBef>
                  <a:spcPct val="0"/>
                </a:spcBef>
                <a:buFontTx/>
                <a:buNone/>
              </a:pPr>
              <a:t>29</a:t>
            </a:fld>
            <a:endParaRPr lang="en-US" altLang="en-US" sz="1400"/>
          </a:p>
        </p:txBody>
      </p:sp>
      <p:sp>
        <p:nvSpPr>
          <p:cNvPr id="2179074" name="Text Box 2">
            <a:extLst>
              <a:ext uri="{FF2B5EF4-FFF2-40B4-BE49-F238E27FC236}">
                <a16:creationId xmlns:a16="http://schemas.microsoft.com/office/drawing/2014/main" id="{4C21F2C1-2BB5-DEFA-0B3B-E05F80EC8B45}"/>
              </a:ext>
            </a:extLst>
          </p:cNvPr>
          <p:cNvSpPr txBox="1">
            <a:spLocks noChangeArrowheads="1"/>
          </p:cNvSpPr>
          <p:nvPr/>
        </p:nvSpPr>
        <p:spPr bwMode="auto">
          <a:xfrm>
            <a:off x="762000" y="152400"/>
            <a:ext cx="8305800" cy="144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105000"/>
              </a:lnSpc>
              <a:defRPr/>
            </a:pPr>
            <a:r>
              <a:rPr lang="en-US" altLang="en-US" sz="4000" b="1" dirty="0">
                <a:effectLst>
                  <a:outerShdw blurRad="38100" dist="38100" dir="2700000" algn="tl">
                    <a:srgbClr val="C0C0C0"/>
                  </a:outerShdw>
                </a:effectLst>
                <a:latin typeface="Arial" panose="020B0604020202020204" pitchFamily="34" charset="0"/>
              </a:rPr>
              <a:t>The Increased Wheel Running Lasts for Much of the Lifespan</a:t>
            </a:r>
          </a:p>
        </p:txBody>
      </p:sp>
      <p:graphicFrame>
        <p:nvGraphicFramePr>
          <p:cNvPr id="83972" name="Object 3">
            <a:extLst>
              <a:ext uri="{FF2B5EF4-FFF2-40B4-BE49-F238E27FC236}">
                <a16:creationId xmlns:a16="http://schemas.microsoft.com/office/drawing/2014/main" id="{5CA67A39-C8C8-4064-30C4-843F813D95BA}"/>
              </a:ext>
            </a:extLst>
          </p:cNvPr>
          <p:cNvGraphicFramePr>
            <a:graphicFrameLocks noChangeAspect="1"/>
          </p:cNvGraphicFramePr>
          <p:nvPr/>
        </p:nvGraphicFramePr>
        <p:xfrm>
          <a:off x="304800" y="1828800"/>
          <a:ext cx="4460875" cy="3473450"/>
        </p:xfrm>
        <a:graphic>
          <a:graphicData uri="http://schemas.openxmlformats.org/presentationml/2006/ole">
            <mc:AlternateContent xmlns:mc="http://schemas.openxmlformats.org/markup-compatibility/2006">
              <mc:Choice xmlns:v="urn:schemas-microsoft-com:vml" Requires="v">
                <p:oleObj spid="_x0000_s84015" r:id="rId4" imgW="3163824" imgH="2464308" progId="">
                  <p:embed/>
                </p:oleObj>
              </mc:Choice>
              <mc:Fallback>
                <p:oleObj r:id="rId4" imgW="3163824" imgH="2464308" progId="">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828800"/>
                        <a:ext cx="4460875" cy="3473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83973" name="Object 4">
            <a:extLst>
              <a:ext uri="{FF2B5EF4-FFF2-40B4-BE49-F238E27FC236}">
                <a16:creationId xmlns:a16="http://schemas.microsoft.com/office/drawing/2014/main" id="{E94A85C7-A298-E049-5106-2BF61263029F}"/>
              </a:ext>
            </a:extLst>
          </p:cNvPr>
          <p:cNvGraphicFramePr>
            <a:graphicFrameLocks noChangeAspect="1"/>
          </p:cNvGraphicFramePr>
          <p:nvPr/>
        </p:nvGraphicFramePr>
        <p:xfrm>
          <a:off x="4699000" y="1857375"/>
          <a:ext cx="4368800" cy="3476625"/>
        </p:xfrm>
        <a:graphic>
          <a:graphicData uri="http://schemas.openxmlformats.org/presentationml/2006/ole">
            <mc:AlternateContent xmlns:mc="http://schemas.openxmlformats.org/markup-compatibility/2006">
              <mc:Choice xmlns:v="urn:schemas-microsoft-com:vml" Requires="v">
                <p:oleObj spid="_x0000_s84016" r:id="rId6" imgW="3163824" imgH="2517648" progId="">
                  <p:embed/>
                </p:oleObj>
              </mc:Choice>
              <mc:Fallback>
                <p:oleObj r:id="rId6" imgW="3163824" imgH="2517648" progId="">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99000" y="1857375"/>
                        <a:ext cx="4368800" cy="347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79077" name="Text Box 5">
            <a:extLst>
              <a:ext uri="{FF2B5EF4-FFF2-40B4-BE49-F238E27FC236}">
                <a16:creationId xmlns:a16="http://schemas.microsoft.com/office/drawing/2014/main" id="{2EDAF389-0A42-E76F-47E0-60CB074FC87D}"/>
              </a:ext>
            </a:extLst>
          </p:cNvPr>
          <p:cNvSpPr txBox="1">
            <a:spLocks noChangeArrowheads="1"/>
          </p:cNvSpPr>
          <p:nvPr/>
        </p:nvSpPr>
        <p:spPr bwMode="auto">
          <a:xfrm>
            <a:off x="762000" y="5410200"/>
            <a:ext cx="8305800" cy="912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105000"/>
              </a:lnSpc>
              <a:defRPr/>
            </a:pPr>
            <a:r>
              <a:rPr lang="en-US" altLang="en-US" sz="4000" b="1" dirty="0">
                <a:effectLst>
                  <a:outerShdw blurRad="38100" dist="38100" dir="2700000" algn="tl">
                    <a:srgbClr val="C0C0C0"/>
                  </a:outerShdw>
                </a:effectLst>
                <a:latin typeface="Arial" panose="020B0604020202020204" pitchFamily="34" charset="0"/>
              </a:rPr>
              <a:t>                    </a:t>
            </a:r>
            <a:r>
              <a:rPr lang="en-US" altLang="en-US" sz="4000" b="1" dirty="0">
                <a:solidFill>
                  <a:srgbClr val="0000FF"/>
                </a:solidFill>
                <a:effectLst>
                  <a:outerShdw blurRad="38100" dist="38100" dir="2700000" algn="tl">
                    <a:srgbClr val="C0C0C0"/>
                  </a:outerShdw>
                </a:effectLst>
                <a:latin typeface="Arial" panose="020B0604020202020204" pitchFamily="34" charset="0"/>
              </a:rPr>
              <a:t>and is Quite General:</a:t>
            </a:r>
            <a:endParaRPr lang="en-US" altLang="en-US" sz="4000" b="1" dirty="0">
              <a:effectLst>
                <a:outerShdw blurRad="38100" dist="38100" dir="2700000" algn="tl">
                  <a:srgbClr val="C0C0C0"/>
                </a:outerShdw>
              </a:effectLst>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7"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4">
            <a:extLst>
              <a:ext uri="{FF2B5EF4-FFF2-40B4-BE49-F238E27FC236}">
                <a16:creationId xmlns:a16="http://schemas.microsoft.com/office/drawing/2014/main" id="{8D71C908-5F8A-09AA-8D5B-B4AE7887CAD0}"/>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Selection experiments</a:t>
            </a:r>
          </a:p>
        </p:txBody>
      </p:sp>
      <p:sp>
        <p:nvSpPr>
          <p:cNvPr id="32771" name="Slide Number Placeholder 3">
            <a:extLst>
              <a:ext uri="{FF2B5EF4-FFF2-40B4-BE49-F238E27FC236}">
                <a16:creationId xmlns:a16="http://schemas.microsoft.com/office/drawing/2014/main" id="{20154900-5316-3BAC-F21C-E97904A4261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CA24A06-3C40-4949-8F00-D9A15B149F5B}" type="slidenum">
              <a:rPr lang="en-US" altLang="en-US" sz="1400"/>
              <a:pPr>
                <a:spcBef>
                  <a:spcPct val="0"/>
                </a:spcBef>
                <a:buFontTx/>
                <a:buNone/>
              </a:pPr>
              <a:t>3</a:t>
            </a:fld>
            <a:endParaRPr lang="en-US" altLang="en-US" sz="1400"/>
          </a:p>
        </p:txBody>
      </p:sp>
      <p:sp>
        <p:nvSpPr>
          <p:cNvPr id="32772" name="Line 3">
            <a:extLst>
              <a:ext uri="{FF2B5EF4-FFF2-40B4-BE49-F238E27FC236}">
                <a16:creationId xmlns:a16="http://schemas.microsoft.com/office/drawing/2014/main" id="{9BBEDBA2-BB68-A925-186B-403DCF6D4F4F}"/>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2773" name="Picture 2" descr="Garland_and_Rose_2009_Cover_from_Web">
            <a:extLst>
              <a:ext uri="{FF2B5EF4-FFF2-40B4-BE49-F238E27FC236}">
                <a16:creationId xmlns:a16="http://schemas.microsoft.com/office/drawing/2014/main" id="{DE03DD96-32EA-F341-C482-46B11291F2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976313"/>
            <a:ext cx="4070350" cy="5813425"/>
          </a:xfrm>
          <a:prstGeom prst="rect">
            <a:avLst/>
          </a:prstGeom>
          <a:noFill/>
          <a:ln w="12700">
            <a:solidFill>
              <a:srgbClr val="808000"/>
            </a:solidFill>
            <a:miter lim="800000"/>
            <a:headEnd/>
            <a:tailEnd/>
          </a:ln>
          <a:extLst>
            <a:ext uri="{909E8E84-426E-40DD-AFC4-6F175D3DCCD1}">
              <a14:hiddenFill xmlns:a14="http://schemas.microsoft.com/office/drawing/2010/main">
                <a:solidFill>
                  <a:srgbClr val="FFFFFF"/>
                </a:solidFill>
              </a14:hiddenFill>
            </a:ext>
          </a:extLst>
        </p:spPr>
      </p:pic>
      <p:sp>
        <p:nvSpPr>
          <p:cNvPr id="32774" name="Text Box 3">
            <a:extLst>
              <a:ext uri="{FF2B5EF4-FFF2-40B4-BE49-F238E27FC236}">
                <a16:creationId xmlns:a16="http://schemas.microsoft.com/office/drawing/2014/main" id="{9B15530C-182C-F4A7-E4C8-5C0A5538527F}"/>
              </a:ext>
            </a:extLst>
          </p:cNvPr>
          <p:cNvSpPr txBox="1">
            <a:spLocks noChangeArrowheads="1"/>
          </p:cNvSpPr>
          <p:nvPr/>
        </p:nvSpPr>
        <p:spPr bwMode="auto">
          <a:xfrm>
            <a:off x="4529138" y="898525"/>
            <a:ext cx="4367212" cy="3384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300">
                <a:latin typeface="Arial" panose="020B0604020202020204" pitchFamily="34" charset="0"/>
              </a:rPr>
              <a:t>"… populations are studied across multiple generations under defined and reproducible conditions, whether in the laboratory or in nature."</a:t>
            </a:r>
          </a:p>
          <a:p>
            <a:pPr algn="r">
              <a:spcBef>
                <a:spcPct val="30000"/>
              </a:spcBef>
              <a:buFontTx/>
              <a:buNone/>
            </a:pPr>
            <a:r>
              <a:rPr lang="en-US" altLang="en-US" sz="2300">
                <a:solidFill>
                  <a:srgbClr val="0000FF"/>
                </a:solidFill>
                <a:latin typeface="Arial" panose="020B0604020202020204" pitchFamily="34" charset="0"/>
              </a:rPr>
              <a:t>Comparison of selected with control populations can elucidate phenotypic, genetic, and epigenetic mechanisms.</a:t>
            </a:r>
          </a:p>
        </p:txBody>
      </p:sp>
      <p:pic>
        <p:nvPicPr>
          <p:cNvPr id="32775" name="Picture 4" descr="LitterMom1480">
            <a:extLst>
              <a:ext uri="{FF2B5EF4-FFF2-40B4-BE49-F238E27FC236}">
                <a16:creationId xmlns:a16="http://schemas.microsoft.com/office/drawing/2014/main" id="{CE35C6F4-4C1B-F8EE-DF53-7AD4E20E7F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4353"/>
          <a:stretch>
            <a:fillRect/>
          </a:stretch>
        </p:blipFill>
        <p:spPr bwMode="auto">
          <a:xfrm>
            <a:off x="4902200" y="4314825"/>
            <a:ext cx="3573463" cy="238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6" name="Text Box 5">
            <a:extLst>
              <a:ext uri="{FF2B5EF4-FFF2-40B4-BE49-F238E27FC236}">
                <a16:creationId xmlns:a16="http://schemas.microsoft.com/office/drawing/2014/main" id="{D4506202-FD90-0C26-203A-64B301BFD993}"/>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chemeClr val="bg1"/>
                </a:solidFill>
                <a:latin typeface="Arial" panose="020B0604020202020204" pitchFamily="34" charset="0"/>
              </a:rPr>
              <a:t>2009</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Number Placeholder 3">
            <a:extLst>
              <a:ext uri="{FF2B5EF4-FFF2-40B4-BE49-F238E27FC236}">
                <a16:creationId xmlns:a16="http://schemas.microsoft.com/office/drawing/2014/main" id="{8F14D019-55B5-538D-09A3-DE9D91B292D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5EECB63-B16A-43D6-BD70-42385CF9B0C2}" type="slidenum">
              <a:rPr lang="en-US" altLang="en-US" sz="1400"/>
              <a:pPr>
                <a:spcBef>
                  <a:spcPct val="0"/>
                </a:spcBef>
                <a:buFontTx/>
                <a:buNone/>
              </a:pPr>
              <a:t>30</a:t>
            </a:fld>
            <a:endParaRPr lang="en-US" altLang="en-US" sz="1400"/>
          </a:p>
        </p:txBody>
      </p:sp>
      <p:pic>
        <p:nvPicPr>
          <p:cNvPr id="86019" name="Picture 2" descr="Hurdle_5_Best">
            <a:extLst>
              <a:ext uri="{FF2B5EF4-FFF2-40B4-BE49-F238E27FC236}">
                <a16:creationId xmlns:a16="http://schemas.microsoft.com/office/drawing/2014/main" id="{31E57E48-2375-B175-0E6E-D6BEF1569D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0" y="2819400"/>
            <a:ext cx="5029200" cy="377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20" name="Picture 3" descr="Tube_1">
            <a:extLst>
              <a:ext uri="{FF2B5EF4-FFF2-40B4-BE49-F238E27FC236}">
                <a16:creationId xmlns:a16="http://schemas.microsoft.com/office/drawing/2014/main" id="{AEDB49CB-24A9-075E-7716-25EF4903E0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304800"/>
            <a:ext cx="51816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24" name="Text Box 4">
            <a:extLst>
              <a:ext uri="{FF2B5EF4-FFF2-40B4-BE49-F238E27FC236}">
                <a16:creationId xmlns:a16="http://schemas.microsoft.com/office/drawing/2014/main" id="{3C5F9685-A424-FB75-2F30-D11F91DC624E}"/>
              </a:ext>
            </a:extLst>
          </p:cNvPr>
          <p:cNvSpPr txBox="1">
            <a:spLocks noChangeArrowheads="1"/>
          </p:cNvSpPr>
          <p:nvPr/>
        </p:nvSpPr>
        <p:spPr bwMode="auto">
          <a:xfrm>
            <a:off x="5715000" y="685800"/>
            <a:ext cx="3124200" cy="1676400"/>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5200" b="1" dirty="0">
                <a:solidFill>
                  <a:srgbClr val="FF0000"/>
                </a:solidFill>
                <a:effectLst>
                  <a:outerShdw blurRad="38100" dist="38100" dir="2700000" algn="tl">
                    <a:srgbClr val="FFFFFF"/>
                  </a:outerShdw>
                </a:effectLst>
                <a:latin typeface="Arial" panose="020B0604020202020204" pitchFamily="34" charset="0"/>
              </a:rPr>
              <a:t>Const</a:t>
            </a:r>
            <a:r>
              <a:rPr lang="en-US" altLang="en-US" sz="600" b="1" dirty="0">
                <a:solidFill>
                  <a:srgbClr val="FF0000"/>
                </a:solidFill>
                <a:effectLst>
                  <a:outerShdw blurRad="38100" dist="38100" dir="2700000" algn="tl">
                    <a:srgbClr val="FFFFFF"/>
                  </a:outerShdw>
                </a:effectLst>
                <a:latin typeface="Arial" panose="020B0604020202020204" pitchFamily="34" charset="0"/>
              </a:rPr>
              <a:t> </a:t>
            </a:r>
            <a:r>
              <a:rPr lang="en-US" altLang="en-US" sz="5200" b="1" dirty="0">
                <a:solidFill>
                  <a:srgbClr val="FF0000"/>
                </a:solidFill>
                <a:effectLst>
                  <a:outerShdw blurRad="38100" dist="38100" dir="2700000" algn="tl">
                    <a:srgbClr val="FFFFFF"/>
                  </a:outerShdw>
                </a:effectLst>
                <a:latin typeface="Arial" panose="020B0604020202020204" pitchFamily="34" charset="0"/>
              </a:rPr>
              <a:t>ant Dark</a:t>
            </a:r>
          </a:p>
        </p:txBody>
      </p:sp>
      <p:sp>
        <p:nvSpPr>
          <p:cNvPr id="2181125" name="Text Box 5">
            <a:extLst>
              <a:ext uri="{FF2B5EF4-FFF2-40B4-BE49-F238E27FC236}">
                <a16:creationId xmlns:a16="http://schemas.microsoft.com/office/drawing/2014/main" id="{159ED248-1BBD-048F-C445-E81402580F33}"/>
              </a:ext>
            </a:extLst>
          </p:cNvPr>
          <p:cNvSpPr txBox="1">
            <a:spLocks noChangeArrowheads="1"/>
          </p:cNvSpPr>
          <p:nvPr/>
        </p:nvSpPr>
        <p:spPr bwMode="auto">
          <a:xfrm>
            <a:off x="328613" y="4660900"/>
            <a:ext cx="3124200" cy="167640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5200" b="1" dirty="0">
                <a:solidFill>
                  <a:srgbClr val="0000FF"/>
                </a:solidFill>
                <a:effectLst>
                  <a:outerShdw blurRad="38100" dist="38100" dir="2700000" algn="tl">
                    <a:srgbClr val="000000"/>
                  </a:outerShdw>
                </a:effectLst>
                <a:latin typeface="Arial" panose="020B0604020202020204" pitchFamily="34" charset="0"/>
              </a:rPr>
              <a:t>Const</a:t>
            </a:r>
            <a:r>
              <a:rPr lang="en-US" altLang="en-US" sz="600" b="1" dirty="0">
                <a:solidFill>
                  <a:srgbClr val="0000FF"/>
                </a:solidFill>
                <a:effectLst>
                  <a:outerShdw blurRad="38100" dist="38100" dir="2700000" algn="tl">
                    <a:srgbClr val="000000"/>
                  </a:outerShdw>
                </a:effectLst>
                <a:latin typeface="Arial" panose="020B0604020202020204" pitchFamily="34" charset="0"/>
              </a:rPr>
              <a:t> </a:t>
            </a:r>
            <a:r>
              <a:rPr lang="en-US" altLang="en-US" sz="5200" b="1" dirty="0">
                <a:solidFill>
                  <a:srgbClr val="0000FF"/>
                </a:solidFill>
                <a:effectLst>
                  <a:outerShdw blurRad="38100" dist="38100" dir="2700000" algn="tl">
                    <a:srgbClr val="000000"/>
                  </a:outerShdw>
                </a:effectLst>
                <a:latin typeface="Arial" panose="020B0604020202020204" pitchFamily="34" charset="0"/>
              </a:rPr>
              <a:t>ant Light</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Number Placeholder 3">
            <a:extLst>
              <a:ext uri="{FF2B5EF4-FFF2-40B4-BE49-F238E27FC236}">
                <a16:creationId xmlns:a16="http://schemas.microsoft.com/office/drawing/2014/main" id="{61A2AE3E-E5C8-EE88-5CDD-FA9409AC1D6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F1CA001-B6CF-4CAD-B58A-3C3681E2B8FB}" type="slidenum">
              <a:rPr lang="en-US" altLang="en-US" sz="1400"/>
              <a:pPr>
                <a:spcBef>
                  <a:spcPct val="0"/>
                </a:spcBef>
                <a:buFontTx/>
                <a:buNone/>
              </a:pPr>
              <a:t>31</a:t>
            </a:fld>
            <a:endParaRPr lang="en-US" altLang="en-US" sz="1400"/>
          </a:p>
        </p:txBody>
      </p:sp>
      <p:sp>
        <p:nvSpPr>
          <p:cNvPr id="88067" name="Text Box 2">
            <a:extLst>
              <a:ext uri="{FF2B5EF4-FFF2-40B4-BE49-F238E27FC236}">
                <a16:creationId xmlns:a16="http://schemas.microsoft.com/office/drawing/2014/main" id="{F729C716-8C7B-B8B2-3A46-90B78A5AD322}"/>
              </a:ext>
            </a:extLst>
          </p:cNvPr>
          <p:cNvSpPr txBox="1">
            <a:spLocks noChangeArrowheads="1"/>
          </p:cNvSpPr>
          <p:nvPr/>
        </p:nvSpPr>
        <p:spPr bwMode="auto">
          <a:xfrm>
            <a:off x="381000" y="387350"/>
            <a:ext cx="8382000" cy="113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buFontTx/>
              <a:buNone/>
            </a:pPr>
            <a:r>
              <a:rPr lang="en-US" altLang="en-US" sz="3800" b="1">
                <a:latin typeface="Arial" panose="020B0604020202020204" pitchFamily="34" charset="0"/>
              </a:rPr>
              <a:t>It occurs when rotational resistance is increased.</a:t>
            </a:r>
          </a:p>
        </p:txBody>
      </p:sp>
      <p:sp>
        <p:nvSpPr>
          <p:cNvPr id="88068" name="Text Box 3">
            <a:extLst>
              <a:ext uri="{FF2B5EF4-FFF2-40B4-BE49-F238E27FC236}">
                <a16:creationId xmlns:a16="http://schemas.microsoft.com/office/drawing/2014/main" id="{06AA2563-947A-F56B-1089-B9D319851151}"/>
              </a:ext>
            </a:extLst>
          </p:cNvPr>
          <p:cNvSpPr txBox="1">
            <a:spLocks noChangeArrowheads="1"/>
          </p:cNvSpPr>
          <p:nvPr/>
        </p:nvSpPr>
        <p:spPr bwMode="auto">
          <a:xfrm>
            <a:off x="381000" y="1752600"/>
            <a:ext cx="8610600" cy="1136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30000"/>
              </a:spcBef>
              <a:spcAft>
                <a:spcPct val="10000"/>
              </a:spcAft>
              <a:buFontTx/>
              <a:buNone/>
            </a:pPr>
            <a:r>
              <a:rPr lang="en-US" altLang="en-US" sz="3800" b="1">
                <a:latin typeface="Arial" panose="020B0604020202020204" pitchFamily="34" charset="0"/>
              </a:rPr>
              <a:t>If wheels are locked to prevent rotation, selected mice climb more.</a:t>
            </a:r>
            <a:endParaRPr lang="en-US" altLang="en-US" sz="3800" b="1">
              <a:solidFill>
                <a:srgbClr val="FF0000"/>
              </a:solidFill>
              <a:latin typeface="Arial" panose="020B0604020202020204" pitchFamily="34" charset="0"/>
            </a:endParaRPr>
          </a:p>
        </p:txBody>
      </p:sp>
      <p:sp>
        <p:nvSpPr>
          <p:cNvPr id="2183172" name="Text Box 4">
            <a:extLst>
              <a:ext uri="{FF2B5EF4-FFF2-40B4-BE49-F238E27FC236}">
                <a16:creationId xmlns:a16="http://schemas.microsoft.com/office/drawing/2014/main" id="{3ECED36E-C84C-43E4-4EF3-FB713373AFDE}"/>
              </a:ext>
            </a:extLst>
          </p:cNvPr>
          <p:cNvSpPr txBox="1">
            <a:spLocks noChangeArrowheads="1"/>
          </p:cNvSpPr>
          <p:nvPr/>
        </p:nvSpPr>
        <p:spPr bwMode="auto">
          <a:xfrm>
            <a:off x="758825" y="3276600"/>
            <a:ext cx="8229600" cy="165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30000"/>
              </a:spcBef>
              <a:defRPr/>
            </a:pPr>
            <a:r>
              <a:rPr lang="en-US" altLang="en-US" sz="3800" b="1" dirty="0">
                <a:solidFill>
                  <a:srgbClr val="FF0000"/>
                </a:solidFill>
                <a:effectLst>
                  <a:outerShdw blurRad="38100" dist="38100" dir="2700000" algn="tl">
                    <a:srgbClr val="C0C0C0"/>
                  </a:outerShdw>
                </a:effectLst>
                <a:latin typeface="Arial" panose="020B0604020202020204" pitchFamily="34" charset="0"/>
              </a:rPr>
              <a:t>Based on these behavioral data, we hypothesize that selected mice possess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higher</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motivation</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to</a:t>
            </a:r>
            <a:r>
              <a:rPr lang="en-US" altLang="en-US" sz="3800" b="1" i="1" dirty="0">
                <a:solidFill>
                  <a:srgbClr val="FF0000"/>
                </a:solidFill>
                <a:effectLst>
                  <a:outerShdw blurRad="38100" dist="38100" dir="2700000" algn="tl">
                    <a:srgbClr val="C0C0C0"/>
                  </a:outerShdw>
                </a:effectLst>
                <a:latin typeface="Arial" panose="020B0604020202020204" pitchFamily="34" charset="0"/>
              </a:rPr>
              <a:t> </a:t>
            </a:r>
            <a:r>
              <a:rPr lang="en-US" altLang="en-US" sz="3800" b="1" i="1" u="sng" dirty="0">
                <a:solidFill>
                  <a:srgbClr val="FF0000"/>
                </a:solidFill>
                <a:effectLst>
                  <a:outerShdw blurRad="38100" dist="38100" dir="2700000" algn="tl">
                    <a:srgbClr val="C0C0C0"/>
                  </a:outerShdw>
                </a:effectLst>
                <a:latin typeface="Arial" panose="020B0604020202020204" pitchFamily="34" charset="0"/>
              </a:rPr>
              <a:t>run</a:t>
            </a:r>
            <a:r>
              <a:rPr lang="en-US" altLang="en-US" sz="3800" b="1" dirty="0">
                <a:solidFill>
                  <a:srgbClr val="FF0000"/>
                </a:solidFill>
                <a:effectLst>
                  <a:outerShdw blurRad="38100" dist="38100" dir="2700000" algn="tl">
                    <a:srgbClr val="C0C0C0"/>
                  </a:outerShdw>
                </a:effectLst>
                <a:latin typeface="Arial" panose="020B0604020202020204" pitchFamily="34" charset="0"/>
              </a:rPr>
              <a:t>.</a:t>
            </a:r>
            <a:endParaRPr lang="en-US" altLang="en-US" sz="3800" b="1" dirty="0">
              <a:solidFill>
                <a:srgbClr val="FF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831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317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Number Placeholder 3">
            <a:extLst>
              <a:ext uri="{FF2B5EF4-FFF2-40B4-BE49-F238E27FC236}">
                <a16:creationId xmlns:a16="http://schemas.microsoft.com/office/drawing/2014/main" id="{F7012330-E48D-0602-85A0-340C6858C79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C3EC11A-14DB-455D-A5C2-2DF124A29872}" type="slidenum">
              <a:rPr lang="en-US" altLang="en-US" sz="1400"/>
              <a:pPr>
                <a:spcBef>
                  <a:spcPct val="0"/>
                </a:spcBef>
                <a:buFontTx/>
                <a:buNone/>
              </a:pPr>
              <a:t>32</a:t>
            </a:fld>
            <a:endParaRPr lang="en-US" altLang="en-US" sz="1400"/>
          </a:p>
        </p:txBody>
      </p:sp>
      <p:pic>
        <p:nvPicPr>
          <p:cNvPr id="90115" name="Picture 3" descr="Dopamine_biopsychiatry">
            <a:extLst>
              <a:ext uri="{FF2B5EF4-FFF2-40B4-BE49-F238E27FC236}">
                <a16:creationId xmlns:a16="http://schemas.microsoft.com/office/drawing/2014/main" id="{F1B8010F-F9CA-BCE0-8C43-CE372DE9C2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3550" y="2919413"/>
            <a:ext cx="22177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874" name="Text Box 2">
            <a:extLst>
              <a:ext uri="{FF2B5EF4-FFF2-40B4-BE49-F238E27FC236}">
                <a16:creationId xmlns:a16="http://schemas.microsoft.com/office/drawing/2014/main" id="{57B65DAE-9632-156A-D7D4-0ED5C1EAF1BB}"/>
              </a:ext>
            </a:extLst>
          </p:cNvPr>
          <p:cNvSpPr txBox="1">
            <a:spLocks noChangeArrowheads="1"/>
          </p:cNvSpPr>
          <p:nvPr/>
        </p:nvSpPr>
        <p:spPr bwMode="auto">
          <a:xfrm>
            <a:off x="65088" y="168275"/>
            <a:ext cx="8945562" cy="504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28600" tIns="91440" rIns="0">
            <a:spAutoFit/>
          </a:bodyPr>
          <a:lstStyle/>
          <a:p>
            <a:pPr>
              <a:defRPr/>
            </a:pPr>
            <a:r>
              <a:rPr lang="en-US" altLang="en-US" sz="4400" b="1" dirty="0">
                <a:effectLst>
                  <a:outerShdw blurRad="38100" dist="38100" dir="2700000" algn="tl">
                    <a:srgbClr val="C0C0C0"/>
                  </a:outerShdw>
                </a:effectLst>
                <a:latin typeface="Arial" panose="020B0604020202020204" pitchFamily="34" charset="0"/>
              </a:rPr>
              <a:t>What neurotransmitter(s) is</a:t>
            </a:r>
            <a:br>
              <a:rPr lang="en-US" altLang="en-US" sz="4400" b="1" dirty="0">
                <a:effectLst>
                  <a:outerShdw blurRad="38100" dist="38100" dir="2700000" algn="tl">
                    <a:srgbClr val="C0C0C0"/>
                  </a:outerShdw>
                </a:effectLst>
                <a:latin typeface="Arial" panose="020B0604020202020204" pitchFamily="34" charset="0"/>
              </a:rPr>
            </a:br>
            <a:r>
              <a:rPr lang="en-US" altLang="en-US" sz="4400" b="1" dirty="0">
                <a:effectLst>
                  <a:outerShdw blurRad="38100" dist="38100" dir="2700000" algn="tl">
                    <a:srgbClr val="C0C0C0"/>
                  </a:outerShdw>
                </a:effectLst>
                <a:latin typeface="Arial" panose="020B0604020202020204" pitchFamily="34" charset="0"/>
              </a:rPr>
              <a:t>(are) involved?</a:t>
            </a:r>
          </a:p>
          <a:p>
            <a:pPr>
              <a:spcBef>
                <a:spcPct val="10000"/>
              </a:spcBef>
              <a:defRPr/>
            </a:pPr>
            <a:r>
              <a:rPr lang="en-US" altLang="en-US" sz="4400" b="1" dirty="0">
                <a:effectLst>
                  <a:outerShdw blurRad="38100" dist="38100" dir="2700000" algn="tl">
                    <a:srgbClr val="C0C0C0"/>
                  </a:outerShdw>
                </a:effectLst>
                <a:latin typeface="Arial" panose="020B0604020202020204" pitchFamily="34" charset="0"/>
              </a:rPr>
              <a:t>    </a:t>
            </a:r>
            <a:r>
              <a:rPr lang="en-US" altLang="en-US" sz="4000" b="1" dirty="0">
                <a:solidFill>
                  <a:srgbClr val="FF0000"/>
                </a:solidFill>
                <a:effectLst>
                  <a:outerShdw blurRad="38100" dist="38100" dir="2700000" algn="tl">
                    <a:srgbClr val="C0C0C0"/>
                  </a:outerShdw>
                </a:effectLst>
                <a:latin typeface="Arial" panose="020B0604020202020204" pitchFamily="34" charset="0"/>
              </a:rPr>
              <a:t>Dopamine is a logical candidate.</a:t>
            </a:r>
          </a:p>
          <a:p>
            <a:pPr>
              <a:spcBef>
                <a:spcPct val="40000"/>
              </a:spcBef>
              <a:defRPr/>
            </a:pPr>
            <a:r>
              <a:rPr lang="en-US" altLang="en-US" sz="4400" b="1" dirty="0">
                <a:effectLst>
                  <a:outerShdw blurRad="38100" dist="38100" dir="2700000" algn="tl">
                    <a:srgbClr val="C0C0C0"/>
                  </a:outerShdw>
                </a:effectLst>
                <a:latin typeface="Arial" panose="020B0604020202020204" pitchFamily="34" charset="0"/>
              </a:rPr>
              <a:t>Initial Experimental Test:</a:t>
            </a:r>
          </a:p>
          <a:p>
            <a:pPr>
              <a:spcBef>
                <a:spcPct val="10000"/>
              </a:spcBef>
              <a:defRPr/>
            </a:pPr>
            <a:r>
              <a:rPr lang="en-US" altLang="en-US" sz="4000" b="1" dirty="0">
                <a:solidFill>
                  <a:srgbClr val="FF0000"/>
                </a:solidFill>
                <a:effectLst>
                  <a:outerShdw blurRad="38100" dist="38100" dir="2700000" algn="tl">
                    <a:srgbClr val="C0C0C0"/>
                  </a:outerShdw>
                </a:effectLst>
                <a:latin typeface="Arial" panose="020B0604020202020204" pitchFamily="34" charset="0"/>
              </a:rPr>
              <a:t>     compare response to</a:t>
            </a:r>
            <a:br>
              <a:rPr lang="en-US" altLang="en-US" sz="4000" b="1" dirty="0">
                <a:solidFill>
                  <a:srgbClr val="FF0000"/>
                </a:solidFill>
                <a:effectLst>
                  <a:outerShdw blurRad="38100" dist="38100" dir="2700000" algn="tl">
                    <a:srgbClr val="C0C0C0"/>
                  </a:outerShdw>
                </a:effectLst>
                <a:latin typeface="Arial" panose="020B0604020202020204" pitchFamily="34" charset="0"/>
              </a:rPr>
            </a:br>
            <a:r>
              <a:rPr lang="en-US" altLang="en-US" sz="4000" b="1" dirty="0">
                <a:solidFill>
                  <a:srgbClr val="FF0000"/>
                </a:solidFill>
                <a:effectLst>
                  <a:outerShdw blurRad="38100" dist="38100" dir="2700000" algn="tl">
                    <a:srgbClr val="C0C0C0"/>
                  </a:outerShdw>
                </a:effectLst>
                <a:latin typeface="Arial" panose="020B0604020202020204" pitchFamily="34" charset="0"/>
              </a:rPr>
              <a:t>     drugs that target</a:t>
            </a:r>
            <a:br>
              <a:rPr lang="en-US" altLang="en-US" sz="4000" b="1" dirty="0">
                <a:solidFill>
                  <a:srgbClr val="FF0000"/>
                </a:solidFill>
                <a:effectLst>
                  <a:outerShdw blurRad="38100" dist="38100" dir="2700000" algn="tl">
                    <a:srgbClr val="C0C0C0"/>
                  </a:outerShdw>
                </a:effectLst>
                <a:latin typeface="Arial" panose="020B0604020202020204" pitchFamily="34" charset="0"/>
              </a:rPr>
            </a:br>
            <a:r>
              <a:rPr lang="en-US" altLang="en-US" sz="4000" b="1" dirty="0">
                <a:solidFill>
                  <a:srgbClr val="FF0000"/>
                </a:solidFill>
                <a:effectLst>
                  <a:outerShdw blurRad="38100" dist="38100" dir="2700000" algn="tl">
                    <a:srgbClr val="C0C0C0"/>
                  </a:outerShdw>
                </a:effectLst>
                <a:latin typeface="Arial" panose="020B0604020202020204" pitchFamily="34" charset="0"/>
              </a:rPr>
              <a:t>     dopaminergic function.</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Number Placeholder 3">
            <a:extLst>
              <a:ext uri="{FF2B5EF4-FFF2-40B4-BE49-F238E27FC236}">
                <a16:creationId xmlns:a16="http://schemas.microsoft.com/office/drawing/2014/main" id="{ECA35009-F40C-9563-7798-44C8BA28B19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F3D0005-2DE5-4493-8070-1C6A966425A0}" type="slidenum">
              <a:rPr lang="en-US" altLang="en-US" sz="1400"/>
              <a:pPr>
                <a:spcBef>
                  <a:spcPct val="0"/>
                </a:spcBef>
                <a:buFontTx/>
                <a:buNone/>
              </a:pPr>
              <a:t>33</a:t>
            </a:fld>
            <a:endParaRPr lang="en-US" altLang="en-US" sz="1400"/>
          </a:p>
        </p:txBody>
      </p:sp>
      <p:grpSp>
        <p:nvGrpSpPr>
          <p:cNvPr id="92163" name="Group 2">
            <a:extLst>
              <a:ext uri="{FF2B5EF4-FFF2-40B4-BE49-F238E27FC236}">
                <a16:creationId xmlns:a16="http://schemas.microsoft.com/office/drawing/2014/main" id="{7413AADC-A609-92E2-2BBE-1B413C592C17}"/>
              </a:ext>
            </a:extLst>
          </p:cNvPr>
          <p:cNvGrpSpPr>
            <a:grpSpLocks/>
          </p:cNvGrpSpPr>
          <p:nvPr/>
        </p:nvGrpSpPr>
        <p:grpSpPr bwMode="auto">
          <a:xfrm>
            <a:off x="1749425" y="152408"/>
            <a:ext cx="7450138" cy="5978531"/>
            <a:chOff x="864" y="554"/>
            <a:chExt cx="5280" cy="3766"/>
          </a:xfrm>
        </p:grpSpPr>
        <p:grpSp>
          <p:nvGrpSpPr>
            <p:cNvPr id="92165" name="Group 3">
              <a:extLst>
                <a:ext uri="{FF2B5EF4-FFF2-40B4-BE49-F238E27FC236}">
                  <a16:creationId xmlns:a16="http://schemas.microsoft.com/office/drawing/2014/main" id="{B28061C9-B95B-BB69-88CF-7D2A93FB0743}"/>
                </a:ext>
              </a:extLst>
            </p:cNvPr>
            <p:cNvGrpSpPr>
              <a:grpSpLocks/>
            </p:cNvGrpSpPr>
            <p:nvPr/>
          </p:nvGrpSpPr>
          <p:grpSpPr bwMode="auto">
            <a:xfrm>
              <a:off x="864" y="554"/>
              <a:ext cx="5280" cy="3766"/>
              <a:chOff x="384" y="192"/>
              <a:chExt cx="5384" cy="3840"/>
            </a:xfrm>
          </p:grpSpPr>
          <p:pic>
            <p:nvPicPr>
              <p:cNvPr id="92167" name="Picture 4" descr="figure-06-10c">
                <a:extLst>
                  <a:ext uri="{FF2B5EF4-FFF2-40B4-BE49-F238E27FC236}">
                    <a16:creationId xmlns:a16="http://schemas.microsoft.com/office/drawing/2014/main" id="{B7AA86A1-255F-903D-9074-9AC1ACD5AC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1" y="479"/>
                <a:ext cx="5057" cy="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useBgFill="1">
            <p:nvSpPr>
              <p:cNvPr id="92168" name="Rectangle 5">
                <a:extLst>
                  <a:ext uri="{FF2B5EF4-FFF2-40B4-BE49-F238E27FC236}">
                    <a16:creationId xmlns:a16="http://schemas.microsoft.com/office/drawing/2014/main" id="{0EB45FD5-D90F-7F4F-4769-2368A7D0AD77}"/>
                  </a:ext>
                </a:extLst>
              </p:cNvPr>
              <p:cNvSpPr>
                <a:spLocks noChangeArrowheads="1"/>
              </p:cNvSpPr>
              <p:nvPr/>
            </p:nvSpPr>
            <p:spPr bwMode="auto">
              <a:xfrm>
                <a:off x="384" y="192"/>
                <a:ext cx="2640" cy="3840"/>
              </a:xfrm>
              <a:prstGeom prst="rect">
                <a:avLst/>
              </a:prstGeom>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92166" name="AutoShape 6">
              <a:extLst>
                <a:ext uri="{FF2B5EF4-FFF2-40B4-BE49-F238E27FC236}">
                  <a16:creationId xmlns:a16="http://schemas.microsoft.com/office/drawing/2014/main" id="{7C48B8E6-F3DC-1EF7-37A9-A00193081482}"/>
                </a:ext>
              </a:extLst>
            </p:cNvPr>
            <p:cNvSpPr>
              <a:spLocks noChangeArrowheads="1"/>
            </p:cNvSpPr>
            <p:nvPr/>
          </p:nvSpPr>
          <p:spPr bwMode="auto">
            <a:xfrm rot="2862133">
              <a:off x="3744" y="2544"/>
              <a:ext cx="480" cy="480"/>
            </a:xfrm>
            <a:prstGeom prst="curvedUpArrow">
              <a:avLst>
                <a:gd name="adj1" fmla="val 20000"/>
                <a:gd name="adj2" fmla="val 40000"/>
                <a:gd name="adj3" fmla="val 3333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92164" name="Text Box 7">
            <a:extLst>
              <a:ext uri="{FF2B5EF4-FFF2-40B4-BE49-F238E27FC236}">
                <a16:creationId xmlns:a16="http://schemas.microsoft.com/office/drawing/2014/main" id="{D5EAD097-88CB-74CE-8F98-30653B23F868}"/>
              </a:ext>
            </a:extLst>
          </p:cNvPr>
          <p:cNvSpPr txBox="1">
            <a:spLocks noChangeArrowheads="1"/>
          </p:cNvSpPr>
          <p:nvPr/>
        </p:nvSpPr>
        <p:spPr bwMode="auto">
          <a:xfrm>
            <a:off x="228600" y="139700"/>
            <a:ext cx="6172200" cy="6448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b="1" dirty="0">
                <a:solidFill>
                  <a:srgbClr val="FF0000"/>
                </a:solidFill>
                <a:latin typeface="Helvetica" panose="020B0604020202020204" pitchFamily="34" charset="0"/>
              </a:rPr>
              <a:t>Dopamine</a:t>
            </a:r>
            <a:endParaRPr lang="en-US" altLang="en-US" b="1" dirty="0">
              <a:latin typeface="Helvetica" panose="020B0604020202020204" pitchFamily="34" charset="0"/>
            </a:endParaRPr>
          </a:p>
          <a:p>
            <a:pPr>
              <a:lnSpc>
                <a:spcPct val="95000"/>
              </a:lnSpc>
              <a:buFontTx/>
              <a:buNone/>
            </a:pPr>
            <a:r>
              <a:rPr lang="en-US" altLang="en-US" sz="2600" b="1" dirty="0">
                <a:latin typeface="Helvetica" panose="020B0604020202020204" pitchFamily="34" charset="0"/>
              </a:rPr>
              <a:t> Transporter Blockers</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Ritalin, GBR 12909,</a:t>
            </a:r>
            <a:br>
              <a:rPr lang="en-US" altLang="en-US" sz="2600" b="1" dirty="0">
                <a:solidFill>
                  <a:srgbClr val="0000FF"/>
                </a:solidFill>
                <a:latin typeface="Helvetica" panose="020B0604020202020204" pitchFamily="34" charset="0"/>
              </a:rPr>
            </a:br>
            <a:r>
              <a:rPr lang="en-US" altLang="en-US" sz="2600" b="1" dirty="0">
                <a:solidFill>
                  <a:srgbClr val="0000FF"/>
                </a:solidFill>
                <a:latin typeface="Helvetica" panose="020B0604020202020204" pitchFamily="34" charset="0"/>
              </a:rPr>
              <a:t>   Cocaine </a:t>
            </a:r>
            <a:r>
              <a:rPr lang="en-US" altLang="en-US" sz="2600" dirty="0">
                <a:solidFill>
                  <a:srgbClr val="0000FF"/>
                </a:solidFill>
                <a:latin typeface="Helvetica" panose="020B0604020202020204" pitchFamily="34" charset="0"/>
              </a:rPr>
              <a:t>(also serotonin)</a:t>
            </a:r>
            <a:endParaRPr lang="en-US" altLang="en-US" sz="2600" b="1" dirty="0">
              <a:latin typeface="Helvetica" panose="020B0604020202020204" pitchFamily="34" charset="0"/>
            </a:endParaRPr>
          </a:p>
          <a:p>
            <a:pPr>
              <a:lnSpc>
                <a:spcPct val="95000"/>
              </a:lnSpc>
              <a:spcBef>
                <a:spcPct val="0"/>
              </a:spcBef>
              <a:buFontTx/>
              <a:buNone/>
            </a:pPr>
            <a:r>
              <a:rPr lang="en-US" altLang="en-US" sz="2600" b="1" dirty="0">
                <a:latin typeface="Helvetica" panose="020B0604020202020204" pitchFamily="34" charset="0"/>
              </a:rPr>
              <a:t> Receptor Agonist</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Apomorphine</a:t>
            </a:r>
            <a:r>
              <a:rPr lang="en-US" altLang="en-US" sz="2600" dirty="0">
                <a:solidFill>
                  <a:srgbClr val="0000FF"/>
                </a:solidFill>
                <a:latin typeface="Helvetica" panose="020B0604020202020204" pitchFamily="34" charset="0"/>
              </a:rPr>
              <a:t> (non-selective)</a:t>
            </a:r>
            <a:endParaRPr lang="en-US" altLang="en-US" sz="2600" dirty="0">
              <a:latin typeface="Helvetica" panose="020B0604020202020204" pitchFamily="34" charset="0"/>
            </a:endParaRPr>
          </a:p>
          <a:p>
            <a:pPr>
              <a:lnSpc>
                <a:spcPct val="95000"/>
              </a:lnSpc>
              <a:spcBef>
                <a:spcPct val="0"/>
              </a:spcBef>
              <a:buFontTx/>
              <a:buNone/>
            </a:pPr>
            <a:r>
              <a:rPr lang="en-US" altLang="en-US" sz="2600" b="1" dirty="0">
                <a:latin typeface="Helvetica" panose="020B0604020202020204" pitchFamily="34" charset="0"/>
              </a:rPr>
              <a:t> Receptor Antagonists</a:t>
            </a:r>
          </a:p>
          <a:p>
            <a:pPr>
              <a:lnSpc>
                <a:spcPct val="95000"/>
              </a:lnSpc>
              <a:spcBef>
                <a:spcPct val="0"/>
              </a:spcBef>
              <a:buFontTx/>
              <a:buNone/>
            </a:pPr>
            <a:r>
              <a:rPr lang="en-US" altLang="en-US" sz="2600" b="1" dirty="0">
                <a:latin typeface="Helvetica" panose="020B0604020202020204" pitchFamily="34" charset="0"/>
              </a:rPr>
              <a:t>   </a:t>
            </a:r>
            <a:r>
              <a:rPr lang="en-US" altLang="en-US" sz="2600" b="1" dirty="0">
                <a:solidFill>
                  <a:srgbClr val="0000FF"/>
                </a:solidFill>
                <a:latin typeface="Helvetica" panose="020B0604020202020204" pitchFamily="34" charset="0"/>
              </a:rPr>
              <a:t>Raclopride (D-2), SCH23390 (D-1)</a:t>
            </a:r>
          </a:p>
          <a:p>
            <a:pPr>
              <a:lnSpc>
                <a:spcPct val="95000"/>
              </a:lnSpc>
              <a:buFontTx/>
              <a:buNone/>
            </a:pPr>
            <a:r>
              <a:rPr lang="en-US" altLang="en-US" b="1" dirty="0">
                <a:solidFill>
                  <a:srgbClr val="FF0000"/>
                </a:solidFill>
                <a:latin typeface="Helvetica" panose="020B0604020202020204" pitchFamily="34" charset="0"/>
              </a:rPr>
              <a:t>Serotonin</a:t>
            </a:r>
            <a:endParaRPr lang="en-US" altLang="en-US" b="1" dirty="0">
              <a:latin typeface="Helvetica" panose="020B0604020202020204" pitchFamily="34" charset="0"/>
            </a:endParaRPr>
          </a:p>
          <a:p>
            <a:pPr>
              <a:lnSpc>
                <a:spcPct val="95000"/>
              </a:lnSpc>
              <a:buFontTx/>
              <a:buNone/>
            </a:pPr>
            <a:r>
              <a:rPr lang="en-US" altLang="en-US" sz="2600" b="1" dirty="0">
                <a:latin typeface="Helvetica" panose="020B0604020202020204" pitchFamily="34" charset="0"/>
              </a:rPr>
              <a:t> Transporter Blocker</a:t>
            </a:r>
            <a:br>
              <a:rPr lang="en-US" altLang="en-US" sz="2600" b="1" dirty="0">
                <a:latin typeface="Helvetica" panose="020B0604020202020204" pitchFamily="34" charset="0"/>
              </a:rPr>
            </a:br>
            <a:r>
              <a:rPr lang="en-US" altLang="en-US" sz="2600" b="1" dirty="0">
                <a:solidFill>
                  <a:srgbClr val="0000FF"/>
                </a:solidFill>
                <a:latin typeface="Helvetica" panose="020B0604020202020204" pitchFamily="34" charset="0"/>
              </a:rPr>
              <a:t>   Prozac</a:t>
            </a:r>
          </a:p>
          <a:p>
            <a:pPr>
              <a:lnSpc>
                <a:spcPct val="95000"/>
              </a:lnSpc>
              <a:buFontTx/>
              <a:buNone/>
            </a:pPr>
            <a:r>
              <a:rPr lang="en-US" altLang="en-US" b="1" dirty="0">
                <a:solidFill>
                  <a:srgbClr val="FF0000"/>
                </a:solidFill>
                <a:latin typeface="Helvetica" panose="020B0604020202020204" pitchFamily="34" charset="0"/>
              </a:rPr>
              <a:t>Endogenous Opioids</a:t>
            </a:r>
          </a:p>
          <a:p>
            <a:pPr>
              <a:lnSpc>
                <a:spcPct val="95000"/>
              </a:lnSpc>
              <a:buFontTx/>
              <a:buNone/>
            </a:pPr>
            <a:r>
              <a:rPr lang="en-US" altLang="en-US" sz="2600" b="1" dirty="0">
                <a:latin typeface="Helvetica" panose="020B0604020202020204" pitchFamily="34" charset="0"/>
              </a:rPr>
              <a:t> Receptor Antagonists</a:t>
            </a:r>
            <a:br>
              <a:rPr lang="en-US" altLang="en-US" sz="2600" b="1" dirty="0">
                <a:latin typeface="Helvetica" panose="020B0604020202020204" pitchFamily="34" charset="0"/>
              </a:rPr>
            </a:br>
            <a:r>
              <a:rPr lang="en-US" altLang="en-US" sz="2600" b="1" dirty="0">
                <a:solidFill>
                  <a:srgbClr val="0000FF"/>
                </a:solidFill>
                <a:latin typeface="Helvetica" panose="020B0604020202020204" pitchFamily="34" charset="0"/>
              </a:rPr>
              <a:t>   Naloxone</a:t>
            </a:r>
            <a:br>
              <a:rPr lang="en-US" altLang="en-US" sz="2600" b="1" dirty="0">
                <a:solidFill>
                  <a:srgbClr val="0000FF"/>
                </a:solidFill>
                <a:latin typeface="Helvetica" panose="020B0604020202020204" pitchFamily="34" charset="0"/>
              </a:rPr>
            </a:br>
            <a:r>
              <a:rPr lang="en-US" altLang="en-US" sz="2600" b="1" dirty="0">
                <a:solidFill>
                  <a:srgbClr val="0000FF"/>
                </a:solidFill>
                <a:latin typeface="Helvetica" panose="020B0604020202020204" pitchFamily="34" charset="0"/>
              </a:rPr>
              <a:t>   Naltrexone</a:t>
            </a:r>
          </a:p>
        </p:txBody>
      </p:sp>
      <p:sp>
        <p:nvSpPr>
          <p:cNvPr id="2" name="TextBox 1">
            <a:extLst>
              <a:ext uri="{FF2B5EF4-FFF2-40B4-BE49-F238E27FC236}">
                <a16:creationId xmlns:a16="http://schemas.microsoft.com/office/drawing/2014/main" id="{66B9142F-D69F-824E-5B64-E24DDC8E90C7}"/>
              </a:ext>
            </a:extLst>
          </p:cNvPr>
          <p:cNvSpPr txBox="1"/>
          <p:nvPr/>
        </p:nvSpPr>
        <p:spPr>
          <a:xfrm>
            <a:off x="4368489" y="5726404"/>
            <a:ext cx="2819711" cy="1107996"/>
          </a:xfrm>
          <a:prstGeom prst="rect">
            <a:avLst/>
          </a:prstGeom>
          <a:noFill/>
        </p:spPr>
        <p:txBody>
          <a:bodyPr wrap="square" rtlCol="0">
            <a:spAutoFit/>
          </a:bodyPr>
          <a:lstStyle/>
          <a:p>
            <a:r>
              <a:rPr lang="en-US" altLang="en-US" b="1">
                <a:solidFill>
                  <a:srgbClr val="FF0000"/>
                </a:solidFill>
                <a:latin typeface="Arial" panose="020B0604020202020204" pitchFamily="34" charset="0"/>
              </a:rPr>
              <a:t>Endocannabinoids</a:t>
            </a:r>
          </a:p>
          <a:p>
            <a:r>
              <a:rPr lang="en-US" altLang="en-US" b="1">
                <a:latin typeface="Arial" panose="020B0604020202020204" pitchFamily="34" charset="0"/>
              </a:rPr>
              <a:t>  Antagonist</a:t>
            </a:r>
          </a:p>
          <a:p>
            <a:r>
              <a:rPr lang="en-US" altLang="en-US" b="1">
                <a:latin typeface="Arial" panose="020B0604020202020204" pitchFamily="34" charset="0"/>
              </a:rPr>
              <a:t>  Agonist</a:t>
            </a:r>
            <a:endParaRPr lang="en-US" b="1"/>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Number Placeholder 3">
            <a:extLst>
              <a:ext uri="{FF2B5EF4-FFF2-40B4-BE49-F238E27FC236}">
                <a16:creationId xmlns:a16="http://schemas.microsoft.com/office/drawing/2014/main" id="{33EE7877-7657-9B23-7109-49D23231643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FA2442-EC42-4EA7-B32C-BEE5616B35B4}" type="slidenum">
              <a:rPr lang="en-US" altLang="en-US" sz="1400"/>
              <a:pPr>
                <a:spcBef>
                  <a:spcPct val="0"/>
                </a:spcBef>
                <a:buFontTx/>
                <a:buNone/>
              </a:pPr>
              <a:t>34</a:t>
            </a:fld>
            <a:endParaRPr lang="en-US" altLang="en-US" sz="1400"/>
          </a:p>
        </p:txBody>
      </p:sp>
      <p:sp>
        <p:nvSpPr>
          <p:cNvPr id="94211" name="Text Box 3">
            <a:extLst>
              <a:ext uri="{FF2B5EF4-FFF2-40B4-BE49-F238E27FC236}">
                <a16:creationId xmlns:a16="http://schemas.microsoft.com/office/drawing/2014/main" id="{9F201E25-AAA1-4543-D4BA-CF49A0908D8E}"/>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94212" name="Line 4">
            <a:extLst>
              <a:ext uri="{FF2B5EF4-FFF2-40B4-BE49-F238E27FC236}">
                <a16:creationId xmlns:a16="http://schemas.microsoft.com/office/drawing/2014/main" id="{DDAF4AF8-393B-C664-2544-CF078FB2A716}"/>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4213" name="Text Box 5">
            <a:extLst>
              <a:ext uri="{FF2B5EF4-FFF2-40B4-BE49-F238E27FC236}">
                <a16:creationId xmlns:a16="http://schemas.microsoft.com/office/drawing/2014/main" id="{EA360B86-DEFA-C97F-BC6F-59A0123260F2}"/>
              </a:ext>
            </a:extLst>
          </p:cNvPr>
          <p:cNvSpPr txBox="1">
            <a:spLocks noChangeArrowheads="1"/>
          </p:cNvSpPr>
          <p:nvPr/>
        </p:nvSpPr>
        <p:spPr bwMode="auto">
          <a:xfrm>
            <a:off x="273050" y="1193800"/>
            <a:ext cx="8612188" cy="2782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latin typeface="Arial" panose="020B0604020202020204" pitchFamily="34" charset="0"/>
              </a:rPr>
              <a:t>Several </a:t>
            </a:r>
            <a:r>
              <a:rPr lang="en-US" altLang="en-US" sz="3400" b="1">
                <a:solidFill>
                  <a:srgbClr val="FF0000"/>
                </a:solidFill>
                <a:latin typeface="Arial" panose="020B0604020202020204" pitchFamily="34" charset="0"/>
              </a:rPr>
              <a:t>dopamine</a:t>
            </a:r>
            <a:r>
              <a:rPr lang="en-US" altLang="en-US" sz="3400" b="1">
                <a:latin typeface="Arial" panose="020B0604020202020204" pitchFamily="34" charset="0"/>
              </a:rPr>
              <a:t> drugs had dif</a:t>
            </a:r>
            <a:r>
              <a:rPr lang="en-US" altLang="en-US" sz="800" b="1">
                <a:latin typeface="Arial" panose="020B0604020202020204" pitchFamily="34" charset="0"/>
              </a:rPr>
              <a:t> </a:t>
            </a:r>
            <a:r>
              <a:rPr lang="en-US" altLang="en-US" sz="3400" b="1">
                <a:latin typeface="Arial" panose="020B0604020202020204" pitchFamily="34" charset="0"/>
              </a:rPr>
              <a:t>ferential</a:t>
            </a:r>
            <a:br>
              <a:rPr lang="en-US" altLang="en-US" sz="3400" b="1">
                <a:latin typeface="Arial" panose="020B0604020202020204" pitchFamily="34" charset="0"/>
              </a:rPr>
            </a:br>
            <a:r>
              <a:rPr lang="en-US" altLang="en-US" sz="3400" b="1">
                <a:latin typeface="Arial" panose="020B0604020202020204" pitchFamily="34" charset="0"/>
              </a:rPr>
              <a:t>   ef</a:t>
            </a:r>
            <a:r>
              <a:rPr lang="en-US" altLang="en-US" sz="800" b="1">
                <a:latin typeface="Arial" panose="020B0604020202020204" pitchFamily="34" charset="0"/>
              </a:rPr>
              <a:t> </a:t>
            </a:r>
            <a:r>
              <a:rPr lang="en-US" altLang="en-US" sz="3400" b="1">
                <a:latin typeface="Arial" panose="020B0604020202020204" pitchFamily="34" charset="0"/>
              </a:rPr>
              <a:t>fects on C and HR lines.</a:t>
            </a:r>
          </a:p>
          <a:p>
            <a:pPr>
              <a:buFontTx/>
              <a:buNone/>
            </a:pPr>
            <a:r>
              <a:rPr lang="en-US" altLang="en-US" sz="3400" b="1">
                <a:latin typeface="Arial" panose="020B0604020202020204" pitchFamily="34" charset="0"/>
              </a:rPr>
              <a:t>For example, </a:t>
            </a:r>
            <a:r>
              <a:rPr lang="en-US" altLang="en-US" sz="3400" b="1">
                <a:solidFill>
                  <a:srgbClr val="FF0000"/>
                </a:solidFill>
                <a:latin typeface="Arial" panose="020B0604020202020204" pitchFamily="34" charset="0"/>
              </a:rPr>
              <a:t>Ritalin</a:t>
            </a:r>
            <a:r>
              <a:rPr lang="en-US" altLang="en-US" sz="3400" b="1">
                <a:latin typeface="Arial" panose="020B0604020202020204" pitchFamily="34" charset="0"/>
              </a:rPr>
              <a:t> increased running</a:t>
            </a:r>
            <a:br>
              <a:rPr lang="en-US" altLang="en-US" sz="3400" b="1">
                <a:latin typeface="Arial" panose="020B0604020202020204" pitchFamily="34" charset="0"/>
              </a:rPr>
            </a:br>
            <a:r>
              <a:rPr lang="en-US" altLang="en-US" sz="3400" b="1">
                <a:latin typeface="Arial" panose="020B0604020202020204" pitchFamily="34" charset="0"/>
              </a:rPr>
              <a:t>   in C lines, but decreased it in HR lines,</a:t>
            </a:r>
            <a:br>
              <a:rPr lang="en-US" altLang="en-US" sz="3400" b="1">
                <a:latin typeface="Arial" panose="020B0604020202020204" pitchFamily="34" charset="0"/>
              </a:rPr>
            </a:br>
            <a:r>
              <a:rPr lang="en-US" altLang="en-US" sz="3400" b="1">
                <a:latin typeface="Arial" panose="020B0604020202020204" pitchFamily="34" charset="0"/>
              </a:rPr>
              <a:t>   down to level of controls.</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Number Placeholder 3">
            <a:extLst>
              <a:ext uri="{FF2B5EF4-FFF2-40B4-BE49-F238E27FC236}">
                <a16:creationId xmlns:a16="http://schemas.microsoft.com/office/drawing/2014/main" id="{CD53B55D-E898-F30E-E61E-1E327D489A3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D22D1D0-F1EA-4FD5-BF2E-2EC6D54EB3F0}" type="slidenum">
              <a:rPr lang="en-US" altLang="en-US" sz="1400"/>
              <a:pPr>
                <a:spcBef>
                  <a:spcPct val="0"/>
                </a:spcBef>
                <a:buFontTx/>
                <a:buNone/>
              </a:pPr>
              <a:t>35</a:t>
            </a:fld>
            <a:endParaRPr lang="en-US" altLang="en-US" sz="1400"/>
          </a:p>
        </p:txBody>
      </p:sp>
      <p:graphicFrame>
        <p:nvGraphicFramePr>
          <p:cNvPr id="96259" name="Object 2">
            <a:extLst>
              <a:ext uri="{FF2B5EF4-FFF2-40B4-BE49-F238E27FC236}">
                <a16:creationId xmlns:a16="http://schemas.microsoft.com/office/drawing/2014/main" id="{D5FE8C67-93EE-15CD-A1DA-6DA708526E39}"/>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spid="_x0000_s96289" name="Chart" r:id="rId4" imgW="6105378" imgH="4495919" progId="MSGraph.Chart.8">
                  <p:embed followColorScheme="full"/>
                </p:oleObj>
              </mc:Choice>
              <mc:Fallback>
                <p:oleObj name="Chart" r:id="rId4" imgW="6105378" imgH="4495919"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6260" name="Text Box 3">
            <a:extLst>
              <a:ext uri="{FF2B5EF4-FFF2-40B4-BE49-F238E27FC236}">
                <a16:creationId xmlns:a16="http://schemas.microsoft.com/office/drawing/2014/main" id="{8ED0DA29-019B-433A-7782-485822389DAE}"/>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8000"/>
                </a:solidFill>
                <a:latin typeface="Helvetica" panose="020B0604020202020204" pitchFamily="34" charset="0"/>
              </a:rPr>
              <a:t>Rit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alin Inject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ion</a:t>
            </a:r>
          </a:p>
        </p:txBody>
      </p:sp>
      <p:sp>
        <p:nvSpPr>
          <p:cNvPr id="96261" name="Rectangle 4">
            <a:extLst>
              <a:ext uri="{FF2B5EF4-FFF2-40B4-BE49-F238E27FC236}">
                <a16:creationId xmlns:a16="http://schemas.microsoft.com/office/drawing/2014/main" id="{79CFB133-36F3-2479-4714-622A4D3ED7C2}"/>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96262" name="Rectangle 5">
            <a:extLst>
              <a:ext uri="{FF2B5EF4-FFF2-40B4-BE49-F238E27FC236}">
                <a16:creationId xmlns:a16="http://schemas.microsoft.com/office/drawing/2014/main" id="{18CD6C6B-2304-6013-B9BD-1303C3BD34F4}"/>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96263" name="Text Box 6">
            <a:extLst>
              <a:ext uri="{FF2B5EF4-FFF2-40B4-BE49-F238E27FC236}">
                <a16:creationId xmlns:a16="http://schemas.microsoft.com/office/drawing/2014/main" id="{DFA09D36-C42E-49E4-9B8A-E8866B0D2E01}"/>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chemeClr val="tx2"/>
                </a:solidFill>
                <a:latin typeface="Helvetica" panose="020B0604020202020204" pitchFamily="34" charset="0"/>
              </a:rPr>
              <a:t>Time (min)</a:t>
            </a:r>
            <a:endParaRPr lang="en-US" altLang="en-US">
              <a:latin typeface="Helvetica" panose="020B0604020202020204" pitchFamily="34" charset="0"/>
            </a:endParaRPr>
          </a:p>
        </p:txBody>
      </p:sp>
      <p:sp>
        <p:nvSpPr>
          <p:cNvPr id="96264" name="Text Box 7">
            <a:extLst>
              <a:ext uri="{FF2B5EF4-FFF2-40B4-BE49-F238E27FC236}">
                <a16:creationId xmlns:a16="http://schemas.microsoft.com/office/drawing/2014/main" id="{238F3BB0-BBED-8E37-8330-1ECA535EEDA6}"/>
              </a:ext>
            </a:extLst>
          </p:cNvPr>
          <p:cNvSpPr txBox="1">
            <a:spLocks noChangeArrowheads="1"/>
          </p:cNvSpPr>
          <p:nvPr/>
        </p:nvSpPr>
        <p:spPr bwMode="auto">
          <a:xfrm>
            <a:off x="2609850" y="230188"/>
            <a:ext cx="401955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High Runner lines</a:t>
            </a:r>
          </a:p>
        </p:txBody>
      </p:sp>
      <p:sp>
        <p:nvSpPr>
          <p:cNvPr id="96265" name="Text Box 8">
            <a:extLst>
              <a:ext uri="{FF2B5EF4-FFF2-40B4-BE49-F238E27FC236}">
                <a16:creationId xmlns:a16="http://schemas.microsoft.com/office/drawing/2014/main" id="{314AA62F-BB38-CE23-DAD7-221566483EFC}"/>
              </a:ext>
            </a:extLst>
          </p:cNvPr>
          <p:cNvSpPr txBox="1">
            <a:spLocks noChangeArrowheads="1"/>
          </p:cNvSpPr>
          <p:nvPr/>
        </p:nvSpPr>
        <p:spPr bwMode="auto">
          <a:xfrm>
            <a:off x="4808538" y="4114800"/>
            <a:ext cx="2887662" cy="58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00FF"/>
                </a:solidFill>
                <a:latin typeface="Arial" panose="020B0604020202020204" pitchFamily="34" charset="0"/>
              </a:rPr>
              <a:t>Control lines</a:t>
            </a:r>
          </a:p>
        </p:txBody>
      </p:sp>
      <p:sp>
        <p:nvSpPr>
          <p:cNvPr id="96266" name="Text Box 9">
            <a:extLst>
              <a:ext uri="{FF2B5EF4-FFF2-40B4-BE49-F238E27FC236}">
                <a16:creationId xmlns:a16="http://schemas.microsoft.com/office/drawing/2014/main" id="{EACBF3DB-17AB-F4E4-6F52-FCE391C9FB00}"/>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chemeClr val="tx2"/>
                </a:solidFill>
                <a:latin typeface="Helvetica" panose="020B0604020202020204" pitchFamily="34" charset="0"/>
              </a:rPr>
              <a:t>Wheel Running Distance (m)</a:t>
            </a:r>
          </a:p>
        </p:txBody>
      </p:sp>
      <p:sp>
        <p:nvSpPr>
          <p:cNvPr id="96267" name="Line 10">
            <a:extLst>
              <a:ext uri="{FF2B5EF4-FFF2-40B4-BE49-F238E27FC236}">
                <a16:creationId xmlns:a16="http://schemas.microsoft.com/office/drawing/2014/main" id="{227F2664-5764-870A-9609-FD4B3B9C20DC}"/>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6268" name="Text Box 11">
            <a:extLst>
              <a:ext uri="{FF2B5EF4-FFF2-40B4-BE49-F238E27FC236}">
                <a16:creationId xmlns:a16="http://schemas.microsoft.com/office/drawing/2014/main" id="{795C0107-9D86-ECA9-2C9C-61CE9032E32F}"/>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a:latin typeface="Arial" panose="020B0604020202020204" pitchFamily="34" charset="0"/>
              </a:rPr>
              <a:t>open = Saline</a:t>
            </a:r>
          </a:p>
          <a:p>
            <a:pPr>
              <a:spcBef>
                <a:spcPct val="0"/>
              </a:spcBef>
              <a:buFontTx/>
              <a:buNone/>
            </a:pPr>
            <a:r>
              <a:rPr lang="en-US" altLang="en-US" sz="2400" b="1">
                <a:latin typeface="Arial" panose="020B0604020202020204" pitchFamily="34" charset="0"/>
              </a:rPr>
              <a:t>closed = Ritalin</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Number Placeholder 3">
            <a:extLst>
              <a:ext uri="{FF2B5EF4-FFF2-40B4-BE49-F238E27FC236}">
                <a16:creationId xmlns:a16="http://schemas.microsoft.com/office/drawing/2014/main" id="{47120337-D3EF-84F0-A972-6CAFB56383C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4BE401B-E029-4CE9-801A-CC7B684FDEA1}" type="slidenum">
              <a:rPr lang="en-US" altLang="en-US" sz="1400"/>
              <a:pPr>
                <a:spcBef>
                  <a:spcPct val="0"/>
                </a:spcBef>
                <a:buFontTx/>
                <a:buNone/>
              </a:pPr>
              <a:t>36</a:t>
            </a:fld>
            <a:endParaRPr lang="en-US" altLang="en-US" sz="1400"/>
          </a:p>
        </p:txBody>
      </p:sp>
      <p:graphicFrame>
        <p:nvGraphicFramePr>
          <p:cNvPr id="98307" name="Object 2">
            <a:extLst>
              <a:ext uri="{FF2B5EF4-FFF2-40B4-BE49-F238E27FC236}">
                <a16:creationId xmlns:a16="http://schemas.microsoft.com/office/drawing/2014/main" id="{D53FDA27-6D4E-D136-5464-E6B6A0161C50}"/>
              </a:ext>
            </a:extLst>
          </p:cNvPr>
          <p:cNvGraphicFramePr>
            <a:graphicFrameLocks noChangeAspect="1"/>
          </p:cNvGraphicFramePr>
          <p:nvPr/>
        </p:nvGraphicFramePr>
        <p:xfrm>
          <a:off x="-317500" y="158750"/>
          <a:ext cx="9153525" cy="6746875"/>
        </p:xfrm>
        <a:graphic>
          <a:graphicData uri="http://schemas.openxmlformats.org/presentationml/2006/ole">
            <mc:AlternateContent xmlns:mc="http://schemas.openxmlformats.org/markup-compatibility/2006">
              <mc:Choice xmlns:v="urn:schemas-microsoft-com:vml" Requires="v">
                <p:oleObj spid="_x0000_s98338" name="Chart" r:id="rId4" imgW="6105378" imgH="4495919" progId="MSGraph.Chart.8">
                  <p:embed followColorScheme="full"/>
                </p:oleObj>
              </mc:Choice>
              <mc:Fallback>
                <p:oleObj name="Chart" r:id="rId4" imgW="6105378" imgH="4495919" progId="MSGraph.Chart.8">
                  <p:embed followColorScheme="full"/>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0" y="158750"/>
                        <a:ext cx="9153525" cy="674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8308" name="Text Box 3">
            <a:extLst>
              <a:ext uri="{FF2B5EF4-FFF2-40B4-BE49-F238E27FC236}">
                <a16:creationId xmlns:a16="http://schemas.microsoft.com/office/drawing/2014/main" id="{F3450146-2EDD-70DA-9A26-C61DFB215F37}"/>
              </a:ext>
            </a:extLst>
          </p:cNvPr>
          <p:cNvSpPr txBox="1">
            <a:spLocks noChangeArrowheads="1"/>
          </p:cNvSpPr>
          <p:nvPr/>
        </p:nvSpPr>
        <p:spPr bwMode="auto">
          <a:xfrm>
            <a:off x="838200" y="6126163"/>
            <a:ext cx="3352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8000"/>
                </a:solidFill>
                <a:latin typeface="Helvetica" panose="020B0604020202020204" pitchFamily="34" charset="0"/>
              </a:rPr>
              <a:t>Rit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alin Inject</a:t>
            </a:r>
            <a:r>
              <a:rPr lang="en-US" altLang="en-US" sz="600" b="1">
                <a:solidFill>
                  <a:srgbClr val="008000"/>
                </a:solidFill>
                <a:latin typeface="Helvetica" panose="020B0604020202020204" pitchFamily="34" charset="0"/>
              </a:rPr>
              <a:t> </a:t>
            </a:r>
            <a:r>
              <a:rPr lang="en-US" altLang="en-US" b="1">
                <a:solidFill>
                  <a:srgbClr val="008000"/>
                </a:solidFill>
                <a:latin typeface="Helvetica" panose="020B0604020202020204" pitchFamily="34" charset="0"/>
              </a:rPr>
              <a:t>ion</a:t>
            </a:r>
          </a:p>
        </p:txBody>
      </p:sp>
      <p:sp>
        <p:nvSpPr>
          <p:cNvPr id="98309" name="Rectangle 4">
            <a:extLst>
              <a:ext uri="{FF2B5EF4-FFF2-40B4-BE49-F238E27FC236}">
                <a16:creationId xmlns:a16="http://schemas.microsoft.com/office/drawing/2014/main" id="{3F8EC273-9420-42F9-7C15-0AF7CF3C6433}"/>
              </a:ext>
            </a:extLst>
          </p:cNvPr>
          <p:cNvSpPr>
            <a:spLocks noChangeArrowheads="1"/>
          </p:cNvSpPr>
          <p:nvPr/>
        </p:nvSpPr>
        <p:spPr bwMode="auto">
          <a:xfrm>
            <a:off x="685800" y="5334000"/>
            <a:ext cx="8382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98310" name="Rectangle 5">
            <a:extLst>
              <a:ext uri="{FF2B5EF4-FFF2-40B4-BE49-F238E27FC236}">
                <a16:creationId xmlns:a16="http://schemas.microsoft.com/office/drawing/2014/main" id="{DA77C9A7-17B5-ECA7-36BC-60909FB5C5FD}"/>
              </a:ext>
            </a:extLst>
          </p:cNvPr>
          <p:cNvSpPr>
            <a:spLocks noChangeArrowheads="1"/>
          </p:cNvSpPr>
          <p:nvPr/>
        </p:nvSpPr>
        <p:spPr bwMode="auto">
          <a:xfrm>
            <a:off x="-1447800" y="2438400"/>
            <a:ext cx="609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98311" name="Text Box 6">
            <a:extLst>
              <a:ext uri="{FF2B5EF4-FFF2-40B4-BE49-F238E27FC236}">
                <a16:creationId xmlns:a16="http://schemas.microsoft.com/office/drawing/2014/main" id="{10139FD5-AD58-4AA1-B27A-DBC2E28E3E84}"/>
              </a:ext>
            </a:extLst>
          </p:cNvPr>
          <p:cNvSpPr txBox="1">
            <a:spLocks noChangeArrowheads="1"/>
          </p:cNvSpPr>
          <p:nvPr/>
        </p:nvSpPr>
        <p:spPr bwMode="auto">
          <a:xfrm>
            <a:off x="4064000" y="5821363"/>
            <a:ext cx="2286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chemeClr val="tx2"/>
                </a:solidFill>
                <a:latin typeface="Helvetica" panose="020B0604020202020204" pitchFamily="34" charset="0"/>
              </a:rPr>
              <a:t>Time (min)</a:t>
            </a:r>
            <a:endParaRPr lang="en-US" altLang="en-US">
              <a:latin typeface="Helvetica" panose="020B0604020202020204" pitchFamily="34" charset="0"/>
            </a:endParaRPr>
          </a:p>
        </p:txBody>
      </p:sp>
      <p:sp>
        <p:nvSpPr>
          <p:cNvPr id="98312" name="Text Box 7">
            <a:extLst>
              <a:ext uri="{FF2B5EF4-FFF2-40B4-BE49-F238E27FC236}">
                <a16:creationId xmlns:a16="http://schemas.microsoft.com/office/drawing/2014/main" id="{78A2D2F0-0ABA-1ACE-E81F-D12312FFCADD}"/>
              </a:ext>
            </a:extLst>
          </p:cNvPr>
          <p:cNvSpPr txBox="1">
            <a:spLocks noChangeArrowheads="1"/>
          </p:cNvSpPr>
          <p:nvPr/>
        </p:nvSpPr>
        <p:spPr bwMode="auto">
          <a:xfrm>
            <a:off x="2609850" y="230188"/>
            <a:ext cx="4019550" cy="585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High Runner lines</a:t>
            </a:r>
          </a:p>
        </p:txBody>
      </p:sp>
      <p:sp>
        <p:nvSpPr>
          <p:cNvPr id="98313" name="Text Box 8">
            <a:extLst>
              <a:ext uri="{FF2B5EF4-FFF2-40B4-BE49-F238E27FC236}">
                <a16:creationId xmlns:a16="http://schemas.microsoft.com/office/drawing/2014/main" id="{2878A96D-5CC2-1284-BD9E-4E4536F7083D}"/>
              </a:ext>
            </a:extLst>
          </p:cNvPr>
          <p:cNvSpPr txBox="1">
            <a:spLocks noChangeArrowheads="1"/>
          </p:cNvSpPr>
          <p:nvPr/>
        </p:nvSpPr>
        <p:spPr bwMode="auto">
          <a:xfrm>
            <a:off x="4808538" y="4114800"/>
            <a:ext cx="28876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0000FF"/>
                </a:solidFill>
                <a:latin typeface="Arial" panose="020B0604020202020204" pitchFamily="34" charset="0"/>
              </a:rPr>
              <a:t>Control Lines</a:t>
            </a:r>
          </a:p>
        </p:txBody>
      </p:sp>
      <p:sp>
        <p:nvSpPr>
          <p:cNvPr id="98314" name="Text Box 9">
            <a:extLst>
              <a:ext uri="{FF2B5EF4-FFF2-40B4-BE49-F238E27FC236}">
                <a16:creationId xmlns:a16="http://schemas.microsoft.com/office/drawing/2014/main" id="{15113FDB-98E8-EE27-58C5-DD442E177E70}"/>
              </a:ext>
            </a:extLst>
          </p:cNvPr>
          <p:cNvSpPr txBox="1">
            <a:spLocks noChangeArrowheads="1"/>
          </p:cNvSpPr>
          <p:nvPr/>
        </p:nvSpPr>
        <p:spPr bwMode="auto">
          <a:xfrm rot="-5400000">
            <a:off x="-1913731" y="2632869"/>
            <a:ext cx="5029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solidFill>
                  <a:schemeClr val="tx2"/>
                </a:solidFill>
                <a:latin typeface="Helvetica" panose="020B0604020202020204" pitchFamily="34" charset="0"/>
              </a:rPr>
              <a:t>Wheel Running Distance (m)</a:t>
            </a:r>
          </a:p>
        </p:txBody>
      </p:sp>
      <p:sp>
        <p:nvSpPr>
          <p:cNvPr id="98315" name="Line 10">
            <a:extLst>
              <a:ext uri="{FF2B5EF4-FFF2-40B4-BE49-F238E27FC236}">
                <a16:creationId xmlns:a16="http://schemas.microsoft.com/office/drawing/2014/main" id="{103E8D1C-799C-56A4-0A33-AC42162C2590}"/>
              </a:ext>
            </a:extLst>
          </p:cNvPr>
          <p:cNvSpPr>
            <a:spLocks noChangeShapeType="1"/>
          </p:cNvSpPr>
          <p:nvPr/>
        </p:nvSpPr>
        <p:spPr bwMode="auto">
          <a:xfrm flipH="1" flipV="1">
            <a:off x="2254250" y="5440363"/>
            <a:ext cx="0" cy="731837"/>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98316" name="Text Box 11">
            <a:extLst>
              <a:ext uri="{FF2B5EF4-FFF2-40B4-BE49-F238E27FC236}">
                <a16:creationId xmlns:a16="http://schemas.microsoft.com/office/drawing/2014/main" id="{DE11AD6A-9CF3-C116-14FC-8FE537F27228}"/>
              </a:ext>
            </a:extLst>
          </p:cNvPr>
          <p:cNvSpPr txBox="1">
            <a:spLocks noChangeArrowheads="1"/>
          </p:cNvSpPr>
          <p:nvPr/>
        </p:nvSpPr>
        <p:spPr bwMode="auto">
          <a:xfrm>
            <a:off x="6096000" y="22225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b="1">
                <a:latin typeface="Arial" panose="020B0604020202020204" pitchFamily="34" charset="0"/>
              </a:rPr>
              <a:t>open = Saline</a:t>
            </a:r>
          </a:p>
          <a:p>
            <a:pPr>
              <a:spcBef>
                <a:spcPct val="0"/>
              </a:spcBef>
              <a:buFontTx/>
              <a:buNone/>
            </a:pPr>
            <a:r>
              <a:rPr lang="en-US" altLang="en-US" sz="2400" b="1">
                <a:latin typeface="Arial" panose="020B0604020202020204" pitchFamily="34" charset="0"/>
              </a:rPr>
              <a:t>closed = Ritalin</a:t>
            </a:r>
          </a:p>
        </p:txBody>
      </p:sp>
      <p:sp>
        <p:nvSpPr>
          <p:cNvPr id="98317" name="Text Box 12">
            <a:extLst>
              <a:ext uri="{FF2B5EF4-FFF2-40B4-BE49-F238E27FC236}">
                <a16:creationId xmlns:a16="http://schemas.microsoft.com/office/drawing/2014/main" id="{F541AA90-8064-B3BA-078F-3ADD39F37320}"/>
              </a:ext>
            </a:extLst>
          </p:cNvPr>
          <p:cNvSpPr txBox="1">
            <a:spLocks noChangeArrowheads="1"/>
          </p:cNvSpPr>
          <p:nvPr/>
        </p:nvSpPr>
        <p:spPr bwMode="auto">
          <a:xfrm>
            <a:off x="1011238" y="1184275"/>
            <a:ext cx="6511925" cy="3400425"/>
          </a:xfrm>
          <a:prstGeom prst="rect">
            <a:avLst/>
          </a:prstGeom>
          <a:solidFill>
            <a:schemeClr val="hlink"/>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182880" tIns="9144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0"/>
              </a:spcBef>
              <a:buFontTx/>
              <a:buNone/>
            </a:pPr>
            <a:r>
              <a:rPr lang="en-US" altLang="en-US" sz="3800" b="1">
                <a:latin typeface="Arial" panose="020B0604020202020204" pitchFamily="34" charset="0"/>
              </a:rPr>
              <a:t>Therefore, the High Runner lines are a potentially useful model for studying human ADHD, and vice versa!</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Number Placeholder 3">
            <a:extLst>
              <a:ext uri="{FF2B5EF4-FFF2-40B4-BE49-F238E27FC236}">
                <a16:creationId xmlns:a16="http://schemas.microsoft.com/office/drawing/2014/main" id="{373E2D95-629C-9D8E-CAC9-71652860E6A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303DFA9-0837-489F-A526-33B6CE84FC6E}" type="slidenum">
              <a:rPr lang="en-US" altLang="en-US" sz="1400"/>
              <a:pPr>
                <a:spcBef>
                  <a:spcPct val="0"/>
                </a:spcBef>
                <a:buFontTx/>
                <a:buNone/>
              </a:pPr>
              <a:t>37</a:t>
            </a:fld>
            <a:endParaRPr lang="en-US" altLang="en-US" sz="1400"/>
          </a:p>
        </p:txBody>
      </p:sp>
      <p:sp>
        <p:nvSpPr>
          <p:cNvPr id="100355" name="AutoShape 2">
            <a:extLst>
              <a:ext uri="{FF2B5EF4-FFF2-40B4-BE49-F238E27FC236}">
                <a16:creationId xmlns:a16="http://schemas.microsoft.com/office/drawing/2014/main" id="{B748D644-F620-B138-81AC-F52FDE351345}"/>
              </a:ext>
            </a:extLst>
          </p:cNvPr>
          <p:cNvSpPr>
            <a:spLocks noChangeArrowheads="1"/>
          </p:cNvSpPr>
          <p:nvPr/>
        </p:nvSpPr>
        <p:spPr bwMode="auto">
          <a:xfrm>
            <a:off x="273050" y="4021138"/>
            <a:ext cx="8305800" cy="10668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00356" name="Text Box 3">
            <a:extLst>
              <a:ext uri="{FF2B5EF4-FFF2-40B4-BE49-F238E27FC236}">
                <a16:creationId xmlns:a16="http://schemas.microsoft.com/office/drawing/2014/main" id="{FAB84C5A-C0BA-73C3-5497-9FCD381D0D87}"/>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100357" name="Line 4">
            <a:extLst>
              <a:ext uri="{FF2B5EF4-FFF2-40B4-BE49-F238E27FC236}">
                <a16:creationId xmlns:a16="http://schemas.microsoft.com/office/drawing/2014/main" id="{07463BA0-A856-9221-CC1C-02301E046CBC}"/>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0358" name="Text Box 5">
            <a:extLst>
              <a:ext uri="{FF2B5EF4-FFF2-40B4-BE49-F238E27FC236}">
                <a16:creationId xmlns:a16="http://schemas.microsoft.com/office/drawing/2014/main" id="{6AA53EC2-C0E0-45EF-FA04-11AE99F68FAA}"/>
              </a:ext>
            </a:extLst>
          </p:cNvPr>
          <p:cNvSpPr txBox="1">
            <a:spLocks noChangeArrowheads="1"/>
          </p:cNvSpPr>
          <p:nvPr/>
        </p:nvSpPr>
        <p:spPr bwMode="auto">
          <a:xfrm>
            <a:off x="273050" y="1193800"/>
            <a:ext cx="8612188" cy="392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latin typeface="Arial" panose="020B0604020202020204" pitchFamily="34" charset="0"/>
              </a:rPr>
              <a:t>Several dopamine drugs had dif</a:t>
            </a:r>
            <a:r>
              <a:rPr lang="en-US" altLang="en-US" sz="800" b="1">
                <a:latin typeface="Arial" panose="020B0604020202020204" pitchFamily="34" charset="0"/>
              </a:rPr>
              <a:t> </a:t>
            </a:r>
            <a:r>
              <a:rPr lang="en-US" altLang="en-US" sz="3400" b="1">
                <a:latin typeface="Arial" panose="020B0604020202020204" pitchFamily="34" charset="0"/>
              </a:rPr>
              <a:t>ferential</a:t>
            </a:r>
            <a:br>
              <a:rPr lang="en-US" altLang="en-US" sz="3400" b="1">
                <a:latin typeface="Arial" panose="020B0604020202020204" pitchFamily="34" charset="0"/>
              </a:rPr>
            </a:br>
            <a:r>
              <a:rPr lang="en-US" altLang="en-US" sz="3400" b="1">
                <a:latin typeface="Arial" panose="020B0604020202020204" pitchFamily="34" charset="0"/>
              </a:rPr>
              <a:t>   ef</a:t>
            </a:r>
            <a:r>
              <a:rPr lang="en-US" altLang="en-US" sz="800" b="1">
                <a:latin typeface="Arial" panose="020B0604020202020204" pitchFamily="34" charset="0"/>
              </a:rPr>
              <a:t> </a:t>
            </a:r>
            <a:r>
              <a:rPr lang="en-US" altLang="en-US" sz="3400" b="1">
                <a:latin typeface="Arial" panose="020B0604020202020204" pitchFamily="34" charset="0"/>
              </a:rPr>
              <a:t>fects on C and HR lines.</a:t>
            </a:r>
          </a:p>
          <a:p>
            <a:pPr>
              <a:buFontTx/>
              <a:buNone/>
            </a:pPr>
            <a:r>
              <a:rPr lang="en-US" altLang="en-US" sz="3400" b="1">
                <a:latin typeface="Arial" panose="020B0604020202020204" pitchFamily="34" charset="0"/>
              </a:rPr>
              <a:t>For example, Ritalin increased running</a:t>
            </a:r>
            <a:br>
              <a:rPr lang="en-US" altLang="en-US" sz="3400" b="1">
                <a:latin typeface="Arial" panose="020B0604020202020204" pitchFamily="34" charset="0"/>
              </a:rPr>
            </a:br>
            <a:r>
              <a:rPr lang="en-US" altLang="en-US" sz="3400" b="1">
                <a:latin typeface="Arial" panose="020B0604020202020204" pitchFamily="34" charset="0"/>
              </a:rPr>
              <a:t>   in C lines, but decreased it in HR lines,</a:t>
            </a:r>
            <a:br>
              <a:rPr lang="en-US" altLang="en-US" sz="3400" b="1">
                <a:latin typeface="Arial" panose="020B0604020202020204" pitchFamily="34" charset="0"/>
              </a:rPr>
            </a:br>
            <a:r>
              <a:rPr lang="en-US" altLang="en-US" sz="3400" b="1">
                <a:latin typeface="Arial" panose="020B0604020202020204" pitchFamily="34" charset="0"/>
              </a:rPr>
              <a:t>   down to level of controls.</a:t>
            </a:r>
          </a:p>
          <a:p>
            <a:pPr>
              <a:buFontTx/>
              <a:buNone/>
            </a:pPr>
            <a:r>
              <a:rPr lang="en-US" altLang="en-US" sz="3400" b="1">
                <a:latin typeface="Arial" panose="020B0604020202020204" pitchFamily="34" charset="0"/>
              </a:rPr>
              <a:t>No drug increased wheel running in the</a:t>
            </a:r>
            <a:br>
              <a:rPr lang="en-US" altLang="en-US" sz="3400" b="1">
                <a:latin typeface="Arial" panose="020B0604020202020204" pitchFamily="34" charset="0"/>
              </a:rPr>
            </a:br>
            <a:r>
              <a:rPr lang="en-US" altLang="en-US" sz="3400" b="1">
                <a:latin typeface="Arial" panose="020B0604020202020204" pitchFamily="34" charset="0"/>
              </a:rPr>
              <a:t>   High Runner lines.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Number Placeholder 3">
            <a:extLst>
              <a:ext uri="{FF2B5EF4-FFF2-40B4-BE49-F238E27FC236}">
                <a16:creationId xmlns:a16="http://schemas.microsoft.com/office/drawing/2014/main" id="{EADE0DAB-300C-F78B-5E7C-03A61F108EE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ECBCD4B-C95B-4291-B34A-63F650C4F018}" type="slidenum">
              <a:rPr lang="en-US" altLang="en-US" sz="1400"/>
              <a:pPr>
                <a:spcBef>
                  <a:spcPct val="0"/>
                </a:spcBef>
                <a:buFontTx/>
                <a:buNone/>
              </a:pPr>
              <a:t>38</a:t>
            </a:fld>
            <a:endParaRPr lang="en-US" altLang="en-US" sz="1400"/>
          </a:p>
        </p:txBody>
      </p:sp>
      <p:sp>
        <p:nvSpPr>
          <p:cNvPr id="102403" name="AutoShape 2">
            <a:extLst>
              <a:ext uri="{FF2B5EF4-FFF2-40B4-BE49-F238E27FC236}">
                <a16:creationId xmlns:a16="http://schemas.microsoft.com/office/drawing/2014/main" id="{188B6419-670F-69BA-D2FB-B9F9569A5E18}"/>
              </a:ext>
            </a:extLst>
          </p:cNvPr>
          <p:cNvSpPr>
            <a:spLocks noChangeArrowheads="1"/>
          </p:cNvSpPr>
          <p:nvPr/>
        </p:nvSpPr>
        <p:spPr bwMode="auto">
          <a:xfrm>
            <a:off x="273050" y="4021138"/>
            <a:ext cx="8305800" cy="1066800"/>
          </a:xfrm>
          <a:prstGeom prst="roundRect">
            <a:avLst>
              <a:gd name="adj" fmla="val 16667"/>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02404" name="Text Box 3">
            <a:extLst>
              <a:ext uri="{FF2B5EF4-FFF2-40B4-BE49-F238E27FC236}">
                <a16:creationId xmlns:a16="http://schemas.microsoft.com/office/drawing/2014/main" id="{03A927CD-B7D7-2209-365F-75C214AC4562}"/>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102405" name="Line 4">
            <a:extLst>
              <a:ext uri="{FF2B5EF4-FFF2-40B4-BE49-F238E27FC236}">
                <a16:creationId xmlns:a16="http://schemas.microsoft.com/office/drawing/2014/main" id="{6EF95FAD-1AD6-246A-6456-A3E28D9495F9}"/>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06" name="Text Box 5">
            <a:extLst>
              <a:ext uri="{FF2B5EF4-FFF2-40B4-BE49-F238E27FC236}">
                <a16:creationId xmlns:a16="http://schemas.microsoft.com/office/drawing/2014/main" id="{7D0FE5F9-7EB0-2851-657D-DD2250F3FB33}"/>
              </a:ext>
            </a:extLst>
          </p:cNvPr>
          <p:cNvSpPr txBox="1">
            <a:spLocks noChangeArrowheads="1"/>
          </p:cNvSpPr>
          <p:nvPr/>
        </p:nvSpPr>
        <p:spPr bwMode="auto">
          <a:xfrm>
            <a:off x="273050" y="1193800"/>
            <a:ext cx="8612188" cy="3963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latin typeface="Arial" panose="020B0604020202020204" pitchFamily="34" charset="0"/>
              </a:rPr>
              <a:t>Several dopamine drugs had dif</a:t>
            </a:r>
            <a:r>
              <a:rPr lang="en-US" altLang="en-US" sz="800" b="1">
                <a:latin typeface="Arial" panose="020B0604020202020204" pitchFamily="34" charset="0"/>
              </a:rPr>
              <a:t> </a:t>
            </a:r>
            <a:r>
              <a:rPr lang="en-US" altLang="en-US" sz="3400" b="1">
                <a:latin typeface="Arial" panose="020B0604020202020204" pitchFamily="34" charset="0"/>
              </a:rPr>
              <a:t>ferential</a:t>
            </a:r>
            <a:br>
              <a:rPr lang="en-US" altLang="en-US" sz="3400" b="1">
                <a:latin typeface="Arial" panose="020B0604020202020204" pitchFamily="34" charset="0"/>
              </a:rPr>
            </a:br>
            <a:r>
              <a:rPr lang="en-US" altLang="en-US" sz="3400" b="1">
                <a:latin typeface="Arial" panose="020B0604020202020204" pitchFamily="34" charset="0"/>
              </a:rPr>
              <a:t>   ef</a:t>
            </a:r>
            <a:r>
              <a:rPr lang="en-US" altLang="en-US" sz="800" b="1">
                <a:latin typeface="Arial" panose="020B0604020202020204" pitchFamily="34" charset="0"/>
              </a:rPr>
              <a:t> </a:t>
            </a:r>
            <a:r>
              <a:rPr lang="en-US" altLang="en-US" sz="3400" b="1">
                <a:latin typeface="Arial" panose="020B0604020202020204" pitchFamily="34" charset="0"/>
              </a:rPr>
              <a:t>fects on C and HR lines.</a:t>
            </a:r>
          </a:p>
          <a:p>
            <a:pPr>
              <a:buFontTx/>
              <a:buNone/>
            </a:pPr>
            <a:r>
              <a:rPr lang="en-US" altLang="en-US" sz="3400" b="1">
                <a:latin typeface="Arial" panose="020B0604020202020204" pitchFamily="34" charset="0"/>
              </a:rPr>
              <a:t>For example, Ritalin increased running</a:t>
            </a:r>
            <a:br>
              <a:rPr lang="en-US" altLang="en-US" sz="3400" b="1">
                <a:latin typeface="Arial" panose="020B0604020202020204" pitchFamily="34" charset="0"/>
              </a:rPr>
            </a:br>
            <a:r>
              <a:rPr lang="en-US" altLang="en-US" sz="3400" b="1">
                <a:latin typeface="Arial" panose="020B0604020202020204" pitchFamily="34" charset="0"/>
              </a:rPr>
              <a:t>   in C lines, but decreased it in HR lines,</a:t>
            </a:r>
            <a:br>
              <a:rPr lang="en-US" altLang="en-US" sz="3400" b="1">
                <a:latin typeface="Arial" panose="020B0604020202020204" pitchFamily="34" charset="0"/>
              </a:rPr>
            </a:br>
            <a:r>
              <a:rPr lang="en-US" altLang="en-US" sz="3400" b="1">
                <a:latin typeface="Arial" panose="020B0604020202020204" pitchFamily="34" charset="0"/>
              </a:rPr>
              <a:t>   down to level of controls.</a:t>
            </a:r>
          </a:p>
          <a:p>
            <a:pPr>
              <a:buFontTx/>
              <a:buNone/>
            </a:pPr>
            <a:r>
              <a:rPr lang="en-US" altLang="en-US" sz="3400" b="1">
                <a:latin typeface="Arial" panose="020B0604020202020204" pitchFamily="34" charset="0"/>
              </a:rPr>
              <a:t>No drug increased wheel running in the</a:t>
            </a:r>
            <a:br>
              <a:rPr lang="en-US" altLang="en-US" sz="3400" b="1">
                <a:latin typeface="Arial" panose="020B0604020202020204" pitchFamily="34" charset="0"/>
              </a:rPr>
            </a:br>
            <a:r>
              <a:rPr lang="en-US" altLang="en-US" sz="3400" b="1">
                <a:latin typeface="Arial" panose="020B0604020202020204" pitchFamily="34" charset="0"/>
              </a:rPr>
              <a:t>   High Runner lines.</a:t>
            </a:r>
          </a:p>
        </p:txBody>
      </p:sp>
      <p:sp>
        <p:nvSpPr>
          <p:cNvPr id="2059270" name="Text Box 6">
            <a:extLst>
              <a:ext uri="{FF2B5EF4-FFF2-40B4-BE49-F238E27FC236}">
                <a16:creationId xmlns:a16="http://schemas.microsoft.com/office/drawing/2014/main" id="{8EFADF85-B8BE-E203-1405-26E66D6FEB3D}"/>
              </a:ext>
            </a:extLst>
          </p:cNvPr>
          <p:cNvSpPr txBox="1">
            <a:spLocks noChangeArrowheads="1"/>
          </p:cNvSpPr>
          <p:nvPr/>
        </p:nvSpPr>
        <p:spPr bwMode="auto">
          <a:xfrm>
            <a:off x="304800" y="5183188"/>
            <a:ext cx="8610600"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3400" b="1" dirty="0">
                <a:effectLst>
                  <a:outerShdw blurRad="38100" dist="38100" dir="2700000" algn="tl">
                    <a:srgbClr val="C0C0C0"/>
                  </a:outerShdw>
                </a:effectLst>
                <a:latin typeface="Arial" panose="020B0604020202020204" pitchFamily="34" charset="0"/>
              </a:rPr>
              <a:t>     </a:t>
            </a:r>
            <a:r>
              <a:rPr lang="en-US" altLang="en-US" sz="3400" b="1" dirty="0">
                <a:solidFill>
                  <a:srgbClr val="0000FF"/>
                </a:solidFill>
                <a:effectLst>
                  <a:outerShdw blurRad="38100" dist="38100" dir="2700000" algn="tl">
                    <a:srgbClr val="C0C0C0"/>
                  </a:outerShdw>
                </a:effectLst>
                <a:latin typeface="Arial" panose="020B0604020202020204" pitchFamily="34" charset="0"/>
              </a:rPr>
              <a:t>Therefore, motivation and/or ability</a:t>
            </a:r>
            <a:br>
              <a:rPr lang="en-US" altLang="en-US" sz="3400" b="1" dirty="0">
                <a:solidFill>
                  <a:srgbClr val="0000FF"/>
                </a:solidFill>
                <a:effectLst>
                  <a:outerShdw blurRad="38100" dist="38100" dir="2700000" algn="tl">
                    <a:srgbClr val="C0C0C0"/>
                  </a:outerShdw>
                </a:effectLst>
                <a:latin typeface="Arial" panose="020B0604020202020204" pitchFamily="34" charset="0"/>
              </a:rPr>
            </a:br>
            <a:r>
              <a:rPr lang="en-US" altLang="en-US" sz="3400" b="1" dirty="0">
                <a:solidFill>
                  <a:srgbClr val="0000FF"/>
                </a:solidFill>
                <a:effectLst>
                  <a:outerShdw blurRad="38100" dist="38100" dir="2700000" algn="tl">
                    <a:srgbClr val="C0C0C0"/>
                  </a:outerShdw>
                </a:effectLst>
                <a:latin typeface="Arial" panose="020B0604020202020204" pitchFamily="34" charset="0"/>
              </a:rPr>
              <a:t>     to run may be at a physiological limit.</a:t>
            </a:r>
            <a:endParaRPr lang="en-US" altLang="en-US" sz="2400" dirty="0">
              <a:effectLst>
                <a:outerShdw blurRad="38100" dist="38100" dir="2700000" algn="tl">
                  <a:srgbClr val="C0C0C0"/>
                </a:outerShdw>
              </a:effectLst>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Number Placeholder 3">
            <a:extLst>
              <a:ext uri="{FF2B5EF4-FFF2-40B4-BE49-F238E27FC236}">
                <a16:creationId xmlns:a16="http://schemas.microsoft.com/office/drawing/2014/main" id="{75786E47-6AFE-0C9E-FEFA-1E111DA3337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CC4525-346E-40C8-96AE-629BE45CE290}" type="slidenum">
              <a:rPr lang="en-US" altLang="en-US" sz="1400"/>
              <a:pPr>
                <a:spcBef>
                  <a:spcPct val="0"/>
                </a:spcBef>
                <a:buFontTx/>
                <a:buNone/>
              </a:pPr>
              <a:t>39</a:t>
            </a:fld>
            <a:endParaRPr lang="en-US" altLang="en-US" sz="1400"/>
          </a:p>
        </p:txBody>
      </p:sp>
      <p:sp>
        <p:nvSpPr>
          <p:cNvPr id="135171" name="Text Box 5">
            <a:extLst>
              <a:ext uri="{FF2B5EF4-FFF2-40B4-BE49-F238E27FC236}">
                <a16:creationId xmlns:a16="http://schemas.microsoft.com/office/drawing/2014/main" id="{5852755B-B59D-C2F6-C658-2E91B77B1024}"/>
              </a:ext>
            </a:extLst>
          </p:cNvPr>
          <p:cNvSpPr txBox="1">
            <a:spLocks noChangeArrowheads="1"/>
          </p:cNvSpPr>
          <p:nvPr/>
        </p:nvSpPr>
        <p:spPr bwMode="auto">
          <a:xfrm>
            <a:off x="196850" y="1165225"/>
            <a:ext cx="8761413" cy="2628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40000"/>
              </a:spcAft>
              <a:buFontTx/>
              <a:buNone/>
            </a:pPr>
            <a:r>
              <a:rPr lang="en-US" altLang="en-US" b="1">
                <a:latin typeface="Arial" panose="020B0604020202020204" pitchFamily="34" charset="0"/>
              </a:rPr>
              <a:t>Drugs targeting the </a:t>
            </a:r>
            <a:r>
              <a:rPr lang="en-US" altLang="en-US" b="1">
                <a:solidFill>
                  <a:srgbClr val="FF0000"/>
                </a:solidFill>
                <a:latin typeface="Arial" panose="020B0604020202020204" pitchFamily="34" charset="0"/>
              </a:rPr>
              <a:t>(endo)cannabinoid</a:t>
            </a:r>
            <a:r>
              <a:rPr lang="en-US" altLang="en-US" b="1">
                <a:latin typeface="Arial" panose="020B0604020202020204" pitchFamily="34" charset="0"/>
              </a:rPr>
              <a:t> receptor-1 (CB1), in both sexes.</a:t>
            </a:r>
          </a:p>
          <a:p>
            <a:pPr>
              <a:lnSpc>
                <a:spcPct val="95000"/>
              </a:lnSpc>
              <a:spcBef>
                <a:spcPct val="0"/>
              </a:spcBef>
              <a:spcAft>
                <a:spcPct val="40000"/>
              </a:spcAft>
              <a:buFontTx/>
              <a:buNone/>
            </a:pPr>
            <a:r>
              <a:rPr lang="en-US" altLang="en-US" b="1">
                <a:latin typeface="Arial" panose="020B0604020202020204" pitchFamily="34" charset="0"/>
              </a:rPr>
              <a:t>HR females responded differently to the antagonist (</a:t>
            </a:r>
            <a:r>
              <a:rPr lang="en-US" altLang="en-US" b="1">
                <a:solidFill>
                  <a:srgbClr val="FF0000"/>
                </a:solidFill>
                <a:latin typeface="Arial" panose="020B0604020202020204" pitchFamily="34" charset="0"/>
              </a:rPr>
              <a:t>rimonabant</a:t>
            </a:r>
            <a:r>
              <a:rPr lang="en-US" altLang="en-US" b="1">
                <a:latin typeface="Arial" panose="020B0604020202020204" pitchFamily="34" charset="0"/>
              </a:rPr>
              <a:t>), whereas HR males responded differently to the agonist (WIN).</a:t>
            </a:r>
          </a:p>
        </p:txBody>
      </p:sp>
      <p:sp>
        <p:nvSpPr>
          <p:cNvPr id="135172" name="Text Box 3">
            <a:extLst>
              <a:ext uri="{FF2B5EF4-FFF2-40B4-BE49-F238E27FC236}">
                <a16:creationId xmlns:a16="http://schemas.microsoft.com/office/drawing/2014/main" id="{3060463F-0D09-A8CB-D561-A5E931F198F9}"/>
              </a:ext>
            </a:extLst>
          </p:cNvPr>
          <p:cNvSpPr txBox="1">
            <a:spLocks noChangeArrowheads="1"/>
          </p:cNvSpPr>
          <p:nvPr/>
        </p:nvSpPr>
        <p:spPr bwMode="auto">
          <a:xfrm>
            <a:off x="227013" y="44450"/>
            <a:ext cx="8916987"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5000" b="1">
                <a:solidFill>
                  <a:srgbClr val="FF0000"/>
                </a:solidFill>
                <a:latin typeface="Arial" panose="020B0604020202020204" pitchFamily="34" charset="0"/>
              </a:rPr>
              <a:t>    Results: Pharmacology</a:t>
            </a:r>
            <a:endParaRPr lang="en-US" altLang="en-US" sz="5000" b="1">
              <a:solidFill>
                <a:srgbClr val="0000FF"/>
              </a:solidFill>
              <a:latin typeface="Arial" panose="020B0604020202020204" pitchFamily="34" charset="0"/>
            </a:endParaRPr>
          </a:p>
        </p:txBody>
      </p:sp>
      <p:sp>
        <p:nvSpPr>
          <p:cNvPr id="135173" name="Line 4">
            <a:extLst>
              <a:ext uri="{FF2B5EF4-FFF2-40B4-BE49-F238E27FC236}">
                <a16:creationId xmlns:a16="http://schemas.microsoft.com/office/drawing/2014/main" id="{AD618C76-20C8-A7FD-6026-59F3387B3CEB}"/>
              </a:ext>
            </a:extLst>
          </p:cNvPr>
          <p:cNvSpPr>
            <a:spLocks noChangeShapeType="1"/>
          </p:cNvSpPr>
          <p:nvPr/>
        </p:nvSpPr>
        <p:spPr bwMode="auto">
          <a:xfrm>
            <a:off x="227013" y="1004888"/>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6614" name="Text Box 6">
            <a:extLst>
              <a:ext uri="{FF2B5EF4-FFF2-40B4-BE49-F238E27FC236}">
                <a16:creationId xmlns:a16="http://schemas.microsoft.com/office/drawing/2014/main" id="{4E7493B0-EFFE-4E51-7143-F38E4FB2C0AC}"/>
              </a:ext>
            </a:extLst>
          </p:cNvPr>
          <p:cNvSpPr txBox="1">
            <a:spLocks noChangeArrowheads="1"/>
          </p:cNvSpPr>
          <p:nvPr/>
        </p:nvSpPr>
        <p:spPr bwMode="auto">
          <a:xfrm>
            <a:off x="1169988" y="4400550"/>
            <a:ext cx="7775575"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10000"/>
              </a:spcBef>
              <a:defRPr/>
            </a:pPr>
            <a:r>
              <a:rPr lang="en-US" altLang="en-US" sz="3000" b="1">
                <a:solidFill>
                  <a:srgbClr val="0000FF"/>
                </a:solidFill>
                <a:effectLst>
                  <a:outerShdw blurRad="38100" dist="38100" dir="2700000" algn="tl">
                    <a:srgbClr val="C0C0C0"/>
                  </a:outerShdw>
                </a:effectLst>
                <a:latin typeface="Arial" panose="020B0604020202020204" pitchFamily="34" charset="0"/>
              </a:rPr>
              <a:t>This sex-specific evolution has implications for understanding the evolution of sexual dimorphism and also for the treatment of obesity, smoking, etc.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16614"/>
                                        </p:tgtEl>
                                        <p:attrNameLst>
                                          <p:attrName>style.visibility</p:attrName>
                                        </p:attrNameLst>
                                      </p:cBhvr>
                                      <p:to>
                                        <p:strVal val="visible"/>
                                      </p:to>
                                    </p:set>
                                    <p:anim calcmode="lin" valueType="num">
                                      <p:cBhvr additive="base">
                                        <p:cTn id="7" dur="500" fill="hold"/>
                                        <p:tgtEl>
                                          <p:spTgt spid="2116614"/>
                                        </p:tgtEl>
                                        <p:attrNameLst>
                                          <p:attrName>ppt_x</p:attrName>
                                        </p:attrNameLst>
                                      </p:cBhvr>
                                      <p:tavLst>
                                        <p:tav tm="0">
                                          <p:val>
                                            <p:strVal val="0-#ppt_w/2"/>
                                          </p:val>
                                        </p:tav>
                                        <p:tav tm="100000">
                                          <p:val>
                                            <p:strVal val="#ppt_x"/>
                                          </p:val>
                                        </p:tav>
                                      </p:tavLst>
                                    </p:anim>
                                    <p:anim calcmode="lin" valueType="num">
                                      <p:cBhvr additive="base">
                                        <p:cTn id="8" dur="500" fill="hold"/>
                                        <p:tgtEl>
                                          <p:spTgt spid="21166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661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3">
            <a:extLst>
              <a:ext uri="{FF2B5EF4-FFF2-40B4-BE49-F238E27FC236}">
                <a16:creationId xmlns:a16="http://schemas.microsoft.com/office/drawing/2014/main" id="{C7F3DF26-5EB2-276C-F7B0-7D707D3A436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8FB4A92-5CC4-4B1A-B2B5-8C3081F040C0}" type="slidenum">
              <a:rPr lang="en-US" altLang="en-US" sz="1400"/>
              <a:pPr>
                <a:spcBef>
                  <a:spcPct val="0"/>
                </a:spcBef>
                <a:buFontTx/>
                <a:buNone/>
              </a:pPr>
              <a:t>4</a:t>
            </a:fld>
            <a:endParaRPr lang="en-US" altLang="en-US" sz="1400"/>
          </a:p>
        </p:txBody>
      </p:sp>
      <p:sp>
        <p:nvSpPr>
          <p:cNvPr id="34819" name="Line 3">
            <a:extLst>
              <a:ext uri="{FF2B5EF4-FFF2-40B4-BE49-F238E27FC236}">
                <a16:creationId xmlns:a16="http://schemas.microsoft.com/office/drawing/2014/main" id="{32951FC9-D5AD-3987-A5C6-6C369A6B243C}"/>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820" name="Text Box 4">
            <a:extLst>
              <a:ext uri="{FF2B5EF4-FFF2-40B4-BE49-F238E27FC236}">
                <a16:creationId xmlns:a16="http://schemas.microsoft.com/office/drawing/2014/main" id="{3803292F-D115-A7E7-529E-DEBD5E126D48}"/>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Selection experiment advantages</a:t>
            </a:r>
          </a:p>
        </p:txBody>
      </p:sp>
      <p:sp>
        <p:nvSpPr>
          <p:cNvPr id="34821" name="Text Box 3">
            <a:extLst>
              <a:ext uri="{FF2B5EF4-FFF2-40B4-BE49-F238E27FC236}">
                <a16:creationId xmlns:a16="http://schemas.microsoft.com/office/drawing/2014/main" id="{0C69A84B-D2FB-AA9A-ECFF-60AF623EF72C}"/>
              </a:ext>
            </a:extLst>
          </p:cNvPr>
          <p:cNvSpPr txBox="1">
            <a:spLocks noChangeArrowheads="1"/>
          </p:cNvSpPr>
          <p:nvPr/>
        </p:nvSpPr>
        <p:spPr bwMode="auto">
          <a:xfrm>
            <a:off x="120650" y="920750"/>
            <a:ext cx="8990013" cy="24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buFontTx/>
              <a:buNone/>
            </a:pPr>
            <a:r>
              <a:rPr lang="en-US" altLang="en-US" sz="2600">
                <a:latin typeface="Arial" panose="020B0604020202020204" pitchFamily="34" charset="0"/>
              </a:rPr>
              <a:t>Start with outbred, genetically variable, "healthy" population</a:t>
            </a:r>
          </a:p>
          <a:p>
            <a:pPr>
              <a:spcBef>
                <a:spcPct val="0"/>
              </a:spcBef>
              <a:spcAft>
                <a:spcPts val="600"/>
              </a:spcAft>
              <a:buFontTx/>
              <a:buNone/>
            </a:pPr>
            <a:r>
              <a:rPr lang="en-US" altLang="en-US" sz="2600">
                <a:latin typeface="Arial" panose="020B0604020202020204" pitchFamily="34" charset="0"/>
              </a:rPr>
              <a:t>Target particular phenotypes, such as voluntary exercise</a:t>
            </a:r>
          </a:p>
          <a:p>
            <a:pPr>
              <a:spcBef>
                <a:spcPct val="0"/>
              </a:spcBef>
              <a:spcAft>
                <a:spcPts val="600"/>
              </a:spcAft>
              <a:buFontTx/>
              <a:buNone/>
            </a:pPr>
            <a:r>
              <a:rPr lang="en-US" altLang="en-US" sz="2600">
                <a:latin typeface="Arial" panose="020B0604020202020204" pitchFamily="34" charset="0"/>
              </a:rPr>
              <a:t>Observe evolutionary changes in real time</a:t>
            </a:r>
          </a:p>
          <a:p>
            <a:pPr>
              <a:spcBef>
                <a:spcPct val="0"/>
              </a:spcBef>
              <a:spcAft>
                <a:spcPts val="600"/>
              </a:spcAft>
              <a:buFontTx/>
              <a:buNone/>
            </a:pPr>
            <a:r>
              <a:rPr lang="en-US" altLang="en-US" sz="2600">
                <a:latin typeface="Arial" panose="020B0604020202020204" pitchFamily="34" charset="0"/>
              </a:rPr>
              <a:t>Replicate the selected lines to allow strong inference</a:t>
            </a:r>
          </a:p>
          <a:p>
            <a:pPr>
              <a:spcBef>
                <a:spcPct val="0"/>
              </a:spcBef>
              <a:spcAft>
                <a:spcPts val="600"/>
              </a:spcAft>
              <a:buFontTx/>
              <a:buNone/>
            </a:pPr>
            <a:r>
              <a:rPr lang="en-US" altLang="en-US" sz="2600">
                <a:latin typeface="Arial" panose="020B0604020202020204" pitchFamily="34" charset="0"/>
              </a:rPr>
              <a:t>Use model organisms to facilitate genetic analyses</a:t>
            </a:r>
          </a:p>
        </p:txBody>
      </p:sp>
      <p:sp>
        <p:nvSpPr>
          <p:cNvPr id="34822" name="Text Box 5">
            <a:extLst>
              <a:ext uri="{FF2B5EF4-FFF2-40B4-BE49-F238E27FC236}">
                <a16:creationId xmlns:a16="http://schemas.microsoft.com/office/drawing/2014/main" id="{67720412-9AA2-3F59-266A-EE8BB4C46537}"/>
              </a:ext>
            </a:extLst>
          </p:cNvPr>
          <p:cNvSpPr txBox="1">
            <a:spLocks noChangeArrowheads="1"/>
          </p:cNvSpPr>
          <p:nvPr/>
        </p:nvSpPr>
        <p:spPr bwMode="auto">
          <a:xfrm>
            <a:off x="501650" y="5688013"/>
            <a:ext cx="8985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chemeClr val="bg1"/>
                </a:solidFill>
                <a:latin typeface="Arial" panose="020B0604020202020204" pitchFamily="34" charset="0"/>
              </a:rPr>
              <a:t>2009</a:t>
            </a:r>
          </a:p>
        </p:txBody>
      </p:sp>
      <p:pic>
        <p:nvPicPr>
          <p:cNvPr id="34823" name="Picture 2">
            <a:extLst>
              <a:ext uri="{FF2B5EF4-FFF2-40B4-BE49-F238E27FC236}">
                <a16:creationId xmlns:a16="http://schemas.microsoft.com/office/drawing/2014/main" id="{5A00BA4B-2602-81BC-DA6B-F550DB7A45E1}"/>
              </a:ext>
            </a:extLst>
          </p:cNvPr>
          <p:cNvPicPr>
            <a:picLocks noChangeAspect="1"/>
          </p:cNvPicPr>
          <p:nvPr/>
        </p:nvPicPr>
        <p:blipFill>
          <a:blip r:embed="rId3">
            <a:extLst>
              <a:ext uri="{28A0092B-C50C-407E-A947-70E740481C1C}">
                <a14:useLocalDpi xmlns:a14="http://schemas.microsoft.com/office/drawing/2010/main" val="0"/>
              </a:ext>
            </a:extLst>
          </a:blip>
          <a:srcRect r="17583"/>
          <a:stretch>
            <a:fillRect/>
          </a:stretch>
        </p:blipFill>
        <p:spPr bwMode="auto">
          <a:xfrm>
            <a:off x="1874838" y="4303713"/>
            <a:ext cx="3746500"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4" name="Picture 5" descr="Jogging_girl_www">
            <a:extLst>
              <a:ext uri="{FF2B5EF4-FFF2-40B4-BE49-F238E27FC236}">
                <a16:creationId xmlns:a16="http://schemas.microsoft.com/office/drawing/2014/main" id="{AAF9873D-3620-DD08-20BE-D8C7B6A10D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415" t="1819" r="6415" b="3636"/>
          <a:stretch>
            <a:fillRect/>
          </a:stretch>
        </p:blipFill>
        <p:spPr bwMode="auto">
          <a:xfrm>
            <a:off x="228600" y="3368675"/>
            <a:ext cx="2552700" cy="244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5" name="Picture 3">
            <a:extLst>
              <a:ext uri="{FF2B5EF4-FFF2-40B4-BE49-F238E27FC236}">
                <a16:creationId xmlns:a16="http://schemas.microsoft.com/office/drawing/2014/main" id="{FAF94229-72B3-FABD-23A1-013FAD5DC349}"/>
              </a:ext>
            </a:extLst>
          </p:cNvPr>
          <p:cNvPicPr>
            <a:picLocks noChangeAspect="1"/>
          </p:cNvPicPr>
          <p:nvPr/>
        </p:nvPicPr>
        <p:blipFill>
          <a:blip r:embed="rId5">
            <a:extLst>
              <a:ext uri="{28A0092B-C50C-407E-A947-70E740481C1C}">
                <a14:useLocalDpi xmlns:a14="http://schemas.microsoft.com/office/drawing/2010/main" val="0"/>
              </a:ext>
            </a:extLst>
          </a:blip>
          <a:srcRect l="3976"/>
          <a:stretch>
            <a:fillRect/>
          </a:stretch>
        </p:blipFill>
        <p:spPr bwMode="auto">
          <a:xfrm>
            <a:off x="5507038" y="3414713"/>
            <a:ext cx="3636962" cy="227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Number Placeholder 3">
            <a:extLst>
              <a:ext uri="{FF2B5EF4-FFF2-40B4-BE49-F238E27FC236}">
                <a16:creationId xmlns:a16="http://schemas.microsoft.com/office/drawing/2014/main" id="{C1D7391D-A260-DD87-4C92-62388C27CE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E980576-4EFA-43DF-9FBF-8CCA5CC03638}" type="slidenum">
              <a:rPr lang="en-US" altLang="en-US" sz="1400"/>
              <a:pPr>
                <a:spcBef>
                  <a:spcPct val="0"/>
                </a:spcBef>
                <a:buFontTx/>
                <a:buNone/>
              </a:pPr>
              <a:t>40</a:t>
            </a:fld>
            <a:endParaRPr lang="en-US" altLang="en-US" sz="1400"/>
          </a:p>
        </p:txBody>
      </p:sp>
      <p:pic>
        <p:nvPicPr>
          <p:cNvPr id="104451" name="Picture 4" descr="2_MICE_Theodore_Garland">
            <a:extLst>
              <a:ext uri="{FF2B5EF4-FFF2-40B4-BE49-F238E27FC236}">
                <a16:creationId xmlns:a16="http://schemas.microsoft.com/office/drawing/2014/main" id="{2D6D7D80-EB36-1F03-97A9-47F82AB5CE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7213" y="-14288"/>
            <a:ext cx="10602913" cy="6880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23" name="Text Box 3">
            <a:extLst>
              <a:ext uri="{FF2B5EF4-FFF2-40B4-BE49-F238E27FC236}">
                <a16:creationId xmlns:a16="http://schemas.microsoft.com/office/drawing/2014/main" id="{AC32466B-C460-90E8-0036-1789BA7BFE71}"/>
              </a:ext>
            </a:extLst>
          </p:cNvPr>
          <p:cNvSpPr txBox="1">
            <a:spLocks noChangeArrowheads="1"/>
          </p:cNvSpPr>
          <p:nvPr/>
        </p:nvSpPr>
        <p:spPr bwMode="auto">
          <a:xfrm>
            <a:off x="0" y="-14288"/>
            <a:ext cx="9144000" cy="2376488"/>
          </a:xfrm>
          <a:prstGeom prst="rect">
            <a:avLst/>
          </a:prstGeom>
          <a:noFill/>
          <a:ln>
            <a:noFill/>
          </a:ln>
          <a:effectLst/>
          <a:extLst>
            <a:ext uri="{909E8E84-426E-40DD-AFC4-6F175D3DCCD1}">
              <a14:hiddenFill xmlns:a14="http://schemas.microsoft.com/office/drawing/2010/main">
                <a:solidFill>
                  <a:srgbClr val="FF9900">
                    <a:alpha val="28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nSpc>
                <a:spcPct val="95000"/>
              </a:lnSpc>
              <a:defRPr/>
            </a:pPr>
            <a:r>
              <a:rPr lang="en-US" altLang="en-US" sz="8000" b="1" dirty="0">
                <a:solidFill>
                  <a:srgbClr val="FF0000"/>
                </a:solidFill>
                <a:effectLst>
                  <a:outerShdw blurRad="38100" dist="38100" dir="2700000" algn="tl">
                    <a:srgbClr val="C0C0C0"/>
                  </a:outerShdw>
                </a:effectLst>
                <a:latin typeface="Helvetica" panose="020B0604020202020204" pitchFamily="34" charset="0"/>
              </a:rPr>
              <a:t>        Exercise</a:t>
            </a:r>
            <a:br>
              <a:rPr lang="en-US" altLang="en-US" sz="8000" b="1" dirty="0">
                <a:solidFill>
                  <a:srgbClr val="FF0000"/>
                </a:solidFill>
                <a:effectLst>
                  <a:outerShdw blurRad="38100" dist="38100" dir="2700000" algn="tl">
                    <a:srgbClr val="C0C0C0"/>
                  </a:outerShdw>
                </a:effectLst>
                <a:latin typeface="Helvetica" panose="020B0604020202020204" pitchFamily="34" charset="0"/>
              </a:rPr>
            </a:br>
            <a:r>
              <a:rPr lang="en-US" altLang="en-US" sz="8000" b="1" dirty="0">
                <a:solidFill>
                  <a:srgbClr val="FF0000"/>
                </a:solidFill>
                <a:effectLst>
                  <a:outerShdw blurRad="38100" dist="38100" dir="2700000" algn="tl">
                    <a:srgbClr val="C0C0C0"/>
                  </a:outerShdw>
                </a:effectLst>
                <a:latin typeface="Helvetica" panose="020B0604020202020204" pitchFamily="34" charset="0"/>
              </a:rPr>
              <a:t>     Adaptations?</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Number Placeholder 3">
            <a:extLst>
              <a:ext uri="{FF2B5EF4-FFF2-40B4-BE49-F238E27FC236}">
                <a16:creationId xmlns:a16="http://schemas.microsoft.com/office/drawing/2014/main" id="{27FA9658-5D9B-E1DD-F2A4-6204CE099E8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FC42AEB-2C59-4E8D-909B-ADB6C23D7BF5}" type="slidenum">
              <a:rPr lang="en-US" altLang="en-US" sz="1400"/>
              <a:pPr>
                <a:spcBef>
                  <a:spcPct val="0"/>
                </a:spcBef>
                <a:buFontTx/>
                <a:buNone/>
              </a:pPr>
              <a:t>41</a:t>
            </a:fld>
            <a:endParaRPr lang="en-US" altLang="en-US" sz="1400"/>
          </a:p>
        </p:txBody>
      </p:sp>
      <p:pic>
        <p:nvPicPr>
          <p:cNvPr id="106499" name="Picture 2" descr="Endurance_G50_Meek_DSCF1599_TG">
            <a:extLst>
              <a:ext uri="{FF2B5EF4-FFF2-40B4-BE49-F238E27FC236}">
                <a16:creationId xmlns:a16="http://schemas.microsoft.com/office/drawing/2014/main" id="{6449B191-8DB4-14E1-736A-C58966A18B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900" y="752475"/>
            <a:ext cx="9244013" cy="578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0291" name="Rectangle 3">
            <a:extLst>
              <a:ext uri="{FF2B5EF4-FFF2-40B4-BE49-F238E27FC236}">
                <a16:creationId xmlns:a16="http://schemas.microsoft.com/office/drawing/2014/main" id="{A875BF99-09F5-F2CE-B991-219DC5B9B1BA}"/>
              </a:ext>
            </a:extLst>
          </p:cNvPr>
          <p:cNvSpPr>
            <a:spLocks noChangeArrowheads="1"/>
          </p:cNvSpPr>
          <p:nvPr/>
        </p:nvSpPr>
        <p:spPr bwMode="auto">
          <a:xfrm>
            <a:off x="396875" y="55563"/>
            <a:ext cx="86487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400">
                <a:solidFill>
                  <a:schemeClr val="tx2"/>
                </a:solidFill>
                <a:latin typeface="Times New Roman" panose="02020603050405020304" pitchFamily="18" charset="0"/>
              </a:defRPr>
            </a:lvl1pPr>
            <a:lvl2pPr algn="ctr">
              <a:defRPr sz="4400">
                <a:solidFill>
                  <a:schemeClr val="tx2"/>
                </a:solidFill>
                <a:latin typeface="Times New Roman" panose="02020603050405020304" pitchFamily="18" charset="0"/>
              </a:defRPr>
            </a:lvl2pPr>
            <a:lvl3pPr algn="ctr">
              <a:defRPr sz="4400">
                <a:solidFill>
                  <a:schemeClr val="tx2"/>
                </a:solidFill>
                <a:latin typeface="Times New Roman" panose="02020603050405020304" pitchFamily="18" charset="0"/>
              </a:defRPr>
            </a:lvl3pPr>
            <a:lvl4pPr algn="ctr">
              <a:defRPr sz="4400">
                <a:solidFill>
                  <a:schemeClr val="tx2"/>
                </a:solidFill>
                <a:latin typeface="Times New Roman" panose="02020603050405020304" pitchFamily="18" charset="0"/>
              </a:defRPr>
            </a:lvl4pPr>
            <a:lvl5pPr algn="ctr">
              <a:defRPr sz="4400">
                <a:solidFill>
                  <a:schemeClr val="tx2"/>
                </a:solidFill>
                <a:latin typeface="Times New Roman" panose="02020603050405020304" pitchFamily="18" charset="0"/>
              </a:defRPr>
            </a:lvl5pPr>
            <a:lvl6pPr marL="457200" algn="ctr" eaLnBrk="0" fontAlgn="base" hangingPunct="0">
              <a:spcBef>
                <a:spcPct val="0"/>
              </a:spcBef>
              <a:spcAft>
                <a:spcPct val="0"/>
              </a:spcAft>
              <a:defRPr sz="4400">
                <a:solidFill>
                  <a:schemeClr val="tx2"/>
                </a:solidFill>
                <a:latin typeface="Times New Roman" panose="02020603050405020304" pitchFamily="18" charset="0"/>
              </a:defRPr>
            </a:lvl6pPr>
            <a:lvl7pPr marL="914400" algn="ctr" eaLnBrk="0" fontAlgn="base" hangingPunct="0">
              <a:spcBef>
                <a:spcPct val="0"/>
              </a:spcBef>
              <a:spcAft>
                <a:spcPct val="0"/>
              </a:spcAft>
              <a:defRPr sz="4400">
                <a:solidFill>
                  <a:schemeClr val="tx2"/>
                </a:solidFill>
                <a:latin typeface="Times New Roman" panose="02020603050405020304" pitchFamily="18" charset="0"/>
              </a:defRPr>
            </a:lvl7pPr>
            <a:lvl8pPr marL="1371600" algn="ctr" eaLnBrk="0" fontAlgn="base" hangingPunct="0">
              <a:spcBef>
                <a:spcPct val="0"/>
              </a:spcBef>
              <a:spcAft>
                <a:spcPct val="0"/>
              </a:spcAft>
              <a:defRPr sz="4400">
                <a:solidFill>
                  <a:schemeClr val="tx2"/>
                </a:solidFill>
                <a:latin typeface="Times New Roman" panose="02020603050405020304" pitchFamily="18" charset="0"/>
              </a:defRPr>
            </a:lvl8pPr>
            <a:lvl9pPr marL="1828800" algn="ctr" eaLnBrk="0" fontAlgn="base" hangingPunct="0">
              <a:spcBef>
                <a:spcPct val="0"/>
              </a:spcBef>
              <a:spcAft>
                <a:spcPct val="0"/>
              </a:spcAft>
              <a:defRPr sz="4400">
                <a:solidFill>
                  <a:schemeClr val="tx2"/>
                </a:solidFill>
                <a:latin typeface="Times New Roman" panose="02020603050405020304" pitchFamily="18" charset="0"/>
              </a:defRPr>
            </a:lvl9pPr>
          </a:lstStyle>
          <a:p>
            <a:pPr algn="l">
              <a:defRPr/>
            </a:pPr>
            <a:r>
              <a:rPr lang="en-US" altLang="en-US" sz="3600" b="1" dirty="0">
                <a:solidFill>
                  <a:schemeClr val="tx1"/>
                </a:solidFill>
                <a:effectLst>
                  <a:outerShdw blurRad="38100" dist="38100" dir="2700000" algn="tl">
                    <a:srgbClr val="C0C0C0"/>
                  </a:outerShdw>
                </a:effectLst>
                <a:latin typeface="Arial" panose="020B0604020202020204" pitchFamily="34" charset="0"/>
              </a:rPr>
              <a:t>Higher Treadmill Endurance Capacity</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Number Placeholder 3">
            <a:extLst>
              <a:ext uri="{FF2B5EF4-FFF2-40B4-BE49-F238E27FC236}">
                <a16:creationId xmlns:a16="http://schemas.microsoft.com/office/drawing/2014/main" id="{E1E2EE2B-F8F6-45FF-AA56-A7B327333FC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FD050D2-7C1A-4C0A-BFA9-E042095DFCD0}" type="slidenum">
              <a:rPr lang="en-US" altLang="en-US" sz="1400"/>
              <a:pPr>
                <a:spcBef>
                  <a:spcPct val="0"/>
                </a:spcBef>
                <a:buFontTx/>
                <a:buNone/>
              </a:pPr>
              <a:t>42</a:t>
            </a:fld>
            <a:endParaRPr lang="en-US" altLang="en-US" sz="1400"/>
          </a:p>
        </p:txBody>
      </p:sp>
      <p:pic>
        <p:nvPicPr>
          <p:cNvPr id="108547" name="Picture 2" descr="Treadmill_Chappell_2">
            <a:extLst>
              <a:ext uri="{FF2B5EF4-FFF2-40B4-BE49-F238E27FC236}">
                <a16:creationId xmlns:a16="http://schemas.microsoft.com/office/drawing/2014/main" id="{88508657-28C1-4891-E2F7-DD3ADBFD0D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6838"/>
            <a:ext cx="9271000" cy="695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03" name="Text Box 3">
            <a:extLst>
              <a:ext uri="{FF2B5EF4-FFF2-40B4-BE49-F238E27FC236}">
                <a16:creationId xmlns:a16="http://schemas.microsoft.com/office/drawing/2014/main" id="{0690F231-2952-6A96-FF5D-AB7719D59616}"/>
              </a:ext>
            </a:extLst>
          </p:cNvPr>
          <p:cNvSpPr txBox="1">
            <a:spLocks noChangeArrowheads="1"/>
          </p:cNvSpPr>
          <p:nvPr/>
        </p:nvSpPr>
        <p:spPr bwMode="auto">
          <a:xfrm>
            <a:off x="55563" y="11113"/>
            <a:ext cx="9050337" cy="720725"/>
          </a:xfrm>
          <a:prstGeom prst="rect">
            <a:avLst/>
          </a:prstGeom>
          <a:solidFill>
            <a:srgbClr val="FF99CC"/>
          </a:solidFill>
          <a:ln w="254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lstStyle/>
          <a:p>
            <a:pPr>
              <a:lnSpc>
                <a:spcPct val="90000"/>
              </a:lnSpc>
              <a:defRPr/>
            </a:pPr>
            <a:r>
              <a:rPr lang="en-US" altLang="en-US" sz="4400" b="1" dirty="0">
                <a:solidFill>
                  <a:srgbClr val="FF0000"/>
                </a:solidFill>
                <a:effectLst>
                  <a:outerShdw blurRad="38100" dist="38100" dir="2700000" algn="tl">
                    <a:srgbClr val="000000"/>
                  </a:outerShdw>
                </a:effectLst>
                <a:latin typeface="Arial" panose="020B0604020202020204" pitchFamily="34" charset="0"/>
              </a:rPr>
              <a:t>Higher Maximal Aerobic Capacity</a:t>
            </a:r>
          </a:p>
        </p:txBody>
      </p:sp>
      <p:sp>
        <p:nvSpPr>
          <p:cNvPr id="1331204" name="Text Box 4">
            <a:extLst>
              <a:ext uri="{FF2B5EF4-FFF2-40B4-BE49-F238E27FC236}">
                <a16:creationId xmlns:a16="http://schemas.microsoft.com/office/drawing/2014/main" id="{782503BF-CB54-BF6A-5D20-6782C8E5A770}"/>
              </a:ext>
            </a:extLst>
          </p:cNvPr>
          <p:cNvSpPr txBox="1">
            <a:spLocks noChangeArrowheads="1"/>
          </p:cNvSpPr>
          <p:nvPr/>
        </p:nvSpPr>
        <p:spPr bwMode="auto">
          <a:xfrm>
            <a:off x="531813" y="5222875"/>
            <a:ext cx="8102600" cy="1501775"/>
          </a:xfrm>
          <a:prstGeom prst="rect">
            <a:avLst/>
          </a:prstGeom>
          <a:gradFill rotWithShape="1">
            <a:gsLst>
              <a:gs pos="0">
                <a:srgbClr val="FF99CC">
                  <a:gamma/>
                  <a:shade val="46275"/>
                  <a:invGamma/>
                </a:srgbClr>
              </a:gs>
              <a:gs pos="50000">
                <a:srgbClr val="FF99CC"/>
              </a:gs>
              <a:gs pos="100000">
                <a:srgbClr val="FF99CC">
                  <a:gamma/>
                  <a:shade val="46275"/>
                  <a:invGamma/>
                </a:srgbClr>
              </a:gs>
            </a:gsLst>
            <a:lin ang="5400000" scaled="1"/>
          </a:gra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pPr>
              <a:lnSpc>
                <a:spcPct val="90000"/>
              </a:lnSpc>
              <a:defRPr/>
            </a:pPr>
            <a:r>
              <a:rPr lang="en-US" altLang="en-US" sz="5000" b="1" dirty="0">
                <a:solidFill>
                  <a:srgbClr val="FF0000"/>
                </a:solidFill>
                <a:effectLst>
                  <a:outerShdw blurRad="38100" dist="38100" dir="2700000" algn="tl">
                    <a:srgbClr val="000000"/>
                  </a:outerShdw>
                </a:effectLst>
                <a:latin typeface="Arial" panose="020B0604020202020204" pitchFamily="34" charset="0"/>
              </a:rPr>
              <a:t>Single best indicator of cardiopulmonary function</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3">
            <a:extLst>
              <a:ext uri="{FF2B5EF4-FFF2-40B4-BE49-F238E27FC236}">
                <a16:creationId xmlns:a16="http://schemas.microsoft.com/office/drawing/2014/main" id="{EF222DB8-C171-4F27-6344-9B01BFC18FE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02EE1B-405B-4D74-8A3D-87AD91C4F961}" type="slidenum">
              <a:rPr lang="en-US" altLang="en-US" sz="1400"/>
              <a:pPr>
                <a:spcBef>
                  <a:spcPct val="0"/>
                </a:spcBef>
                <a:buFontTx/>
                <a:buNone/>
              </a:pPr>
              <a:t>43</a:t>
            </a:fld>
            <a:endParaRPr lang="en-US" altLang="en-US" sz="1400"/>
          </a:p>
        </p:txBody>
      </p:sp>
      <p:sp>
        <p:nvSpPr>
          <p:cNvPr id="112643" name="Text Box 2">
            <a:extLst>
              <a:ext uri="{FF2B5EF4-FFF2-40B4-BE49-F238E27FC236}">
                <a16:creationId xmlns:a16="http://schemas.microsoft.com/office/drawing/2014/main" id="{4105F296-FA85-BA81-89FE-FE0847C682F0}"/>
              </a:ext>
            </a:extLst>
          </p:cNvPr>
          <p:cNvSpPr txBox="1">
            <a:spLocks noChangeArrowheads="1"/>
          </p:cNvSpPr>
          <p:nvPr/>
        </p:nvSpPr>
        <p:spPr bwMode="auto">
          <a:xfrm>
            <a:off x="371475" y="1163638"/>
            <a:ext cx="8459788" cy="5438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Larger Hear</a:t>
            </a:r>
            <a:r>
              <a:rPr lang="en-US" altLang="en-US" sz="10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ts</a:t>
            </a:r>
          </a:p>
          <a:p>
            <a:pPr>
              <a:spcBef>
                <a:spcPct val="0"/>
              </a:spcBef>
              <a:buFontTx/>
              <a:buNone/>
            </a:pPr>
            <a:r>
              <a:rPr lang="en-US" altLang="en-US">
                <a:solidFill>
                  <a:srgbClr val="0000FF"/>
                </a:solidFill>
                <a:latin typeface="Arial" panose="020B0604020202020204" pitchFamily="34" charset="0"/>
              </a:rPr>
              <a:t>(adjusted for differences in body mass)</a:t>
            </a:r>
          </a:p>
          <a:p>
            <a:pPr>
              <a:spcBef>
                <a:spcPct val="0"/>
              </a:spcBef>
              <a:buFontTx/>
              <a:buNone/>
            </a:pPr>
            <a:endParaRPr lang="en-US" altLang="en-US" b="1">
              <a:solidFill>
                <a:srgbClr val="0000FF"/>
              </a:solidFill>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900">
              <a:latin typeface="Arial" panose="020B0604020202020204" pitchFamily="34" charset="0"/>
            </a:endParaRPr>
          </a:p>
          <a:p>
            <a:pPr>
              <a:spcBef>
                <a:spcPct val="0"/>
              </a:spcBef>
              <a:buFontTx/>
              <a:buNone/>
            </a:pPr>
            <a:endParaRPr lang="en-US" altLang="en-US" sz="900">
              <a:latin typeface="Arial" panose="020B0604020202020204" pitchFamily="34" charset="0"/>
            </a:endParaRPr>
          </a:p>
          <a:p>
            <a:pPr>
              <a:spcBef>
                <a:spcPct val="0"/>
              </a:spcBef>
              <a:buFontTx/>
              <a:buNone/>
            </a:pP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35 Females</a:t>
            </a:r>
          </a:p>
          <a:p>
            <a:pPr>
              <a:spcBef>
                <a:spcPct val="0"/>
              </a:spcBef>
              <a:buFontTx/>
              <a:buNone/>
            </a:pPr>
            <a:r>
              <a:rPr lang="en-US" altLang="en-US" sz="900">
                <a:latin typeface="Arial" panose="020B0604020202020204" pitchFamily="34" charset="0"/>
              </a:rPr>
              <a:t>  5 days of Wheel Access</a:t>
            </a:r>
          </a:p>
          <a:p>
            <a:pPr>
              <a:spcBef>
                <a:spcPct val="0"/>
              </a:spcBef>
              <a:buFontTx/>
              <a:buNone/>
            </a:pPr>
            <a:r>
              <a:rPr lang="en-US" altLang="en-US" sz="900">
                <a:latin typeface="Arial" panose="020B0604020202020204" pitchFamily="34" charset="0"/>
              </a:rPr>
              <a:t>   Gomes et al. 2004. SICB Talk.</a:t>
            </a:r>
          </a:p>
          <a:p>
            <a:pPr>
              <a:spcBef>
                <a:spcPct val="0"/>
              </a:spcBef>
              <a:buFontTx/>
              <a:buNone/>
            </a:pP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37 Females</a:t>
            </a:r>
          </a:p>
          <a:p>
            <a:pPr>
              <a:spcBef>
                <a:spcPct val="0"/>
              </a:spcBef>
              <a:buFontTx/>
              <a:buNone/>
            </a:pPr>
            <a:r>
              <a:rPr lang="en-US" altLang="en-US" sz="900">
                <a:latin typeface="Arial" panose="020B0604020202020204" pitchFamily="34" charset="0"/>
              </a:rPr>
              <a:t>  Wheels &amp; No Wheels for 3 months</a:t>
            </a:r>
          </a:p>
          <a:p>
            <a:pPr>
              <a:spcBef>
                <a:spcPct val="0"/>
              </a:spcBef>
              <a:buFontTx/>
              <a:buNone/>
            </a:pPr>
            <a:r>
              <a:rPr lang="da-DK" altLang="en-US" sz="900">
                <a:latin typeface="Arial" panose="020B0604020202020204" pitchFamily="34" charset="0"/>
              </a:rPr>
              <a:t>   Kelly et al. HVR In preparation.</a:t>
            </a:r>
          </a:p>
          <a:p>
            <a:pPr>
              <a:spcBef>
                <a:spcPct val="0"/>
              </a:spcBef>
              <a:buFontTx/>
              <a:buNone/>
            </a:pP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45 Females</a:t>
            </a:r>
          </a:p>
          <a:p>
            <a:pPr>
              <a:spcBef>
                <a:spcPct val="0"/>
              </a:spcBef>
              <a:buFontTx/>
              <a:buNone/>
            </a:pPr>
            <a:r>
              <a:rPr lang="en-US" altLang="en-US" sz="900">
                <a:latin typeface="Arial" panose="020B0604020202020204" pitchFamily="34" charset="0"/>
              </a:rPr>
              <a:t>  EPO treatment and control</a:t>
            </a:r>
          </a:p>
          <a:p>
            <a:pPr>
              <a:spcBef>
                <a:spcPct val="0"/>
              </a:spcBef>
              <a:buFontTx/>
              <a:buNone/>
            </a:pPr>
            <a:r>
              <a:rPr lang="en-US" altLang="en-US" sz="900">
                <a:latin typeface="Arial" panose="020B0604020202020204" pitchFamily="34" charset="0"/>
              </a:rPr>
              <a:t>   Kolb et al. (2010)</a:t>
            </a:r>
          </a:p>
          <a:p>
            <a:pPr>
              <a:spcBef>
                <a:spcPct val="0"/>
              </a:spcBef>
              <a:buFontTx/>
              <a:buNone/>
            </a:pP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49 Females</a:t>
            </a:r>
          </a:p>
          <a:p>
            <a:pPr>
              <a:spcBef>
                <a:spcPct val="0"/>
              </a:spcBef>
              <a:buFontTx/>
              <a:buNone/>
            </a:pPr>
            <a:r>
              <a:rPr lang="en-US" altLang="en-US" sz="900">
                <a:latin typeface="Arial" panose="020B0604020202020204" pitchFamily="34" charset="0"/>
              </a:rPr>
              <a:t>  Wheels &amp; No Wheels for 2 months</a:t>
            </a:r>
          </a:p>
          <a:p>
            <a:pPr>
              <a:spcBef>
                <a:spcPct val="0"/>
              </a:spcBef>
              <a:buFontTx/>
              <a:buNone/>
            </a:pPr>
            <a:r>
              <a:rPr lang="da-DK" altLang="en-US" sz="900">
                <a:latin typeface="Arial" panose="020B0604020202020204" pitchFamily="34" charset="0"/>
              </a:rPr>
              <a:t>   Kelly et al. Cotman In preparation.</a:t>
            </a:r>
          </a:p>
          <a:p>
            <a:pPr>
              <a:spcBef>
                <a:spcPct val="0"/>
              </a:spcBef>
              <a:buFontTx/>
              <a:buNone/>
            </a:pPr>
            <a:endParaRPr lang="da-DK"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57 Females</a:t>
            </a:r>
          </a:p>
          <a:p>
            <a:pPr>
              <a:spcBef>
                <a:spcPct val="0"/>
              </a:spcBef>
              <a:buFontTx/>
              <a:buNone/>
            </a:pPr>
            <a:r>
              <a:rPr lang="en-US" altLang="en-US" sz="900">
                <a:latin typeface="Arial" panose="020B0604020202020204" pitchFamily="34" charset="0"/>
              </a:rPr>
              <a:t>  Wheels &amp; No Wheels for 13 weeks</a:t>
            </a:r>
          </a:p>
          <a:p>
            <a:pPr>
              <a:spcBef>
                <a:spcPct val="0"/>
              </a:spcBef>
              <a:buFontTx/>
              <a:buNone/>
            </a:pPr>
            <a:r>
              <a:rPr lang="en-US" altLang="en-US" sz="900">
                <a:latin typeface="Arial" panose="020B0604020202020204" pitchFamily="34" charset="0"/>
              </a:rPr>
              <a:t>   Copes et al. (2015)</a:t>
            </a:r>
          </a:p>
          <a:p>
            <a:pPr>
              <a:spcBef>
                <a:spcPct val="0"/>
              </a:spcBef>
              <a:buFontTx/>
              <a:buNone/>
            </a:pPr>
            <a:endParaRPr lang="da-DK" altLang="en-US" sz="900">
              <a:latin typeface="Arial" panose="020B0604020202020204" pitchFamily="34" charset="0"/>
            </a:endParaRPr>
          </a:p>
          <a:p>
            <a:pPr>
              <a:spcBef>
                <a:spcPct val="0"/>
              </a:spcBef>
              <a:buFontTx/>
              <a:buNone/>
            </a:pPr>
            <a:r>
              <a:rPr lang="da-DK" altLang="en-US" sz="900">
                <a:latin typeface="Arial" panose="020B0604020202020204" pitchFamily="34" charset="0"/>
              </a:rPr>
              <a:t>Gen. 59 Males</a:t>
            </a:r>
          </a:p>
          <a:p>
            <a:pPr>
              <a:spcBef>
                <a:spcPct val="0"/>
              </a:spcBef>
              <a:buFontTx/>
              <a:buNone/>
            </a:pPr>
            <a:r>
              <a:rPr lang="da-DK" altLang="en-US" sz="900">
                <a:latin typeface="Arial" panose="020B0604020202020204" pitchFamily="34" charset="0"/>
              </a:rPr>
              <a:t>  Early-life wheel access for 3 weeks</a:t>
            </a:r>
          </a:p>
          <a:p>
            <a:pPr>
              <a:spcBef>
                <a:spcPct val="0"/>
              </a:spcBef>
              <a:buFontTx/>
              <a:buNone/>
            </a:pPr>
            <a:r>
              <a:rPr lang="da-DK" altLang="en-US" sz="900">
                <a:latin typeface="Arial" panose="020B0604020202020204" pitchFamily="34" charset="0"/>
              </a:rPr>
              <a:t>  Acosta et al. (2015)</a:t>
            </a:r>
            <a:endParaRPr lang="en-US" altLang="en-US" sz="900">
              <a:latin typeface="Arial" panose="020B0604020202020204" pitchFamily="34" charset="0"/>
            </a:endParaRPr>
          </a:p>
        </p:txBody>
      </p:sp>
      <p:graphicFrame>
        <p:nvGraphicFramePr>
          <p:cNvPr id="112644" name="Object 3">
            <a:extLst>
              <a:ext uri="{FF2B5EF4-FFF2-40B4-BE49-F238E27FC236}">
                <a16:creationId xmlns:a16="http://schemas.microsoft.com/office/drawing/2014/main" id="{25C08015-4FFA-2352-6392-1E218552DF02}"/>
              </a:ext>
            </a:extLst>
          </p:cNvPr>
          <p:cNvGraphicFramePr>
            <a:graphicFrameLocks noChangeAspect="1"/>
          </p:cNvGraphicFramePr>
          <p:nvPr/>
        </p:nvGraphicFramePr>
        <p:xfrm>
          <a:off x="5715000" y="2801938"/>
          <a:ext cx="2628900" cy="3124200"/>
        </p:xfrm>
        <a:graphic>
          <a:graphicData uri="http://schemas.openxmlformats.org/presentationml/2006/ole">
            <mc:AlternateContent xmlns:mc="http://schemas.openxmlformats.org/markup-compatibility/2006">
              <mc:Choice xmlns:v="urn:schemas-microsoft-com:vml" Requires="v">
                <p:oleObj spid="_x0000_s112667" name="Clip" r:id="rId4" imgW="2863850" imgH="3405188" progId="MS_ClipArt_Gallery.2">
                  <p:embed/>
                </p:oleObj>
              </mc:Choice>
              <mc:Fallback>
                <p:oleObj name="Clip" r:id="rId4" imgW="2863850" imgH="3405188" progId="MS_ClipArt_Gallery.2">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5000" y="2801938"/>
                        <a:ext cx="2628900" cy="3124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2645" name="Line 4">
            <a:extLst>
              <a:ext uri="{FF2B5EF4-FFF2-40B4-BE49-F238E27FC236}">
                <a16:creationId xmlns:a16="http://schemas.microsoft.com/office/drawing/2014/main" id="{E7B1911D-0F6A-B559-BD13-A1E023FB9FF7}"/>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8117" name="Text Box 5">
            <a:extLst>
              <a:ext uri="{FF2B5EF4-FFF2-40B4-BE49-F238E27FC236}">
                <a16:creationId xmlns:a16="http://schemas.microsoft.com/office/drawing/2014/main" id="{13444502-5D81-8975-72F9-AD7B57D3C5C2}"/>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Tree>
  </p:cSld>
  <p:clrMapOvr>
    <a:masterClrMapping/>
  </p:clrMapOvr>
  <p:transition>
    <p:wipe dir="d"/>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Number Placeholder 3">
            <a:extLst>
              <a:ext uri="{FF2B5EF4-FFF2-40B4-BE49-F238E27FC236}">
                <a16:creationId xmlns:a16="http://schemas.microsoft.com/office/drawing/2014/main" id="{EF222DB8-C171-4F27-6344-9B01BFC18FE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102EE1B-405B-4D74-8A3D-87AD91C4F961}" type="slidenum">
              <a:rPr lang="en-US" altLang="en-US" sz="1400"/>
              <a:pPr>
                <a:spcBef>
                  <a:spcPct val="0"/>
                </a:spcBef>
                <a:buFontTx/>
                <a:buNone/>
              </a:pPr>
              <a:t>44</a:t>
            </a:fld>
            <a:endParaRPr lang="en-US" altLang="en-US" sz="1400"/>
          </a:p>
        </p:txBody>
      </p:sp>
      <p:sp>
        <p:nvSpPr>
          <p:cNvPr id="112645" name="Line 4">
            <a:extLst>
              <a:ext uri="{FF2B5EF4-FFF2-40B4-BE49-F238E27FC236}">
                <a16:creationId xmlns:a16="http://schemas.microsoft.com/office/drawing/2014/main" id="{E7B1911D-0F6A-B559-BD13-A1E023FB9FF7}"/>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8117" name="Text Box 5">
            <a:extLst>
              <a:ext uri="{FF2B5EF4-FFF2-40B4-BE49-F238E27FC236}">
                <a16:creationId xmlns:a16="http://schemas.microsoft.com/office/drawing/2014/main" id="{13444502-5D81-8975-72F9-AD7B57D3C5C2}"/>
              </a:ext>
            </a:extLst>
          </p:cNvPr>
          <p:cNvSpPr txBox="1">
            <a:spLocks noChangeArrowheads="1"/>
          </p:cNvSpPr>
          <p:nvPr/>
        </p:nvSpPr>
        <p:spPr bwMode="auto">
          <a:xfrm>
            <a:off x="228599" y="106363"/>
            <a:ext cx="868362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defRPr/>
            </a:pPr>
            <a:r>
              <a:rPr lang="en-US" altLang="en-US" sz="4200" b="1">
                <a:effectLst>
                  <a:outerShdw blurRad="38100" dist="38100" dir="2700000" algn="tl">
                    <a:srgbClr val="C0C0C0"/>
                  </a:outerShdw>
                </a:effectLst>
                <a:latin typeface="Arial" panose="020B0604020202020204" pitchFamily="34" charset="0"/>
              </a:rPr>
              <a:t>Heart Mass Meta-Analysis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pic>
        <p:nvPicPr>
          <p:cNvPr id="7" name="Picture 6">
            <a:extLst>
              <a:ext uri="{FF2B5EF4-FFF2-40B4-BE49-F238E27FC236}">
                <a16:creationId xmlns:a16="http://schemas.microsoft.com/office/drawing/2014/main" id="{72684A8C-80E2-A162-84FB-3E42727E5685}"/>
              </a:ext>
            </a:extLst>
          </p:cNvPr>
          <p:cNvPicPr>
            <a:picLocks noChangeAspect="1"/>
          </p:cNvPicPr>
          <p:nvPr/>
        </p:nvPicPr>
        <p:blipFill>
          <a:blip r:embed="rId3"/>
          <a:stretch>
            <a:fillRect/>
          </a:stretch>
        </p:blipFill>
        <p:spPr>
          <a:xfrm>
            <a:off x="869058" y="1002129"/>
            <a:ext cx="7360541" cy="5335227"/>
          </a:xfrm>
          <a:prstGeom prst="rect">
            <a:avLst/>
          </a:prstGeom>
        </p:spPr>
      </p:pic>
      <p:sp>
        <p:nvSpPr>
          <p:cNvPr id="2" name="TextBox 1">
            <a:extLst>
              <a:ext uri="{FF2B5EF4-FFF2-40B4-BE49-F238E27FC236}">
                <a16:creationId xmlns:a16="http://schemas.microsoft.com/office/drawing/2014/main" id="{AC26FEB6-5D22-4C0E-9168-DCCBDC30390F}"/>
              </a:ext>
            </a:extLst>
          </p:cNvPr>
          <p:cNvSpPr txBox="1"/>
          <p:nvPr/>
        </p:nvSpPr>
        <p:spPr>
          <a:xfrm rot="16200000">
            <a:off x="-34007" y="3124554"/>
            <a:ext cx="1881699" cy="461665"/>
          </a:xfrm>
          <a:prstGeom prst="rect">
            <a:avLst/>
          </a:prstGeom>
          <a:solidFill>
            <a:schemeClr val="bg1"/>
          </a:solidFill>
        </p:spPr>
        <p:txBody>
          <a:bodyPr wrap="square" rtlCol="0">
            <a:spAutoFit/>
          </a:bodyPr>
          <a:lstStyle/>
          <a:p>
            <a:r>
              <a:rPr lang="en-US" sz="2400" b="1">
                <a:latin typeface="Arial" panose="020B0604020202020204" pitchFamily="34" charset="0"/>
                <a:cs typeface="Arial" panose="020B0604020202020204" pitchFamily="34" charset="0"/>
              </a:rPr>
              <a:t>Generation</a:t>
            </a:r>
          </a:p>
        </p:txBody>
      </p:sp>
      <p:sp>
        <p:nvSpPr>
          <p:cNvPr id="9" name="TextBox 8">
            <a:extLst>
              <a:ext uri="{FF2B5EF4-FFF2-40B4-BE49-F238E27FC236}">
                <a16:creationId xmlns:a16="http://schemas.microsoft.com/office/drawing/2014/main" id="{6530E067-108F-B204-BABD-0AF74200E79E}"/>
              </a:ext>
            </a:extLst>
          </p:cNvPr>
          <p:cNvSpPr txBox="1"/>
          <p:nvPr/>
        </p:nvSpPr>
        <p:spPr>
          <a:xfrm>
            <a:off x="2823807" y="5840757"/>
            <a:ext cx="3697905" cy="430887"/>
          </a:xfrm>
          <a:prstGeom prst="rect">
            <a:avLst/>
          </a:prstGeom>
          <a:solidFill>
            <a:schemeClr val="bg1"/>
          </a:solidFill>
        </p:spPr>
        <p:txBody>
          <a:bodyPr wrap="square" rtlCol="0">
            <a:spAutoFit/>
          </a:bodyPr>
          <a:lstStyle/>
          <a:p>
            <a:r>
              <a:rPr lang="en-US" b="1">
                <a:latin typeface="Arial" panose="020B0604020202020204" pitchFamily="34" charset="0"/>
                <a:cs typeface="Arial" panose="020B0604020202020204" pitchFamily="34" charset="0"/>
              </a:rPr>
              <a:t>Effect Size (r) and 95% C.I.</a:t>
            </a:r>
          </a:p>
        </p:txBody>
      </p:sp>
      <p:sp>
        <p:nvSpPr>
          <p:cNvPr id="10" name="TextBox 9">
            <a:extLst>
              <a:ext uri="{FF2B5EF4-FFF2-40B4-BE49-F238E27FC236}">
                <a16:creationId xmlns:a16="http://schemas.microsoft.com/office/drawing/2014/main" id="{95539B3B-79A1-9E2D-4AB5-4BF98AA2113D}"/>
              </a:ext>
            </a:extLst>
          </p:cNvPr>
          <p:cNvSpPr txBox="1"/>
          <p:nvPr/>
        </p:nvSpPr>
        <p:spPr>
          <a:xfrm>
            <a:off x="6990248" y="1841716"/>
            <a:ext cx="997527" cy="338554"/>
          </a:xfrm>
          <a:prstGeom prst="rect">
            <a:avLst/>
          </a:prstGeom>
          <a:solidFill>
            <a:schemeClr val="bg1"/>
          </a:solidFill>
        </p:spPr>
        <p:txBody>
          <a:bodyPr wrap="square" rtlCol="0">
            <a:spAutoFit/>
          </a:bodyPr>
          <a:lstStyle/>
          <a:p>
            <a:r>
              <a:rPr lang="en-US" sz="1600">
                <a:solidFill>
                  <a:srgbClr val="FF0000"/>
                </a:solidFill>
                <a:latin typeface="Arial" panose="020B0604020202020204" pitchFamily="34" charset="0"/>
                <a:cs typeface="Arial" panose="020B0604020202020204" pitchFamily="34" charset="0"/>
              </a:rPr>
              <a:t>Males</a:t>
            </a:r>
          </a:p>
        </p:txBody>
      </p:sp>
      <p:sp>
        <p:nvSpPr>
          <p:cNvPr id="11" name="TextBox 10">
            <a:extLst>
              <a:ext uri="{FF2B5EF4-FFF2-40B4-BE49-F238E27FC236}">
                <a16:creationId xmlns:a16="http://schemas.microsoft.com/office/drawing/2014/main" id="{58FBB4E1-046E-C12B-ACBB-4E1F17FDD68B}"/>
              </a:ext>
            </a:extLst>
          </p:cNvPr>
          <p:cNvSpPr txBox="1"/>
          <p:nvPr/>
        </p:nvSpPr>
        <p:spPr>
          <a:xfrm>
            <a:off x="6990247" y="1539138"/>
            <a:ext cx="997527" cy="338554"/>
          </a:xfrm>
          <a:prstGeom prst="rect">
            <a:avLst/>
          </a:prstGeom>
          <a:solidFill>
            <a:schemeClr val="bg1"/>
          </a:solidFill>
        </p:spPr>
        <p:txBody>
          <a:bodyPr wrap="square" rtlCol="0">
            <a:spAutoFit/>
          </a:bodyPr>
          <a:lstStyle/>
          <a:p>
            <a:r>
              <a:rPr lang="en-US" sz="1600">
                <a:solidFill>
                  <a:srgbClr val="FF6600"/>
                </a:solidFill>
                <a:latin typeface="Arial" panose="020B0604020202020204" pitchFamily="34" charset="0"/>
                <a:cs typeface="Arial" panose="020B0604020202020204" pitchFamily="34" charset="0"/>
              </a:rPr>
              <a:t>Females</a:t>
            </a:r>
          </a:p>
        </p:txBody>
      </p:sp>
      <p:sp>
        <p:nvSpPr>
          <p:cNvPr id="3" name="Rectangle 2">
            <a:extLst>
              <a:ext uri="{FF2B5EF4-FFF2-40B4-BE49-F238E27FC236}">
                <a16:creationId xmlns:a16="http://schemas.microsoft.com/office/drawing/2014/main" id="{3F76CB91-87ED-954D-73E5-6622D33AA37B}"/>
              </a:ext>
            </a:extLst>
          </p:cNvPr>
          <p:cNvSpPr/>
          <p:nvPr/>
        </p:nvSpPr>
        <p:spPr bwMode="auto">
          <a:xfrm>
            <a:off x="1156226" y="4190439"/>
            <a:ext cx="6922234" cy="604676"/>
          </a:xfrm>
          <a:prstGeom prst="rect">
            <a:avLst/>
          </a:prstGeom>
          <a:noFill/>
          <a:ln w="1905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a:ln>
                <a:noFill/>
              </a:ln>
              <a:solidFill>
                <a:schemeClr val="tx1"/>
              </a:solidFill>
              <a:effectLst/>
              <a:latin typeface="Times New Roman" panose="02020603050405020304" pitchFamily="18" charset="0"/>
            </a:endParaRPr>
          </a:p>
        </p:txBody>
      </p:sp>
      <p:sp>
        <p:nvSpPr>
          <p:cNvPr id="13" name="TextBox 12">
            <a:extLst>
              <a:ext uri="{FF2B5EF4-FFF2-40B4-BE49-F238E27FC236}">
                <a16:creationId xmlns:a16="http://schemas.microsoft.com/office/drawing/2014/main" id="{2E5EEF1A-6FBC-02F5-DA82-363E73F62667}"/>
              </a:ext>
            </a:extLst>
          </p:cNvPr>
          <p:cNvSpPr txBox="1"/>
          <p:nvPr/>
        </p:nvSpPr>
        <p:spPr>
          <a:xfrm>
            <a:off x="1187714" y="4249223"/>
            <a:ext cx="1495029" cy="523220"/>
          </a:xfrm>
          <a:prstGeom prst="rect">
            <a:avLst/>
          </a:prstGeom>
          <a:solidFill>
            <a:schemeClr val="bg1"/>
          </a:solidFill>
        </p:spPr>
        <p:txBody>
          <a:bodyPr wrap="square" rtlCol="0">
            <a:spAutoFit/>
          </a:bodyPr>
          <a:lstStyle/>
          <a:p>
            <a:r>
              <a:rPr lang="en-US" sz="1400">
                <a:solidFill>
                  <a:srgbClr val="00CC99"/>
                </a:solidFill>
                <a:latin typeface="Arial" panose="020B0604020202020204" pitchFamily="34" charset="0"/>
                <a:cs typeface="Arial" panose="020B0604020202020204" pitchFamily="34" charset="0"/>
              </a:rPr>
              <a:t>Selection Limits Reached</a:t>
            </a:r>
          </a:p>
        </p:txBody>
      </p:sp>
      <p:sp>
        <p:nvSpPr>
          <p:cNvPr id="4" name="Rectangle 3">
            <a:extLst>
              <a:ext uri="{FF2B5EF4-FFF2-40B4-BE49-F238E27FC236}">
                <a16:creationId xmlns:a16="http://schemas.microsoft.com/office/drawing/2014/main" id="{1EA4AE9D-BF27-AB54-AA7F-17A66705DB21}"/>
              </a:ext>
            </a:extLst>
          </p:cNvPr>
          <p:cNvSpPr/>
          <p:nvPr/>
        </p:nvSpPr>
        <p:spPr bwMode="auto">
          <a:xfrm>
            <a:off x="4141250" y="1103326"/>
            <a:ext cx="846386" cy="219153"/>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200" b="0" i="0" u="none" strike="noStrike" cap="none" normalizeH="0" baseline="0">
              <a:ln>
                <a:noFill/>
              </a:ln>
              <a:solidFill>
                <a:schemeClr val="tx1"/>
              </a:solidFill>
              <a:effectLst/>
              <a:latin typeface="Times New Roman" panose="02020603050405020304" pitchFamily="18" charset="0"/>
            </a:endParaRPr>
          </a:p>
        </p:txBody>
      </p:sp>
      <p:sp>
        <p:nvSpPr>
          <p:cNvPr id="15" name="TextBox 14">
            <a:extLst>
              <a:ext uri="{FF2B5EF4-FFF2-40B4-BE49-F238E27FC236}">
                <a16:creationId xmlns:a16="http://schemas.microsoft.com/office/drawing/2014/main" id="{1540DB69-F543-9C06-44FF-C7D284DB4268}"/>
              </a:ext>
            </a:extLst>
          </p:cNvPr>
          <p:cNvSpPr txBox="1"/>
          <p:nvPr/>
        </p:nvSpPr>
        <p:spPr>
          <a:xfrm>
            <a:off x="1183017" y="1436908"/>
            <a:ext cx="2285657" cy="1077218"/>
          </a:xfrm>
          <a:prstGeom prst="rect">
            <a:avLst/>
          </a:prstGeom>
          <a:solidFill>
            <a:schemeClr val="bg1"/>
          </a:solidFill>
          <a:ln w="12700">
            <a:solidFill>
              <a:srgbClr val="00CC99"/>
            </a:solidFill>
          </a:ln>
        </p:spPr>
        <p:txBody>
          <a:bodyPr wrap="square" rtlCol="0">
            <a:spAutoFit/>
          </a:bodyPr>
          <a:lstStyle/>
          <a:p>
            <a:r>
              <a:rPr lang="en-US" sz="1600" b="1">
                <a:solidFill>
                  <a:srgbClr val="00CC99"/>
                </a:solidFill>
                <a:latin typeface="Arial" panose="020B0604020202020204" pitchFamily="34" charset="0"/>
                <a:cs typeface="Arial" panose="020B0604020202020204" pitchFamily="34" charset="0"/>
              </a:rPr>
              <a:t>Relative heart size continues to increase after selection limits are reached</a:t>
            </a:r>
          </a:p>
        </p:txBody>
      </p:sp>
    </p:spTree>
    <p:extLst>
      <p:ext uri="{BB962C8B-B14F-4D97-AF65-F5344CB8AC3E}">
        <p14:creationId xmlns:p14="http://schemas.microsoft.com/office/powerpoint/2010/main" val="622654903"/>
      </p:ext>
    </p:extLst>
  </p:cSld>
  <p:clrMapOvr>
    <a:masterClrMapping/>
  </p:clrMapOvr>
  <p:transition>
    <p:wipe dir="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Number Placeholder 3">
            <a:extLst>
              <a:ext uri="{FF2B5EF4-FFF2-40B4-BE49-F238E27FC236}">
                <a16:creationId xmlns:a16="http://schemas.microsoft.com/office/drawing/2014/main" id="{3254ED8E-293E-A450-4641-3B039DD7745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14B2F2F-8611-43F2-991B-D5FEA3B2E7D0}" type="slidenum">
              <a:rPr lang="en-US" altLang="en-US" sz="1400"/>
              <a:pPr>
                <a:spcBef>
                  <a:spcPct val="0"/>
                </a:spcBef>
                <a:buFontTx/>
                <a:buNone/>
              </a:pPr>
              <a:t>45</a:t>
            </a:fld>
            <a:endParaRPr lang="en-US" altLang="en-US" sz="1400"/>
          </a:p>
        </p:txBody>
      </p:sp>
      <p:pic>
        <p:nvPicPr>
          <p:cNvPr id="114691" name="Picture 2" descr="Femoral Condyle">
            <a:extLst>
              <a:ext uri="{FF2B5EF4-FFF2-40B4-BE49-F238E27FC236}">
                <a16:creationId xmlns:a16="http://schemas.microsoft.com/office/drawing/2014/main" id="{64A6BF8A-7FB2-8991-8E28-CBBE69F55B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2482850"/>
            <a:ext cx="3657600" cy="292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2003" name="Text Box 3">
            <a:extLst>
              <a:ext uri="{FF2B5EF4-FFF2-40B4-BE49-F238E27FC236}">
                <a16:creationId xmlns:a16="http://schemas.microsoft.com/office/drawing/2014/main" id="{D5FC9288-70E6-50E0-0A7E-EC16E108C820}"/>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4693" name="Line 4">
            <a:extLst>
              <a:ext uri="{FF2B5EF4-FFF2-40B4-BE49-F238E27FC236}">
                <a16:creationId xmlns:a16="http://schemas.microsoft.com/office/drawing/2014/main" id="{CFEB06C0-EA15-4ADC-DBEE-5E3B3FCDA9C9}"/>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114694" name="Picture 5" descr="Garland Mouse Femur1_crop_40">
            <a:extLst>
              <a:ext uri="{FF2B5EF4-FFF2-40B4-BE49-F238E27FC236}">
                <a16:creationId xmlns:a16="http://schemas.microsoft.com/office/drawing/2014/main" id="{B5771F06-9056-F8F7-246F-0946F2ABD1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15200" y="1274763"/>
            <a:ext cx="1641475" cy="5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5" name="Line 6">
            <a:extLst>
              <a:ext uri="{FF2B5EF4-FFF2-40B4-BE49-F238E27FC236}">
                <a16:creationId xmlns:a16="http://schemas.microsoft.com/office/drawing/2014/main" id="{948BD2AD-1CCA-95C7-C9B6-AD6243B27EFC}"/>
              </a:ext>
            </a:extLst>
          </p:cNvPr>
          <p:cNvSpPr>
            <a:spLocks noChangeShapeType="1"/>
          </p:cNvSpPr>
          <p:nvPr/>
        </p:nvSpPr>
        <p:spPr bwMode="auto">
          <a:xfrm flipV="1">
            <a:off x="5410200" y="2057400"/>
            <a:ext cx="0" cy="1371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6" name="Line 7">
            <a:extLst>
              <a:ext uri="{FF2B5EF4-FFF2-40B4-BE49-F238E27FC236}">
                <a16:creationId xmlns:a16="http://schemas.microsoft.com/office/drawing/2014/main" id="{AC0603AB-C23B-95E3-0726-9108BEA56E51}"/>
              </a:ext>
            </a:extLst>
          </p:cNvPr>
          <p:cNvSpPr>
            <a:spLocks noChangeShapeType="1"/>
          </p:cNvSpPr>
          <p:nvPr/>
        </p:nvSpPr>
        <p:spPr bwMode="auto">
          <a:xfrm flipV="1">
            <a:off x="4419600" y="2057400"/>
            <a:ext cx="0" cy="1371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7" name="Line 8">
            <a:extLst>
              <a:ext uri="{FF2B5EF4-FFF2-40B4-BE49-F238E27FC236}">
                <a16:creationId xmlns:a16="http://schemas.microsoft.com/office/drawing/2014/main" id="{E35B7423-FAD4-C3B2-C3AC-E7438F858A78}"/>
              </a:ext>
            </a:extLst>
          </p:cNvPr>
          <p:cNvSpPr>
            <a:spLocks noChangeShapeType="1"/>
          </p:cNvSpPr>
          <p:nvPr/>
        </p:nvSpPr>
        <p:spPr bwMode="auto">
          <a:xfrm>
            <a:off x="4441825" y="2590800"/>
            <a:ext cx="941388" cy="0"/>
          </a:xfrm>
          <a:prstGeom prst="line">
            <a:avLst/>
          </a:prstGeom>
          <a:noFill/>
          <a:ln w="57150">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8" name="Text Box 9">
            <a:extLst>
              <a:ext uri="{FF2B5EF4-FFF2-40B4-BE49-F238E27FC236}">
                <a16:creationId xmlns:a16="http://schemas.microsoft.com/office/drawing/2014/main" id="{69682050-D1A1-527D-A76A-EB8F6F3327D3}"/>
              </a:ext>
            </a:extLst>
          </p:cNvPr>
          <p:cNvSpPr txBox="1">
            <a:spLocks noChangeArrowheads="1"/>
          </p:cNvSpPr>
          <p:nvPr/>
        </p:nvSpPr>
        <p:spPr bwMode="auto">
          <a:xfrm>
            <a:off x="212725" y="1108075"/>
            <a:ext cx="4840288" cy="71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Larger Femoral Heads</a:t>
            </a: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p:txBody>
      </p:sp>
      <p:grpSp>
        <p:nvGrpSpPr>
          <p:cNvPr id="114699" name="Group 12">
            <a:extLst>
              <a:ext uri="{FF2B5EF4-FFF2-40B4-BE49-F238E27FC236}">
                <a16:creationId xmlns:a16="http://schemas.microsoft.com/office/drawing/2014/main" id="{9A3494FF-1061-732E-943A-37B6E2B2FFA5}"/>
              </a:ext>
            </a:extLst>
          </p:cNvPr>
          <p:cNvGrpSpPr>
            <a:grpSpLocks/>
          </p:cNvGrpSpPr>
          <p:nvPr/>
        </p:nvGrpSpPr>
        <p:grpSpPr bwMode="auto">
          <a:xfrm>
            <a:off x="288925" y="1762125"/>
            <a:ext cx="3700463" cy="5953125"/>
            <a:chOff x="182" y="1110"/>
            <a:chExt cx="2331" cy="3750"/>
          </a:xfrm>
        </p:grpSpPr>
        <p:sp>
          <p:nvSpPr>
            <p:cNvPr id="114701" name="Text Box 10">
              <a:extLst>
                <a:ext uri="{FF2B5EF4-FFF2-40B4-BE49-F238E27FC236}">
                  <a16:creationId xmlns:a16="http://schemas.microsoft.com/office/drawing/2014/main" id="{83E66052-D0EC-1FE7-7B4C-DFF11688BDA1}"/>
                </a:ext>
              </a:extLst>
            </p:cNvPr>
            <p:cNvSpPr txBox="1">
              <a:spLocks noChangeArrowheads="1"/>
            </p:cNvSpPr>
            <p:nvPr/>
          </p:nvSpPr>
          <p:spPr bwMode="auto">
            <a:xfrm>
              <a:off x="182" y="1110"/>
              <a:ext cx="1743" cy="7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i="1">
                  <a:solidFill>
                    <a:srgbClr val="FF0000"/>
                  </a:solidFill>
                  <a:latin typeface="Arial" panose="020B0604020202020204" pitchFamily="34" charset="0"/>
                </a:rPr>
                <a:t>Also true</a:t>
              </a:r>
              <a:br>
                <a:rPr lang="en-US" altLang="en-US" sz="3400" b="1" i="1">
                  <a:solidFill>
                    <a:srgbClr val="FF0000"/>
                  </a:solidFill>
                  <a:latin typeface="Arial" panose="020B0604020202020204" pitchFamily="34" charset="0"/>
                </a:rPr>
              </a:br>
              <a:r>
                <a:rPr lang="en-US" altLang="en-US" sz="3400" b="1" i="1">
                  <a:solidFill>
                    <a:srgbClr val="FF0000"/>
                  </a:solidFill>
                  <a:latin typeface="Arial" panose="020B0604020202020204" pitchFamily="34" charset="0"/>
                </a:rPr>
                <a:t>for humans!</a:t>
              </a:r>
            </a:p>
            <a:p>
              <a:pPr>
                <a:spcBef>
                  <a:spcPct val="0"/>
                </a:spcBef>
                <a:buFontTx/>
                <a:buNone/>
              </a:pPr>
              <a:endParaRPr lang="en-US" altLang="en-US" sz="2800" i="1">
                <a:solidFill>
                  <a:srgbClr val="FF0000"/>
                </a:solidFill>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200">
                <a:latin typeface="Arial" panose="020B0604020202020204" pitchFamily="34" charset="0"/>
              </a:endParaRPr>
            </a:p>
            <a:p>
              <a:pPr>
                <a:spcBef>
                  <a:spcPct val="0"/>
                </a:spcBef>
                <a:buFontTx/>
                <a:buNone/>
              </a:pPr>
              <a:endParaRPr lang="en-US" altLang="en-US" sz="1000">
                <a:latin typeface="Arial" panose="020B0604020202020204" pitchFamily="34" charset="0"/>
              </a:endParaRPr>
            </a:p>
            <a:p>
              <a:pPr>
                <a:spcBef>
                  <a:spcPct val="0"/>
                </a:spcBef>
                <a:buFontTx/>
                <a:buNone/>
              </a:pPr>
              <a:endParaRPr lang="en-US" altLang="en-US" sz="1000">
                <a:latin typeface="Arial" panose="020B0604020202020204" pitchFamily="34" charset="0"/>
              </a:endParaRPr>
            </a:p>
          </p:txBody>
        </p:sp>
        <p:pic>
          <p:nvPicPr>
            <p:cNvPr id="114702" name="Picture 11" descr="Nature_Born To Run">
              <a:extLst>
                <a:ext uri="{FF2B5EF4-FFF2-40B4-BE49-F238E27FC236}">
                  <a16:creationId xmlns:a16="http://schemas.microsoft.com/office/drawing/2014/main" id="{E94374DF-4A36-87AE-8AF9-610E4354C9F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7" y="1878"/>
              <a:ext cx="2276" cy="2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4700" name="Rectangle 13">
            <a:extLst>
              <a:ext uri="{FF2B5EF4-FFF2-40B4-BE49-F238E27FC236}">
                <a16:creationId xmlns:a16="http://schemas.microsoft.com/office/drawing/2014/main" id="{03588FC1-5DF8-E81D-0343-DCB507B2A77D}"/>
              </a:ext>
            </a:extLst>
          </p:cNvPr>
          <p:cNvSpPr>
            <a:spLocks noChangeArrowheads="1"/>
          </p:cNvSpPr>
          <p:nvPr/>
        </p:nvSpPr>
        <p:spPr bwMode="auto">
          <a:xfrm>
            <a:off x="4506913" y="5505450"/>
            <a:ext cx="2508250" cy="132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900">
                <a:latin typeface="Arial" panose="020B0604020202020204" pitchFamily="34" charset="0"/>
              </a:rPr>
              <a:t>Garland &amp; Freeman, 2005, </a:t>
            </a:r>
            <a:r>
              <a:rPr lang="en-US" altLang="en-US" sz="900" i="1">
                <a:latin typeface="Arial" panose="020B0604020202020204" pitchFamily="34" charset="0"/>
              </a:rPr>
              <a:t>Evolution:</a:t>
            </a: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Gen. 11 Both Sexes</a:t>
            </a:r>
          </a:p>
          <a:p>
            <a:pPr>
              <a:spcBef>
                <a:spcPct val="0"/>
              </a:spcBef>
              <a:buFontTx/>
              <a:buNone/>
            </a:pPr>
            <a:r>
              <a:rPr lang="en-US" altLang="en-US" sz="900">
                <a:latin typeface="Arial" panose="020B0604020202020204" pitchFamily="34" charset="0"/>
              </a:rPr>
              <a:t>  No Wheel Access</a:t>
            </a:r>
          </a:p>
          <a:p>
            <a:pPr>
              <a:spcBef>
                <a:spcPct val="0"/>
              </a:spcBef>
              <a:buFontTx/>
              <a:buNone/>
            </a:pPr>
            <a:r>
              <a:rPr lang="en-US" altLang="en-US" sz="900">
                <a:latin typeface="Arial" panose="020B0604020202020204" pitchFamily="34" charset="0"/>
              </a:rPr>
              <a:t>  7 months old</a:t>
            </a:r>
          </a:p>
          <a:p>
            <a:pPr>
              <a:spcBef>
                <a:spcPct val="0"/>
              </a:spcBef>
              <a:buFontTx/>
              <a:buNone/>
            </a:pPr>
            <a:endParaRPr lang="en-US" altLang="en-US" sz="900">
              <a:latin typeface="Arial" panose="020B0604020202020204" pitchFamily="34" charset="0"/>
            </a:endParaRPr>
          </a:p>
          <a:p>
            <a:pPr>
              <a:spcBef>
                <a:spcPct val="0"/>
              </a:spcBef>
              <a:buFontTx/>
              <a:buNone/>
            </a:pPr>
            <a:r>
              <a:rPr lang="en-US" altLang="en-US" sz="900">
                <a:latin typeface="Arial" panose="020B0604020202020204" pitchFamily="34" charset="0"/>
              </a:rPr>
              <a:t>Kelly et al., 2006, </a:t>
            </a:r>
            <a:r>
              <a:rPr lang="en-US" altLang="en-US" sz="900" i="1">
                <a:latin typeface="Arial" panose="020B0604020202020204" pitchFamily="34" charset="0"/>
              </a:rPr>
              <a:t>Journal of Morphology:</a:t>
            </a:r>
            <a:r>
              <a:rPr lang="en-US" altLang="en-US" sz="900">
                <a:latin typeface="Arial" panose="020B0604020202020204" pitchFamily="34" charset="0"/>
              </a:rPr>
              <a:t> </a:t>
            </a:r>
          </a:p>
          <a:p>
            <a:pPr>
              <a:spcBef>
                <a:spcPct val="0"/>
              </a:spcBef>
              <a:buFontTx/>
              <a:buNone/>
            </a:pPr>
            <a:r>
              <a:rPr lang="en-US" altLang="en-US" sz="900">
                <a:latin typeface="Arial" panose="020B0604020202020204" pitchFamily="34" charset="0"/>
              </a:rPr>
              <a:t>Gen. 21B Males</a:t>
            </a:r>
          </a:p>
          <a:p>
            <a:pPr>
              <a:spcBef>
                <a:spcPct val="0"/>
              </a:spcBef>
              <a:buFontTx/>
              <a:buNone/>
            </a:pPr>
            <a:r>
              <a:rPr lang="en-US" altLang="en-US" sz="900">
                <a:latin typeface="Arial" panose="020B0604020202020204" pitchFamily="34" charset="0"/>
              </a:rPr>
              <a:t>  Wheels &amp; No Wheels</a:t>
            </a:r>
          </a:p>
          <a:p>
            <a:pPr>
              <a:spcBef>
                <a:spcPct val="0"/>
              </a:spcBef>
              <a:buFontTx/>
              <a:buNone/>
            </a:pPr>
            <a:r>
              <a:rPr lang="en-US" altLang="en-US" sz="900">
                <a:latin typeface="Arial" panose="020B0604020202020204" pitchFamily="34" charset="0"/>
              </a:rPr>
              <a:t>  for 2 months</a:t>
            </a:r>
          </a:p>
        </p:txBody>
      </p:sp>
    </p:spTree>
  </p:cSld>
  <p:clrMapOvr>
    <a:masterClrMapping/>
  </p:clrMapOvr>
  <p:transition>
    <p:wipe dir="d"/>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Number Placeholder 3">
            <a:extLst>
              <a:ext uri="{FF2B5EF4-FFF2-40B4-BE49-F238E27FC236}">
                <a16:creationId xmlns:a16="http://schemas.microsoft.com/office/drawing/2014/main" id="{53539A3B-4C07-259A-24C3-6BD5D3B3423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596FAC8-2F79-4FCC-B9C7-0E8954C6E37B}" type="slidenum">
              <a:rPr lang="en-US" altLang="en-US" sz="1400"/>
              <a:pPr>
                <a:spcBef>
                  <a:spcPct val="0"/>
                </a:spcBef>
                <a:buFontTx/>
                <a:buNone/>
              </a:pPr>
              <a:t>46</a:t>
            </a:fld>
            <a:endParaRPr lang="en-US" altLang="en-US" sz="1400"/>
          </a:p>
        </p:txBody>
      </p:sp>
      <p:pic>
        <p:nvPicPr>
          <p:cNvPr id="116739" name="Picture 2" descr="Bones_Legs_3_best">
            <a:extLst>
              <a:ext uri="{FF2B5EF4-FFF2-40B4-BE49-F238E27FC236}">
                <a16:creationId xmlns:a16="http://schemas.microsoft.com/office/drawing/2014/main" id="{B258D36B-25E3-FE96-D21A-26542C56BC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5600" y="1862138"/>
            <a:ext cx="5054600" cy="379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0" name="Line 3">
            <a:extLst>
              <a:ext uri="{FF2B5EF4-FFF2-40B4-BE49-F238E27FC236}">
                <a16:creationId xmlns:a16="http://schemas.microsoft.com/office/drawing/2014/main" id="{97851FC6-E7D4-D5E0-70CA-947E258F9AAE}"/>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56100" name="Text Box 4">
            <a:extLst>
              <a:ext uri="{FF2B5EF4-FFF2-40B4-BE49-F238E27FC236}">
                <a16:creationId xmlns:a16="http://schemas.microsoft.com/office/drawing/2014/main" id="{EEB0AC56-BE9B-345A-B554-D2B30C26FED8}"/>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6742" name="Text Box 5">
            <a:extLst>
              <a:ext uri="{FF2B5EF4-FFF2-40B4-BE49-F238E27FC236}">
                <a16:creationId xmlns:a16="http://schemas.microsoft.com/office/drawing/2014/main" id="{D3D89581-653E-E8B0-6409-CEE6410097B7}"/>
              </a:ext>
            </a:extLst>
          </p:cNvPr>
          <p:cNvSpPr txBox="1">
            <a:spLocks noChangeArrowheads="1"/>
          </p:cNvSpPr>
          <p:nvPr/>
        </p:nvSpPr>
        <p:spPr bwMode="auto">
          <a:xfrm>
            <a:off x="260350" y="1084263"/>
            <a:ext cx="6029325" cy="1127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More Symmetrical Hindlimb</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Bone Lengths</a:t>
            </a:r>
            <a:r>
              <a:rPr lang="en-US" altLang="en-US" sz="3400" b="1" i="1">
                <a:solidFill>
                  <a:srgbClr val="FF0000"/>
                </a:solidFill>
                <a:latin typeface="Arial" panose="020B0604020202020204" pitchFamily="34" charset="0"/>
              </a:rPr>
              <a:t>  </a:t>
            </a:r>
            <a:endParaRPr lang="en-US" altLang="en-US" sz="1000">
              <a:latin typeface="Arial" panose="020B0604020202020204" pitchFamily="34" charset="0"/>
            </a:endParaRPr>
          </a:p>
        </p:txBody>
      </p:sp>
      <p:grpSp>
        <p:nvGrpSpPr>
          <p:cNvPr id="116743" name="Group 8">
            <a:extLst>
              <a:ext uri="{FF2B5EF4-FFF2-40B4-BE49-F238E27FC236}">
                <a16:creationId xmlns:a16="http://schemas.microsoft.com/office/drawing/2014/main" id="{A43A6BA8-36BB-66FC-E19C-DE7E654E37C3}"/>
              </a:ext>
            </a:extLst>
          </p:cNvPr>
          <p:cNvGrpSpPr>
            <a:grpSpLocks/>
          </p:cNvGrpSpPr>
          <p:nvPr/>
        </p:nvGrpSpPr>
        <p:grpSpPr bwMode="auto">
          <a:xfrm>
            <a:off x="169863" y="2219325"/>
            <a:ext cx="3810000" cy="4789488"/>
            <a:chOff x="107" y="1413"/>
            <a:chExt cx="2400" cy="3017"/>
          </a:xfrm>
        </p:grpSpPr>
        <p:sp>
          <p:nvSpPr>
            <p:cNvPr id="116745" name="Text Box 6">
              <a:extLst>
                <a:ext uri="{FF2B5EF4-FFF2-40B4-BE49-F238E27FC236}">
                  <a16:creationId xmlns:a16="http://schemas.microsoft.com/office/drawing/2014/main" id="{EB417442-FD7F-EF84-B87E-5B76E514D41D}"/>
                </a:ext>
              </a:extLst>
            </p:cNvPr>
            <p:cNvSpPr txBox="1">
              <a:spLocks noChangeArrowheads="1"/>
            </p:cNvSpPr>
            <p:nvPr/>
          </p:nvSpPr>
          <p:spPr bwMode="auto">
            <a:xfrm>
              <a:off x="191" y="1413"/>
              <a:ext cx="1638" cy="1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800" b="1" i="1">
                  <a:solidFill>
                    <a:srgbClr val="FF0000"/>
                  </a:solidFill>
                  <a:latin typeface="Arial" panose="020B0604020202020204" pitchFamily="34" charset="0"/>
                </a:rPr>
                <a:t>Also true</a:t>
              </a:r>
              <a:br>
                <a:rPr lang="en-US" altLang="en-US" sz="2800" b="1" i="1">
                  <a:solidFill>
                    <a:srgbClr val="FF0000"/>
                  </a:solidFill>
                  <a:latin typeface="Arial" panose="020B0604020202020204" pitchFamily="34" charset="0"/>
                </a:rPr>
              </a:br>
              <a:r>
                <a:rPr lang="en-US" altLang="en-US" sz="2800" b="1" i="1">
                  <a:solidFill>
                    <a:srgbClr val="FF0000"/>
                  </a:solidFill>
                  <a:latin typeface="Arial" panose="020B0604020202020204" pitchFamily="34" charset="0"/>
                </a:rPr>
                <a:t>for English</a:t>
              </a:r>
              <a:br>
                <a:rPr lang="en-US" altLang="en-US" sz="2800" b="1" i="1">
                  <a:solidFill>
                    <a:srgbClr val="FF0000"/>
                  </a:solidFill>
                  <a:latin typeface="Arial" panose="020B0604020202020204" pitchFamily="34" charset="0"/>
                </a:rPr>
              </a:br>
              <a:r>
                <a:rPr lang="en-US" altLang="en-US" sz="2800" b="1" i="1">
                  <a:solidFill>
                    <a:srgbClr val="FF0000"/>
                  </a:solidFill>
                  <a:latin typeface="Arial" panose="020B0604020202020204" pitchFamily="34" charset="0"/>
                </a:rPr>
                <a:t>thoroughbred</a:t>
              </a:r>
              <a:br>
                <a:rPr lang="en-US" altLang="en-US" sz="2800" b="1" i="1">
                  <a:solidFill>
                    <a:srgbClr val="FF0000"/>
                  </a:solidFill>
                  <a:latin typeface="Arial" panose="020B0604020202020204" pitchFamily="34" charset="0"/>
                </a:rPr>
              </a:br>
              <a:r>
                <a:rPr lang="en-US" altLang="en-US" sz="2800" b="1" i="1">
                  <a:solidFill>
                    <a:srgbClr val="FF0000"/>
                  </a:solidFill>
                  <a:latin typeface="Arial" panose="020B0604020202020204" pitchFamily="34" charset="0"/>
                </a:rPr>
                <a:t>horses!</a:t>
              </a:r>
              <a:endParaRPr lang="en-US" altLang="en-US" sz="2800">
                <a:latin typeface="Arial" panose="020B0604020202020204" pitchFamily="34" charset="0"/>
              </a:endParaRPr>
            </a:p>
          </p:txBody>
        </p:sp>
        <p:pic>
          <p:nvPicPr>
            <p:cNvPr id="116746" name="Picture 7" descr="English_Channel6-25">
              <a:extLst>
                <a:ext uri="{FF2B5EF4-FFF2-40B4-BE49-F238E27FC236}">
                  <a16:creationId xmlns:a16="http://schemas.microsoft.com/office/drawing/2014/main" id="{66AC64C1-BEAF-BB19-1FA8-EF33E84FAE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 y="2510"/>
              <a:ext cx="2400" cy="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Text Box 9">
            <a:extLst>
              <a:ext uri="{FF2B5EF4-FFF2-40B4-BE49-F238E27FC236}">
                <a16:creationId xmlns:a16="http://schemas.microsoft.com/office/drawing/2014/main" id="{123309F2-D396-C678-94DC-C80A01895FF3}"/>
              </a:ext>
            </a:extLst>
          </p:cNvPr>
          <p:cNvSpPr txBox="1">
            <a:spLocks noChangeArrowheads="1"/>
          </p:cNvSpPr>
          <p:nvPr/>
        </p:nvSpPr>
        <p:spPr bwMode="auto">
          <a:xfrm>
            <a:off x="5122863" y="5857875"/>
            <a:ext cx="423545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000">
                <a:latin typeface="Arial" panose="020B0604020202020204" pitchFamily="34" charset="0"/>
              </a:rPr>
              <a:t>Gen. 11 Both Sexes</a:t>
            </a:r>
          </a:p>
          <a:p>
            <a:pPr>
              <a:spcBef>
                <a:spcPct val="0"/>
              </a:spcBef>
              <a:buFontTx/>
              <a:buNone/>
            </a:pPr>
            <a:r>
              <a:rPr lang="en-US" altLang="en-US" sz="1000">
                <a:latin typeface="Arial" panose="020B0604020202020204" pitchFamily="34" charset="0"/>
              </a:rPr>
              <a:t>  No Wheel Access</a:t>
            </a:r>
          </a:p>
          <a:p>
            <a:pPr>
              <a:spcBef>
                <a:spcPct val="0"/>
              </a:spcBef>
              <a:buFontTx/>
              <a:buNone/>
            </a:pPr>
            <a:r>
              <a:rPr lang="en-US" altLang="en-US" sz="1000">
                <a:latin typeface="Arial" panose="020B0604020202020204" pitchFamily="34" charset="0"/>
              </a:rPr>
              <a:t>  7 months old</a:t>
            </a:r>
          </a:p>
          <a:p>
            <a:pPr>
              <a:spcBef>
                <a:spcPct val="0"/>
              </a:spcBef>
              <a:buFontTx/>
              <a:buNone/>
            </a:pPr>
            <a:endParaRPr lang="en-US" altLang="en-US" sz="1000">
              <a:latin typeface="Arial" panose="020B0604020202020204" pitchFamily="34" charset="0"/>
            </a:endParaRPr>
          </a:p>
          <a:p>
            <a:pPr>
              <a:spcBef>
                <a:spcPct val="0"/>
              </a:spcBef>
              <a:buFontTx/>
              <a:buNone/>
            </a:pPr>
            <a:r>
              <a:rPr lang="en-US" altLang="en-US" sz="1000">
                <a:latin typeface="Arial" panose="020B0604020202020204" pitchFamily="34" charset="0"/>
              </a:rPr>
              <a:t>Garland &amp; Freeman, 2005, </a:t>
            </a:r>
            <a:r>
              <a:rPr lang="en-US" altLang="en-US" sz="1000" i="1">
                <a:latin typeface="Arial" panose="020B0604020202020204" pitchFamily="34" charset="0"/>
              </a:rPr>
              <a:t>Evolution</a:t>
            </a:r>
            <a:r>
              <a:rPr lang="en-US" altLang="en-US" sz="1000">
                <a:latin typeface="Arial" panose="020B0604020202020204" pitchFamily="34" charset="0"/>
              </a:rPr>
              <a:t> 59:1851-1854.</a:t>
            </a:r>
          </a:p>
        </p:txBody>
      </p:sp>
    </p:spTree>
  </p:cSld>
  <p:clrMapOvr>
    <a:masterClrMapping/>
  </p:clrMapOvr>
  <p:transition>
    <p:wipe dir="d"/>
  </p:transition>
</p:sld>
</file>

<file path=ppt/slides/slide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47</a:t>
            </a:fld>
            <a:endParaRPr lang="en-US" altLang="en-US" sz="140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865682" y="2010114"/>
            <a:ext cx="741263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0000"/>
              </a:lnSpc>
              <a:defRPr/>
            </a:pPr>
            <a:r>
              <a:rPr lang="en-US" altLang="en-US" sz="8000" b="1" dirty="0">
                <a:solidFill>
                  <a:srgbClr val="66FF33"/>
                </a:solidFill>
                <a:effectLst>
                  <a:outerShdw blurRad="38100" dist="38100" dir="2700000" algn="tl">
                    <a:srgbClr val="000000"/>
                  </a:outerShdw>
                </a:effectLst>
                <a:latin typeface="Helvetica" panose="020B0604020202020204" pitchFamily="34" charset="0"/>
              </a:rPr>
              <a:t>Genetic Differentiation</a:t>
            </a:r>
          </a:p>
        </p:txBody>
      </p:sp>
    </p:spTree>
    <p:extLst>
      <p:ext uri="{BB962C8B-B14F-4D97-AF65-F5344CB8AC3E}">
        <p14:creationId xmlns:p14="http://schemas.microsoft.com/office/powerpoint/2010/main" val="396309090"/>
      </p:ext>
    </p:extLst>
  </p:cSld>
  <p:clrMapOvr>
    <a:masterClrMapping/>
  </p:clrMapOvr>
  <p:transition>
    <p:wipe dir="d"/>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48</a:t>
            </a:fld>
            <a:endParaRPr lang="en-US" altLang="en-US" sz="140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140247" y="1132213"/>
            <a:ext cx="8585200" cy="1332673"/>
          </a:xfrm>
          <a:noFill/>
        </p:spPr>
        <p:txBody>
          <a:bodyPr>
            <a:spAutoFit/>
          </a:bodyPr>
          <a:lstStyle/>
          <a:p>
            <a:pPr marL="274320" indent="-274320" algn="l">
              <a:lnSpc>
                <a:spcPct val="90000"/>
              </a:lnSpc>
              <a:spcBef>
                <a:spcPts val="0"/>
              </a:spcBef>
              <a:spcAft>
                <a:spcPts val="600"/>
              </a:spcAft>
            </a:pPr>
            <a:r>
              <a:rPr lang="en-US" sz="2800" b="0" i="0" u="none" strike="noStrike" baseline="0" dirty="0">
                <a:latin typeface="AdvOTebabd7da"/>
              </a:rPr>
              <a:t>~61 genomic regions, across all somatic chromosomes, showed evidence of differentiation</a:t>
            </a:r>
          </a:p>
          <a:p>
            <a:pPr marL="274320" indent="-274320" algn="l">
              <a:lnSpc>
                <a:spcPct val="90000"/>
              </a:lnSpc>
              <a:spcBef>
                <a:spcPts val="0"/>
              </a:spcBef>
              <a:spcAft>
                <a:spcPts val="600"/>
              </a:spcAft>
            </a:pPr>
            <a:r>
              <a:rPr lang="en-US" sz="2800" b="0" i="0" u="none" strike="noStrike" baseline="0" dirty="0">
                <a:latin typeface="AdvOTebabd7da"/>
              </a:rPr>
              <a:t>12 were differentiated by all 3 methods of analysis</a:t>
            </a:r>
            <a:endParaRPr lang="en-US" altLang="en-US" sz="2800" b="1" dirty="0">
              <a:latin typeface="Arial" panose="020B0604020202020204" pitchFamily="34" charset="0"/>
            </a:endParaRP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Whole-genome Sequencing of 80 Mice from Generation 61</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89708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effectLst/>
                <a:latin typeface="Arial" panose="020B0604020202020204" pitchFamily="34" charset="0"/>
                <a:cs typeface="Arial" panose="020B0604020202020204" pitchFamily="34" charset="0"/>
              </a:rPr>
              <a:t>Hillis, D., L. </a:t>
            </a:r>
            <a:r>
              <a:rPr lang="en-US" sz="1600" dirty="0" err="1">
                <a:effectLst/>
                <a:latin typeface="Arial" panose="020B0604020202020204" pitchFamily="34" charset="0"/>
                <a:cs typeface="Arial" panose="020B0604020202020204" pitchFamily="34" charset="0"/>
              </a:rPr>
              <a:t>Yadgary</a:t>
            </a:r>
            <a:r>
              <a:rPr lang="en-US" sz="1600" dirty="0">
                <a:effectLst/>
                <a:latin typeface="Arial" panose="020B0604020202020204" pitchFamily="34" charset="0"/>
                <a:cs typeface="Arial" panose="020B0604020202020204" pitchFamily="34" charset="0"/>
              </a:rPr>
              <a:t>, G. M. Weinstock, G. Pardo−Manuel de </a:t>
            </a:r>
            <a:r>
              <a:rPr lang="en-US" sz="1600" dirty="0" err="1">
                <a:effectLst/>
                <a:latin typeface="Arial" panose="020B0604020202020204" pitchFamily="34" charset="0"/>
                <a:cs typeface="Arial" panose="020B0604020202020204" pitchFamily="34" charset="0"/>
              </a:rPr>
              <a:t>Villena</a:t>
            </a:r>
            <a:r>
              <a:rPr lang="en-US" sz="1600" dirty="0">
                <a:effectLst/>
                <a:latin typeface="Arial" panose="020B0604020202020204" pitchFamily="34" charset="0"/>
                <a:cs typeface="Arial" panose="020B0604020202020204" pitchFamily="34" charset="0"/>
              </a:rPr>
              <a:t>, D. Pomp, A. Fowler, S. Xu, F. Chan, and T. Garland, Jr. 2020. Genetic basis of aerobically supported voluntary exercise: results from a selection experiment with house mice. Genetics 216:781–804.</a:t>
            </a:r>
          </a:p>
        </p:txBody>
      </p:sp>
      <p:pic>
        <p:nvPicPr>
          <p:cNvPr id="8" name="New picture">
            <a:extLst>
              <a:ext uri="{FF2B5EF4-FFF2-40B4-BE49-F238E27FC236}">
                <a16:creationId xmlns:a16="http://schemas.microsoft.com/office/drawing/2014/main" id="{31509648-45BA-1BC7-2580-54365651CA04}"/>
              </a:ext>
            </a:extLst>
          </p:cNvPr>
          <p:cNvPicPr/>
          <p:nvPr/>
        </p:nvPicPr>
        <p:blipFill>
          <a:blip r:embed="rId3"/>
          <a:stretch>
            <a:fillRect/>
          </a:stretch>
        </p:blipFill>
        <p:spPr>
          <a:xfrm>
            <a:off x="194870" y="2603350"/>
            <a:ext cx="8725447" cy="3174590"/>
          </a:xfrm>
          <a:prstGeom prst="rect">
            <a:avLst/>
          </a:prstGeom>
        </p:spPr>
      </p:pic>
      <p:sp>
        <p:nvSpPr>
          <p:cNvPr id="2" name="TextBox 1">
            <a:extLst>
              <a:ext uri="{FF2B5EF4-FFF2-40B4-BE49-F238E27FC236}">
                <a16:creationId xmlns:a16="http://schemas.microsoft.com/office/drawing/2014/main" id="{A0232CDE-3CA3-166A-0854-AE0236421185}"/>
              </a:ext>
            </a:extLst>
          </p:cNvPr>
          <p:cNvSpPr txBox="1"/>
          <p:nvPr/>
        </p:nvSpPr>
        <p:spPr>
          <a:xfrm>
            <a:off x="479684" y="4114800"/>
            <a:ext cx="91440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P &lt; 0.005</a:t>
            </a:r>
          </a:p>
        </p:txBody>
      </p:sp>
      <p:sp>
        <p:nvSpPr>
          <p:cNvPr id="3" name="TextBox 2">
            <a:extLst>
              <a:ext uri="{FF2B5EF4-FFF2-40B4-BE49-F238E27FC236}">
                <a16:creationId xmlns:a16="http://schemas.microsoft.com/office/drawing/2014/main" id="{60070FB6-0523-AAC2-2D5B-EDD91ADD2E7D}"/>
              </a:ext>
            </a:extLst>
          </p:cNvPr>
          <p:cNvSpPr txBox="1"/>
          <p:nvPr/>
        </p:nvSpPr>
        <p:spPr>
          <a:xfrm>
            <a:off x="487182" y="2532341"/>
            <a:ext cx="4197247" cy="369332"/>
          </a:xfrm>
          <a:prstGeom prst="rect">
            <a:avLst/>
          </a:prstGeom>
          <a:solidFill>
            <a:schemeClr val="bg1"/>
          </a:solidFill>
        </p:spPr>
        <p:txBody>
          <a:bodyPr wrap="square" rtlCol="0">
            <a:spAutoFit/>
          </a:bodyPr>
          <a:lstStyle/>
          <a:p>
            <a:r>
              <a:rPr lang="en-US" sz="1800" dirty="0">
                <a:latin typeface="Arial" panose="020B0604020202020204" pitchFamily="34" charset="0"/>
                <a:cs typeface="Arial" panose="020B0604020202020204" pitchFamily="34" charset="0"/>
              </a:rPr>
              <a:t>Haplotype Analyses Yielded 28 Groups</a:t>
            </a:r>
          </a:p>
        </p:txBody>
      </p:sp>
    </p:spTree>
    <p:extLst>
      <p:ext uri="{BB962C8B-B14F-4D97-AF65-F5344CB8AC3E}">
        <p14:creationId xmlns:p14="http://schemas.microsoft.com/office/powerpoint/2010/main" val="23581554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49</a:t>
            </a:fld>
            <a:endParaRPr lang="en-US" altLang="en-US" sz="140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140247" y="1147203"/>
            <a:ext cx="8585200" cy="3693319"/>
          </a:xfrm>
          <a:noFill/>
        </p:spPr>
        <p:txBody>
          <a:bodyPr>
            <a:spAutoFit/>
          </a:bodyPr>
          <a:lstStyle/>
          <a:p>
            <a:pPr marL="274320" indent="-274320" algn="l">
              <a:spcBef>
                <a:spcPts val="0"/>
              </a:spcBef>
              <a:spcAft>
                <a:spcPts val="600"/>
              </a:spcAft>
            </a:pPr>
            <a:r>
              <a:rPr lang="en-US" sz="2800" b="0" i="0" u="none" strike="noStrike" baseline="0" dirty="0">
                <a:latin typeface="AdvOTebabd7da"/>
              </a:rPr>
              <a:t>Gene function was inferred largely using Panther gene ontology terms and KO phenotypes.</a:t>
            </a:r>
          </a:p>
          <a:p>
            <a:pPr marL="274320" indent="-274320" algn="l">
              <a:spcBef>
                <a:spcPts val="0"/>
              </a:spcBef>
              <a:spcAft>
                <a:spcPts val="600"/>
              </a:spcAft>
            </a:pPr>
            <a:r>
              <a:rPr lang="en-US" sz="2800" b="0" i="0" u="none" strike="noStrike" baseline="0" dirty="0">
                <a:latin typeface="AdvOTebabd7da"/>
              </a:rPr>
              <a:t>Some of the differentiated genes are known to be associated with behavior/motivational systems and/or athletic ability, including </a:t>
            </a:r>
            <a:r>
              <a:rPr lang="en-US" sz="2800" b="0" i="0" u="none" strike="noStrike" baseline="0" dirty="0">
                <a:latin typeface="AdvOT49bbc31f.I"/>
              </a:rPr>
              <a:t>Sorl1</a:t>
            </a:r>
            <a:r>
              <a:rPr lang="en-US" sz="2800" b="0" i="0" u="none" strike="noStrike" baseline="0" dirty="0">
                <a:latin typeface="AdvOTebabd7da"/>
              </a:rPr>
              <a:t>, </a:t>
            </a:r>
            <a:r>
              <a:rPr lang="en-US" sz="2800" b="0" i="0" u="none" strike="noStrike" baseline="0" dirty="0">
                <a:latin typeface="AdvOT49bbc31f.I"/>
              </a:rPr>
              <a:t>Dach1</a:t>
            </a:r>
            <a:r>
              <a:rPr lang="en-US" sz="2800" b="0" i="0" u="none" strike="noStrike" baseline="0" dirty="0">
                <a:latin typeface="AdvOTebabd7da"/>
              </a:rPr>
              <a:t>, and </a:t>
            </a:r>
            <a:r>
              <a:rPr lang="en-US" sz="2800" b="0" i="0" u="none" strike="noStrike" baseline="0" dirty="0">
                <a:latin typeface="AdvOT49bbc31f.I"/>
              </a:rPr>
              <a:t>Cdh10</a:t>
            </a:r>
            <a:r>
              <a:rPr lang="en-US" sz="2800" b="0" i="0" u="none" strike="noStrike" baseline="0" dirty="0">
                <a:latin typeface="AdvOTebabd7da"/>
              </a:rPr>
              <a:t>.</a:t>
            </a:r>
          </a:p>
          <a:p>
            <a:pPr marL="274320" indent="-274320" algn="l">
              <a:spcBef>
                <a:spcPts val="0"/>
              </a:spcBef>
              <a:spcAft>
                <a:spcPts val="600"/>
              </a:spcAft>
            </a:pPr>
            <a:r>
              <a:rPr lang="en-US" sz="2800" b="0" i="0" u="none" strike="noStrike" baseline="0" dirty="0">
                <a:latin typeface="AdvOTebabd7da"/>
              </a:rPr>
              <a:t>Overall, results </a:t>
            </a:r>
            <a:r>
              <a:rPr lang="en-US" sz="2800" b="0" i="0" u="none" strike="noStrike" baseline="0">
                <a:latin typeface="AdvOTebabd7da"/>
              </a:rPr>
              <a:t>indicate changes </a:t>
            </a:r>
            <a:r>
              <a:rPr lang="en-US" sz="2800" b="0" i="0" u="none" strike="noStrike" baseline="0" dirty="0">
                <a:latin typeface="AdvOTebabd7da"/>
              </a:rPr>
              <a:t>in allele frequencies for multiple genes associated with both </a:t>
            </a:r>
            <a:r>
              <a:rPr lang="en-US" sz="2800" b="1" i="0" u="none" strike="noStrike" baseline="0" dirty="0">
                <a:latin typeface="AdvOTebabd7da"/>
              </a:rPr>
              <a:t>motivation</a:t>
            </a:r>
            <a:r>
              <a:rPr lang="en-US" sz="2800" b="0" i="0" u="none" strike="noStrike" baseline="0" dirty="0">
                <a:latin typeface="AdvOTebabd7da"/>
              </a:rPr>
              <a:t> and </a:t>
            </a:r>
            <a:r>
              <a:rPr lang="en-US" sz="2800" b="1" i="0" u="none" strike="noStrike" baseline="0" dirty="0">
                <a:latin typeface="AdvOTebabd7da"/>
              </a:rPr>
              <a:t>ability</a:t>
            </a:r>
            <a:r>
              <a:rPr lang="en-US" sz="2800" b="0" i="0" u="none" strike="noStrike" baseline="0" dirty="0">
                <a:latin typeface="AdvOTebabd7da"/>
              </a:rPr>
              <a:t> for endurance exercise.</a:t>
            </a:r>
            <a:endParaRPr lang="en-US" altLang="en-US" sz="2800" b="1" dirty="0">
              <a:latin typeface="Arial" panose="020B0604020202020204" pitchFamily="34" charset="0"/>
            </a:endParaRP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Whole-genome Sequencing of 80 Mice from Generation 61</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89708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effectLst/>
                <a:latin typeface="Arial" panose="020B0604020202020204" pitchFamily="34" charset="0"/>
                <a:cs typeface="Arial" panose="020B0604020202020204" pitchFamily="34" charset="0"/>
              </a:rPr>
              <a:t>Hillis, D., L. </a:t>
            </a:r>
            <a:r>
              <a:rPr lang="en-US" sz="1600" dirty="0" err="1">
                <a:effectLst/>
                <a:latin typeface="Arial" panose="020B0604020202020204" pitchFamily="34" charset="0"/>
                <a:cs typeface="Arial" panose="020B0604020202020204" pitchFamily="34" charset="0"/>
              </a:rPr>
              <a:t>Yadgary</a:t>
            </a:r>
            <a:r>
              <a:rPr lang="en-US" sz="1600" dirty="0">
                <a:effectLst/>
                <a:latin typeface="Arial" panose="020B0604020202020204" pitchFamily="34" charset="0"/>
                <a:cs typeface="Arial" panose="020B0604020202020204" pitchFamily="34" charset="0"/>
              </a:rPr>
              <a:t>, G. M. Weinstock, G. Pardo−Manuel de </a:t>
            </a:r>
            <a:r>
              <a:rPr lang="en-US" sz="1600" dirty="0" err="1">
                <a:effectLst/>
                <a:latin typeface="Arial" panose="020B0604020202020204" pitchFamily="34" charset="0"/>
                <a:cs typeface="Arial" panose="020B0604020202020204" pitchFamily="34" charset="0"/>
              </a:rPr>
              <a:t>Villena</a:t>
            </a:r>
            <a:r>
              <a:rPr lang="en-US" sz="1600" dirty="0">
                <a:effectLst/>
                <a:latin typeface="Arial" panose="020B0604020202020204" pitchFamily="34" charset="0"/>
                <a:cs typeface="Arial" panose="020B0604020202020204" pitchFamily="34" charset="0"/>
              </a:rPr>
              <a:t>, D. Pomp, A. Fowler, S. Xu, F. Chan, and T. Garland, Jr. 2020. Genetic basis of aerobically supported voluntary exercise: results from a selection experiment with house mice. Genetics 216:781–804.</a:t>
            </a:r>
          </a:p>
        </p:txBody>
      </p:sp>
    </p:spTree>
    <p:extLst>
      <p:ext uri="{BB962C8B-B14F-4D97-AF65-F5344CB8AC3E}">
        <p14:creationId xmlns:p14="http://schemas.microsoft.com/office/powerpoint/2010/main" val="36624033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Number Placeholder 3">
            <a:extLst>
              <a:ext uri="{FF2B5EF4-FFF2-40B4-BE49-F238E27FC236}">
                <a16:creationId xmlns:a16="http://schemas.microsoft.com/office/drawing/2014/main" id="{48F1FEC7-16BC-029A-8BD7-5D2AE14297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66270BB-E253-4E54-BABC-A78718E07D82}" type="slidenum">
              <a:rPr lang="en-US" altLang="en-US" sz="1400"/>
              <a:pPr>
                <a:spcBef>
                  <a:spcPct val="0"/>
                </a:spcBef>
                <a:buFontTx/>
                <a:buNone/>
              </a:pPr>
              <a:t>5</a:t>
            </a:fld>
            <a:endParaRPr lang="en-US" altLang="en-US" sz="1400"/>
          </a:p>
        </p:txBody>
      </p:sp>
      <p:sp>
        <p:nvSpPr>
          <p:cNvPr id="43011" name="Text Box 2">
            <a:extLst>
              <a:ext uri="{FF2B5EF4-FFF2-40B4-BE49-F238E27FC236}">
                <a16:creationId xmlns:a16="http://schemas.microsoft.com/office/drawing/2014/main" id="{39E7F773-E769-7C57-C88C-4CB0711CD973}"/>
              </a:ext>
            </a:extLst>
          </p:cNvPr>
          <p:cNvSpPr txBox="1">
            <a:spLocks noChangeArrowheads="1"/>
          </p:cNvSpPr>
          <p:nvPr/>
        </p:nvSpPr>
        <p:spPr bwMode="auto">
          <a:xfrm>
            <a:off x="209550" y="873125"/>
            <a:ext cx="8839200" cy="593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3400" b="1">
                <a:solidFill>
                  <a:srgbClr val="0000FF"/>
                </a:solidFill>
                <a:latin typeface="Arial" panose="020B0604020202020204" pitchFamily="34" charset="0"/>
              </a:rPr>
              <a:t>Star</a:t>
            </a:r>
            <a:r>
              <a:rPr lang="en-US" altLang="en-US" sz="600" b="1">
                <a:solidFill>
                  <a:srgbClr val="0000FF"/>
                </a:solidFill>
                <a:latin typeface="Arial" panose="020B0604020202020204" pitchFamily="34" charset="0"/>
              </a:rPr>
              <a:t> </a:t>
            </a:r>
            <a:r>
              <a:rPr lang="en-US" altLang="en-US" sz="3400" b="1">
                <a:solidFill>
                  <a:srgbClr val="0000FF"/>
                </a:solidFill>
                <a:latin typeface="Arial" panose="020B0604020202020204" pitchFamily="34" charset="0"/>
              </a:rPr>
              <a:t>ting (Base) Population:</a:t>
            </a:r>
            <a:br>
              <a:rPr lang="en-US" altLang="en-US" sz="3400" b="1">
                <a:solidFill>
                  <a:srgbClr val="0000FF"/>
                </a:solidFill>
                <a:latin typeface="Arial" panose="020B0604020202020204" pitchFamily="34" charset="0"/>
              </a:rPr>
            </a:br>
            <a:r>
              <a:rPr lang="en-US" altLang="en-US" sz="3400" b="1">
                <a:latin typeface="Arial" panose="020B0604020202020204" pitchFamily="34" charset="0"/>
              </a:rPr>
              <a:t>	112 male &amp; 112 female mice of the</a:t>
            </a:r>
            <a:br>
              <a:rPr lang="en-US" altLang="en-US" sz="3400" b="1">
                <a:latin typeface="Arial" panose="020B0604020202020204" pitchFamily="34" charset="0"/>
              </a:rPr>
            </a:br>
            <a:r>
              <a:rPr lang="en-US" altLang="en-US" sz="3400" b="1">
                <a:latin typeface="Arial" panose="020B0604020202020204" pitchFamily="34" charset="0"/>
              </a:rPr>
              <a:t>	</a:t>
            </a:r>
            <a:r>
              <a:rPr lang="en-US" altLang="en-US" sz="3400" b="1" i="1" u="sng">
                <a:latin typeface="Arial" panose="020B0604020202020204" pitchFamily="34" charset="0"/>
              </a:rPr>
              <a:t>outbred</a:t>
            </a:r>
            <a:r>
              <a:rPr lang="en-US" altLang="en-US" sz="3400" b="1">
                <a:latin typeface="Arial" panose="020B0604020202020204" pitchFamily="34" charset="0"/>
              </a:rPr>
              <a:t> Hsd:ICR strain</a:t>
            </a:r>
            <a:br>
              <a:rPr lang="en-US" altLang="en-US" sz="3400" b="1">
                <a:latin typeface="Arial" panose="020B0604020202020204" pitchFamily="34" charset="0"/>
              </a:rPr>
            </a:br>
            <a:r>
              <a:rPr lang="en-US" altLang="en-US" sz="3400" b="1">
                <a:latin typeface="Arial" panose="020B0604020202020204" pitchFamily="34" charset="0"/>
              </a:rPr>
              <a:t>	</a:t>
            </a:r>
            <a:r>
              <a:rPr lang="en-US" altLang="en-US" sz="2600" b="1">
                <a:latin typeface="Arial" panose="020B0604020202020204" pitchFamily="34" charset="0"/>
              </a:rPr>
              <a:t>Levels of genetic variation similar to</a:t>
            </a:r>
            <a:br>
              <a:rPr lang="en-US" altLang="en-US" sz="2600" b="1">
                <a:latin typeface="Arial" panose="020B0604020202020204" pitchFamily="34" charset="0"/>
              </a:rPr>
            </a:br>
            <a:r>
              <a:rPr lang="en-US" altLang="en-US" sz="2600" b="1">
                <a:latin typeface="Arial" panose="020B0604020202020204" pitchFamily="34" charset="0"/>
              </a:rPr>
              <a:t>          wild house mouse and to human populations</a:t>
            </a:r>
          </a:p>
          <a:p>
            <a:pPr>
              <a:buFontTx/>
              <a:buNone/>
            </a:pPr>
            <a:r>
              <a:rPr lang="en-US" altLang="en-US" sz="3400" b="1">
                <a:solidFill>
                  <a:srgbClr val="0000FF"/>
                </a:solidFill>
                <a:latin typeface="Arial" panose="020B0604020202020204" pitchFamily="34" charset="0"/>
              </a:rPr>
              <a:t>Design:</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	</a:t>
            </a:r>
            <a:r>
              <a:rPr lang="en-US" altLang="en-US" sz="3400" b="1">
                <a:latin typeface="Arial" panose="020B0604020202020204" pitchFamily="34" charset="0"/>
              </a:rPr>
              <a:t>8 lines:  4 up, 4 control</a:t>
            </a:r>
            <a:r>
              <a:rPr lang="en-US" altLang="en-US" sz="3400">
                <a:latin typeface="Arial" panose="020B0604020202020204" pitchFamily="34" charset="0"/>
              </a:rPr>
              <a:t> </a:t>
            </a:r>
            <a:r>
              <a:rPr lang="en-US" altLang="en-US" sz="2400">
                <a:latin typeface="Arial" panose="020B0604020202020204" pitchFamily="34" charset="0"/>
              </a:rPr>
              <a:t>(not down-selected)</a:t>
            </a:r>
            <a:br>
              <a:rPr lang="en-US" altLang="en-US" sz="3400" b="1">
                <a:latin typeface="Arial" panose="020B0604020202020204" pitchFamily="34" charset="0"/>
              </a:rPr>
            </a:br>
            <a:r>
              <a:rPr lang="en-US" altLang="en-US" sz="3400" b="1">
                <a:latin typeface="Arial" panose="020B0604020202020204" pitchFamily="34" charset="0"/>
              </a:rPr>
              <a:t>	10 mating pairs in each </a:t>
            </a:r>
            <a:r>
              <a:rPr lang="en-US" altLang="en-US">
                <a:latin typeface="Arial" panose="020B0604020202020204" pitchFamily="34" charset="0"/>
              </a:rPr>
              <a:t>(lit</a:t>
            </a:r>
            <a:r>
              <a:rPr lang="en-US" altLang="en-US" sz="400">
                <a:latin typeface="Arial" panose="020B0604020202020204" pitchFamily="34" charset="0"/>
              </a:rPr>
              <a:t> </a:t>
            </a:r>
            <a:r>
              <a:rPr lang="en-US" altLang="en-US">
                <a:latin typeface="Arial" panose="020B0604020202020204" pitchFamily="34" charset="0"/>
              </a:rPr>
              <a:t>ter size ~10)</a:t>
            </a:r>
            <a:br>
              <a:rPr lang="en-US" altLang="en-US">
                <a:latin typeface="Arial" panose="020B0604020202020204" pitchFamily="34" charset="0"/>
              </a:rPr>
            </a:br>
            <a:r>
              <a:rPr lang="en-US" altLang="en-US" sz="3400" b="1">
                <a:latin typeface="Arial" panose="020B0604020202020204" pitchFamily="34" charset="0"/>
              </a:rPr>
              <a:t>	Within-family selection</a:t>
            </a:r>
          </a:p>
          <a:p>
            <a:pPr>
              <a:buFontTx/>
              <a:buNone/>
            </a:pPr>
            <a:r>
              <a:rPr lang="en-US" altLang="en-US" sz="3400" b="1">
                <a:solidFill>
                  <a:srgbClr val="0000FF"/>
                </a:solidFill>
                <a:latin typeface="Arial" panose="020B0604020202020204" pitchFamily="34" charset="0"/>
              </a:rPr>
              <a:t>Selection Criterion:</a:t>
            </a:r>
            <a:br>
              <a:rPr lang="en-US" altLang="en-US" sz="3400" b="1">
                <a:solidFill>
                  <a:srgbClr val="0000FF"/>
                </a:solidFill>
                <a:latin typeface="Arial" panose="020B0604020202020204" pitchFamily="34" charset="0"/>
              </a:rPr>
            </a:br>
            <a:r>
              <a:rPr lang="en-US" altLang="en-US" sz="3400" b="1">
                <a:latin typeface="Arial" panose="020B0604020202020204" pitchFamily="34" charset="0"/>
              </a:rPr>
              <a:t>	Wheel revolutions on days 5 + 6</a:t>
            </a:r>
          </a:p>
        </p:txBody>
      </p:sp>
      <p:sp>
        <p:nvSpPr>
          <p:cNvPr id="1103875" name="Text Box 3">
            <a:extLst>
              <a:ext uri="{FF2B5EF4-FFF2-40B4-BE49-F238E27FC236}">
                <a16:creationId xmlns:a16="http://schemas.microsoft.com/office/drawing/2014/main" id="{09722934-039D-AE1F-47A6-E23EB4D7B8FF}"/>
              </a:ext>
            </a:extLst>
          </p:cNvPr>
          <p:cNvSpPr txBox="1">
            <a:spLocks noChangeArrowheads="1"/>
          </p:cNvSpPr>
          <p:nvPr/>
        </p:nvSpPr>
        <p:spPr bwMode="auto">
          <a:xfrm>
            <a:off x="1905000" y="0"/>
            <a:ext cx="6477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4000" b="1" dirty="0">
                <a:effectLst>
                  <a:outerShdw blurRad="38100" dist="38100" dir="2700000" algn="tl">
                    <a:srgbClr val="C0C0C0"/>
                  </a:outerShdw>
                </a:effectLst>
                <a:latin typeface="Arial" panose="020B0604020202020204" pitchFamily="34" charset="0"/>
              </a:rPr>
              <a:t>Experimental Design</a:t>
            </a:r>
          </a:p>
        </p:txBody>
      </p:sp>
      <p:sp>
        <p:nvSpPr>
          <p:cNvPr id="43013" name="Line 4">
            <a:extLst>
              <a:ext uri="{FF2B5EF4-FFF2-40B4-BE49-F238E27FC236}">
                <a16:creationId xmlns:a16="http://schemas.microsoft.com/office/drawing/2014/main" id="{99F9F119-8DDD-55DB-BFE3-AD9B55514EA5}"/>
              </a:ext>
            </a:extLst>
          </p:cNvPr>
          <p:cNvSpPr>
            <a:spLocks noChangeShapeType="1"/>
          </p:cNvSpPr>
          <p:nvPr/>
        </p:nvSpPr>
        <p:spPr bwMode="auto">
          <a:xfrm>
            <a:off x="228600" y="7794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50</a:t>
            </a:fld>
            <a:endParaRPr lang="en-US" altLang="en-US" sz="140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125256" y="1094738"/>
            <a:ext cx="9018743" cy="707886"/>
          </a:xfrm>
          <a:noFill/>
        </p:spPr>
        <p:txBody>
          <a:bodyPr wrap="square">
            <a:spAutoFit/>
          </a:bodyPr>
          <a:lstStyle/>
          <a:p>
            <a:pPr marL="274320" indent="-274320" algn="l">
              <a:spcBef>
                <a:spcPts val="0"/>
              </a:spcBef>
              <a:spcAft>
                <a:spcPts val="600"/>
              </a:spcAft>
            </a:pPr>
            <a:r>
              <a:rPr lang="en-US" sz="2000" i="0" u="none" strike="noStrike" baseline="0" dirty="0">
                <a:latin typeface="AdvOTebabd7da"/>
              </a:rPr>
              <a:t>Several sensory receptors in specific clusters were differentially expressed between HR and C mice.  </a:t>
            </a:r>
            <a:r>
              <a:rPr lang="en-US" sz="2000" i="0" u="none" strike="noStrike" baseline="0" dirty="0">
                <a:solidFill>
                  <a:srgbClr val="FF3399"/>
                </a:solidFill>
                <a:latin typeface="AdvOTebabd7da"/>
              </a:rPr>
              <a:t>1 on Ch. 17 was </a:t>
            </a:r>
            <a:r>
              <a:rPr lang="en-US" altLang="en-US" sz="2000" dirty="0">
                <a:solidFill>
                  <a:srgbClr val="FF3399"/>
                </a:solidFill>
                <a:latin typeface="AdvOTebabd7da"/>
              </a:rPr>
              <a:t>divergent for SNPs in Hillis et al. (2020).</a:t>
            </a: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0" y="0"/>
            <a:ext cx="914400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a:effectLst>
                  <a:outerShdw blurRad="38100" dist="38100" dir="2700000" algn="tl">
                    <a:srgbClr val="C0C0C0"/>
                  </a:outerShdw>
                </a:effectLst>
                <a:latin typeface="Arial" panose="020B0604020202020204" pitchFamily="34" charset="0"/>
              </a:rPr>
              <a:t>Differential Gene </a:t>
            </a:r>
            <a:r>
              <a:rPr lang="en-US" altLang="en-US" sz="3200" b="1" dirty="0">
                <a:effectLst>
                  <a:outerShdw blurRad="38100" dist="38100" dir="2700000" algn="tl">
                    <a:srgbClr val="C0C0C0"/>
                  </a:outerShdw>
                </a:effectLst>
                <a:latin typeface="Arial" panose="020B0604020202020204" pitchFamily="34" charset="0"/>
              </a:rPr>
              <a:t>Expression in Vomeronasal Organs of both Sexes at Generation 88</a:t>
            </a: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95704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a:effectLst/>
                <a:latin typeface="Arial" panose="020B0604020202020204" pitchFamily="34" charset="0"/>
                <a:cs typeface="Arial" panose="020B0604020202020204" pitchFamily="34" charset="0"/>
              </a:rPr>
              <a:t>Nguyen, Q. A. T., D. Hillis, S. Katada, T. Harris, C. Pontrello, T. Garland, Jr., and S. Haga-Yamanaka. 2020. Coadaptation of the chemosensory system with voluntary exercise behavior in mice. PLoS ONE 15:e0241758.</a:t>
            </a:r>
            <a:endParaRPr lang="en-US" sz="1600" dirty="0">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B78030DF-D022-EC53-D317-EB6978F789ED}"/>
              </a:ext>
            </a:extLst>
          </p:cNvPr>
          <p:cNvPicPr>
            <a:picLocks noChangeAspect="1"/>
          </p:cNvPicPr>
          <p:nvPr/>
        </p:nvPicPr>
        <p:blipFill>
          <a:blip r:embed="rId3"/>
          <a:stretch>
            <a:fillRect/>
          </a:stretch>
        </p:blipFill>
        <p:spPr>
          <a:xfrm>
            <a:off x="125257" y="1869965"/>
            <a:ext cx="8913813" cy="2869659"/>
          </a:xfrm>
          <a:prstGeom prst="rect">
            <a:avLst/>
          </a:prstGeom>
        </p:spPr>
      </p:pic>
      <p:sp>
        <p:nvSpPr>
          <p:cNvPr id="11" name="Rectangle 2">
            <a:extLst>
              <a:ext uri="{FF2B5EF4-FFF2-40B4-BE49-F238E27FC236}">
                <a16:creationId xmlns:a16="http://schemas.microsoft.com/office/drawing/2014/main" id="{A532EAA8-0575-9593-148A-34FA1BB5F5D3}"/>
              </a:ext>
            </a:extLst>
          </p:cNvPr>
          <p:cNvSpPr txBox="1">
            <a:spLocks noChangeArrowheads="1"/>
          </p:cNvSpPr>
          <p:nvPr/>
        </p:nvSpPr>
        <p:spPr bwMode="auto">
          <a:xfrm>
            <a:off x="125257" y="4989186"/>
            <a:ext cx="85852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4320" indent="-274320">
              <a:spcBef>
                <a:spcPts val="0"/>
              </a:spcBef>
              <a:spcAft>
                <a:spcPts val="600"/>
              </a:spcAft>
            </a:pPr>
            <a:r>
              <a:rPr lang="en-US" altLang="en-US" sz="2000" dirty="0">
                <a:latin typeface="AdvOTebabd7da"/>
              </a:rPr>
              <a:t>We propose that olfaction may play an important role in motivation for voluntary exercise in mammals.</a:t>
            </a:r>
          </a:p>
        </p:txBody>
      </p:sp>
    </p:spTree>
    <p:extLst>
      <p:ext uri="{BB962C8B-B14F-4D97-AF65-F5344CB8AC3E}">
        <p14:creationId xmlns:p14="http://schemas.microsoft.com/office/powerpoint/2010/main" val="34892507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51</a:t>
            </a:fld>
            <a:endParaRPr lang="en-US" altLang="en-US" sz="1400"/>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0" y="0"/>
            <a:ext cx="914400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a:solidFill>
                  <a:srgbClr val="FF0000"/>
                </a:solidFill>
                <a:effectLst>
                  <a:outerShdw blurRad="38100" dist="38100" dir="2700000" algn="tl">
                    <a:srgbClr val="C0C0C0"/>
                  </a:outerShdw>
                </a:effectLst>
                <a:latin typeface="Arial" panose="020B0604020202020204" pitchFamily="34" charset="0"/>
              </a:rPr>
              <a:t>HR mice </a:t>
            </a:r>
            <a:r>
              <a:rPr lang="en-US" altLang="en-US" sz="3200" b="1">
                <a:effectLst>
                  <a:outerShdw blurRad="38100" dist="38100" dir="2700000" algn="tl">
                    <a:srgbClr val="C0C0C0"/>
                  </a:outerShdw>
                </a:effectLst>
                <a:latin typeface="Arial" panose="020B0604020202020204" pitchFamily="34" charset="0"/>
              </a:rPr>
              <a:t>Have Higher Sensitivity to Previously-used Wheels</a:t>
            </a:r>
            <a:endParaRPr lang="en-US" altLang="en-US" sz="3200" b="1" dirty="0">
              <a:effectLst>
                <a:outerShdw blurRad="38100" dist="38100" dir="2700000" algn="tl">
                  <a:srgbClr val="C0C0C0"/>
                </a:outerShdw>
              </a:effectLst>
              <a:latin typeface="Arial" panose="020B0604020202020204" pitchFamily="34" charset="0"/>
            </a:endParaRP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117475" y="5957048"/>
            <a:ext cx="85852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a:effectLst/>
                <a:latin typeface="Arial" panose="020B0604020202020204" pitchFamily="34" charset="0"/>
                <a:cs typeface="Arial" panose="020B0604020202020204" pitchFamily="34" charset="0"/>
              </a:rPr>
              <a:t>Dewan, I., T. Garland, Jr., L. Hiramatsu, and V. Careau. 2019. I smell a mouse:</a:t>
            </a:r>
            <a:br>
              <a:rPr lang="en-US" sz="1600">
                <a:effectLst/>
                <a:latin typeface="Arial" panose="020B0604020202020204" pitchFamily="34" charset="0"/>
                <a:cs typeface="Arial" panose="020B0604020202020204" pitchFamily="34" charset="0"/>
              </a:rPr>
            </a:br>
            <a:r>
              <a:rPr lang="en-US" sz="1600">
                <a:effectLst/>
                <a:latin typeface="Arial" panose="020B0604020202020204" pitchFamily="34" charset="0"/>
                <a:cs typeface="Arial" panose="020B0604020202020204" pitchFamily="34" charset="0"/>
              </a:rPr>
              <a:t>       indirect genetic effects on voluntary wheel-running distance, duration and speed. </a:t>
            </a:r>
            <a:br>
              <a:rPr lang="en-US" sz="1600">
                <a:effectLst/>
                <a:latin typeface="Arial" panose="020B0604020202020204" pitchFamily="34" charset="0"/>
                <a:cs typeface="Arial" panose="020B0604020202020204" pitchFamily="34" charset="0"/>
              </a:rPr>
            </a:br>
            <a:r>
              <a:rPr lang="en-US" sz="1600">
                <a:effectLst/>
                <a:latin typeface="Arial" panose="020B0604020202020204" pitchFamily="34" charset="0"/>
                <a:cs typeface="Arial" panose="020B0604020202020204" pitchFamily="34" charset="0"/>
              </a:rPr>
              <a:t>       Behavior Genetics 49:49–59.</a:t>
            </a:r>
            <a:endParaRPr lang="en-US" sz="16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9B1B7ED7-7F7C-F34A-3B39-7787DD8D999E}"/>
              </a:ext>
            </a:extLst>
          </p:cNvPr>
          <p:cNvPicPr>
            <a:picLocks noChangeAspect="1"/>
          </p:cNvPicPr>
          <p:nvPr/>
        </p:nvPicPr>
        <p:blipFill>
          <a:blip r:embed="rId3"/>
          <a:stretch>
            <a:fillRect/>
          </a:stretch>
        </p:blipFill>
        <p:spPr>
          <a:xfrm>
            <a:off x="105799" y="1400215"/>
            <a:ext cx="8803934" cy="3324486"/>
          </a:xfrm>
          <a:prstGeom prst="rect">
            <a:avLst/>
          </a:prstGeom>
        </p:spPr>
      </p:pic>
      <p:pic>
        <p:nvPicPr>
          <p:cNvPr id="9" name="Picture 8">
            <a:extLst>
              <a:ext uri="{FF2B5EF4-FFF2-40B4-BE49-F238E27FC236}">
                <a16:creationId xmlns:a16="http://schemas.microsoft.com/office/drawing/2014/main" id="{7DAD489C-C65D-CF58-1A4F-7B2161386834}"/>
              </a:ext>
            </a:extLst>
          </p:cNvPr>
          <p:cNvPicPr>
            <a:picLocks noChangeAspect="1"/>
          </p:cNvPicPr>
          <p:nvPr/>
        </p:nvPicPr>
        <p:blipFill>
          <a:blip r:embed="rId4"/>
          <a:stretch>
            <a:fillRect/>
          </a:stretch>
        </p:blipFill>
        <p:spPr>
          <a:xfrm>
            <a:off x="120912" y="4742775"/>
            <a:ext cx="8778240" cy="816055"/>
          </a:xfrm>
          <a:prstGeom prst="rect">
            <a:avLst/>
          </a:prstGeom>
        </p:spPr>
      </p:pic>
    </p:spTree>
    <p:extLst>
      <p:ext uri="{BB962C8B-B14F-4D97-AF65-F5344CB8AC3E}">
        <p14:creationId xmlns:p14="http://schemas.microsoft.com/office/powerpoint/2010/main" val="13207120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77826" name="Slide Number Placeholder 3">
            <a:extLst>
              <a:ext uri="{FF2B5EF4-FFF2-40B4-BE49-F238E27FC236}">
                <a16:creationId xmlns:a16="http://schemas.microsoft.com/office/drawing/2014/main" id="{1E0985BF-EA15-9577-D0C9-AD320E23624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750286CD-D887-4DB3-B7F4-656BA7A81A33}" type="slidenum">
              <a:rPr lang="en-US" altLang="en-US" sz="1400"/>
              <a:pPr>
                <a:spcBef>
                  <a:spcPct val="0"/>
                </a:spcBef>
                <a:buFontTx/>
                <a:buNone/>
              </a:pPr>
              <a:t>52</a:t>
            </a:fld>
            <a:endParaRPr lang="en-US" altLang="en-US" sz="1400"/>
          </a:p>
        </p:txBody>
      </p:sp>
      <p:sp>
        <p:nvSpPr>
          <p:cNvPr id="1358850" name="Text Box 2">
            <a:extLst>
              <a:ext uri="{FF2B5EF4-FFF2-40B4-BE49-F238E27FC236}">
                <a16:creationId xmlns:a16="http://schemas.microsoft.com/office/drawing/2014/main" id="{58EEB046-5DCF-EB9E-B536-3E75F7C677F3}"/>
              </a:ext>
            </a:extLst>
          </p:cNvPr>
          <p:cNvSpPr txBox="1">
            <a:spLocks noChangeArrowheads="1"/>
          </p:cNvSpPr>
          <p:nvPr/>
        </p:nvSpPr>
        <p:spPr bwMode="auto">
          <a:xfrm>
            <a:off x="865682" y="2010114"/>
            <a:ext cx="7412635"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0000"/>
              </a:lnSpc>
              <a:defRPr/>
            </a:pPr>
            <a:r>
              <a:rPr lang="en-US" altLang="en-US" sz="8000" b="1">
                <a:solidFill>
                  <a:srgbClr val="66FF33"/>
                </a:solidFill>
                <a:effectLst>
                  <a:outerShdw blurRad="38100" dist="38100" dir="2700000" algn="tl">
                    <a:srgbClr val="000000"/>
                  </a:outerShdw>
                </a:effectLst>
                <a:latin typeface="Helvetica" panose="020B0604020202020204" pitchFamily="34" charset="0"/>
              </a:rPr>
              <a:t>Gut Microbiome</a:t>
            </a:r>
            <a:endParaRPr lang="en-US" altLang="en-US" sz="8000" b="1" dirty="0">
              <a:solidFill>
                <a:srgbClr val="66FF33"/>
              </a:solidFill>
              <a:effectLst>
                <a:outerShdw blurRad="38100" dist="38100" dir="2700000" algn="tl">
                  <a:srgbClr val="000000"/>
                </a:outerShdw>
              </a:effectLst>
              <a:latin typeface="Helvetica" panose="020B0604020202020204" pitchFamily="34" charset="0"/>
            </a:endParaRPr>
          </a:p>
        </p:txBody>
      </p:sp>
    </p:spTree>
    <p:extLst>
      <p:ext uri="{BB962C8B-B14F-4D97-AF65-F5344CB8AC3E}">
        <p14:creationId xmlns:p14="http://schemas.microsoft.com/office/powerpoint/2010/main" val="2791262081"/>
      </p:ext>
    </p:extLst>
  </p:cSld>
  <p:clrMapOvr>
    <a:masterClrMapping/>
  </p:clrMapOvr>
  <p:transition>
    <p:wipe dir="d"/>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AAB32B-68BC-500D-8DC7-E609CC13A64E}"/>
              </a:ext>
            </a:extLst>
          </p:cNvPr>
          <p:cNvPicPr>
            <a:picLocks noChangeAspect="1"/>
          </p:cNvPicPr>
          <p:nvPr/>
        </p:nvPicPr>
        <p:blipFill rotWithShape="1">
          <a:blip r:embed="rId2"/>
          <a:srcRect r="10325"/>
          <a:stretch/>
        </p:blipFill>
        <p:spPr>
          <a:xfrm>
            <a:off x="277598" y="1161919"/>
            <a:ext cx="3853836" cy="5410212"/>
          </a:xfrm>
          <a:prstGeom prst="rect">
            <a:avLst/>
          </a:prstGeom>
        </p:spPr>
      </p:pic>
      <p:graphicFrame>
        <p:nvGraphicFramePr>
          <p:cNvPr id="4" name="Chart 3">
            <a:extLst>
              <a:ext uri="{FF2B5EF4-FFF2-40B4-BE49-F238E27FC236}">
                <a16:creationId xmlns:a16="http://schemas.microsoft.com/office/drawing/2014/main" id="{7945902A-8DA9-F638-ED6F-706711F805D3}"/>
              </a:ext>
            </a:extLst>
          </p:cNvPr>
          <p:cNvGraphicFramePr>
            <a:graphicFrameLocks/>
          </p:cNvGraphicFramePr>
          <p:nvPr>
            <p:extLst>
              <p:ext uri="{D42A27DB-BD31-4B8C-83A1-F6EECF244321}">
                <p14:modId xmlns:p14="http://schemas.microsoft.com/office/powerpoint/2010/main" val="3540010971"/>
              </p:ext>
            </p:extLst>
          </p:nvPr>
        </p:nvGraphicFramePr>
        <p:xfrm>
          <a:off x="4622997" y="2456953"/>
          <a:ext cx="4492352" cy="408196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AE7D876D-659A-5BDA-5691-143D2D598AFD}"/>
              </a:ext>
            </a:extLst>
          </p:cNvPr>
          <p:cNvSpPr txBox="1"/>
          <p:nvPr/>
        </p:nvSpPr>
        <p:spPr>
          <a:xfrm rot="16200000">
            <a:off x="3408212" y="4258191"/>
            <a:ext cx="2279791" cy="353943"/>
          </a:xfrm>
          <a:prstGeom prst="rect">
            <a:avLst/>
          </a:prstGeom>
          <a:noFill/>
        </p:spPr>
        <p:txBody>
          <a:bodyPr wrap="none" rtlCol="0">
            <a:spAutoFit/>
          </a:bodyPr>
          <a:lstStyle/>
          <a:p>
            <a:pPr>
              <a:buClr>
                <a:srgbClr val="000000"/>
              </a:buClr>
              <a:buFont typeface="Arial"/>
              <a:buNone/>
              <a:defRPr/>
            </a:pPr>
            <a:r>
              <a:rPr lang="en-US" sz="1700" kern="0" dirty="0">
                <a:solidFill>
                  <a:srgbClr val="000000"/>
                </a:solidFill>
                <a:latin typeface="Arial"/>
                <a:cs typeface="Arial"/>
                <a:sym typeface="Arial"/>
              </a:rPr>
              <a:t>Mean</a:t>
            </a:r>
            <a:r>
              <a:rPr lang="en-US" sz="1600" kern="0" dirty="0">
                <a:solidFill>
                  <a:srgbClr val="000000"/>
                </a:solidFill>
                <a:latin typeface="Arial"/>
                <a:cs typeface="Arial"/>
                <a:sym typeface="Arial"/>
              </a:rPr>
              <a:t> Revolutions/Day</a:t>
            </a:r>
          </a:p>
        </p:txBody>
      </p:sp>
      <p:sp>
        <p:nvSpPr>
          <p:cNvPr id="6" name="TextBox 5">
            <a:extLst>
              <a:ext uri="{FF2B5EF4-FFF2-40B4-BE49-F238E27FC236}">
                <a16:creationId xmlns:a16="http://schemas.microsoft.com/office/drawing/2014/main" id="{92C5233E-0756-19EF-6774-A896C759878D}"/>
              </a:ext>
            </a:extLst>
          </p:cNvPr>
          <p:cNvSpPr txBox="1"/>
          <p:nvPr/>
        </p:nvSpPr>
        <p:spPr>
          <a:xfrm>
            <a:off x="5920270" y="6406113"/>
            <a:ext cx="2958858" cy="230832"/>
          </a:xfrm>
          <a:prstGeom prst="rect">
            <a:avLst/>
          </a:prstGeom>
          <a:solidFill>
            <a:srgbClr val="FFFFFF"/>
          </a:solidFill>
        </p:spPr>
        <p:txBody>
          <a:bodyPr wrap="square" tIns="0" rtlCol="0">
            <a:spAutoFit/>
          </a:bodyPr>
          <a:lstStyle/>
          <a:p>
            <a:pPr>
              <a:buClr>
                <a:srgbClr val="000000"/>
              </a:buClr>
              <a:defRPr/>
            </a:pPr>
            <a:r>
              <a:rPr lang="en-US" sz="1200" kern="0" dirty="0">
                <a:solidFill>
                  <a:srgbClr val="000000"/>
                </a:solidFill>
                <a:latin typeface="Arial"/>
                <a:cs typeface="Arial"/>
                <a:sym typeface="Arial"/>
              </a:rPr>
              <a:t>Before     During    Before     During </a:t>
            </a:r>
          </a:p>
        </p:txBody>
      </p:sp>
      <p:sp>
        <p:nvSpPr>
          <p:cNvPr id="7" name="TextBox 6">
            <a:extLst>
              <a:ext uri="{FF2B5EF4-FFF2-40B4-BE49-F238E27FC236}">
                <a16:creationId xmlns:a16="http://schemas.microsoft.com/office/drawing/2014/main" id="{AE8A3DBA-67BA-4BCC-9911-DDE6D7E6358C}"/>
              </a:ext>
            </a:extLst>
          </p:cNvPr>
          <p:cNvSpPr txBox="1"/>
          <p:nvPr/>
        </p:nvSpPr>
        <p:spPr>
          <a:xfrm rot="16200000">
            <a:off x="-993106" y="3427762"/>
            <a:ext cx="2279791" cy="353943"/>
          </a:xfrm>
          <a:prstGeom prst="rect">
            <a:avLst/>
          </a:prstGeom>
          <a:noFill/>
        </p:spPr>
        <p:txBody>
          <a:bodyPr wrap="none" rtlCol="0">
            <a:spAutoFit/>
          </a:bodyPr>
          <a:lstStyle/>
          <a:p>
            <a:pPr>
              <a:buClr>
                <a:srgbClr val="000000"/>
              </a:buClr>
              <a:buFont typeface="Arial"/>
              <a:buNone/>
              <a:defRPr/>
            </a:pPr>
            <a:r>
              <a:rPr lang="en-US" sz="1700" kern="0" dirty="0">
                <a:solidFill>
                  <a:srgbClr val="000000"/>
                </a:solidFill>
                <a:latin typeface="Arial"/>
                <a:cs typeface="Arial"/>
                <a:sym typeface="Arial"/>
              </a:rPr>
              <a:t>Mean</a:t>
            </a:r>
            <a:r>
              <a:rPr lang="en-US" sz="1600" kern="0" dirty="0">
                <a:solidFill>
                  <a:srgbClr val="000000"/>
                </a:solidFill>
                <a:latin typeface="Arial"/>
                <a:cs typeface="Arial"/>
                <a:sym typeface="Arial"/>
              </a:rPr>
              <a:t> Revolutions/Day</a:t>
            </a:r>
          </a:p>
        </p:txBody>
      </p:sp>
      <p:sp>
        <p:nvSpPr>
          <p:cNvPr id="8" name="TextBox 7">
            <a:extLst>
              <a:ext uri="{FF2B5EF4-FFF2-40B4-BE49-F238E27FC236}">
                <a16:creationId xmlns:a16="http://schemas.microsoft.com/office/drawing/2014/main" id="{27281FB0-35DC-A005-1F18-0619E587D0F9}"/>
              </a:ext>
            </a:extLst>
          </p:cNvPr>
          <p:cNvSpPr txBox="1"/>
          <p:nvPr/>
        </p:nvSpPr>
        <p:spPr>
          <a:xfrm>
            <a:off x="5126823" y="1028695"/>
            <a:ext cx="3798023" cy="1284967"/>
          </a:xfrm>
          <a:prstGeom prst="rect">
            <a:avLst/>
          </a:prstGeom>
          <a:noFill/>
        </p:spPr>
        <p:txBody>
          <a:bodyPr wrap="square">
            <a:spAutoFit/>
          </a:bodyPr>
          <a:lstStyle/>
          <a:p>
            <a:pPr algn="ctr">
              <a:spcAft>
                <a:spcPts val="300"/>
              </a:spcAft>
              <a:buClr>
                <a:srgbClr val="000000"/>
              </a:buClr>
            </a:pPr>
            <a:r>
              <a:rPr lang="en-US" sz="1400" b="1" kern="0" dirty="0">
                <a:solidFill>
                  <a:srgbClr val="000000"/>
                </a:solidFill>
                <a:latin typeface="Arial"/>
                <a:cs typeface="Arial"/>
                <a:sym typeface="Arial"/>
              </a:rPr>
              <a:t>Type 3 Tests of Fixed Effects   </a:t>
            </a:r>
            <a:endParaRPr lang="en-US" sz="1400" kern="0" dirty="0">
              <a:solidFill>
                <a:srgbClr val="000000"/>
              </a:solidFill>
              <a:latin typeface="Arial"/>
              <a:cs typeface="Arial"/>
              <a:sym typeface="Arial"/>
            </a:endParaRPr>
          </a:p>
          <a:p>
            <a:pPr>
              <a:spcAft>
                <a:spcPts val="200"/>
              </a:spcAft>
              <a:buClr>
                <a:srgbClr val="000000"/>
              </a:buClr>
            </a:pPr>
            <a:r>
              <a:rPr lang="en-US" sz="1400" kern="0" dirty="0">
                <a:solidFill>
                  <a:srgbClr val="000000"/>
                </a:solidFill>
                <a:latin typeface="Arial"/>
                <a:cs typeface="Arial"/>
                <a:sym typeface="Arial"/>
              </a:rPr>
              <a:t>Effect	                   d.f.         F            P</a:t>
            </a:r>
          </a:p>
          <a:p>
            <a:pPr>
              <a:spcAft>
                <a:spcPts val="200"/>
              </a:spcAft>
              <a:buClr>
                <a:srgbClr val="000000"/>
              </a:buClr>
            </a:pPr>
            <a:r>
              <a:rPr lang="en-US" sz="1400" kern="0" dirty="0">
                <a:solidFill>
                  <a:srgbClr val="000000"/>
                </a:solidFill>
                <a:latin typeface="Arial"/>
                <a:cs typeface="Arial"/>
                <a:sym typeface="Arial"/>
              </a:rPr>
              <a:t>Linetype 		1, 6     111.6    </a:t>
            </a:r>
            <a:r>
              <a:rPr lang="en-US" sz="1400" b="1" kern="0" dirty="0">
                <a:solidFill>
                  <a:srgbClr val="000000"/>
                </a:solidFill>
                <a:latin typeface="Arial"/>
                <a:cs typeface="Arial"/>
                <a:sym typeface="Arial"/>
              </a:rPr>
              <a:t>&lt;.0001</a:t>
            </a:r>
          </a:p>
          <a:p>
            <a:pPr>
              <a:spcAft>
                <a:spcPts val="200"/>
              </a:spcAft>
              <a:buClr>
                <a:srgbClr val="000000"/>
              </a:buClr>
            </a:pPr>
            <a:r>
              <a:rPr lang="en-US" sz="1400" kern="0" dirty="0">
                <a:solidFill>
                  <a:srgbClr val="000000"/>
                </a:solidFill>
                <a:latin typeface="Arial"/>
                <a:cs typeface="Arial"/>
                <a:sym typeface="Arial"/>
              </a:rPr>
              <a:t>Antibiotics		1, 6       26.8    </a:t>
            </a:r>
            <a:r>
              <a:rPr lang="en-US" sz="1400" b="1" kern="0" dirty="0">
                <a:solidFill>
                  <a:srgbClr val="000000"/>
                </a:solidFill>
                <a:latin typeface="Arial"/>
                <a:cs typeface="Arial"/>
                <a:sym typeface="Arial"/>
              </a:rPr>
              <a:t>0.0020</a:t>
            </a:r>
          </a:p>
          <a:p>
            <a:pPr>
              <a:spcAft>
                <a:spcPts val="200"/>
              </a:spcAft>
              <a:buClr>
                <a:srgbClr val="000000"/>
              </a:buClr>
            </a:pPr>
            <a:r>
              <a:rPr lang="en-US" sz="1400" kern="0" dirty="0">
                <a:solidFill>
                  <a:srgbClr val="000000"/>
                </a:solidFill>
                <a:latin typeface="Arial"/>
                <a:cs typeface="Arial"/>
                <a:sym typeface="Arial"/>
              </a:rPr>
              <a:t>Linetype*Antibiotics	1, 6       15.6    </a:t>
            </a:r>
            <a:r>
              <a:rPr lang="en-US" sz="1400" b="1" kern="0" dirty="0">
                <a:solidFill>
                  <a:srgbClr val="000000"/>
                </a:solidFill>
                <a:latin typeface="Arial"/>
                <a:cs typeface="Arial"/>
                <a:sym typeface="Arial"/>
              </a:rPr>
              <a:t>0.0075</a:t>
            </a:r>
          </a:p>
        </p:txBody>
      </p:sp>
      <p:sp>
        <p:nvSpPr>
          <p:cNvPr id="9" name="TextBox 8">
            <a:extLst>
              <a:ext uri="{FF2B5EF4-FFF2-40B4-BE49-F238E27FC236}">
                <a16:creationId xmlns:a16="http://schemas.microsoft.com/office/drawing/2014/main" id="{44DF8758-7264-73F0-5572-7E0FB9CE435B}"/>
              </a:ext>
            </a:extLst>
          </p:cNvPr>
          <p:cNvSpPr txBox="1"/>
          <p:nvPr/>
        </p:nvSpPr>
        <p:spPr>
          <a:xfrm>
            <a:off x="804139" y="5903406"/>
            <a:ext cx="761747" cy="307777"/>
          </a:xfrm>
          <a:prstGeom prst="rect">
            <a:avLst/>
          </a:prstGeom>
          <a:noFill/>
        </p:spPr>
        <p:txBody>
          <a:bodyPr wrap="none" rtlCol="0">
            <a:spAutoFit/>
          </a:bodyPr>
          <a:lstStyle/>
          <a:p>
            <a:pPr>
              <a:buClr>
                <a:srgbClr val="000000"/>
              </a:buClr>
              <a:buFont typeface="Arial"/>
              <a:buNone/>
            </a:pPr>
            <a:r>
              <a:rPr lang="en-US" sz="1400" kern="0" dirty="0">
                <a:solidFill>
                  <a:srgbClr val="0000FF"/>
                </a:solidFill>
                <a:latin typeface="Arial"/>
                <a:cs typeface="Arial"/>
                <a:sym typeface="Arial"/>
              </a:rPr>
              <a:t>Control</a:t>
            </a:r>
          </a:p>
        </p:txBody>
      </p:sp>
      <p:sp>
        <p:nvSpPr>
          <p:cNvPr id="10" name="TextBox 9">
            <a:extLst>
              <a:ext uri="{FF2B5EF4-FFF2-40B4-BE49-F238E27FC236}">
                <a16:creationId xmlns:a16="http://schemas.microsoft.com/office/drawing/2014/main" id="{2A344F5D-5CB1-79E1-D379-F501CD813DE0}"/>
              </a:ext>
            </a:extLst>
          </p:cNvPr>
          <p:cNvSpPr txBox="1"/>
          <p:nvPr/>
        </p:nvSpPr>
        <p:spPr>
          <a:xfrm>
            <a:off x="800563" y="1874453"/>
            <a:ext cx="881155" cy="523220"/>
          </a:xfrm>
          <a:prstGeom prst="rect">
            <a:avLst/>
          </a:prstGeom>
          <a:noFill/>
        </p:spPr>
        <p:txBody>
          <a:bodyPr wrap="square" rtlCol="0">
            <a:spAutoFit/>
          </a:bodyPr>
          <a:lstStyle/>
          <a:p>
            <a:pPr>
              <a:buClr>
                <a:srgbClr val="000000"/>
              </a:buClr>
              <a:buFont typeface="Arial"/>
              <a:buNone/>
            </a:pPr>
            <a:r>
              <a:rPr lang="en-US" sz="1400" kern="0" dirty="0">
                <a:solidFill>
                  <a:srgbClr val="FF0000"/>
                </a:solidFill>
                <a:latin typeface="Arial"/>
                <a:cs typeface="Arial"/>
                <a:sym typeface="Arial"/>
              </a:rPr>
              <a:t>High Runner</a:t>
            </a:r>
          </a:p>
        </p:txBody>
      </p:sp>
      <p:sp>
        <p:nvSpPr>
          <p:cNvPr id="11" name="Rectangle 10">
            <a:extLst>
              <a:ext uri="{FF2B5EF4-FFF2-40B4-BE49-F238E27FC236}">
                <a16:creationId xmlns:a16="http://schemas.microsoft.com/office/drawing/2014/main" id="{63A455D2-A5C9-F3B1-C22E-39ECFC4F036F}"/>
              </a:ext>
            </a:extLst>
          </p:cNvPr>
          <p:cNvSpPr/>
          <p:nvPr/>
        </p:nvSpPr>
        <p:spPr>
          <a:xfrm>
            <a:off x="2098587" y="4838409"/>
            <a:ext cx="432791" cy="73664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a:solidFill>
                <a:srgbClr val="FFFFFF"/>
              </a:solidFill>
              <a:latin typeface="Arial"/>
              <a:sym typeface="Arial"/>
            </a:endParaRPr>
          </a:p>
        </p:txBody>
      </p:sp>
      <p:cxnSp>
        <p:nvCxnSpPr>
          <p:cNvPr id="12" name="Straight Connector 11">
            <a:extLst>
              <a:ext uri="{FF2B5EF4-FFF2-40B4-BE49-F238E27FC236}">
                <a16:creationId xmlns:a16="http://schemas.microsoft.com/office/drawing/2014/main" id="{639DEE7D-CB12-AF8E-89E9-358D12D98A38}"/>
              </a:ext>
            </a:extLst>
          </p:cNvPr>
          <p:cNvCxnSpPr>
            <a:cxnSpLocks/>
          </p:cNvCxnSpPr>
          <p:nvPr/>
        </p:nvCxnSpPr>
        <p:spPr>
          <a:xfrm>
            <a:off x="2756856" y="1265654"/>
            <a:ext cx="0" cy="5193291"/>
          </a:xfrm>
          <a:prstGeom prst="line">
            <a:avLst/>
          </a:prstGeom>
          <a:noFill/>
          <a:ln w="12700" cap="flat" cmpd="sng" algn="ctr">
            <a:solidFill>
              <a:srgbClr val="000000"/>
            </a:solidFill>
            <a:prstDash val="lgDash"/>
          </a:ln>
          <a:effectLst/>
        </p:spPr>
      </p:cxnSp>
      <p:sp>
        <p:nvSpPr>
          <p:cNvPr id="13" name="TextBox 12">
            <a:extLst>
              <a:ext uri="{FF2B5EF4-FFF2-40B4-BE49-F238E27FC236}">
                <a16:creationId xmlns:a16="http://schemas.microsoft.com/office/drawing/2014/main" id="{300FA05E-BCD9-5D38-C1D7-0593554FE496}"/>
              </a:ext>
            </a:extLst>
          </p:cNvPr>
          <p:cNvSpPr txBox="1"/>
          <p:nvPr/>
        </p:nvSpPr>
        <p:spPr>
          <a:xfrm>
            <a:off x="1879138" y="3769316"/>
            <a:ext cx="915457" cy="646331"/>
          </a:xfrm>
          <a:prstGeom prst="rect">
            <a:avLst/>
          </a:prstGeom>
          <a:noFill/>
        </p:spPr>
        <p:txBody>
          <a:bodyPr wrap="square" rtlCol="0">
            <a:spAutoFit/>
          </a:bodyPr>
          <a:lstStyle/>
          <a:p>
            <a:pPr algn="ctr">
              <a:buClr>
                <a:srgbClr val="000000"/>
              </a:buClr>
              <a:buFont typeface="Arial"/>
              <a:buNone/>
            </a:pPr>
            <a:r>
              <a:rPr lang="en-US" sz="1200" kern="0" dirty="0">
                <a:solidFill>
                  <a:srgbClr val="000000"/>
                </a:solidFill>
                <a:latin typeface="Arial"/>
                <a:cs typeface="Arial"/>
                <a:sym typeface="Arial"/>
              </a:rPr>
              <a:t>3 days before antibiotics</a:t>
            </a:r>
          </a:p>
        </p:txBody>
      </p:sp>
      <p:sp>
        <p:nvSpPr>
          <p:cNvPr id="14" name="TextBox 13">
            <a:extLst>
              <a:ext uri="{FF2B5EF4-FFF2-40B4-BE49-F238E27FC236}">
                <a16:creationId xmlns:a16="http://schemas.microsoft.com/office/drawing/2014/main" id="{4AE4444A-10D3-BC10-ED1C-DAC408E835C7}"/>
              </a:ext>
            </a:extLst>
          </p:cNvPr>
          <p:cNvSpPr txBox="1"/>
          <p:nvPr/>
        </p:nvSpPr>
        <p:spPr>
          <a:xfrm>
            <a:off x="3286220" y="3769316"/>
            <a:ext cx="915463" cy="646331"/>
          </a:xfrm>
          <a:prstGeom prst="rect">
            <a:avLst/>
          </a:prstGeom>
          <a:noFill/>
        </p:spPr>
        <p:txBody>
          <a:bodyPr wrap="square" rtlCol="0">
            <a:spAutoFit/>
          </a:bodyPr>
          <a:lstStyle/>
          <a:p>
            <a:pPr algn="ctr">
              <a:buClr>
                <a:srgbClr val="000000"/>
              </a:buClr>
              <a:buFont typeface="Arial"/>
              <a:buNone/>
            </a:pPr>
            <a:r>
              <a:rPr lang="en-US" sz="1200" kern="0" dirty="0">
                <a:solidFill>
                  <a:srgbClr val="000000"/>
                </a:solidFill>
                <a:latin typeface="Arial"/>
                <a:cs typeface="Arial"/>
                <a:sym typeface="Arial"/>
              </a:rPr>
              <a:t>3 days stable on antibiotics</a:t>
            </a:r>
          </a:p>
        </p:txBody>
      </p:sp>
      <p:sp>
        <p:nvSpPr>
          <p:cNvPr id="16" name="TextBox 15">
            <a:extLst>
              <a:ext uri="{FF2B5EF4-FFF2-40B4-BE49-F238E27FC236}">
                <a16:creationId xmlns:a16="http://schemas.microsoft.com/office/drawing/2014/main" id="{CEB08643-6F3D-882C-FE44-061E9A1A63F7}"/>
              </a:ext>
            </a:extLst>
          </p:cNvPr>
          <p:cNvSpPr txBox="1"/>
          <p:nvPr/>
        </p:nvSpPr>
        <p:spPr>
          <a:xfrm>
            <a:off x="2175357" y="6466461"/>
            <a:ext cx="503664" cy="307777"/>
          </a:xfrm>
          <a:prstGeom prst="rect">
            <a:avLst/>
          </a:prstGeom>
          <a:noFill/>
        </p:spPr>
        <p:txBody>
          <a:bodyPr wrap="none" rtlCol="0">
            <a:spAutoFit/>
          </a:bodyPr>
          <a:lstStyle/>
          <a:p>
            <a:pPr>
              <a:buClr>
                <a:srgbClr val="000000"/>
              </a:buClr>
              <a:buFont typeface="Arial"/>
              <a:buNone/>
              <a:defRPr/>
            </a:pPr>
            <a:r>
              <a:rPr lang="en-US" sz="1400" kern="0" dirty="0">
                <a:solidFill>
                  <a:srgbClr val="000000"/>
                </a:solidFill>
                <a:latin typeface="Arial"/>
                <a:cs typeface="Arial"/>
                <a:sym typeface="Arial"/>
              </a:rPr>
              <a:t>Day</a:t>
            </a:r>
          </a:p>
        </p:txBody>
      </p:sp>
      <p:sp>
        <p:nvSpPr>
          <p:cNvPr id="17" name="Rectangle 16">
            <a:extLst>
              <a:ext uri="{FF2B5EF4-FFF2-40B4-BE49-F238E27FC236}">
                <a16:creationId xmlns:a16="http://schemas.microsoft.com/office/drawing/2014/main" id="{835F74A6-2A22-DA93-29F3-B2A9C0235B29}"/>
              </a:ext>
            </a:extLst>
          </p:cNvPr>
          <p:cNvSpPr/>
          <p:nvPr/>
        </p:nvSpPr>
        <p:spPr>
          <a:xfrm>
            <a:off x="2101279" y="1240900"/>
            <a:ext cx="432791" cy="1635583"/>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a:solidFill>
                <a:srgbClr val="FFFFFF"/>
              </a:solidFill>
              <a:latin typeface="Arial"/>
              <a:sym typeface="Arial"/>
            </a:endParaRPr>
          </a:p>
        </p:txBody>
      </p:sp>
      <p:sp>
        <p:nvSpPr>
          <p:cNvPr id="18" name="Rectangle 17">
            <a:extLst>
              <a:ext uri="{FF2B5EF4-FFF2-40B4-BE49-F238E27FC236}">
                <a16:creationId xmlns:a16="http://schemas.microsoft.com/office/drawing/2014/main" id="{8FE33A97-7BB2-B0CE-0DF8-361C462F6850}"/>
              </a:ext>
            </a:extLst>
          </p:cNvPr>
          <p:cNvSpPr/>
          <p:nvPr/>
        </p:nvSpPr>
        <p:spPr>
          <a:xfrm>
            <a:off x="3672775" y="4815558"/>
            <a:ext cx="417090" cy="86310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a:solidFill>
                <a:srgbClr val="FFFFFF"/>
              </a:solidFill>
              <a:latin typeface="Arial"/>
              <a:sym typeface="Arial"/>
            </a:endParaRPr>
          </a:p>
        </p:txBody>
      </p:sp>
      <p:sp>
        <p:nvSpPr>
          <p:cNvPr id="19" name="Rectangle 18">
            <a:extLst>
              <a:ext uri="{FF2B5EF4-FFF2-40B4-BE49-F238E27FC236}">
                <a16:creationId xmlns:a16="http://schemas.microsoft.com/office/drawing/2014/main" id="{AEF0C505-B0A0-F29B-6BF4-245C835374CC}"/>
              </a:ext>
            </a:extLst>
          </p:cNvPr>
          <p:cNvSpPr/>
          <p:nvPr/>
        </p:nvSpPr>
        <p:spPr>
          <a:xfrm>
            <a:off x="3667016" y="2304949"/>
            <a:ext cx="417090" cy="1426626"/>
          </a:xfrm>
          <a:prstGeom prst="rect">
            <a:avLst/>
          </a:prstGeom>
          <a:noFill/>
          <a:ln w="28575" cap="flat" cmpd="sng" algn="ctr">
            <a:solidFill>
              <a:srgbClr val="000000"/>
            </a:solidFill>
            <a:prstDash val="solid"/>
          </a:ln>
          <a:effectLst/>
        </p:spPr>
        <p:txBody>
          <a:bodyPr rtlCol="0" anchor="ctr"/>
          <a:lstStyle/>
          <a:p>
            <a:pPr algn="ctr">
              <a:buClr>
                <a:srgbClr val="000000"/>
              </a:buClr>
              <a:defRPr/>
            </a:pPr>
            <a:endParaRPr lang="en-US" sz="1400" kern="0">
              <a:solidFill>
                <a:srgbClr val="FFFFFF"/>
              </a:solidFill>
              <a:latin typeface="Arial"/>
              <a:sym typeface="Arial"/>
            </a:endParaRPr>
          </a:p>
        </p:txBody>
      </p:sp>
      <p:sp>
        <p:nvSpPr>
          <p:cNvPr id="20" name="Line 8">
            <a:extLst>
              <a:ext uri="{FF2B5EF4-FFF2-40B4-BE49-F238E27FC236}">
                <a16:creationId xmlns:a16="http://schemas.microsoft.com/office/drawing/2014/main" id="{4EEF28F1-36AA-FC5A-449F-A08BFE7CDA8F}"/>
              </a:ext>
            </a:extLst>
          </p:cNvPr>
          <p:cNvSpPr>
            <a:spLocks noChangeShapeType="1"/>
          </p:cNvSpPr>
          <p:nvPr/>
        </p:nvSpPr>
        <p:spPr bwMode="auto">
          <a:xfrm>
            <a:off x="230187" y="989624"/>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 name="Text Box 9">
            <a:extLst>
              <a:ext uri="{FF2B5EF4-FFF2-40B4-BE49-F238E27FC236}">
                <a16:creationId xmlns:a16="http://schemas.microsoft.com/office/drawing/2014/main" id="{256DD3CB-B71A-409A-7F6D-C192C7774FC3}"/>
              </a:ext>
            </a:extLst>
          </p:cNvPr>
          <p:cNvSpPr txBox="1">
            <a:spLocks noChangeArrowheads="1"/>
          </p:cNvSpPr>
          <p:nvPr/>
        </p:nvSpPr>
        <p:spPr bwMode="auto">
          <a:xfrm>
            <a:off x="0" y="0"/>
            <a:ext cx="9144000" cy="96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lnSpc>
                <a:spcPct val="95000"/>
              </a:lnSpc>
              <a:defRPr/>
            </a:pPr>
            <a:r>
              <a:rPr lang="en-US" altLang="en-US" sz="3200" b="1">
                <a:effectLst>
                  <a:outerShdw blurRad="38100" dist="38100" dir="2700000" algn="tl">
                    <a:srgbClr val="C0C0C0"/>
                  </a:outerShdw>
                </a:effectLst>
                <a:latin typeface="Arial" panose="020B0604020202020204" pitchFamily="34" charset="0"/>
              </a:rPr>
              <a:t>Antibiotic Administration in Drinking Water</a:t>
            </a:r>
            <a:br>
              <a:rPr lang="en-US" altLang="en-US" sz="3200" b="1">
                <a:effectLst>
                  <a:outerShdw blurRad="38100" dist="38100" dir="2700000" algn="tl">
                    <a:srgbClr val="C0C0C0"/>
                  </a:outerShdw>
                </a:effectLst>
                <a:latin typeface="Arial" panose="020B0604020202020204" pitchFamily="34" charset="0"/>
              </a:rPr>
            </a:br>
            <a:r>
              <a:rPr lang="en-US" altLang="en-US" sz="2800">
                <a:effectLst>
                  <a:outerShdw blurRad="38100" dist="38100" dir="2700000" algn="tl">
                    <a:srgbClr val="C0C0C0"/>
                  </a:outerShdw>
                </a:effectLst>
                <a:latin typeface="Arial" panose="020B0604020202020204" pitchFamily="34" charset="0"/>
              </a:rPr>
              <a:t>(Gen. 89 Adult Females:  McNamara et al. 2022)</a:t>
            </a:r>
            <a:endParaRPr lang="en-US" altLang="en-US" sz="2800" dirty="0">
              <a:effectLst>
                <a:outerShdw blurRad="38100" dist="38100" dir="2700000" algn="tl">
                  <a:srgbClr val="C0C0C0"/>
                </a:outerShdw>
              </a:effectLst>
              <a:latin typeface="Arial" panose="020B0604020202020204" pitchFamily="34" charset="0"/>
            </a:endParaRPr>
          </a:p>
        </p:txBody>
      </p:sp>
    </p:spTree>
    <p:extLst>
      <p:ext uri="{BB962C8B-B14F-4D97-AF65-F5344CB8AC3E}">
        <p14:creationId xmlns:p14="http://schemas.microsoft.com/office/powerpoint/2010/main" val="185085726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54</a:t>
            </a:fld>
            <a:endParaRPr lang="en-US" altLang="en-US" sz="1400"/>
          </a:p>
        </p:txBody>
      </p:sp>
      <p:sp>
        <p:nvSpPr>
          <p:cNvPr id="120835" name="Rectangle 2">
            <a:extLst>
              <a:ext uri="{FF2B5EF4-FFF2-40B4-BE49-F238E27FC236}">
                <a16:creationId xmlns:a16="http://schemas.microsoft.com/office/drawing/2014/main" id="{86B94379-A55D-D31F-81F0-A19C845B7CA8}"/>
              </a:ext>
            </a:extLst>
          </p:cNvPr>
          <p:cNvSpPr>
            <a:spLocks noGrp="1" noChangeArrowheads="1"/>
          </p:cNvSpPr>
          <p:nvPr>
            <p:ph type="body" idx="1"/>
          </p:nvPr>
        </p:nvSpPr>
        <p:spPr>
          <a:xfrm>
            <a:off x="288925" y="1019175"/>
            <a:ext cx="8585200" cy="5237163"/>
          </a:xfrm>
          <a:noFill/>
        </p:spPr>
        <p:txBody>
          <a:bodyPr>
            <a:spAutoFit/>
          </a:bodyPr>
          <a:lstStyle/>
          <a:p>
            <a:pPr>
              <a:spcBef>
                <a:spcPct val="0"/>
              </a:spcBef>
              <a:spcAft>
                <a:spcPct val="35000"/>
              </a:spcAft>
              <a:buSzPct val="130000"/>
              <a:buFont typeface="Arial" panose="020B0604020202020204" pitchFamily="34" charset="0"/>
              <a:buChar char="●"/>
            </a:pPr>
            <a:r>
              <a:rPr lang="en-US" altLang="en-US" sz="2800" b="1">
                <a:solidFill>
                  <a:srgbClr val="FF0000"/>
                </a:solidFill>
                <a:latin typeface="Arial" panose="020B0604020202020204" pitchFamily="34" charset="0"/>
              </a:rPr>
              <a:t>Selection experiments</a:t>
            </a:r>
            <a:r>
              <a:rPr lang="en-US" altLang="en-US" sz="2800" b="1">
                <a:latin typeface="Arial" panose="020B0604020202020204" pitchFamily="34" charset="0"/>
              </a:rPr>
              <a:t> can be a rapid and effective way to alter the characteristics of organisms and increase our understanding of physiology, genetics, and evolution.</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Evolutionary increases in voluntary exercise entail changes in both </a:t>
            </a:r>
            <a:r>
              <a:rPr lang="en-US" altLang="en-US" sz="2800" b="1">
                <a:solidFill>
                  <a:srgbClr val="FF0000"/>
                </a:solidFill>
                <a:latin typeface="Arial" panose="020B0604020202020204" pitchFamily="34" charset="0"/>
              </a:rPr>
              <a:t>motivation</a:t>
            </a:r>
            <a:r>
              <a:rPr lang="en-US" altLang="en-US" sz="2800" b="1">
                <a:latin typeface="Arial" panose="020B0604020202020204" pitchFamily="34" charset="0"/>
              </a:rPr>
              <a:t> and </a:t>
            </a:r>
            <a:r>
              <a:rPr lang="en-US" altLang="en-US" sz="2800" b="1">
                <a:solidFill>
                  <a:srgbClr val="FF0000"/>
                </a:solidFill>
                <a:latin typeface="Arial" panose="020B0604020202020204" pitchFamily="34" charset="0"/>
              </a:rPr>
              <a:t>ability</a:t>
            </a:r>
            <a:r>
              <a:rPr lang="en-US" altLang="en-US" sz="2800" b="1">
                <a:latin typeface="Arial" panose="020B0604020202020204" pitchFamily="34" charset="0"/>
              </a:rPr>
              <a:t> to per</a:t>
            </a:r>
            <a:r>
              <a:rPr lang="en-US" altLang="en-US" sz="600" b="1">
                <a:latin typeface="Arial" panose="020B0604020202020204" pitchFamily="34" charset="0"/>
              </a:rPr>
              <a:t> </a:t>
            </a:r>
            <a:r>
              <a:rPr lang="en-US" altLang="en-US" sz="2800" b="1">
                <a:latin typeface="Arial" panose="020B0604020202020204" pitchFamily="34" charset="0"/>
              </a:rPr>
              <a:t>form physical activity.</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Some traits that have changed seem to represent clear </a:t>
            </a:r>
            <a:r>
              <a:rPr lang="en-US" altLang="en-US" sz="2800" b="1">
                <a:solidFill>
                  <a:srgbClr val="FF0000"/>
                </a:solidFill>
                <a:latin typeface="Arial" panose="020B0604020202020204" pitchFamily="34" charset="0"/>
              </a:rPr>
              <a:t>adaptations</a:t>
            </a:r>
            <a:r>
              <a:rPr lang="en-US" altLang="en-US" sz="2800" b="1">
                <a:latin typeface="Arial" panose="020B0604020202020204" pitchFamily="34" charset="0"/>
              </a:rPr>
              <a:t> to support high locomotor activity (e.g., high VO</a:t>
            </a:r>
            <a:r>
              <a:rPr lang="en-US" altLang="en-US" sz="2800" b="1" baseline="-14000">
                <a:latin typeface="Arial" panose="020B0604020202020204" pitchFamily="34" charset="0"/>
              </a:rPr>
              <a:t>2</a:t>
            </a:r>
            <a:r>
              <a:rPr lang="en-US" altLang="en-US" sz="2800" b="1">
                <a:latin typeface="Arial" panose="020B0604020202020204" pitchFamily="34" charset="0"/>
              </a:rPr>
              <a:t>max).</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Others might be maladaptive (e.g., high CORT).</a:t>
            </a:r>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717550" y="76200"/>
            <a:ext cx="74612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dirty="0">
                <a:effectLst>
                  <a:outerShdw blurRad="38100" dist="38100" dir="2700000" algn="tl">
                    <a:srgbClr val="C0C0C0"/>
                  </a:outerShdw>
                </a:effectLst>
                <a:latin typeface="Arial" panose="020B0604020202020204" pitchFamily="34" charset="0"/>
              </a:rPr>
              <a:t>Conclusions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5699" name="Rectangle 3">
            <a:extLst>
              <a:ext uri="{FF2B5EF4-FFF2-40B4-BE49-F238E27FC236}">
                <a16:creationId xmlns:a16="http://schemas.microsoft.com/office/drawing/2014/main" id="{BA8D20A5-FFE2-E48E-3B5E-0A4C14E77D35}"/>
              </a:ext>
            </a:extLst>
          </p:cNvPr>
          <p:cNvSpPr>
            <a:spLocks noChangeArrowheads="1"/>
          </p:cNvSpPr>
          <p:nvPr/>
        </p:nvSpPr>
        <p:spPr bwMode="auto">
          <a:xfrm>
            <a:off x="149225" y="979488"/>
            <a:ext cx="8943975" cy="38779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Determine </a:t>
            </a:r>
            <a:r>
              <a:rPr lang="en-US" altLang="en-US" sz="2700" b="1" i="1" dirty="0">
                <a:effectLst>
                  <a:outerShdw blurRad="38100" dist="38100" dir="2700000" algn="tl">
                    <a:srgbClr val="000000">
                      <a:alpha val="43137"/>
                    </a:srgbClr>
                  </a:outerShdw>
                </a:effectLst>
                <a:latin typeface="Arial" panose="020B0604020202020204" pitchFamily="34" charset="0"/>
              </a:rPr>
              <a:t>mechanism of action</a:t>
            </a:r>
            <a:r>
              <a:rPr lang="en-US" altLang="en-US" sz="2700" b="1" dirty="0">
                <a:effectLst>
                  <a:outerShdw blurRad="38100" dist="38100" dir="2700000" algn="tl">
                    <a:srgbClr val="000000">
                      <a:alpha val="43137"/>
                    </a:srgbClr>
                  </a:outerShdw>
                </a:effectLst>
                <a:latin typeface="Arial" panose="020B0604020202020204" pitchFamily="34" charset="0"/>
              </a:rPr>
              <a:t> of causal variants</a:t>
            </a:r>
          </a:p>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Translate to human behavior &amp; health?</a:t>
            </a:r>
          </a:p>
          <a:p>
            <a:pPr>
              <a:spcBef>
                <a:spcPct val="0"/>
              </a:spcBef>
              <a:spcAft>
                <a:spcPts val="1200"/>
              </a:spcAft>
              <a:buSzPct val="120000"/>
              <a:buFont typeface="Arial" panose="020B0604020202020204" pitchFamily="34" charset="0"/>
              <a:buChar char="●"/>
            </a:pPr>
            <a:r>
              <a:rPr lang="en-US" altLang="en-US" sz="2700" b="1" dirty="0">
                <a:effectLst>
                  <a:outerShdw blurRad="38100" dist="38100" dir="2700000" algn="tl">
                    <a:srgbClr val="000000">
                      <a:alpha val="43137"/>
                    </a:srgbClr>
                  </a:outerShdw>
                </a:effectLst>
                <a:latin typeface="Arial" panose="020B0604020202020204" pitchFamily="34" charset="0"/>
              </a:rPr>
              <a:t>Develop drugs, other stimuli</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or early-life interventions that</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make it more pleasurable</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to exercise?</a:t>
            </a:r>
          </a:p>
          <a:p>
            <a:pPr>
              <a:spcBef>
                <a:spcPct val="0"/>
              </a:spcBef>
              <a:spcAft>
                <a:spcPts val="1200"/>
              </a:spcAft>
              <a:buSzPct val="120000"/>
              <a:buFont typeface="Arial" panose="020B0604020202020204" pitchFamily="34" charset="0"/>
              <a:buChar char="●"/>
              <a:defRPr/>
            </a:pPr>
            <a:r>
              <a:rPr lang="en-US" altLang="en-US" sz="2700" b="1" dirty="0">
                <a:effectLst>
                  <a:outerShdw blurRad="38100" dist="38100" dir="2700000" algn="tl">
                    <a:srgbClr val="000000">
                      <a:alpha val="43137"/>
                    </a:srgbClr>
                  </a:outerShdw>
                </a:effectLst>
                <a:latin typeface="Arial" panose="020B0604020202020204" pitchFamily="34" charset="0"/>
              </a:rPr>
              <a:t>Or less pleasurable</a:t>
            </a:r>
            <a:br>
              <a:rPr lang="en-US" altLang="en-US" sz="2700" b="1" dirty="0">
                <a:effectLst>
                  <a:outerShdw blurRad="38100" dist="38100" dir="2700000" algn="tl">
                    <a:srgbClr val="000000">
                      <a:alpha val="43137"/>
                    </a:srgbClr>
                  </a:outerShdw>
                </a:effectLst>
                <a:latin typeface="Arial" panose="020B0604020202020204" pitchFamily="34" charset="0"/>
              </a:rPr>
            </a:br>
            <a:r>
              <a:rPr lang="en-US" altLang="en-US" sz="2700" b="1" dirty="0">
                <a:effectLst>
                  <a:outerShdw blurRad="38100" dist="38100" dir="2700000" algn="tl">
                    <a:srgbClr val="000000">
                      <a:alpha val="43137"/>
                    </a:srgbClr>
                  </a:outerShdw>
                </a:effectLst>
                <a:latin typeface="Arial" panose="020B0604020202020204" pitchFamily="34" charset="0"/>
              </a:rPr>
              <a:t>to be sedentary?</a:t>
            </a:r>
          </a:p>
        </p:txBody>
      </p:sp>
      <p:sp>
        <p:nvSpPr>
          <p:cNvPr id="124930" name="Slide Number Placeholder 3">
            <a:extLst>
              <a:ext uri="{FF2B5EF4-FFF2-40B4-BE49-F238E27FC236}">
                <a16:creationId xmlns:a16="http://schemas.microsoft.com/office/drawing/2014/main" id="{FB1ABB6C-C2E8-6BD2-4D35-78D0A74B52E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943473D-C6BB-4A91-B3DF-CAD87C83E8AC}" type="slidenum">
              <a:rPr lang="en-US" altLang="en-US" sz="1400"/>
              <a:pPr>
                <a:spcBef>
                  <a:spcPct val="0"/>
                </a:spcBef>
                <a:buFontTx/>
                <a:buNone/>
              </a:pPr>
              <a:t>55</a:t>
            </a:fld>
            <a:endParaRPr lang="en-US" altLang="en-US" sz="1400"/>
          </a:p>
        </p:txBody>
      </p:sp>
      <p:pic>
        <p:nvPicPr>
          <p:cNvPr id="124931" name="Picture 2" descr="Runners_High-300x221">
            <a:extLst>
              <a:ext uri="{FF2B5EF4-FFF2-40B4-BE49-F238E27FC236}">
                <a16:creationId xmlns:a16="http://schemas.microsoft.com/office/drawing/2014/main" id="{6F4E22A7-CFAE-1EEA-1D7E-A8CEC523688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522" r="19405"/>
          <a:stretch/>
        </p:blipFill>
        <p:spPr bwMode="auto">
          <a:xfrm>
            <a:off x="5630933" y="2121770"/>
            <a:ext cx="2498387" cy="3114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933" name="Picture 4" descr="Couch_Potato_Homer_Simpson">
            <a:extLst>
              <a:ext uri="{FF2B5EF4-FFF2-40B4-BE49-F238E27FC236}">
                <a16:creationId xmlns:a16="http://schemas.microsoft.com/office/drawing/2014/main" id="{DFB1CFD5-A4E0-F08C-D78B-988779AF43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4680" y="4836632"/>
            <a:ext cx="2018303" cy="1887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5701" name="Text Box 5">
            <a:extLst>
              <a:ext uri="{FF2B5EF4-FFF2-40B4-BE49-F238E27FC236}">
                <a16:creationId xmlns:a16="http://schemas.microsoft.com/office/drawing/2014/main" id="{93D0487C-E9D7-D9BE-9982-A2CB5632AA87}"/>
              </a:ext>
            </a:extLst>
          </p:cNvPr>
          <p:cNvSpPr txBox="1">
            <a:spLocks noChangeArrowheads="1"/>
          </p:cNvSpPr>
          <p:nvPr/>
        </p:nvSpPr>
        <p:spPr bwMode="auto">
          <a:xfrm>
            <a:off x="88900" y="76200"/>
            <a:ext cx="89169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4000" b="1" dirty="0">
                <a:effectLst>
                  <a:outerShdw blurRad="38100" dist="38100" dir="2700000" algn="tl">
                    <a:srgbClr val="C0C0C0"/>
                  </a:outerShdw>
                </a:effectLst>
                <a:latin typeface="Arial" panose="020B0604020202020204" pitchFamily="34" charset="0"/>
              </a:rPr>
              <a:t>Future Directions</a:t>
            </a:r>
          </a:p>
        </p:txBody>
      </p:sp>
      <p:sp>
        <p:nvSpPr>
          <p:cNvPr id="124935" name="Line 6">
            <a:extLst>
              <a:ext uri="{FF2B5EF4-FFF2-40B4-BE49-F238E27FC236}">
                <a16:creationId xmlns:a16="http://schemas.microsoft.com/office/drawing/2014/main" id="{3DD1FCC1-56A6-DEEB-EFE9-8AB7BBDFAF87}"/>
              </a:ext>
            </a:extLst>
          </p:cNvPr>
          <p:cNvSpPr>
            <a:spLocks noChangeShapeType="1"/>
          </p:cNvSpPr>
          <p:nvPr/>
        </p:nvSpPr>
        <p:spPr bwMode="auto">
          <a:xfrm>
            <a:off x="228600" y="85090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6978" name="Slide Number Placeholder 3">
            <a:extLst>
              <a:ext uri="{FF2B5EF4-FFF2-40B4-BE49-F238E27FC236}">
                <a16:creationId xmlns:a16="http://schemas.microsoft.com/office/drawing/2014/main" id="{25E2B724-FE5B-931B-D533-269CB657D57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BFB1F644-4163-4FC7-B3C4-44222ACD3E6E}" type="slidenum">
              <a:rPr lang="en-US" altLang="en-US" sz="1400"/>
              <a:pPr>
                <a:spcBef>
                  <a:spcPct val="0"/>
                </a:spcBef>
                <a:buFontTx/>
                <a:buNone/>
              </a:pPr>
              <a:t>56</a:t>
            </a:fld>
            <a:endParaRPr lang="en-US" altLang="en-US" sz="1400"/>
          </a:p>
        </p:txBody>
      </p:sp>
      <p:sp>
        <p:nvSpPr>
          <p:cNvPr id="1709060" name="Text Box 4">
            <a:extLst>
              <a:ext uri="{FF2B5EF4-FFF2-40B4-BE49-F238E27FC236}">
                <a16:creationId xmlns:a16="http://schemas.microsoft.com/office/drawing/2014/main" id="{D6CF6118-56A4-4604-E459-B8B9E47AA873}"/>
              </a:ext>
            </a:extLst>
          </p:cNvPr>
          <p:cNvSpPr txBox="1">
            <a:spLocks noChangeArrowheads="1"/>
          </p:cNvSpPr>
          <p:nvPr/>
        </p:nvSpPr>
        <p:spPr bwMode="auto">
          <a:xfrm>
            <a:off x="957263" y="1244600"/>
            <a:ext cx="6926262" cy="402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altLang="en-US" sz="8600" b="1" dirty="0">
                <a:effectLst>
                  <a:outerShdw blurRad="38100" dist="38100" dir="2700000" algn="tl">
                    <a:srgbClr val="FFFFFF"/>
                  </a:outerShdw>
                </a:effectLst>
                <a:latin typeface="Arial" panose="020B0604020202020204" pitchFamily="34" charset="0"/>
              </a:rPr>
              <a:t>EXTRA SLIDES FOLLOW</a:t>
            </a:r>
            <a:endParaRPr lang="en-US" altLang="en-US" sz="8000" b="1" dirty="0">
              <a:effectLst>
                <a:outerShdw blurRad="38100" dist="38100" dir="2700000" algn="tl">
                  <a:srgbClr val="FFFFFF"/>
                </a:outerShdw>
              </a:effectLst>
              <a:latin typeface="Arial" panose="020B0604020202020204" pitchFamily="34"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Number Placeholder 5">
            <a:extLst>
              <a:ext uri="{FF2B5EF4-FFF2-40B4-BE49-F238E27FC236}">
                <a16:creationId xmlns:a16="http://schemas.microsoft.com/office/drawing/2014/main" id="{DB675316-77A3-7397-3F8B-80B647845CA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A576CDE-4AE0-492F-9BB8-69B4C4491FB2}" type="slidenum">
              <a:rPr lang="en-US" altLang="en-US" sz="1400"/>
              <a:pPr>
                <a:spcBef>
                  <a:spcPct val="0"/>
                </a:spcBef>
                <a:buFontTx/>
                <a:buNone/>
              </a:pPr>
              <a:t>57</a:t>
            </a:fld>
            <a:endParaRPr lang="en-US" altLang="en-US" sz="1400"/>
          </a:p>
        </p:txBody>
      </p:sp>
      <p:sp>
        <p:nvSpPr>
          <p:cNvPr id="120836" name="Line 8">
            <a:extLst>
              <a:ext uri="{FF2B5EF4-FFF2-40B4-BE49-F238E27FC236}">
                <a16:creationId xmlns:a16="http://schemas.microsoft.com/office/drawing/2014/main" id="{DD295C52-5B05-DBE8-40A6-C85DD30C451C}"/>
              </a:ext>
            </a:extLst>
          </p:cNvPr>
          <p:cNvSpPr>
            <a:spLocks noChangeShapeType="1"/>
          </p:cNvSpPr>
          <p:nvPr/>
        </p:nvSpPr>
        <p:spPr bwMode="auto">
          <a:xfrm>
            <a:off x="230187" y="1050080"/>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45545" name="Text Box 9">
            <a:extLst>
              <a:ext uri="{FF2B5EF4-FFF2-40B4-BE49-F238E27FC236}">
                <a16:creationId xmlns:a16="http://schemas.microsoft.com/office/drawing/2014/main" id="{B44084A4-A414-021C-712E-9652FCA9D0F9}"/>
              </a:ext>
            </a:extLst>
          </p:cNvPr>
          <p:cNvSpPr txBox="1">
            <a:spLocks noChangeArrowheads="1"/>
          </p:cNvSpPr>
          <p:nvPr/>
        </p:nvSpPr>
        <p:spPr bwMode="auto">
          <a:xfrm>
            <a:off x="679450" y="0"/>
            <a:ext cx="7461250" cy="1027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defRPr/>
            </a:pPr>
            <a:r>
              <a:rPr lang="en-US" altLang="en-US" sz="3200" b="1" dirty="0">
                <a:effectLst>
                  <a:outerShdw blurRad="38100" dist="38100" dir="2700000" algn="tl">
                    <a:srgbClr val="C0C0C0"/>
                  </a:outerShdw>
                </a:effectLst>
                <a:latin typeface="Arial" panose="020B0604020202020204" pitchFamily="34" charset="0"/>
              </a:rPr>
              <a:t>Cross-fostering Does </a:t>
            </a:r>
            <a:r>
              <a:rPr lang="en-US" altLang="en-US" sz="3200" b="1" u="sng" dirty="0">
                <a:effectLst>
                  <a:outerShdw blurRad="38100" dist="38100" dir="2700000" algn="tl">
                    <a:srgbClr val="C0C0C0"/>
                  </a:outerShdw>
                </a:effectLst>
                <a:latin typeface="Arial" panose="020B0604020202020204" pitchFamily="34" charset="0"/>
              </a:rPr>
              <a:t>Not</a:t>
            </a:r>
            <a:r>
              <a:rPr lang="en-US" altLang="en-US" sz="3200" b="1" dirty="0">
                <a:effectLst>
                  <a:outerShdw blurRad="38100" dist="38100" dir="2700000" algn="tl">
                    <a:srgbClr val="C0C0C0"/>
                  </a:outerShdw>
                </a:effectLst>
                <a:latin typeface="Arial" panose="020B0604020202020204" pitchFamily="34" charset="0"/>
              </a:rPr>
              <a:t> Affect Adult </a:t>
            </a:r>
            <a:r>
              <a:rPr lang="en-US" altLang="en-US" sz="3200" b="1">
                <a:effectLst>
                  <a:outerShdw blurRad="38100" dist="38100" dir="2700000" algn="tl">
                    <a:srgbClr val="C0C0C0"/>
                  </a:outerShdw>
                </a:effectLst>
                <a:latin typeface="Arial" panose="020B0604020202020204" pitchFamily="34" charset="0"/>
              </a:rPr>
              <a:t>Wheel Running!</a:t>
            </a:r>
            <a:endParaRPr lang="en-US" altLang="en-US" sz="3200" b="1" dirty="0">
              <a:effectLst>
                <a:outerShdw blurRad="38100" dist="38100" dir="2700000" algn="tl">
                  <a:srgbClr val="C0C0C0"/>
                </a:outerShdw>
              </a:effectLst>
              <a:latin typeface="Arial" panose="020B0604020202020204" pitchFamily="34" charset="0"/>
            </a:endParaRPr>
          </a:p>
        </p:txBody>
      </p:sp>
      <p:sp>
        <p:nvSpPr>
          <p:cNvPr id="6" name="Rectangle 2">
            <a:extLst>
              <a:ext uri="{FF2B5EF4-FFF2-40B4-BE49-F238E27FC236}">
                <a16:creationId xmlns:a16="http://schemas.microsoft.com/office/drawing/2014/main" id="{0BE74D2D-94E0-B32D-0323-CA8E3B8A90CB}"/>
              </a:ext>
            </a:extLst>
          </p:cNvPr>
          <p:cNvSpPr txBox="1">
            <a:spLocks noChangeArrowheads="1"/>
          </p:cNvSpPr>
          <p:nvPr/>
        </p:nvSpPr>
        <p:spPr bwMode="auto">
          <a:xfrm>
            <a:off x="50800" y="6343947"/>
            <a:ext cx="9093200" cy="461665"/>
          </a:xfrm>
          <a:prstGeom prst="rect">
            <a:avLst/>
          </a:prstGeom>
          <a:solidFill>
            <a:schemeClr val="bg1"/>
          </a:solidFill>
          <a:ln>
            <a:noFill/>
          </a:ln>
          <a:effectLst/>
        </p:spPr>
        <p:txBody>
          <a:bodyPr vert="horz" wrap="square" lIns="91440" tIns="45720" rIns="91440" bIns="45720" numCol="1" anchor="t" anchorCtr="0" compatLnSpc="1">
            <a:prstTxWarp prst="textNoShape">
              <a:avLst/>
            </a:prstTxWarp>
            <a:spAutoFit/>
          </a:bodyPr>
          <a:lst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effectLst/>
                <a:latin typeface="Arial" panose="020B0604020202020204" pitchFamily="34" charset="0"/>
                <a:cs typeface="Arial" panose="020B0604020202020204" pitchFamily="34" charset="0"/>
              </a:rPr>
              <a:t>Cadney, M. D., N. E. Schwartz, M. P. McNamara, M. P. </a:t>
            </a:r>
            <a:r>
              <a:rPr lang="en-US" sz="1200" dirty="0" err="1">
                <a:effectLst/>
                <a:latin typeface="Arial" panose="020B0604020202020204" pitchFamily="34" charset="0"/>
                <a:cs typeface="Arial" panose="020B0604020202020204" pitchFamily="34" charset="0"/>
              </a:rPr>
              <a:t>Schmill</a:t>
            </a:r>
            <a:r>
              <a:rPr lang="en-US" sz="1200" dirty="0">
                <a:effectLst/>
                <a:latin typeface="Arial" panose="020B0604020202020204" pitchFamily="34" charset="0"/>
                <a:cs typeface="Arial" panose="020B0604020202020204" pitchFamily="34" charset="0"/>
              </a:rPr>
              <a:t>, A. A. Castro, D. M. Hillis</a:t>
            </a:r>
            <a:r>
              <a:rPr lang="en-US" sz="1200">
                <a:effectLst/>
                <a:latin typeface="Arial" panose="020B0604020202020204" pitchFamily="34" charset="0"/>
                <a:cs typeface="Arial" panose="020B0604020202020204" pitchFamily="34" charset="0"/>
              </a:rPr>
              <a:t>, and T. </a:t>
            </a:r>
            <a:r>
              <a:rPr lang="en-US" sz="1200" dirty="0">
                <a:effectLst/>
                <a:latin typeface="Arial" panose="020B0604020202020204" pitchFamily="34" charset="0"/>
                <a:cs typeface="Arial" panose="020B0604020202020204" pitchFamily="34" charset="0"/>
              </a:rPr>
              <a:t>Garland, Jr. 2021</a:t>
            </a:r>
            <a:r>
              <a:rPr lang="en-US" sz="1200">
                <a:effectLst/>
                <a:latin typeface="Arial" panose="020B0604020202020204" pitchFamily="34" charset="0"/>
                <a:cs typeface="Arial" panose="020B0604020202020204" pitchFamily="34" charset="0"/>
              </a:rPr>
              <a:t>. Cross-fostering</a:t>
            </a:r>
            <a:br>
              <a:rPr lang="en-US" sz="1200">
                <a:effectLst/>
                <a:latin typeface="Arial" panose="020B0604020202020204" pitchFamily="34" charset="0"/>
                <a:cs typeface="Arial" panose="020B0604020202020204" pitchFamily="34" charset="0"/>
              </a:rPr>
            </a:br>
            <a:r>
              <a:rPr lang="en-US" sz="1200">
                <a:effectLst/>
                <a:latin typeface="Arial" panose="020B0604020202020204" pitchFamily="34" charset="0"/>
                <a:cs typeface="Arial" panose="020B0604020202020204" pitchFamily="34" charset="0"/>
              </a:rPr>
              <a:t>      </a:t>
            </a:r>
            <a:r>
              <a:rPr lang="en-US" sz="1200" dirty="0">
                <a:effectLst/>
                <a:latin typeface="Arial" panose="020B0604020202020204" pitchFamily="34" charset="0"/>
                <a:cs typeface="Arial" panose="020B0604020202020204" pitchFamily="34" charset="0"/>
              </a:rPr>
              <a:t>selectively bred High Runner mice affects </a:t>
            </a:r>
            <a:r>
              <a:rPr lang="en-US" sz="1200">
                <a:effectLst/>
                <a:latin typeface="Arial" panose="020B0604020202020204" pitchFamily="34" charset="0"/>
                <a:cs typeface="Arial" panose="020B0604020202020204" pitchFamily="34" charset="0"/>
              </a:rPr>
              <a:t>adult body </a:t>
            </a:r>
            <a:r>
              <a:rPr lang="en-US" sz="1200" dirty="0">
                <a:effectLst/>
                <a:latin typeface="Arial" panose="020B0604020202020204" pitchFamily="34" charset="0"/>
                <a:cs typeface="Arial" panose="020B0604020202020204" pitchFamily="34" charset="0"/>
              </a:rPr>
              <a:t>mass but not voluntary exercise. Physiology &amp; Behavior 241:113569.</a:t>
            </a:r>
          </a:p>
        </p:txBody>
      </p:sp>
      <p:pic>
        <p:nvPicPr>
          <p:cNvPr id="9" name="Picture 8">
            <a:extLst>
              <a:ext uri="{FF2B5EF4-FFF2-40B4-BE49-F238E27FC236}">
                <a16:creationId xmlns:a16="http://schemas.microsoft.com/office/drawing/2014/main" id="{91256B11-B687-3A54-EB73-60EFCC0DA63F}"/>
              </a:ext>
            </a:extLst>
          </p:cNvPr>
          <p:cNvPicPr>
            <a:picLocks noChangeAspect="1"/>
          </p:cNvPicPr>
          <p:nvPr/>
        </p:nvPicPr>
        <p:blipFill>
          <a:blip r:embed="rId3"/>
          <a:stretch>
            <a:fillRect/>
          </a:stretch>
        </p:blipFill>
        <p:spPr>
          <a:xfrm>
            <a:off x="419944" y="1159167"/>
            <a:ext cx="8243147" cy="5020614"/>
          </a:xfrm>
          <a:prstGeom prst="rect">
            <a:avLst/>
          </a:prstGeom>
        </p:spPr>
      </p:pic>
    </p:spTree>
    <p:extLst>
      <p:ext uri="{BB962C8B-B14F-4D97-AF65-F5344CB8AC3E}">
        <p14:creationId xmlns:p14="http://schemas.microsoft.com/office/powerpoint/2010/main" val="223440398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Number Placeholder 1">
            <a:extLst>
              <a:ext uri="{FF2B5EF4-FFF2-40B4-BE49-F238E27FC236}">
                <a16:creationId xmlns:a16="http://schemas.microsoft.com/office/drawing/2014/main" id="{11E1D3FD-AD1A-5781-9DA7-8E8BC5162AE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F2B2A57-D7C1-4202-BEB9-ECFFCD0B9866}" type="slidenum">
              <a:rPr lang="en-US" altLang="en-US" sz="1400"/>
              <a:pPr>
                <a:spcBef>
                  <a:spcPct val="0"/>
                </a:spcBef>
                <a:buFontTx/>
                <a:buNone/>
              </a:pPr>
              <a:t>58</a:t>
            </a:fld>
            <a:endParaRPr lang="en-US" altLang="en-US" sz="1400"/>
          </a:p>
        </p:txBody>
      </p:sp>
      <p:sp>
        <p:nvSpPr>
          <p:cNvPr id="129027" name="TextBox 2">
            <a:extLst>
              <a:ext uri="{FF2B5EF4-FFF2-40B4-BE49-F238E27FC236}">
                <a16:creationId xmlns:a16="http://schemas.microsoft.com/office/drawing/2014/main" id="{9CCFFFC2-80F2-82FC-F9B2-B61DD825E276}"/>
              </a:ext>
            </a:extLst>
          </p:cNvPr>
          <p:cNvSpPr txBox="1">
            <a:spLocks noChangeArrowheads="1"/>
          </p:cNvSpPr>
          <p:nvPr/>
        </p:nvSpPr>
        <p:spPr bwMode="auto">
          <a:xfrm>
            <a:off x="119063" y="87313"/>
            <a:ext cx="8794750" cy="677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t>ABSTRACT:  An Introduction to Evolutionary Physiology, with an Example of Experimental Evolution</a:t>
            </a:r>
          </a:p>
          <a:p>
            <a:pPr>
              <a:spcBef>
                <a:spcPct val="0"/>
              </a:spcBef>
              <a:buFontTx/>
              <a:buNone/>
            </a:pPr>
            <a:r>
              <a:rPr lang="en-US" altLang="en-US" sz="1400"/>
              <a:t>     By 1950, comparative physiology was an established subfield whose broad agenda included (1) cataloging diversity, (2) using physiological information to reconstruct phylogenetic relationships, (3) elucidating how physiology mediates interactions between organisms and their environments, (4) identifying model systems for studying particular functions, and (5) using kind of organism as a pseudo-experimental variable.  Physiological ecology developed somewhat later, with an emphasis on the third goal.  Both fields always had an evolutionary component, but only in the late 1970s did evolutionary physiology arise, borrowing rigorous inferential approaches from evolutionary biology and population/quantitative genetics.  This newer subfield uses a range of approaches to ask whether the way organisms work influences the ways they evolve, and if so, how.  Approaches include phylogenetically informed comparative studies, measurement of selection in wild populations, quantitative genetic analysis of trait heritabilities and correlations, and identification of genes involved in the adaptive process.</a:t>
            </a:r>
          </a:p>
          <a:p>
            <a:pPr>
              <a:spcBef>
                <a:spcPct val="0"/>
              </a:spcBef>
              <a:buFontTx/>
              <a:buNone/>
            </a:pPr>
            <a:r>
              <a:rPr lang="en-US" altLang="en-US" sz="1400"/>
              <a:t>     Two primary foci of evolutionary physiology are the evolution of complex traits and the key role that organismal performance plays in mediating how natural and sexual selection act on individual variation within populations.  Selection is often viewed as acting most directly on behavior (what an animal does in a given situation), which cannot exceed an animal’s performance abilities (e.g., how fast it can sprint), which in turn depend on lower-level  morphological, physiological, and biochemical traits (e.g., muscle fiber type composition).  If so, then behavior will often be at the leading edge of evolutionary (genetic) responses to selection. Moreover, given that animals usually have some excess capacity to perform relative to their typical daily activities, behavior may evolve to some extent without accompanying changes in exercise capacities.  We have addressed this "behavior evolves first" hypothesis with experimental evolution.</a:t>
            </a:r>
          </a:p>
          <a:p>
            <a:pPr>
              <a:spcBef>
                <a:spcPct val="0"/>
              </a:spcBef>
              <a:buFontTx/>
              <a:buNone/>
            </a:pPr>
            <a:r>
              <a:rPr lang="en-US" altLang="en-US" sz="1400"/>
              <a:t>     For &gt;85 generations, we have bred 4 replicate lines of lab house mice for high voluntary wheel-running behavior on days 5 and 6 of a 6-day period of wheel access as young adults.  The lines evolved rapidly, reaching selection limits after 17-27 generations, depending on line and sex.  At these limits, mice from the High Runner lines ran ~3-fold more than those from 4 non-selected Control lines, due more to increased average running speed than the duration of daily running, but these two components show a trade-off among the 4 HR lines.  Studies aimed at uncovering the motivational/neurobiological basis of increased running have identified changes in specific brain regions (e.g., striatum), in multiple neural and endocrine signaling systems (e.g., dopamine, serotonin, endocannabinoids), and some evidence for exercise addiction.  The evolution of high voluntary exercise has engendered various correlated responses, including reduced body size and body fat, increased maximal aerobic capacity and running endurance during forced treadmill exercise, larger joint surfaces, changes in inner ear morphology, reduced hindlimb muscle mass, alterations in circulating hormone concentrations, and increased adaptive plasticity in several traits.</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Number Placeholder 1">
            <a:extLst>
              <a:ext uri="{FF2B5EF4-FFF2-40B4-BE49-F238E27FC236}">
                <a16:creationId xmlns:a16="http://schemas.microsoft.com/office/drawing/2014/main" id="{40886C68-F929-76AE-28FB-2D96A681458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18F9FF6-56C5-4B34-9D4A-EAA666A56223}" type="slidenum">
              <a:rPr lang="en-US" altLang="en-US" sz="1400"/>
              <a:pPr>
                <a:spcBef>
                  <a:spcPct val="0"/>
                </a:spcBef>
                <a:buFontTx/>
                <a:buNone/>
              </a:pPr>
              <a:t>59</a:t>
            </a:fld>
            <a:endParaRPr lang="en-US" altLang="en-US" sz="1400"/>
          </a:p>
        </p:txBody>
      </p:sp>
      <p:sp>
        <p:nvSpPr>
          <p:cNvPr id="131075" name="TextBox 2">
            <a:extLst>
              <a:ext uri="{FF2B5EF4-FFF2-40B4-BE49-F238E27FC236}">
                <a16:creationId xmlns:a16="http://schemas.microsoft.com/office/drawing/2014/main" id="{FF86E7D9-B8B5-D728-3DAB-B80B6A3025F5}"/>
              </a:ext>
            </a:extLst>
          </p:cNvPr>
          <p:cNvSpPr txBox="1">
            <a:spLocks noChangeArrowheads="1"/>
          </p:cNvSpPr>
          <p:nvPr/>
        </p:nvSpPr>
        <p:spPr bwMode="auto">
          <a:xfrm>
            <a:off x="119063" y="87313"/>
            <a:ext cx="8794750" cy="644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buFontTx/>
              <a:buNone/>
            </a:pPr>
            <a:r>
              <a:rPr lang="en-US" altLang="en-US" sz="1600" b="1"/>
              <a:t>From:</a:t>
            </a:r>
            <a:r>
              <a:rPr lang="en-US" altLang="en-US" sz="1600"/>
              <a:t> Frances Bonier &lt;</a:t>
            </a:r>
            <a:r>
              <a:rPr lang="en-US" altLang="en-US" sz="1600" u="sng">
                <a:hlinkClick r:id="rId3"/>
              </a:rPr>
              <a:t>bonierf@queensu.ca</a:t>
            </a:r>
            <a:r>
              <a:rPr lang="en-US" altLang="en-US" sz="1600"/>
              <a:t>&gt; </a:t>
            </a:r>
            <a:br>
              <a:rPr lang="en-US" altLang="en-US" sz="1600"/>
            </a:br>
            <a:r>
              <a:rPr lang="en-US" altLang="en-US" sz="1600" b="1"/>
              <a:t>Sent:</a:t>
            </a:r>
            <a:r>
              <a:rPr lang="en-US" altLang="en-US" sz="1600"/>
              <a:t> Tuesday, November 13, 2018 11:30 AM</a:t>
            </a:r>
            <a:br>
              <a:rPr lang="en-US" altLang="en-US" sz="1600"/>
            </a:br>
            <a:r>
              <a:rPr lang="en-US" altLang="en-US" sz="1600" b="1"/>
              <a:t>To:</a:t>
            </a:r>
            <a:r>
              <a:rPr lang="en-US" altLang="en-US" sz="1600"/>
              <a:t> Mussell, Jason C. &lt;</a:t>
            </a:r>
            <a:r>
              <a:rPr lang="en-US" altLang="en-US" sz="1600" u="sng">
                <a:hlinkClick r:id="rId4"/>
              </a:rPr>
              <a:t>jmusse@lsuhsc.edu</a:t>
            </a:r>
            <a:r>
              <a:rPr lang="en-US" altLang="en-US" sz="1600"/>
              <a:t>&gt;</a:t>
            </a:r>
            <a:br>
              <a:rPr lang="en-US" altLang="en-US" sz="1600"/>
            </a:br>
            <a:r>
              <a:rPr lang="en-US" altLang="en-US" sz="1600" b="1"/>
              <a:t>Cc:</a:t>
            </a:r>
            <a:r>
              <a:rPr lang="en-US" altLang="en-US" sz="1600"/>
              <a:t> Vanessa Ezenwa &lt;</a:t>
            </a:r>
            <a:r>
              <a:rPr lang="en-US" altLang="en-US" sz="1600" u="sng">
                <a:hlinkClick r:id="rId5"/>
              </a:rPr>
              <a:t>vezenwa@uga.edu</a:t>
            </a:r>
            <a:r>
              <a:rPr lang="en-US" altLang="en-US" sz="1600"/>
              <a:t>&gt;; Theodore Garland Jr &lt;</a:t>
            </a:r>
            <a:r>
              <a:rPr lang="en-US" altLang="en-US" sz="1600" u="sng">
                <a:hlinkClick r:id="rId6"/>
              </a:rPr>
              <a:t>theodore.garland@ucr.edu</a:t>
            </a:r>
            <a:r>
              <a:rPr lang="en-US" altLang="en-US" sz="1600"/>
              <a:t>&gt;</a:t>
            </a:r>
            <a:br>
              <a:rPr lang="en-US" altLang="en-US" sz="1600"/>
            </a:br>
            <a:r>
              <a:rPr lang="en-US" altLang="en-US" sz="1600" b="1"/>
              <a:t>Subject:</a:t>
            </a:r>
            <a:r>
              <a:rPr lang="en-US" altLang="en-US" sz="1600"/>
              <a:t> Re: Evolutionary Physiology Symposium at EB/AAA</a:t>
            </a:r>
          </a:p>
          <a:p>
            <a:pPr>
              <a:buFontTx/>
              <a:buNone/>
            </a:pPr>
            <a:r>
              <a:rPr lang="en-US" altLang="en-US" sz="1600"/>
              <a:t> </a:t>
            </a:r>
          </a:p>
          <a:p>
            <a:pPr>
              <a:buFontTx/>
              <a:buNone/>
            </a:pPr>
            <a:r>
              <a:rPr lang="en-US" altLang="en-US" sz="1600"/>
              <a:t>I've pasted my broad and non-commital abstract below. Happy to work with the other speakers to minimize redundancy and maximize complementarity of our talks!</a:t>
            </a:r>
          </a:p>
          <a:p>
            <a:pPr>
              <a:buFontTx/>
              <a:buNone/>
            </a:pPr>
            <a:r>
              <a:rPr lang="en-US" altLang="en-US" sz="1600"/>
              <a:t> </a:t>
            </a:r>
          </a:p>
          <a:p>
            <a:pPr>
              <a:buFontTx/>
              <a:buNone/>
            </a:pPr>
            <a:r>
              <a:rPr lang="en-US" altLang="en-US" sz="1600">
                <a:solidFill>
                  <a:srgbClr val="FF0000"/>
                </a:solidFill>
              </a:rPr>
              <a:t>Plastic traits, such as variable behavior and physiology</a:t>
            </a:r>
            <a:r>
              <a:rPr lang="en-US" altLang="en-US" sz="1600"/>
              <a:t>, are front-line components of adaptive responses to dynamic challenges.  For example, plastic responses to parasites and pathogens are essential to both resistance and tolerance of infection; yet, these responses can also be associated with high costs, including immunopathology, loss of homeostasis, and expended resources.  Because of these costs and benefits, we expect that natural selection will continue to shape and refine plastic responses to parasites.  Understanding the ways that selection is shaping plastic traits could help explain differences among individuals, populations, and species, but </a:t>
            </a:r>
            <a:r>
              <a:rPr lang="en-US" altLang="en-US" sz="1600">
                <a:solidFill>
                  <a:srgbClr val="FF0000"/>
                </a:solidFill>
              </a:rPr>
              <a:t>adaptive plasticity </a:t>
            </a:r>
            <a:r>
              <a:rPr lang="en-US" altLang="en-US" sz="1600"/>
              <a:t>complicates the application of classical approaches to measuring natural selection.  In this talk, I will describe our work aimed at understanding how selection acts on plastic responses to infection in a free-ranging population of red-winged blackbirds with a remarkably high prevalence (95%) of haemosporidian parasites (e.g., </a:t>
            </a:r>
            <a:r>
              <a:rPr lang="en-US" altLang="en-US" sz="1600" i="1"/>
              <a:t>Plasmodium </a:t>
            </a:r>
            <a:r>
              <a:rPr lang="en-US" altLang="en-US" sz="1600"/>
              <a:t>and </a:t>
            </a:r>
            <a:r>
              <a:rPr lang="en-US" altLang="en-US" sz="1600" i="1"/>
              <a:t>Haemoproteus</a:t>
            </a:r>
            <a:r>
              <a:rPr lang="en-US" altLang="en-US" sz="1600"/>
              <a:t>).  Overall, our findings point to fitness costs of chronic infection that blackbirds tolerate through induction of adaptive plasticity.  Our work illustrates both the benefits and perils of applying classical evolutionary approaches to understanding the adaptive significance of individual variation in plastic traits.  More broadly, with an evolutionary perspective in the study of plastic traits involved with resistance and tolerance of infection, we can better appreciate the dynamic nature of host-parasite interactions.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3">
            <a:extLst>
              <a:ext uri="{FF2B5EF4-FFF2-40B4-BE49-F238E27FC236}">
                <a16:creationId xmlns:a16="http://schemas.microsoft.com/office/drawing/2014/main" id="{39940306-9F39-35A9-3C64-378A4AAF8A9E}"/>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8728DFF-32CD-4711-9FC1-53E4A3CA1C99}" type="slidenum">
              <a:rPr lang="en-US" altLang="en-US" sz="1400"/>
              <a:pPr>
                <a:spcBef>
                  <a:spcPct val="0"/>
                </a:spcBef>
                <a:buFontTx/>
                <a:buNone/>
              </a:pPr>
              <a:t>6</a:t>
            </a:fld>
            <a:endParaRPr lang="en-US" altLang="en-US" sz="1400"/>
          </a:p>
        </p:txBody>
      </p:sp>
      <p:pic>
        <p:nvPicPr>
          <p:cNvPr id="47107" name="Picture 2" descr="MusonWheel-EQ-30">
            <a:extLst>
              <a:ext uri="{FF2B5EF4-FFF2-40B4-BE49-F238E27FC236}">
                <a16:creationId xmlns:a16="http://schemas.microsoft.com/office/drawing/2014/main" id="{130BEBFE-C0C0-0C93-3AFA-E0737ED0B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6863" cy="609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8" name="Text Box 3">
            <a:extLst>
              <a:ext uri="{FF2B5EF4-FFF2-40B4-BE49-F238E27FC236}">
                <a16:creationId xmlns:a16="http://schemas.microsoft.com/office/drawing/2014/main" id="{A45A7680-9E9D-D24E-ED5E-2B7EC7FD7874}"/>
              </a:ext>
            </a:extLst>
          </p:cNvPr>
          <p:cNvSpPr txBox="1">
            <a:spLocks noChangeArrowheads="1"/>
          </p:cNvSpPr>
          <p:nvPr/>
        </p:nvSpPr>
        <p:spPr bwMode="auto">
          <a:xfrm>
            <a:off x="0" y="6078538"/>
            <a:ext cx="9448800" cy="822325"/>
          </a:xfrm>
          <a:prstGeom prst="rect">
            <a:avLst/>
          </a:prstGeom>
          <a:solidFill>
            <a:srgbClr val="00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b="1">
                <a:latin typeface="Arial" panose="020B0604020202020204" pitchFamily="34" charset="0"/>
              </a:rPr>
              <a:t> </a:t>
            </a:r>
            <a:r>
              <a:rPr lang="en-US" altLang="en-US" sz="3000" b="1">
                <a:latin typeface="Arial" panose="020B0604020202020204" pitchFamily="34" charset="0"/>
              </a:rPr>
              <a:t>Wheels are Attached to Standard Housing Cages</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Number Placeholder 1">
            <a:extLst>
              <a:ext uri="{FF2B5EF4-FFF2-40B4-BE49-F238E27FC236}">
                <a16:creationId xmlns:a16="http://schemas.microsoft.com/office/drawing/2014/main" id="{6322AFD8-B7C2-3105-D4E8-6D6E0E01FC7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52F6360-BA7B-41A3-BA0C-465415C180AA}" type="slidenum">
              <a:rPr lang="en-US" altLang="en-US" sz="1400"/>
              <a:pPr>
                <a:spcBef>
                  <a:spcPct val="0"/>
                </a:spcBef>
                <a:buFontTx/>
                <a:buNone/>
              </a:pPr>
              <a:t>60</a:t>
            </a:fld>
            <a:endParaRPr lang="en-US" altLang="en-US" sz="1400"/>
          </a:p>
        </p:txBody>
      </p:sp>
      <p:sp>
        <p:nvSpPr>
          <p:cNvPr id="133123" name="TextBox 2">
            <a:extLst>
              <a:ext uri="{FF2B5EF4-FFF2-40B4-BE49-F238E27FC236}">
                <a16:creationId xmlns:a16="http://schemas.microsoft.com/office/drawing/2014/main" id="{F5150BC8-0EE0-15F2-D767-28E1891F44B3}"/>
              </a:ext>
            </a:extLst>
          </p:cNvPr>
          <p:cNvSpPr txBox="1">
            <a:spLocks noChangeArrowheads="1"/>
          </p:cNvSpPr>
          <p:nvPr/>
        </p:nvSpPr>
        <p:spPr bwMode="auto">
          <a:xfrm>
            <a:off x="119063" y="87313"/>
            <a:ext cx="8794750" cy="575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from:	Vanessa Ezenwa &lt;vezenwa@uga.edu&gt;</a:t>
            </a:r>
          </a:p>
          <a:p>
            <a:pPr>
              <a:spcBef>
                <a:spcPct val="0"/>
              </a:spcBef>
              <a:buFontTx/>
              <a:buNone/>
            </a:pPr>
            <a:r>
              <a:rPr lang="en-US" altLang="en-US" sz="1600"/>
              <a:t>to:	Frances Bonier &lt;bonierf@queensu.ca&gt;,</a:t>
            </a:r>
          </a:p>
          <a:p>
            <a:pPr>
              <a:spcBef>
                <a:spcPct val="0"/>
              </a:spcBef>
              <a:buFontTx/>
              <a:buNone/>
            </a:pPr>
            <a:r>
              <a:rPr lang="en-US" altLang="en-US" sz="1600"/>
              <a:t>"Mussell, Jason C." &lt;jmusse@lsuhsc.edu&gt;</a:t>
            </a:r>
          </a:p>
          <a:p>
            <a:pPr>
              <a:spcBef>
                <a:spcPct val="0"/>
              </a:spcBef>
              <a:buFontTx/>
              <a:buNone/>
            </a:pPr>
            <a:r>
              <a:rPr lang="en-US" altLang="en-US" sz="1600"/>
              <a:t>cc:	Theodore Garland Jr &lt;theodore.garland@ucr.edu&gt;</a:t>
            </a:r>
          </a:p>
          <a:p>
            <a:pPr>
              <a:spcBef>
                <a:spcPct val="0"/>
              </a:spcBef>
              <a:buFontTx/>
              <a:buNone/>
            </a:pPr>
            <a:r>
              <a:rPr lang="en-US" altLang="en-US" sz="1600"/>
              <a:t>date:	Tue, Nov 13, 2018 at 9:49 AM</a:t>
            </a:r>
          </a:p>
          <a:p>
            <a:pPr>
              <a:spcBef>
                <a:spcPct val="0"/>
              </a:spcBef>
              <a:buFontTx/>
              <a:buNone/>
            </a:pPr>
            <a:r>
              <a:rPr lang="en-US" altLang="en-US" sz="1600"/>
              <a:t>subject:	RE: Evolutionary Physiology Symposium at EB/AAA</a:t>
            </a:r>
          </a:p>
          <a:p>
            <a:pPr>
              <a:spcBef>
                <a:spcPct val="0"/>
              </a:spcBef>
              <a:buFontTx/>
              <a:buNone/>
            </a:pPr>
            <a:r>
              <a:rPr lang="en-US" altLang="en-US" sz="1600"/>
              <a:t> </a:t>
            </a:r>
          </a:p>
          <a:p>
            <a:pPr>
              <a:spcBef>
                <a:spcPct val="0"/>
              </a:spcBef>
              <a:buFontTx/>
              <a:buNone/>
            </a:pPr>
            <a:r>
              <a:rPr lang="en-US" altLang="en-US" sz="1600"/>
              <a:t>Here’s mine:</a:t>
            </a:r>
          </a:p>
          <a:p>
            <a:pPr>
              <a:spcBef>
                <a:spcPct val="0"/>
              </a:spcBef>
              <a:buFontTx/>
              <a:buNone/>
            </a:pPr>
            <a:r>
              <a:rPr lang="en-US" altLang="en-US" sz="1600"/>
              <a:t> </a:t>
            </a:r>
          </a:p>
          <a:p>
            <a:pPr>
              <a:spcBef>
                <a:spcPct val="0"/>
              </a:spcBef>
              <a:buFontTx/>
              <a:buNone/>
            </a:pPr>
            <a:r>
              <a:rPr lang="en-US" altLang="en-US" sz="1600" b="1"/>
              <a:t>Immune trade-offs shape disease outcomes at individual and population scales</a:t>
            </a:r>
            <a:endParaRPr lang="en-US" altLang="en-US" sz="1600"/>
          </a:p>
          <a:p>
            <a:pPr>
              <a:spcBef>
                <a:spcPct val="0"/>
              </a:spcBef>
              <a:buFontTx/>
              <a:buNone/>
            </a:pPr>
            <a:r>
              <a:rPr lang="en-US" altLang="en-US" sz="1600">
                <a:solidFill>
                  <a:srgbClr val="FF0000"/>
                </a:solidFill>
              </a:rPr>
              <a:t>Most aspects of an animal’s life history are subject to trade-offs</a:t>
            </a:r>
            <a:r>
              <a:rPr lang="en-US" altLang="en-US" sz="1600"/>
              <a:t>, where a beneficial change in one trait is linked to a detrimental change in another.  Immune function is no different and trade-offs between different components of the immune system are well described.  Importantly, these trade-offs may have significant implications for infectious disease outcomes.  For example, trade-offs in immunity may be particularly important during concurrent infection (i.e. co-infection), if the host immune response to one pathogen negatively affects the response to another.  Focusing on trade-offs between the T helper cell 1 (Th1) and Th2 branches of the immune system, we examined how infection with gastrointestinal worms, which trigger a Th2-type immune response in the host, affects the immune response to a bacterial pathogen (</a:t>
            </a:r>
            <a:r>
              <a:rPr lang="en-US" altLang="en-US" sz="1600" i="1"/>
              <a:t>Mycobacterium bovis</a:t>
            </a:r>
            <a:r>
              <a:rPr lang="en-US" altLang="en-US" sz="1600"/>
              <a:t>, causative agent of bovine tuberculosis) for which a Th1-type response is required for defense.  By integrating experimental and longitudinal studies of a wild population of African buffalo (</a:t>
            </a:r>
            <a:r>
              <a:rPr lang="en-US" altLang="en-US" sz="1600" i="1"/>
              <a:t>Syncerus caffer</a:t>
            </a:r>
            <a:r>
              <a:rPr lang="en-US" altLang="en-US" sz="1600"/>
              <a:t>), we show that this well-known trade-off in immune function operates on both ecological and evolutionary time scales with repercussions for individual disease severity and population-level disease dynamics.</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Number Placeholder 3">
            <a:extLst>
              <a:ext uri="{FF2B5EF4-FFF2-40B4-BE49-F238E27FC236}">
                <a16:creationId xmlns:a16="http://schemas.microsoft.com/office/drawing/2014/main" id="{C42D7A84-CB22-26F9-51B2-D3D5BFE4E726}"/>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18BEC31-265D-48B2-B0F0-BB9424AF7818}" type="slidenum">
              <a:rPr lang="en-US" altLang="en-US" sz="1400"/>
              <a:pPr>
                <a:spcBef>
                  <a:spcPct val="0"/>
                </a:spcBef>
                <a:buFontTx/>
                <a:buNone/>
              </a:pPr>
              <a:t>61</a:t>
            </a:fld>
            <a:endParaRPr lang="en-US" altLang="en-US" sz="1400"/>
          </a:p>
        </p:txBody>
      </p:sp>
      <p:sp>
        <p:nvSpPr>
          <p:cNvPr id="6147" name="Line 2">
            <a:extLst>
              <a:ext uri="{FF2B5EF4-FFF2-40B4-BE49-F238E27FC236}">
                <a16:creationId xmlns:a16="http://schemas.microsoft.com/office/drawing/2014/main" id="{D3964870-993F-CB0D-656C-01A88F78B2F3}"/>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FC0EE404-00E2-41C6-A3FC-135EEB26061E}"/>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
        <p:nvSpPr>
          <p:cNvPr id="6149" name="Text Box 5">
            <a:extLst>
              <a:ext uri="{FF2B5EF4-FFF2-40B4-BE49-F238E27FC236}">
                <a16:creationId xmlns:a16="http://schemas.microsoft.com/office/drawing/2014/main" id="{CA065384-72B2-D0E7-9EBE-425B9480CF89}"/>
              </a:ext>
            </a:extLst>
          </p:cNvPr>
          <p:cNvSpPr txBox="1">
            <a:spLocks noChangeArrowheads="1"/>
          </p:cNvSpPr>
          <p:nvPr/>
        </p:nvSpPr>
        <p:spPr bwMode="auto">
          <a:xfrm>
            <a:off x="136525" y="868363"/>
            <a:ext cx="89566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b="1">
                <a:latin typeface="Arial" panose="020B0604020202020204" pitchFamily="34" charset="0"/>
              </a:rPr>
              <a:t>Comparative physiology</a:t>
            </a:r>
            <a:r>
              <a:rPr lang="en-US" altLang="en-US" sz="2800">
                <a:latin typeface="Arial" panose="020B0604020202020204" pitchFamily="34" charset="0"/>
              </a:rPr>
              <a:t> was established by 1950</a:t>
            </a:r>
          </a:p>
        </p:txBody>
      </p:sp>
      <p:sp>
        <p:nvSpPr>
          <p:cNvPr id="6150" name="Text Box 5">
            <a:extLst>
              <a:ext uri="{FF2B5EF4-FFF2-40B4-BE49-F238E27FC236}">
                <a16:creationId xmlns:a16="http://schemas.microsoft.com/office/drawing/2014/main" id="{5C6C40A3-683E-4DFD-E1AC-FEB899F54C07}"/>
              </a:ext>
            </a:extLst>
          </p:cNvPr>
          <p:cNvSpPr txBox="1">
            <a:spLocks noChangeArrowheads="1"/>
          </p:cNvSpPr>
          <p:nvPr/>
        </p:nvSpPr>
        <p:spPr bwMode="auto">
          <a:xfrm>
            <a:off x="0" y="1398588"/>
            <a:ext cx="91440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a:spcBef>
                <a:spcPct val="0"/>
              </a:spcBef>
              <a:spcAft>
                <a:spcPts val="600"/>
              </a:spcAft>
            </a:pPr>
            <a:r>
              <a:rPr lang="en-US" altLang="en-US" sz="2500">
                <a:latin typeface="Arial" panose="020B0604020202020204" pitchFamily="34" charset="0"/>
              </a:rPr>
              <a:t>cataloging diversity</a:t>
            </a:r>
          </a:p>
          <a:p>
            <a:pPr lvl="1">
              <a:spcBef>
                <a:spcPct val="0"/>
              </a:spcBef>
              <a:spcAft>
                <a:spcPts val="600"/>
              </a:spcAft>
            </a:pPr>
            <a:r>
              <a:rPr lang="en-US" altLang="en-US" sz="2500">
                <a:latin typeface="Arial" panose="020B0604020202020204" pitchFamily="34" charset="0"/>
              </a:rPr>
              <a:t>using physiology to reconstruct phylogenetic relationships</a:t>
            </a:r>
          </a:p>
          <a:p>
            <a:pPr lvl="1">
              <a:spcBef>
                <a:spcPct val="0"/>
              </a:spcBef>
              <a:spcAft>
                <a:spcPts val="600"/>
              </a:spcAft>
            </a:pPr>
            <a:r>
              <a:rPr lang="en-US" altLang="en-US" sz="2500">
                <a:latin typeface="Arial" panose="020B0604020202020204" pitchFamily="34" charset="0"/>
              </a:rPr>
              <a:t>elucidating how physiology mediates interactions between organisms and their environments</a:t>
            </a:r>
          </a:p>
          <a:p>
            <a:pPr lvl="1">
              <a:spcBef>
                <a:spcPct val="0"/>
              </a:spcBef>
              <a:spcAft>
                <a:spcPts val="600"/>
              </a:spcAft>
            </a:pPr>
            <a:r>
              <a:rPr lang="en-US" altLang="en-US" sz="2500">
                <a:latin typeface="Arial" panose="020B0604020202020204" pitchFamily="34" charset="0"/>
              </a:rPr>
              <a:t>identifying model systems for studying particular functions</a:t>
            </a:r>
          </a:p>
          <a:p>
            <a:pPr lvl="1">
              <a:spcBef>
                <a:spcPct val="0"/>
              </a:spcBef>
              <a:spcAft>
                <a:spcPts val="600"/>
              </a:spcAft>
            </a:pPr>
            <a:r>
              <a:rPr lang="en-US" altLang="en-US" sz="2500">
                <a:latin typeface="Arial" panose="020B0604020202020204" pitchFamily="34" charset="0"/>
              </a:rPr>
              <a:t>using kind of organism as a pseudo-experimental variable</a:t>
            </a:r>
          </a:p>
        </p:txBody>
      </p:sp>
    </p:spTree>
    <p:extLst>
      <p:ext uri="{BB962C8B-B14F-4D97-AF65-F5344CB8AC3E}">
        <p14:creationId xmlns:p14="http://schemas.microsoft.com/office/powerpoint/2010/main" val="221799155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Number Placeholder 3">
            <a:extLst>
              <a:ext uri="{FF2B5EF4-FFF2-40B4-BE49-F238E27FC236}">
                <a16:creationId xmlns:a16="http://schemas.microsoft.com/office/drawing/2014/main" id="{F2EDFAD4-DF4F-7B63-80A8-C54BA83C34B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A7539C1-7101-41E3-ADD9-BBA53D5A95AA}" type="slidenum">
              <a:rPr lang="en-US" altLang="en-US" sz="1400"/>
              <a:pPr>
                <a:spcBef>
                  <a:spcPct val="0"/>
                </a:spcBef>
                <a:buFontTx/>
                <a:buNone/>
              </a:pPr>
              <a:t>62</a:t>
            </a:fld>
            <a:endParaRPr lang="en-US" altLang="en-US" sz="1400"/>
          </a:p>
        </p:txBody>
      </p:sp>
      <p:sp>
        <p:nvSpPr>
          <p:cNvPr id="8195" name="Line 2">
            <a:extLst>
              <a:ext uri="{FF2B5EF4-FFF2-40B4-BE49-F238E27FC236}">
                <a16:creationId xmlns:a16="http://schemas.microsoft.com/office/drawing/2014/main" id="{4CB9AFC3-0A17-AEBA-FD5C-0735711F4D9F}"/>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18659" name="Text Box 3">
            <a:extLst>
              <a:ext uri="{FF2B5EF4-FFF2-40B4-BE49-F238E27FC236}">
                <a16:creationId xmlns:a16="http://schemas.microsoft.com/office/drawing/2014/main" id="{364B1F0A-46F0-6B41-D03D-12ECB8E8C817}"/>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
        <p:nvSpPr>
          <p:cNvPr id="8197" name="Text Box 5">
            <a:extLst>
              <a:ext uri="{FF2B5EF4-FFF2-40B4-BE49-F238E27FC236}">
                <a16:creationId xmlns:a16="http://schemas.microsoft.com/office/drawing/2014/main" id="{D7469DD0-2C1C-BF93-BDD9-B068B5A5CA0B}"/>
              </a:ext>
            </a:extLst>
          </p:cNvPr>
          <p:cNvSpPr txBox="1">
            <a:spLocks noChangeArrowheads="1"/>
          </p:cNvSpPr>
          <p:nvPr/>
        </p:nvSpPr>
        <p:spPr bwMode="auto">
          <a:xfrm>
            <a:off x="136525" y="868363"/>
            <a:ext cx="8956675"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defRPr/>
            </a:pPr>
            <a:r>
              <a:rPr lang="en-US" altLang="en-US" sz="2800" b="1" dirty="0">
                <a:solidFill>
                  <a:schemeClr val="bg1">
                    <a:lumMod val="75000"/>
                  </a:schemeClr>
                </a:solidFill>
                <a:latin typeface="Arial" panose="020B0604020202020204" pitchFamily="34" charset="0"/>
              </a:rPr>
              <a:t>Comparative physiology</a:t>
            </a:r>
            <a:r>
              <a:rPr lang="en-US" altLang="en-US" sz="2800" dirty="0">
                <a:solidFill>
                  <a:schemeClr val="bg1">
                    <a:lumMod val="75000"/>
                  </a:schemeClr>
                </a:solidFill>
                <a:latin typeface="Arial" panose="020B0604020202020204" pitchFamily="34" charset="0"/>
              </a:rPr>
              <a:t> was established by 1950</a:t>
            </a:r>
          </a:p>
        </p:txBody>
      </p:sp>
      <p:sp>
        <p:nvSpPr>
          <p:cNvPr id="6" name="Text Box 5">
            <a:extLst>
              <a:ext uri="{FF2B5EF4-FFF2-40B4-BE49-F238E27FC236}">
                <a16:creationId xmlns:a16="http://schemas.microsoft.com/office/drawing/2014/main" id="{AB5326A4-3714-6B40-3102-CE6BC8E627D6}"/>
              </a:ext>
            </a:extLst>
          </p:cNvPr>
          <p:cNvSpPr txBox="1">
            <a:spLocks noChangeArrowheads="1"/>
          </p:cNvSpPr>
          <p:nvPr/>
        </p:nvSpPr>
        <p:spPr bwMode="auto">
          <a:xfrm>
            <a:off x="0" y="1398588"/>
            <a:ext cx="9144000" cy="270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a:spcBef>
                <a:spcPct val="0"/>
              </a:spcBef>
              <a:spcAft>
                <a:spcPts val="600"/>
              </a:spcAft>
              <a:defRPr/>
            </a:pPr>
            <a:r>
              <a:rPr lang="en-US" altLang="en-US" sz="2500" dirty="0">
                <a:solidFill>
                  <a:schemeClr val="bg1">
                    <a:lumMod val="75000"/>
                  </a:schemeClr>
                </a:solidFill>
                <a:latin typeface="Arial" panose="020B0604020202020204" pitchFamily="34" charset="0"/>
              </a:rPr>
              <a:t>cataloging diversity</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using physiology to reconstruct phylogenetic relationships</a:t>
            </a:r>
          </a:p>
          <a:p>
            <a:pPr lvl="1">
              <a:spcBef>
                <a:spcPct val="0"/>
              </a:spcBef>
              <a:spcAft>
                <a:spcPts val="600"/>
              </a:spcAft>
              <a:defRPr/>
            </a:pPr>
            <a:r>
              <a:rPr lang="en-US" altLang="en-US" sz="2500" dirty="0">
                <a:latin typeface="Arial" panose="020B0604020202020204" pitchFamily="34" charset="0"/>
              </a:rPr>
              <a:t>elucidating how physiology mediates interactions between organisms and their environments</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identifying model systems for studying particular functions</a:t>
            </a:r>
          </a:p>
          <a:p>
            <a:pPr lvl="1">
              <a:spcBef>
                <a:spcPct val="0"/>
              </a:spcBef>
              <a:spcAft>
                <a:spcPts val="600"/>
              </a:spcAft>
              <a:defRPr/>
            </a:pPr>
            <a:r>
              <a:rPr lang="en-US" altLang="en-US" sz="2500" dirty="0">
                <a:solidFill>
                  <a:schemeClr val="bg1">
                    <a:lumMod val="75000"/>
                  </a:schemeClr>
                </a:solidFill>
                <a:latin typeface="Arial" panose="020B0604020202020204" pitchFamily="34" charset="0"/>
              </a:rPr>
              <a:t>using kind of organism as a pseudo-experimental variable</a:t>
            </a:r>
          </a:p>
        </p:txBody>
      </p:sp>
      <p:sp>
        <p:nvSpPr>
          <p:cNvPr id="8199" name="Text Box 5">
            <a:extLst>
              <a:ext uri="{FF2B5EF4-FFF2-40B4-BE49-F238E27FC236}">
                <a16:creationId xmlns:a16="http://schemas.microsoft.com/office/drawing/2014/main" id="{EAEB9F2D-265D-5FF8-5A1C-0A913DAE1F70}"/>
              </a:ext>
            </a:extLst>
          </p:cNvPr>
          <p:cNvSpPr txBox="1">
            <a:spLocks noChangeArrowheads="1"/>
          </p:cNvSpPr>
          <p:nvPr/>
        </p:nvSpPr>
        <p:spPr bwMode="auto">
          <a:xfrm>
            <a:off x="136525" y="4175125"/>
            <a:ext cx="8956675" cy="2338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600"/>
              </a:spcBef>
              <a:spcAft>
                <a:spcPts val="600"/>
              </a:spcAft>
            </a:pPr>
            <a:r>
              <a:rPr lang="en-US" altLang="en-US" sz="2800" b="1">
                <a:latin typeface="Arial" panose="020B0604020202020204" pitchFamily="34" charset="0"/>
              </a:rPr>
              <a:t>Physiological ecology</a:t>
            </a:r>
            <a:r>
              <a:rPr lang="en-US" altLang="en-US" sz="2800">
                <a:latin typeface="Arial" panose="020B0604020202020204" pitchFamily="34" charset="0"/>
              </a:rPr>
              <a:t> developed somewhat later,</a:t>
            </a:r>
            <a:br>
              <a:rPr lang="en-US" altLang="en-US" sz="2800">
                <a:latin typeface="Arial" panose="020B0604020202020204" pitchFamily="34" charset="0"/>
              </a:rPr>
            </a:br>
            <a:r>
              <a:rPr lang="en-US" altLang="en-US" sz="2800">
                <a:latin typeface="Arial" panose="020B0604020202020204" pitchFamily="34" charset="0"/>
              </a:rPr>
              <a:t>  with an emphasis on the third goal</a:t>
            </a:r>
          </a:p>
          <a:p>
            <a:pPr lvl="1">
              <a:spcBef>
                <a:spcPct val="0"/>
              </a:spcBef>
              <a:spcAft>
                <a:spcPts val="600"/>
              </a:spcAft>
            </a:pPr>
            <a:r>
              <a:rPr lang="en-US" altLang="en-US" sz="2500">
                <a:latin typeface="Arial" panose="020B0604020202020204" pitchFamily="34" charset="0"/>
              </a:rPr>
              <a:t>whole organism was a primary focus</a:t>
            </a:r>
          </a:p>
          <a:p>
            <a:pPr lvl="1">
              <a:spcBef>
                <a:spcPct val="0"/>
              </a:spcBef>
              <a:spcAft>
                <a:spcPts val="600"/>
              </a:spcAft>
            </a:pPr>
            <a:r>
              <a:rPr lang="en-US" altLang="en-US" sz="2500">
                <a:latin typeface="Arial" panose="020B0604020202020204" pitchFamily="34" charset="0"/>
              </a:rPr>
              <a:t>acclimation, acclimatization</a:t>
            </a:r>
          </a:p>
          <a:p>
            <a:pPr lvl="1">
              <a:spcBef>
                <a:spcPct val="0"/>
              </a:spcBef>
              <a:spcAft>
                <a:spcPts val="600"/>
              </a:spcAft>
            </a:pPr>
            <a:r>
              <a:rPr lang="en-US" altLang="en-US" sz="2500">
                <a:latin typeface="Arial" panose="020B0604020202020204" pitchFamily="34" charset="0"/>
              </a:rPr>
              <a:t>effects of body size, allometry, and scaling</a:t>
            </a:r>
          </a:p>
        </p:txBody>
      </p:sp>
    </p:spTree>
    <p:extLst>
      <p:ext uri="{BB962C8B-B14F-4D97-AF65-F5344CB8AC3E}">
        <p14:creationId xmlns:p14="http://schemas.microsoft.com/office/powerpoint/2010/main" val="23509685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Number Placeholder 3">
            <a:extLst>
              <a:ext uri="{FF2B5EF4-FFF2-40B4-BE49-F238E27FC236}">
                <a16:creationId xmlns:a16="http://schemas.microsoft.com/office/drawing/2014/main" id="{A5DA6F29-6C01-B361-4158-28154DF748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05DD354-1580-4E52-A19C-E8E4F2540D3E}" type="slidenum">
              <a:rPr lang="en-US" altLang="en-US" sz="1400"/>
              <a:pPr>
                <a:spcBef>
                  <a:spcPct val="0"/>
                </a:spcBef>
                <a:buFontTx/>
                <a:buNone/>
              </a:pPr>
              <a:t>63</a:t>
            </a:fld>
            <a:endParaRPr lang="en-US" altLang="en-US" sz="1400"/>
          </a:p>
        </p:txBody>
      </p:sp>
      <p:sp>
        <p:nvSpPr>
          <p:cNvPr id="10243" name="Line 2">
            <a:extLst>
              <a:ext uri="{FF2B5EF4-FFF2-40B4-BE49-F238E27FC236}">
                <a16:creationId xmlns:a16="http://schemas.microsoft.com/office/drawing/2014/main" id="{BFF4EBC8-1CE4-5BB4-78AD-EA2415FF5208}"/>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0244" name="Text Box 5">
            <a:extLst>
              <a:ext uri="{FF2B5EF4-FFF2-40B4-BE49-F238E27FC236}">
                <a16:creationId xmlns:a16="http://schemas.microsoft.com/office/drawing/2014/main" id="{D43A7860-1320-8170-ED10-9A1FAB4B1B06}"/>
              </a:ext>
            </a:extLst>
          </p:cNvPr>
          <p:cNvSpPr txBox="1">
            <a:spLocks noChangeArrowheads="1"/>
          </p:cNvSpPr>
          <p:nvPr/>
        </p:nvSpPr>
        <p:spPr bwMode="auto">
          <a:xfrm>
            <a:off x="136525" y="868363"/>
            <a:ext cx="8956675" cy="3862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a:latin typeface="Arial" panose="020B0604020202020204" pitchFamily="34" charset="0"/>
              </a:rPr>
              <a:t>Both fields always had an evolutionary component</a:t>
            </a:r>
          </a:p>
          <a:p>
            <a:pPr lvl="1">
              <a:spcBef>
                <a:spcPct val="0"/>
              </a:spcBef>
              <a:spcAft>
                <a:spcPts val="600"/>
              </a:spcAft>
            </a:pPr>
            <a:r>
              <a:rPr lang="en-US" altLang="en-US" sz="2500">
                <a:latin typeface="Arial" panose="020B0604020202020204" pitchFamily="34" charset="0"/>
              </a:rPr>
              <a:t>often not rigorous, e.g., only 2 species compared</a:t>
            </a:r>
          </a:p>
          <a:p>
            <a:pPr lvl="2">
              <a:spcBef>
                <a:spcPct val="0"/>
              </a:spcBef>
              <a:spcAft>
                <a:spcPts val="600"/>
              </a:spcAft>
            </a:pPr>
            <a:r>
              <a:rPr lang="en-US" altLang="en-US" sz="2100">
                <a:latin typeface="Arial" panose="020B0604020202020204" pitchFamily="34" charset="0"/>
              </a:rPr>
              <a:t>inadequate "control" species, e.g., domesticated lab rat versus distantly related desert Kangaroo rat</a:t>
            </a:r>
          </a:p>
          <a:p>
            <a:pPr lvl="1">
              <a:spcBef>
                <a:spcPct val="0"/>
              </a:spcBef>
              <a:spcAft>
                <a:spcPts val="600"/>
              </a:spcAft>
            </a:pPr>
            <a:r>
              <a:rPr lang="en-US" altLang="en-US" sz="2500">
                <a:latin typeface="Arial" panose="020B0604020202020204" pitchFamily="34" charset="0"/>
              </a:rPr>
              <a:t>a priori hypotheses often not tested:</a:t>
            </a:r>
            <a:br>
              <a:rPr lang="en-US" altLang="en-US" sz="2500">
                <a:latin typeface="Arial" panose="020B0604020202020204" pitchFamily="34" charset="0"/>
              </a:rPr>
            </a:br>
            <a:r>
              <a:rPr lang="en-US" altLang="en-US" sz="2500">
                <a:latin typeface="Arial" panose="020B0604020202020204" pitchFamily="34" charset="0"/>
              </a:rPr>
              <a:t>"just-so" stories about (assumed) adaptation</a:t>
            </a:r>
          </a:p>
          <a:p>
            <a:pPr lvl="1">
              <a:spcBef>
                <a:spcPct val="0"/>
              </a:spcBef>
              <a:spcAft>
                <a:spcPts val="600"/>
              </a:spcAft>
            </a:pPr>
            <a:r>
              <a:rPr lang="en-US" altLang="en-US" sz="2500">
                <a:latin typeface="Arial" panose="020B0604020202020204" pitchFamily="34" charset="0"/>
              </a:rPr>
              <a:t>overemphasis on natural selection and adaptation</a:t>
            </a:r>
          </a:p>
          <a:p>
            <a:pPr lvl="1">
              <a:spcBef>
                <a:spcPct val="0"/>
              </a:spcBef>
              <a:spcAft>
                <a:spcPts val="600"/>
              </a:spcAft>
            </a:pPr>
            <a:r>
              <a:rPr lang="en-US" altLang="en-US" sz="2500">
                <a:latin typeface="Arial" panose="020B0604020202020204" pitchFamily="34" charset="0"/>
              </a:rPr>
              <a:t>other causes of physiological evolution often ignored (random genetic drift, sexual selection)</a:t>
            </a:r>
          </a:p>
        </p:txBody>
      </p:sp>
      <p:sp>
        <p:nvSpPr>
          <p:cNvPr id="7" name="Text Box 3">
            <a:extLst>
              <a:ext uri="{FF2B5EF4-FFF2-40B4-BE49-F238E27FC236}">
                <a16:creationId xmlns:a16="http://schemas.microsoft.com/office/drawing/2014/main" id="{B047E1BB-5687-E305-5C48-4BD10FE0FDB2}"/>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Tree>
    <p:extLst>
      <p:ext uri="{BB962C8B-B14F-4D97-AF65-F5344CB8AC3E}">
        <p14:creationId xmlns:p14="http://schemas.microsoft.com/office/powerpoint/2010/main" val="394844403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Number Placeholder 3">
            <a:extLst>
              <a:ext uri="{FF2B5EF4-FFF2-40B4-BE49-F238E27FC236}">
                <a16:creationId xmlns:a16="http://schemas.microsoft.com/office/drawing/2014/main" id="{A815923E-61B0-9EEC-4B71-9180251B9BC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A4B7D77-6E70-40F5-AB2F-65E4EBD4A5B0}" type="slidenum">
              <a:rPr lang="en-US" altLang="en-US" sz="1400"/>
              <a:pPr>
                <a:spcBef>
                  <a:spcPct val="0"/>
                </a:spcBef>
                <a:buFontTx/>
                <a:buNone/>
              </a:pPr>
              <a:t>64</a:t>
            </a:fld>
            <a:endParaRPr lang="en-US" altLang="en-US" sz="1400"/>
          </a:p>
        </p:txBody>
      </p:sp>
      <p:sp>
        <p:nvSpPr>
          <p:cNvPr id="12291" name="Line 2">
            <a:extLst>
              <a:ext uri="{FF2B5EF4-FFF2-40B4-BE49-F238E27FC236}">
                <a16:creationId xmlns:a16="http://schemas.microsoft.com/office/drawing/2014/main" id="{C7DC2A88-4CD1-F689-DB26-3ABBBBAAA942}"/>
              </a:ext>
            </a:extLst>
          </p:cNvPr>
          <p:cNvSpPr>
            <a:spLocks noChangeShapeType="1"/>
          </p:cNvSpPr>
          <p:nvPr/>
        </p:nvSpPr>
        <p:spPr bwMode="auto">
          <a:xfrm>
            <a:off x="228600" y="73977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292" name="Text Box 5">
            <a:extLst>
              <a:ext uri="{FF2B5EF4-FFF2-40B4-BE49-F238E27FC236}">
                <a16:creationId xmlns:a16="http://schemas.microsoft.com/office/drawing/2014/main" id="{9EAF6678-91A2-244C-5AB8-15DB5C948F7D}"/>
              </a:ext>
            </a:extLst>
          </p:cNvPr>
          <p:cNvSpPr txBox="1">
            <a:spLocks noChangeArrowheads="1"/>
          </p:cNvSpPr>
          <p:nvPr/>
        </p:nvSpPr>
        <p:spPr bwMode="auto">
          <a:xfrm>
            <a:off x="136525" y="868363"/>
            <a:ext cx="8956675" cy="452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indent="-182563">
              <a:spcBef>
                <a:spcPct val="20000"/>
              </a:spcBef>
              <a:buChar char="•"/>
              <a:defRPr sz="3200">
                <a:solidFill>
                  <a:schemeClr val="tx1"/>
                </a:solidFill>
                <a:latin typeface="Times New Roman" panose="02020603050405020304" pitchFamily="18" charset="0"/>
              </a:defRPr>
            </a:lvl1pPr>
            <a:lvl2pPr marL="639763" indent="-2730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600"/>
              </a:spcAft>
            </a:pPr>
            <a:r>
              <a:rPr lang="en-US" altLang="en-US" sz="2800" b="1">
                <a:latin typeface="Arial" panose="020B0604020202020204" pitchFamily="34" charset="0"/>
              </a:rPr>
              <a:t>Evolutionary physiology</a:t>
            </a:r>
            <a:r>
              <a:rPr lang="en-US" altLang="en-US" sz="2800">
                <a:latin typeface="Arial" panose="020B0604020202020204" pitchFamily="34" charset="0"/>
              </a:rPr>
              <a:t> arose in the late 1970s</a:t>
            </a:r>
          </a:p>
          <a:p>
            <a:pPr lvl="1">
              <a:spcBef>
                <a:spcPct val="0"/>
              </a:spcBef>
              <a:spcAft>
                <a:spcPts val="600"/>
              </a:spcAft>
            </a:pPr>
            <a:r>
              <a:rPr lang="en-US" altLang="en-US" sz="2500">
                <a:latin typeface="Arial" panose="020B0604020202020204" pitchFamily="34" charset="0"/>
              </a:rPr>
              <a:t>debates concerning the metabolic and thermoregulatory status of dinosaurs and mammal-like reptiles</a:t>
            </a:r>
          </a:p>
          <a:p>
            <a:pPr lvl="1">
              <a:spcBef>
                <a:spcPct val="0"/>
              </a:spcBef>
              <a:spcAft>
                <a:spcPts val="600"/>
              </a:spcAft>
            </a:pPr>
            <a:r>
              <a:rPr lang="en-US" altLang="en-US" sz="2500">
                <a:latin typeface="Arial" panose="020B0604020202020204" pitchFamily="34" charset="0"/>
              </a:rPr>
              <a:t>borrowed rigorous inferential approaches from evolutionary biology and population/quantitative genetics</a:t>
            </a:r>
          </a:p>
          <a:p>
            <a:pPr lvl="1">
              <a:spcBef>
                <a:spcPct val="0"/>
              </a:spcBef>
              <a:spcAft>
                <a:spcPts val="600"/>
              </a:spcAft>
            </a:pPr>
            <a:r>
              <a:rPr lang="en-US" altLang="en-US" sz="2500">
                <a:latin typeface="Arial" panose="020B0604020202020204" pitchFamily="34" charset="0"/>
              </a:rPr>
              <a:t>added focus on individual variation, heritability</a:t>
            </a:r>
          </a:p>
          <a:p>
            <a:pPr lvl="1">
              <a:spcBef>
                <a:spcPct val="0"/>
              </a:spcBef>
              <a:spcAft>
                <a:spcPts val="600"/>
              </a:spcAft>
            </a:pPr>
            <a:r>
              <a:rPr lang="en-US" altLang="en-US" sz="2500">
                <a:latin typeface="Arial" panose="020B0604020202020204" pitchFamily="34" charset="0"/>
              </a:rPr>
              <a:t>measurement of selection in nature</a:t>
            </a:r>
          </a:p>
          <a:p>
            <a:pPr lvl="1">
              <a:spcBef>
                <a:spcPct val="0"/>
              </a:spcBef>
              <a:spcAft>
                <a:spcPts val="600"/>
              </a:spcAft>
            </a:pPr>
            <a:r>
              <a:rPr lang="en-US" altLang="en-US" sz="2500">
                <a:latin typeface="Arial" panose="020B0604020202020204" pitchFamily="34" charset="0"/>
              </a:rPr>
              <a:t>focus on complex traits &amp; hierarchical perspective</a:t>
            </a:r>
          </a:p>
          <a:p>
            <a:pPr lvl="1">
              <a:spcBef>
                <a:spcPct val="0"/>
              </a:spcBef>
              <a:spcAft>
                <a:spcPts val="600"/>
              </a:spcAft>
            </a:pPr>
            <a:r>
              <a:rPr lang="en-US" altLang="en-US" sz="2500">
                <a:latin typeface="Arial" panose="020B0604020202020204" pitchFamily="34" charset="0"/>
              </a:rPr>
              <a:t>trade-offs and constraints</a:t>
            </a:r>
          </a:p>
          <a:p>
            <a:pPr lvl="1">
              <a:spcBef>
                <a:spcPct val="0"/>
              </a:spcBef>
              <a:spcAft>
                <a:spcPts val="600"/>
              </a:spcAft>
            </a:pPr>
            <a:r>
              <a:rPr lang="en-US" altLang="en-US" sz="2500">
                <a:latin typeface="Arial" panose="020B0604020202020204" pitchFamily="34" charset="0"/>
              </a:rPr>
              <a:t>adaptive plasticity</a:t>
            </a:r>
          </a:p>
        </p:txBody>
      </p:sp>
      <p:sp>
        <p:nvSpPr>
          <p:cNvPr id="7" name="Text Box 3">
            <a:extLst>
              <a:ext uri="{FF2B5EF4-FFF2-40B4-BE49-F238E27FC236}">
                <a16:creationId xmlns:a16="http://schemas.microsoft.com/office/drawing/2014/main" id="{AAC7445B-8CC7-B8B2-57F9-C13A2F570036}"/>
              </a:ext>
            </a:extLst>
          </p:cNvPr>
          <p:cNvSpPr txBox="1">
            <a:spLocks noChangeArrowheads="1"/>
          </p:cNvSpPr>
          <p:nvPr/>
        </p:nvSpPr>
        <p:spPr bwMode="auto">
          <a:xfrm>
            <a:off x="0" y="76200"/>
            <a:ext cx="91440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5000"/>
              </a:lnSpc>
              <a:spcAft>
                <a:spcPct val="10000"/>
              </a:spcAft>
              <a:defRPr/>
            </a:pPr>
            <a:r>
              <a:rPr lang="en-US" altLang="en-US" sz="3800" b="1" dirty="0">
                <a:effectLst>
                  <a:outerShdw blurRad="38100" dist="38100" dir="2700000" algn="tl">
                    <a:srgbClr val="C0C0C0"/>
                  </a:outerShdw>
                </a:effectLst>
                <a:latin typeface="Arial" panose="020B0604020202020204" pitchFamily="34" charset="0"/>
              </a:rPr>
              <a:t>Origin of Evolutionary Physiology</a:t>
            </a:r>
          </a:p>
        </p:txBody>
      </p:sp>
    </p:spTree>
    <p:extLst>
      <p:ext uri="{BB962C8B-B14F-4D97-AF65-F5344CB8AC3E}">
        <p14:creationId xmlns:p14="http://schemas.microsoft.com/office/powerpoint/2010/main" val="37922763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Number Placeholder 3">
            <a:extLst>
              <a:ext uri="{FF2B5EF4-FFF2-40B4-BE49-F238E27FC236}">
                <a16:creationId xmlns:a16="http://schemas.microsoft.com/office/drawing/2014/main" id="{CE228E6D-C875-E6B2-42DD-00F9268988C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A26DF0D-8C10-4C41-98E7-574FCB8D9CD6}" type="slidenum">
              <a:rPr lang="en-US" altLang="en-US" sz="1400"/>
              <a:pPr>
                <a:spcBef>
                  <a:spcPct val="0"/>
                </a:spcBef>
                <a:buFontTx/>
                <a:buNone/>
              </a:pPr>
              <a:t>65</a:t>
            </a:fld>
            <a:endParaRPr lang="en-US" altLang="en-US" sz="1400"/>
          </a:p>
        </p:txBody>
      </p:sp>
      <p:pic>
        <p:nvPicPr>
          <p:cNvPr id="16387" name="Picture 11" descr="placenta_med">
            <a:extLst>
              <a:ext uri="{FF2B5EF4-FFF2-40B4-BE49-F238E27FC236}">
                <a16:creationId xmlns:a16="http://schemas.microsoft.com/office/drawing/2014/main" id="{5FE0BFC5-9EC4-09C7-51CA-0E2C72B597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85274">
            <a:off x="2982913" y="1368425"/>
            <a:ext cx="3568700" cy="214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8" name="Picture 9" descr="brain-limbic">
            <a:extLst>
              <a:ext uri="{FF2B5EF4-FFF2-40B4-BE49-F238E27FC236}">
                <a16:creationId xmlns:a16="http://schemas.microsoft.com/office/drawing/2014/main" id="{BE10144B-055C-93AB-DF98-229C3ED2E6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8250" y="998538"/>
            <a:ext cx="282575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9" name="Picture 2" descr="eyeanat">
            <a:extLst>
              <a:ext uri="{FF2B5EF4-FFF2-40B4-BE49-F238E27FC236}">
                <a16:creationId xmlns:a16="http://schemas.microsoft.com/office/drawing/2014/main" id="{20C407AE-CE1D-9E5A-76B6-9090569E8F5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750" y="815975"/>
            <a:ext cx="3038475" cy="306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0" name="Line 3">
            <a:extLst>
              <a:ext uri="{FF2B5EF4-FFF2-40B4-BE49-F238E27FC236}">
                <a16:creationId xmlns:a16="http://schemas.microsoft.com/office/drawing/2014/main" id="{CD5793DA-675B-49B3-F6F3-0F3F6F56E4CD}"/>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 name="Text Box 4">
            <a:extLst>
              <a:ext uri="{FF2B5EF4-FFF2-40B4-BE49-F238E27FC236}">
                <a16:creationId xmlns:a16="http://schemas.microsoft.com/office/drawing/2014/main" id="{DDC78718-0FCE-34DA-6467-2E8B46CAE1F4}"/>
              </a:ext>
            </a:extLst>
          </p:cNvPr>
          <p:cNvSpPr txBox="1">
            <a:spLocks noChangeArrowheads="1"/>
          </p:cNvSpPr>
          <p:nvPr/>
        </p:nvSpPr>
        <p:spPr bwMode="auto">
          <a:xfrm>
            <a:off x="381000" y="60325"/>
            <a:ext cx="8686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400" b="1">
                <a:latin typeface="Arial" panose="020B0604020202020204" pitchFamily="34" charset="0"/>
              </a:rPr>
              <a:t>How do complex traits evolve?</a:t>
            </a:r>
          </a:p>
        </p:txBody>
      </p:sp>
      <p:grpSp>
        <p:nvGrpSpPr>
          <p:cNvPr id="2120716" name="Group 12">
            <a:extLst>
              <a:ext uri="{FF2B5EF4-FFF2-40B4-BE49-F238E27FC236}">
                <a16:creationId xmlns:a16="http://schemas.microsoft.com/office/drawing/2014/main" id="{0C09F29A-2CEE-B605-7B20-542E0A2E0E0C}"/>
              </a:ext>
            </a:extLst>
          </p:cNvPr>
          <p:cNvGrpSpPr>
            <a:grpSpLocks/>
          </p:cNvGrpSpPr>
          <p:nvPr/>
        </p:nvGrpSpPr>
        <p:grpSpPr bwMode="auto">
          <a:xfrm>
            <a:off x="547688" y="3624263"/>
            <a:ext cx="8180387" cy="3233737"/>
            <a:chOff x="345" y="2283"/>
            <a:chExt cx="5153" cy="2037"/>
          </a:xfrm>
        </p:grpSpPr>
        <p:pic>
          <p:nvPicPr>
            <p:cNvPr id="16394" name="Picture 5" descr="Jogging_girl_www">
              <a:extLst>
                <a:ext uri="{FF2B5EF4-FFF2-40B4-BE49-F238E27FC236}">
                  <a16:creationId xmlns:a16="http://schemas.microsoft.com/office/drawing/2014/main" id="{FAC6C8E8-5B7D-B782-0C44-4832075B222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15" t="1819" r="6415" b="3636"/>
            <a:stretch>
              <a:fillRect/>
            </a:stretch>
          </p:blipFill>
          <p:spPr bwMode="auto">
            <a:xfrm>
              <a:off x="3370" y="2283"/>
              <a:ext cx="2128" cy="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5" name="Picture 10" descr="Wolf_WOV-08-LS0003-01P">
              <a:extLst>
                <a:ext uri="{FF2B5EF4-FFF2-40B4-BE49-F238E27FC236}">
                  <a16:creationId xmlns:a16="http://schemas.microsoft.com/office/drawing/2014/main" id="{145A1EF6-2A77-661E-1248-4B81D2BFA4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t="10847"/>
            <a:stretch>
              <a:fillRect/>
            </a:stretch>
          </p:blipFill>
          <p:spPr bwMode="auto">
            <a:xfrm>
              <a:off x="345" y="2713"/>
              <a:ext cx="2598" cy="1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extBox 1">
            <a:extLst>
              <a:ext uri="{FF2B5EF4-FFF2-40B4-BE49-F238E27FC236}">
                <a16:creationId xmlns:a16="http://schemas.microsoft.com/office/drawing/2014/main" id="{86CDD239-FF08-2952-0344-3741EAA2CDF2}"/>
              </a:ext>
            </a:extLst>
          </p:cNvPr>
          <p:cNvSpPr txBox="1">
            <a:spLocks noChangeArrowheads="1"/>
          </p:cNvSpPr>
          <p:nvPr/>
        </p:nvSpPr>
        <p:spPr bwMode="auto">
          <a:xfrm>
            <a:off x="1989138" y="2446338"/>
            <a:ext cx="5216525" cy="2170112"/>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6600" b="1">
                <a:latin typeface="Arial" panose="020B0604020202020204" pitchFamily="34" charset="0"/>
                <a:cs typeface="Arial" panose="020B0604020202020204" pitchFamily="34" charset="0"/>
              </a:rPr>
              <a:t>How can we study this?</a:t>
            </a:r>
          </a:p>
        </p:txBody>
      </p:sp>
    </p:spTree>
    <p:extLst>
      <p:ext uri="{BB962C8B-B14F-4D97-AF65-F5344CB8AC3E}">
        <p14:creationId xmlns:p14="http://schemas.microsoft.com/office/powerpoint/2010/main" val="3056639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120716"/>
                                        </p:tgtEl>
                                        <p:attrNameLst>
                                          <p:attrName>style.visibility</p:attrName>
                                        </p:attrNameLst>
                                      </p:cBhvr>
                                      <p:to>
                                        <p:strVal val="visible"/>
                                      </p:to>
                                    </p:set>
                                    <p:anim calcmode="lin" valueType="num">
                                      <p:cBhvr additive="base">
                                        <p:cTn id="7" dur="500" fill="hold"/>
                                        <p:tgtEl>
                                          <p:spTgt spid="2120716"/>
                                        </p:tgtEl>
                                        <p:attrNameLst>
                                          <p:attrName>ppt_x</p:attrName>
                                        </p:attrNameLst>
                                      </p:cBhvr>
                                      <p:tavLst>
                                        <p:tav tm="0">
                                          <p:val>
                                            <p:strVal val="0-#ppt_w/2"/>
                                          </p:val>
                                        </p:tav>
                                        <p:tav tm="100000">
                                          <p:val>
                                            <p:strVal val="#ppt_x"/>
                                          </p:val>
                                        </p:tav>
                                      </p:tavLst>
                                    </p:anim>
                                    <p:anim calcmode="lin" valueType="num">
                                      <p:cBhvr additive="base">
                                        <p:cTn id="8" dur="500" fill="hold"/>
                                        <p:tgtEl>
                                          <p:spTgt spid="212071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HEART_CF">
            <a:extLst>
              <a:ext uri="{FF2B5EF4-FFF2-40B4-BE49-F238E27FC236}">
                <a16:creationId xmlns:a16="http://schemas.microsoft.com/office/drawing/2014/main" id="{937628BB-FA2F-69A8-14AA-FA57B32372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4488" y="931863"/>
            <a:ext cx="4695825" cy="352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Slide Number Placeholder 3">
            <a:extLst>
              <a:ext uri="{FF2B5EF4-FFF2-40B4-BE49-F238E27FC236}">
                <a16:creationId xmlns:a16="http://schemas.microsoft.com/office/drawing/2014/main" id="{36F115DB-9174-2215-C49A-8CBF2ADC60E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831C243-89B7-43C6-A2CB-EA304C80FE1B}" type="slidenum">
              <a:rPr lang="en-US" altLang="en-US" sz="1400"/>
              <a:pPr>
                <a:spcBef>
                  <a:spcPct val="0"/>
                </a:spcBef>
                <a:buFontTx/>
                <a:buNone/>
              </a:pPr>
              <a:t>66</a:t>
            </a:fld>
            <a:endParaRPr lang="en-US" altLang="en-US" sz="1400"/>
          </a:p>
        </p:txBody>
      </p:sp>
      <p:sp>
        <p:nvSpPr>
          <p:cNvPr id="18436" name="Line 3">
            <a:extLst>
              <a:ext uri="{FF2B5EF4-FFF2-40B4-BE49-F238E27FC236}">
                <a16:creationId xmlns:a16="http://schemas.microsoft.com/office/drawing/2014/main" id="{C51E4183-1ABD-2D90-1A81-A7C6474CE8DE}"/>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8437" name="Text Box 4">
            <a:extLst>
              <a:ext uri="{FF2B5EF4-FFF2-40B4-BE49-F238E27FC236}">
                <a16:creationId xmlns:a16="http://schemas.microsoft.com/office/drawing/2014/main" id="{A38CB96A-B1FA-9387-E2F0-9E4E54CE9014}"/>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18438" name="Picture 4">
            <a:extLst>
              <a:ext uri="{FF2B5EF4-FFF2-40B4-BE49-F238E27FC236}">
                <a16:creationId xmlns:a16="http://schemas.microsoft.com/office/drawing/2014/main" id="{B807C397-94B1-53DA-326D-21655D32361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205413" y="4662488"/>
            <a:ext cx="3070225" cy="2195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9" name="Picture 7">
            <a:extLst>
              <a:ext uri="{FF2B5EF4-FFF2-40B4-BE49-F238E27FC236}">
                <a16:creationId xmlns:a16="http://schemas.microsoft.com/office/drawing/2014/main" id="{F5923486-B0A4-8405-1189-4E3FC20216B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5125" y="2798763"/>
            <a:ext cx="3216275" cy="393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0" name="TextBox 7">
            <a:extLst>
              <a:ext uri="{FF2B5EF4-FFF2-40B4-BE49-F238E27FC236}">
                <a16:creationId xmlns:a16="http://schemas.microsoft.com/office/drawing/2014/main" id="{091BDD15-1926-E549-AFF7-07770C3A4546}"/>
              </a:ext>
            </a:extLst>
          </p:cNvPr>
          <p:cNvSpPr txBox="1">
            <a:spLocks noChangeArrowheads="1"/>
          </p:cNvSpPr>
          <p:nvPr/>
        </p:nvSpPr>
        <p:spPr bwMode="auto">
          <a:xfrm>
            <a:off x="238125" y="1031875"/>
            <a:ext cx="3495675" cy="1614488"/>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b="1">
                <a:latin typeface="Arial" panose="020B0604020202020204" pitchFamily="34" charset="0"/>
                <a:cs typeface="Arial" panose="020B0604020202020204" pitchFamily="34" charset="0"/>
              </a:rPr>
              <a:t>Coadaptation of behavior and morphology</a:t>
            </a:r>
          </a:p>
        </p:txBody>
      </p:sp>
      <p:sp>
        <p:nvSpPr>
          <p:cNvPr id="18441" name="TextBox 1">
            <a:extLst>
              <a:ext uri="{FF2B5EF4-FFF2-40B4-BE49-F238E27FC236}">
                <a16:creationId xmlns:a16="http://schemas.microsoft.com/office/drawing/2014/main" id="{492ACAFB-FBC7-C91D-5764-09A7971E94F6}"/>
              </a:ext>
            </a:extLst>
          </p:cNvPr>
          <p:cNvSpPr txBox="1">
            <a:spLocks noChangeArrowheads="1"/>
          </p:cNvSpPr>
          <p:nvPr/>
        </p:nvSpPr>
        <p:spPr bwMode="auto">
          <a:xfrm rot="-5400000">
            <a:off x="3021806" y="2243932"/>
            <a:ext cx="2282825" cy="430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Heart Mass (g)</a:t>
            </a:r>
          </a:p>
        </p:txBody>
      </p:sp>
      <p:sp>
        <p:nvSpPr>
          <p:cNvPr id="18442" name="TextBox 9">
            <a:extLst>
              <a:ext uri="{FF2B5EF4-FFF2-40B4-BE49-F238E27FC236}">
                <a16:creationId xmlns:a16="http://schemas.microsoft.com/office/drawing/2014/main" id="{A84EC3BF-C598-A963-AE44-D3F379569F8B}"/>
              </a:ext>
            </a:extLst>
          </p:cNvPr>
          <p:cNvSpPr txBox="1">
            <a:spLocks noChangeArrowheads="1"/>
          </p:cNvSpPr>
          <p:nvPr/>
        </p:nvSpPr>
        <p:spPr bwMode="auto">
          <a:xfrm>
            <a:off x="5499100" y="4276725"/>
            <a:ext cx="3211513" cy="4302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Body Mass (kg)</a:t>
            </a:r>
          </a:p>
        </p:txBody>
      </p:sp>
      <p:sp>
        <p:nvSpPr>
          <p:cNvPr id="18443" name="Rectangle 2">
            <a:extLst>
              <a:ext uri="{FF2B5EF4-FFF2-40B4-BE49-F238E27FC236}">
                <a16:creationId xmlns:a16="http://schemas.microsoft.com/office/drawing/2014/main" id="{6CFA33CD-ACA1-10B7-47D0-993378F1A457}"/>
              </a:ext>
            </a:extLst>
          </p:cNvPr>
          <p:cNvSpPr>
            <a:spLocks noChangeArrowheads="1"/>
          </p:cNvSpPr>
          <p:nvPr/>
        </p:nvSpPr>
        <p:spPr bwMode="auto">
          <a:xfrm>
            <a:off x="4016375" y="4329113"/>
            <a:ext cx="1279525"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44" name="Rectangle 11">
            <a:extLst>
              <a:ext uri="{FF2B5EF4-FFF2-40B4-BE49-F238E27FC236}">
                <a16:creationId xmlns:a16="http://schemas.microsoft.com/office/drawing/2014/main" id="{27064A09-BAAA-EE93-7C01-6B69DA726A46}"/>
              </a:ext>
            </a:extLst>
          </p:cNvPr>
          <p:cNvSpPr>
            <a:spLocks noChangeArrowheads="1"/>
          </p:cNvSpPr>
          <p:nvPr/>
        </p:nvSpPr>
        <p:spPr bwMode="auto">
          <a:xfrm>
            <a:off x="7346950" y="2024063"/>
            <a:ext cx="1027113"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45" name="Rectangle 12">
            <a:extLst>
              <a:ext uri="{FF2B5EF4-FFF2-40B4-BE49-F238E27FC236}">
                <a16:creationId xmlns:a16="http://schemas.microsoft.com/office/drawing/2014/main" id="{3BEB6A57-DB66-0BD8-D20D-DF7F7B36EBAE}"/>
              </a:ext>
            </a:extLst>
          </p:cNvPr>
          <p:cNvSpPr>
            <a:spLocks noChangeArrowheads="1"/>
          </p:cNvSpPr>
          <p:nvPr/>
        </p:nvSpPr>
        <p:spPr bwMode="auto">
          <a:xfrm>
            <a:off x="4692650" y="2698750"/>
            <a:ext cx="695325" cy="20320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8446" name="Group 4">
            <a:extLst>
              <a:ext uri="{FF2B5EF4-FFF2-40B4-BE49-F238E27FC236}">
                <a16:creationId xmlns:a16="http://schemas.microsoft.com/office/drawing/2014/main" id="{F881CD8A-15EC-251F-F594-98A4C119B353}"/>
              </a:ext>
            </a:extLst>
          </p:cNvPr>
          <p:cNvGrpSpPr>
            <a:grpSpLocks/>
          </p:cNvGrpSpPr>
          <p:nvPr/>
        </p:nvGrpSpPr>
        <p:grpSpPr bwMode="auto">
          <a:xfrm>
            <a:off x="4878388" y="982663"/>
            <a:ext cx="1506537" cy="817562"/>
            <a:chOff x="7255483" y="2960242"/>
            <a:chExt cx="1505890" cy="817611"/>
          </a:xfrm>
        </p:grpSpPr>
        <p:sp>
          <p:nvSpPr>
            <p:cNvPr id="18449" name="TextBox 13">
              <a:extLst>
                <a:ext uri="{FF2B5EF4-FFF2-40B4-BE49-F238E27FC236}">
                  <a16:creationId xmlns:a16="http://schemas.microsoft.com/office/drawing/2014/main" id="{815571F0-1796-BE18-FC2D-E37159AAE7AB}"/>
                </a:ext>
              </a:extLst>
            </p:cNvPr>
            <p:cNvSpPr txBox="1">
              <a:spLocks noChangeArrowheads="1"/>
            </p:cNvSpPr>
            <p:nvPr/>
          </p:nvSpPr>
          <p:spPr bwMode="auto">
            <a:xfrm>
              <a:off x="7508164" y="3346966"/>
              <a:ext cx="1252959" cy="430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Felidae</a:t>
              </a:r>
            </a:p>
          </p:txBody>
        </p:sp>
        <p:sp>
          <p:nvSpPr>
            <p:cNvPr id="18450" name="TextBox 14">
              <a:extLst>
                <a:ext uri="{FF2B5EF4-FFF2-40B4-BE49-F238E27FC236}">
                  <a16:creationId xmlns:a16="http://schemas.microsoft.com/office/drawing/2014/main" id="{12E62107-E3B5-47AA-E66C-2EC529C29F5D}"/>
                </a:ext>
              </a:extLst>
            </p:cNvPr>
            <p:cNvSpPr txBox="1">
              <a:spLocks noChangeArrowheads="1"/>
            </p:cNvSpPr>
            <p:nvPr/>
          </p:nvSpPr>
          <p:spPr bwMode="auto">
            <a:xfrm>
              <a:off x="7508414" y="2960242"/>
              <a:ext cx="1252959" cy="430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Canidae</a:t>
              </a:r>
            </a:p>
          </p:txBody>
        </p:sp>
        <p:sp>
          <p:nvSpPr>
            <p:cNvPr id="18451" name="Oval 3">
              <a:extLst>
                <a:ext uri="{FF2B5EF4-FFF2-40B4-BE49-F238E27FC236}">
                  <a16:creationId xmlns:a16="http://schemas.microsoft.com/office/drawing/2014/main" id="{5A681FFD-A8E7-F22B-9565-961A2572F286}"/>
                </a:ext>
              </a:extLst>
            </p:cNvPr>
            <p:cNvSpPr>
              <a:spLocks noChangeAspect="1"/>
            </p:cNvSpPr>
            <p:nvPr/>
          </p:nvSpPr>
          <p:spPr bwMode="auto">
            <a:xfrm>
              <a:off x="7255483" y="3468202"/>
              <a:ext cx="182880" cy="182880"/>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8452" name="Oval 16">
              <a:extLst>
                <a:ext uri="{FF2B5EF4-FFF2-40B4-BE49-F238E27FC236}">
                  <a16:creationId xmlns:a16="http://schemas.microsoft.com/office/drawing/2014/main" id="{36F726A0-3EED-7F44-CFF3-6F08A946AF56}"/>
                </a:ext>
              </a:extLst>
            </p:cNvPr>
            <p:cNvSpPr>
              <a:spLocks noChangeAspect="1"/>
            </p:cNvSpPr>
            <p:nvPr/>
          </p:nvSpPr>
          <p:spPr bwMode="auto">
            <a:xfrm>
              <a:off x="7255483" y="3081478"/>
              <a:ext cx="182880" cy="182880"/>
            </a:xfrm>
            <a:prstGeom prst="ellipse">
              <a:avLst/>
            </a:prstGeom>
            <a:solidFill>
              <a:schemeClr val="tx1"/>
            </a:solidFill>
            <a:ln w="25400" algn="ctr">
              <a:solidFill>
                <a:schemeClr val="tx1"/>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sp>
        <p:nvSpPr>
          <p:cNvPr id="18447" name="TextBox 1">
            <a:extLst>
              <a:ext uri="{FF2B5EF4-FFF2-40B4-BE49-F238E27FC236}">
                <a16:creationId xmlns:a16="http://schemas.microsoft.com/office/drawing/2014/main" id="{9125E4CC-31F5-D15E-05C5-8E6B9D1ABC3D}"/>
              </a:ext>
            </a:extLst>
          </p:cNvPr>
          <p:cNvSpPr txBox="1">
            <a:spLocks noChangeArrowheads="1"/>
          </p:cNvSpPr>
          <p:nvPr/>
        </p:nvSpPr>
        <p:spPr bwMode="auto">
          <a:xfrm>
            <a:off x="327025" y="2733675"/>
            <a:ext cx="23622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Active Foraging</a:t>
            </a:r>
          </a:p>
        </p:txBody>
      </p:sp>
      <p:sp>
        <p:nvSpPr>
          <p:cNvPr id="18448" name="TextBox 19">
            <a:extLst>
              <a:ext uri="{FF2B5EF4-FFF2-40B4-BE49-F238E27FC236}">
                <a16:creationId xmlns:a16="http://schemas.microsoft.com/office/drawing/2014/main" id="{29068553-3A05-B70B-9F28-63313069142E}"/>
              </a:ext>
            </a:extLst>
          </p:cNvPr>
          <p:cNvSpPr txBox="1">
            <a:spLocks noChangeArrowheads="1"/>
          </p:cNvSpPr>
          <p:nvPr/>
        </p:nvSpPr>
        <p:spPr bwMode="auto">
          <a:xfrm>
            <a:off x="5205413" y="4784725"/>
            <a:ext cx="1271587"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Ambush</a:t>
            </a:r>
          </a:p>
        </p:txBody>
      </p:sp>
    </p:spTree>
    <p:extLst>
      <p:ext uri="{BB962C8B-B14F-4D97-AF65-F5344CB8AC3E}">
        <p14:creationId xmlns:p14="http://schemas.microsoft.com/office/powerpoint/2010/main" val="182581463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3">
            <a:extLst>
              <a:ext uri="{FF2B5EF4-FFF2-40B4-BE49-F238E27FC236}">
                <a16:creationId xmlns:a16="http://schemas.microsoft.com/office/drawing/2014/main" id="{E6C4DEBD-987E-BC0F-B153-FBC1FF3350F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65EB184-06F2-498C-AA53-B5A3DBEAC314}" type="slidenum">
              <a:rPr lang="en-US" altLang="en-US" sz="1400"/>
              <a:pPr>
                <a:spcBef>
                  <a:spcPct val="0"/>
                </a:spcBef>
                <a:buFontTx/>
                <a:buNone/>
              </a:pPr>
              <a:t>67</a:t>
            </a:fld>
            <a:endParaRPr lang="en-US" altLang="en-US" sz="1400"/>
          </a:p>
        </p:txBody>
      </p:sp>
      <p:sp>
        <p:nvSpPr>
          <p:cNvPr id="20483" name="Line 3">
            <a:extLst>
              <a:ext uri="{FF2B5EF4-FFF2-40B4-BE49-F238E27FC236}">
                <a16:creationId xmlns:a16="http://schemas.microsoft.com/office/drawing/2014/main" id="{57D1B571-D32D-94FE-0007-68F683A4AE6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484" name="Text Box 4">
            <a:extLst>
              <a:ext uri="{FF2B5EF4-FFF2-40B4-BE49-F238E27FC236}">
                <a16:creationId xmlns:a16="http://schemas.microsoft.com/office/drawing/2014/main" id="{2403AF55-DDB4-117E-91A7-B740D6463795}"/>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20485" name="Picture 1">
            <a:extLst>
              <a:ext uri="{FF2B5EF4-FFF2-40B4-BE49-F238E27FC236}">
                <a16:creationId xmlns:a16="http://schemas.microsoft.com/office/drawing/2014/main" id="{8BA799EE-BAD6-B322-EFB7-6AACA3A3274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60388" y="977900"/>
            <a:ext cx="7916862" cy="594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6" name="TextBox 5">
            <a:extLst>
              <a:ext uri="{FF2B5EF4-FFF2-40B4-BE49-F238E27FC236}">
                <a16:creationId xmlns:a16="http://schemas.microsoft.com/office/drawing/2014/main" id="{B779076B-668C-A880-95A1-16F1E1F9EBD9}"/>
              </a:ext>
            </a:extLst>
          </p:cNvPr>
          <p:cNvSpPr txBox="1">
            <a:spLocks noChangeArrowheads="1"/>
          </p:cNvSpPr>
          <p:nvPr/>
        </p:nvSpPr>
        <p:spPr bwMode="auto">
          <a:xfrm>
            <a:off x="0" y="2897188"/>
            <a:ext cx="3470275" cy="1614487"/>
          </a:xfrm>
          <a:prstGeom prst="rect">
            <a:avLst/>
          </a:prstGeom>
          <a:solidFill>
            <a:schemeClr val="accent1"/>
          </a:solidFill>
          <a:ln w="22225">
            <a:solidFill>
              <a:schemeClr val="tx1"/>
            </a:solidFill>
            <a:miter lim="800000"/>
            <a:headEnd/>
            <a:tailEnd/>
          </a:ln>
        </p:spPr>
        <p:txBody>
          <a:bodyPr lIns="182880" rIns="182880" bIns="9144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b="1">
                <a:latin typeface="Arial" panose="020B0604020202020204" pitchFamily="34" charset="0"/>
                <a:cs typeface="Arial" panose="020B0604020202020204" pitchFamily="34" charset="0"/>
              </a:rPr>
              <a:t>Coadaptation of behavior and morphology</a:t>
            </a:r>
          </a:p>
        </p:txBody>
      </p:sp>
    </p:spTree>
    <p:extLst>
      <p:ext uri="{BB962C8B-B14F-4D97-AF65-F5344CB8AC3E}">
        <p14:creationId xmlns:p14="http://schemas.microsoft.com/office/powerpoint/2010/main" val="197190781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3">
            <a:extLst>
              <a:ext uri="{FF2B5EF4-FFF2-40B4-BE49-F238E27FC236}">
                <a16:creationId xmlns:a16="http://schemas.microsoft.com/office/drawing/2014/main" id="{007923D2-2343-490E-6DE7-152B789B02A0}"/>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3F922B4-7B99-44B5-BA4B-734350E96667}" type="slidenum">
              <a:rPr lang="en-US" altLang="en-US" sz="1400"/>
              <a:pPr>
                <a:spcBef>
                  <a:spcPct val="0"/>
                </a:spcBef>
                <a:buFontTx/>
                <a:buNone/>
              </a:pPr>
              <a:t>68</a:t>
            </a:fld>
            <a:endParaRPr lang="en-US" altLang="en-US" sz="1400"/>
          </a:p>
        </p:txBody>
      </p:sp>
      <p:sp>
        <p:nvSpPr>
          <p:cNvPr id="22531" name="Line 3">
            <a:extLst>
              <a:ext uri="{FF2B5EF4-FFF2-40B4-BE49-F238E27FC236}">
                <a16:creationId xmlns:a16="http://schemas.microsoft.com/office/drawing/2014/main" id="{2B1FD7DB-DB2B-1DAC-F11F-6208BC7116BE}"/>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2532" name="Text Box 4">
            <a:extLst>
              <a:ext uri="{FF2B5EF4-FFF2-40B4-BE49-F238E27FC236}">
                <a16:creationId xmlns:a16="http://schemas.microsoft.com/office/drawing/2014/main" id="{0A706DC9-2105-1E43-50B1-8D3BA8B595C1}"/>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Phylogeny &amp; interspecific variation</a:t>
            </a:r>
          </a:p>
        </p:txBody>
      </p:sp>
      <p:pic>
        <p:nvPicPr>
          <p:cNvPr id="22533" name="Picture 6">
            <a:extLst>
              <a:ext uri="{FF2B5EF4-FFF2-40B4-BE49-F238E27FC236}">
                <a16:creationId xmlns:a16="http://schemas.microsoft.com/office/drawing/2014/main" id="{D8A38FBA-3B34-CF4A-D91C-0BC143216FC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038225"/>
            <a:ext cx="8683625" cy="542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4" name="TextBox 1">
            <a:extLst>
              <a:ext uri="{FF2B5EF4-FFF2-40B4-BE49-F238E27FC236}">
                <a16:creationId xmlns:a16="http://schemas.microsoft.com/office/drawing/2014/main" id="{4904C4B0-5B24-23A3-9540-4A305593467E}"/>
              </a:ext>
            </a:extLst>
          </p:cNvPr>
          <p:cNvSpPr txBox="1">
            <a:spLocks noChangeArrowheads="1"/>
          </p:cNvSpPr>
          <p:nvPr/>
        </p:nvSpPr>
        <p:spPr bwMode="auto">
          <a:xfrm>
            <a:off x="1860550" y="6362700"/>
            <a:ext cx="70516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latin typeface="Arial" panose="020B0604020202020204" pitchFamily="34" charset="0"/>
                <a:cs typeface="Arial" panose="020B0604020202020204" pitchFamily="34" charset="0"/>
              </a:rPr>
              <a:t>Mallarino, R., P. R. Grant, B. R. Grant, A. Herrel, W. P. Kuo, and A. Abzhanov. 2011. Two developmental modules establish 3D beak-shape variation in Darwin’s finches. PNAS 108:4057-4062.</a:t>
            </a:r>
          </a:p>
        </p:txBody>
      </p:sp>
    </p:spTree>
    <p:extLst>
      <p:ext uri="{BB962C8B-B14F-4D97-AF65-F5344CB8AC3E}">
        <p14:creationId xmlns:p14="http://schemas.microsoft.com/office/powerpoint/2010/main" val="324333138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3">
            <a:extLst>
              <a:ext uri="{FF2B5EF4-FFF2-40B4-BE49-F238E27FC236}">
                <a16:creationId xmlns:a16="http://schemas.microsoft.com/office/drawing/2014/main" id="{ECF1809C-D8F3-70F4-8B9E-F379472D2C8C}"/>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411A0CE-C328-4891-B1C6-C89C716BD24F}" type="slidenum">
              <a:rPr lang="en-US" altLang="en-US" sz="1400"/>
              <a:pPr>
                <a:spcBef>
                  <a:spcPct val="0"/>
                </a:spcBef>
                <a:buFontTx/>
                <a:buNone/>
              </a:pPr>
              <a:t>69</a:t>
            </a:fld>
            <a:endParaRPr lang="en-US" altLang="en-US" sz="1400"/>
          </a:p>
        </p:txBody>
      </p:sp>
      <p:sp>
        <p:nvSpPr>
          <p:cNvPr id="24579" name="Line 3">
            <a:extLst>
              <a:ext uri="{FF2B5EF4-FFF2-40B4-BE49-F238E27FC236}">
                <a16:creationId xmlns:a16="http://schemas.microsoft.com/office/drawing/2014/main" id="{0398898A-7DE0-1C49-DBE6-A08EAE6D7D4B}"/>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580" name="Text Box 4">
            <a:extLst>
              <a:ext uri="{FF2B5EF4-FFF2-40B4-BE49-F238E27FC236}">
                <a16:creationId xmlns:a16="http://schemas.microsoft.com/office/drawing/2014/main" id="{352406DA-70B6-F901-1360-A13557D090B8}"/>
              </a:ext>
            </a:extLst>
          </p:cNvPr>
          <p:cNvSpPr txBox="1">
            <a:spLocks noChangeArrowheads="1"/>
          </p:cNvSpPr>
          <p:nvPr/>
        </p:nvSpPr>
        <p:spPr bwMode="auto">
          <a:xfrm>
            <a:off x="139700" y="109538"/>
            <a:ext cx="89122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Geographic variation within species</a:t>
            </a:r>
          </a:p>
        </p:txBody>
      </p:sp>
      <p:pic>
        <p:nvPicPr>
          <p:cNvPr id="24581" name="Picture 2">
            <a:extLst>
              <a:ext uri="{FF2B5EF4-FFF2-40B4-BE49-F238E27FC236}">
                <a16:creationId xmlns:a16="http://schemas.microsoft.com/office/drawing/2014/main" id="{7E4D06D0-BF0D-B58B-18DA-3EE2A8F833F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9700" y="3889375"/>
            <a:ext cx="4506913" cy="281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2" name="Picture 3">
            <a:extLst>
              <a:ext uri="{FF2B5EF4-FFF2-40B4-BE49-F238E27FC236}">
                <a16:creationId xmlns:a16="http://schemas.microsoft.com/office/drawing/2014/main" id="{946D6BC7-6FAC-C821-BCC5-AB754B3DC03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6538" y="941388"/>
            <a:ext cx="6858000"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4">
            <a:extLst>
              <a:ext uri="{FF2B5EF4-FFF2-40B4-BE49-F238E27FC236}">
                <a16:creationId xmlns:a16="http://schemas.microsoft.com/office/drawing/2014/main" id="{F631BEC3-2B3D-BE27-1984-8841CEC2D43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668838" y="3867150"/>
            <a:ext cx="4424362" cy="275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TextBox 7">
            <a:extLst>
              <a:ext uri="{FF2B5EF4-FFF2-40B4-BE49-F238E27FC236}">
                <a16:creationId xmlns:a16="http://schemas.microsoft.com/office/drawing/2014/main" id="{02C78C87-B8EF-D667-D0A8-D0F6CA27B15D}"/>
              </a:ext>
            </a:extLst>
          </p:cNvPr>
          <p:cNvSpPr txBox="1">
            <a:spLocks noChangeArrowheads="1"/>
          </p:cNvSpPr>
          <p:nvPr/>
        </p:nvSpPr>
        <p:spPr bwMode="auto">
          <a:xfrm>
            <a:off x="7493000" y="1757363"/>
            <a:ext cx="1651000" cy="178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latin typeface="Arial" panose="020B0604020202020204" pitchFamily="34" charset="0"/>
                <a:cs typeface="Arial" panose="020B0604020202020204" pitchFamily="34" charset="0"/>
              </a:rPr>
              <a:t>Random Genetic Drift &amp; Sexual Selection</a:t>
            </a:r>
          </a:p>
        </p:txBody>
      </p:sp>
    </p:spTree>
    <p:extLst>
      <p:ext uri="{BB962C8B-B14F-4D97-AF65-F5344CB8AC3E}">
        <p14:creationId xmlns:p14="http://schemas.microsoft.com/office/powerpoint/2010/main" val="38614130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3">
            <a:extLst>
              <a:ext uri="{FF2B5EF4-FFF2-40B4-BE49-F238E27FC236}">
                <a16:creationId xmlns:a16="http://schemas.microsoft.com/office/drawing/2014/main" id="{7804B57C-424E-37F9-7DEC-0FBD70A1061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AF1B89B-7D1C-4ED9-924C-F43DAADBF836}" type="slidenum">
              <a:rPr lang="en-US" altLang="en-US" sz="1400"/>
              <a:pPr>
                <a:spcBef>
                  <a:spcPct val="0"/>
                </a:spcBef>
                <a:buFontTx/>
                <a:buNone/>
              </a:pPr>
              <a:t>7</a:t>
            </a:fld>
            <a:endParaRPr lang="en-US" altLang="en-US" sz="1400"/>
          </a:p>
        </p:txBody>
      </p:sp>
      <p:sp>
        <p:nvSpPr>
          <p:cNvPr id="45059" name="Text Box 2">
            <a:extLst>
              <a:ext uri="{FF2B5EF4-FFF2-40B4-BE49-F238E27FC236}">
                <a16:creationId xmlns:a16="http://schemas.microsoft.com/office/drawing/2014/main" id="{BF527A8F-7A06-9AF2-40EA-9735AFBCE87C}"/>
              </a:ext>
            </a:extLst>
          </p:cNvPr>
          <p:cNvSpPr txBox="1">
            <a:spLocks noChangeArrowheads="1"/>
          </p:cNvSpPr>
          <p:nvPr/>
        </p:nvSpPr>
        <p:spPr bwMode="auto">
          <a:xfrm>
            <a:off x="2286000" y="65088"/>
            <a:ext cx="4495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4200" b="1">
                <a:latin typeface="Arial" panose="020B0604020202020204" pitchFamily="34" charset="0"/>
              </a:rPr>
              <a:t>Impor</a:t>
            </a:r>
            <a:r>
              <a:rPr lang="en-US" altLang="en-US" sz="1000" b="1">
                <a:latin typeface="Arial" panose="020B0604020202020204" pitchFamily="34" charset="0"/>
              </a:rPr>
              <a:t> </a:t>
            </a:r>
            <a:r>
              <a:rPr lang="en-US" altLang="en-US" sz="4200" b="1">
                <a:latin typeface="Arial" panose="020B0604020202020204" pitchFamily="34" charset="0"/>
              </a:rPr>
              <a:t>tant point!</a:t>
            </a:r>
          </a:p>
        </p:txBody>
      </p:sp>
      <p:sp>
        <p:nvSpPr>
          <p:cNvPr id="45060" name="Line 3">
            <a:extLst>
              <a:ext uri="{FF2B5EF4-FFF2-40B4-BE49-F238E27FC236}">
                <a16:creationId xmlns:a16="http://schemas.microsoft.com/office/drawing/2014/main" id="{061A2A45-487F-F660-C49B-A88C44600E49}"/>
              </a:ext>
            </a:extLst>
          </p:cNvPr>
          <p:cNvSpPr>
            <a:spLocks noChangeShapeType="1"/>
          </p:cNvSpPr>
          <p:nvPr/>
        </p:nvSpPr>
        <p:spPr bwMode="auto">
          <a:xfrm>
            <a:off x="228600" y="868363"/>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5061" name="Rectangle 4">
            <a:extLst>
              <a:ext uri="{FF2B5EF4-FFF2-40B4-BE49-F238E27FC236}">
                <a16:creationId xmlns:a16="http://schemas.microsoft.com/office/drawing/2014/main" id="{190C3747-333A-0D54-63F9-52AB15B82D44}"/>
              </a:ext>
            </a:extLst>
          </p:cNvPr>
          <p:cNvSpPr>
            <a:spLocks noChangeArrowheads="1"/>
          </p:cNvSpPr>
          <p:nvPr/>
        </p:nvSpPr>
        <p:spPr bwMode="auto">
          <a:xfrm>
            <a:off x="400050" y="1031875"/>
            <a:ext cx="8518525" cy="513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40000"/>
              </a:spcAft>
              <a:buSzPct val="130000"/>
              <a:buFont typeface="Arial" panose="020B0604020202020204" pitchFamily="34" charset="0"/>
              <a:buChar char="●"/>
            </a:pPr>
            <a:r>
              <a:rPr lang="en-US" altLang="en-US" sz="2800" b="1">
                <a:latin typeface="Arial" panose="020B0604020202020204" pitchFamily="34" charset="0"/>
              </a:rPr>
              <a:t>We did not select for </a:t>
            </a:r>
            <a:r>
              <a:rPr lang="en-US" altLang="en-US" sz="2800" b="1" i="1" u="sng">
                <a:latin typeface="Arial" panose="020B0604020202020204" pitchFamily="34" charset="0"/>
              </a:rPr>
              <a:t>low</a:t>
            </a:r>
            <a:r>
              <a:rPr lang="en-US" altLang="en-US" sz="2800" b="1">
                <a:latin typeface="Arial" panose="020B0604020202020204" pitchFamily="34" charset="0"/>
              </a:rPr>
              <a:t> voluntary running because it might not be the same trait (other end of continuum) as high wheel running.</a:t>
            </a:r>
          </a:p>
          <a:p>
            <a:pPr lvl="1">
              <a:spcBef>
                <a:spcPct val="0"/>
              </a:spcBef>
              <a:spcAft>
                <a:spcPct val="40000"/>
              </a:spcAft>
              <a:buSzPct val="130000"/>
              <a:buFont typeface="Arial" panose="020B0604020202020204" pitchFamily="34" charset="0"/>
              <a:buChar char="●"/>
            </a:pPr>
            <a:r>
              <a:rPr lang="en-US" altLang="en-US" sz="2400" b="1">
                <a:latin typeface="Arial" panose="020B0604020202020204" pitchFamily="34" charset="0"/>
              </a:rPr>
              <a:t>For example, selection for low running might simply increase fear of entering the wheels.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Active behaviors (e.g., jogging) may not be opposites of sedentary behaviors (e.g., TV). </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More generally, selection for low per</a:t>
            </a:r>
            <a:r>
              <a:rPr lang="en-US" altLang="en-US" sz="400" b="1">
                <a:latin typeface="Arial" panose="020B0604020202020204" pitchFamily="34" charset="0"/>
              </a:rPr>
              <a:t> </a:t>
            </a:r>
            <a:r>
              <a:rPr lang="en-US" altLang="en-US" sz="2800" b="1">
                <a:latin typeface="Arial" panose="020B0604020202020204" pitchFamily="34" charset="0"/>
              </a:rPr>
              <a:t>formance might just increase frequency of deleterious recessives, thus leading to sickly mice from a variety of causes.</a:t>
            </a: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4">
            <a:extLst>
              <a:ext uri="{FF2B5EF4-FFF2-40B4-BE49-F238E27FC236}">
                <a16:creationId xmlns:a16="http://schemas.microsoft.com/office/drawing/2014/main" id="{EBDE116F-B541-ECED-669A-0C4B9ADB837D}"/>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pic>
        <p:nvPicPr>
          <p:cNvPr id="26627" name="Picture 1">
            <a:extLst>
              <a:ext uri="{FF2B5EF4-FFF2-40B4-BE49-F238E27FC236}">
                <a16:creationId xmlns:a16="http://schemas.microsoft.com/office/drawing/2014/main" id="{3C28B090-EBBE-DA67-D4CF-BC22132534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33500" y="830263"/>
            <a:ext cx="673735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Slide Number Placeholder 3">
            <a:extLst>
              <a:ext uri="{FF2B5EF4-FFF2-40B4-BE49-F238E27FC236}">
                <a16:creationId xmlns:a16="http://schemas.microsoft.com/office/drawing/2014/main" id="{4EC78B3A-F63C-3AAC-5667-F7C53F4C6E1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4376879-88F6-4D51-96E2-8524F21AF81A}" type="slidenum">
              <a:rPr lang="en-US" altLang="en-US" sz="1400"/>
              <a:pPr>
                <a:spcBef>
                  <a:spcPct val="0"/>
                </a:spcBef>
                <a:buFontTx/>
                <a:buNone/>
              </a:pPr>
              <a:t>70</a:t>
            </a:fld>
            <a:endParaRPr lang="en-US" altLang="en-US" sz="1400"/>
          </a:p>
        </p:txBody>
      </p:sp>
      <p:sp>
        <p:nvSpPr>
          <p:cNvPr id="26629" name="Line 3">
            <a:extLst>
              <a:ext uri="{FF2B5EF4-FFF2-40B4-BE49-F238E27FC236}">
                <a16:creationId xmlns:a16="http://schemas.microsoft.com/office/drawing/2014/main" id="{5AB43054-EE1C-5F85-595E-7362910A051D}"/>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6630" name="Picture 3">
            <a:extLst>
              <a:ext uri="{FF2B5EF4-FFF2-40B4-BE49-F238E27FC236}">
                <a16:creationId xmlns:a16="http://schemas.microsoft.com/office/drawing/2014/main" id="{FA7CD8EA-DC4E-8414-EA33-9EC45B711423}"/>
              </a:ext>
            </a:extLst>
          </p:cNvPr>
          <p:cNvPicPr>
            <a:picLocks noChangeAspect="1"/>
          </p:cNvPicPr>
          <p:nvPr/>
        </p:nvPicPr>
        <p:blipFill>
          <a:blip r:embed="rId4">
            <a:extLst>
              <a:ext uri="{28A0092B-C50C-407E-A947-70E740481C1C}">
                <a14:useLocalDpi xmlns:a14="http://schemas.microsoft.com/office/drawing/2010/main" val="0"/>
              </a:ext>
            </a:extLst>
          </a:blip>
          <a:srcRect l="2486" t="5373" r="4143" b="2617"/>
          <a:stretch>
            <a:fillRect/>
          </a:stretch>
        </p:blipFill>
        <p:spPr bwMode="auto">
          <a:xfrm>
            <a:off x="22225" y="3614738"/>
            <a:ext cx="4616450" cy="317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Picture 2">
            <a:extLst>
              <a:ext uri="{FF2B5EF4-FFF2-40B4-BE49-F238E27FC236}">
                <a16:creationId xmlns:a16="http://schemas.microsoft.com/office/drawing/2014/main" id="{E95ED1CE-2C66-9D9B-2E78-5EDF4CC7E65B}"/>
              </a:ext>
            </a:extLst>
          </p:cNvPr>
          <p:cNvPicPr>
            <a:picLocks noChangeAspect="1"/>
          </p:cNvPicPr>
          <p:nvPr/>
        </p:nvPicPr>
        <p:blipFill>
          <a:blip r:embed="rId5">
            <a:extLst>
              <a:ext uri="{28A0092B-C50C-407E-A947-70E740481C1C}">
                <a14:useLocalDpi xmlns:a14="http://schemas.microsoft.com/office/drawing/2010/main" val="0"/>
              </a:ext>
            </a:extLst>
          </a:blip>
          <a:srcRect t="11794"/>
          <a:stretch>
            <a:fillRect/>
          </a:stretch>
        </p:blipFill>
        <p:spPr bwMode="auto">
          <a:xfrm>
            <a:off x="4586288" y="3759200"/>
            <a:ext cx="4568825" cy="302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39791415"/>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4">
            <a:extLst>
              <a:ext uri="{FF2B5EF4-FFF2-40B4-BE49-F238E27FC236}">
                <a16:creationId xmlns:a16="http://schemas.microsoft.com/office/drawing/2014/main" id="{987183FB-5F1E-9746-6B96-3A138220BA29}"/>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sp>
        <p:nvSpPr>
          <p:cNvPr id="28675" name="Slide Number Placeholder 3">
            <a:extLst>
              <a:ext uri="{FF2B5EF4-FFF2-40B4-BE49-F238E27FC236}">
                <a16:creationId xmlns:a16="http://schemas.microsoft.com/office/drawing/2014/main" id="{2FB9C05C-EB25-217D-990D-388509FEAD4D}"/>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4A07241-499F-4059-BB84-F1D3A6C5A3FA}" type="slidenum">
              <a:rPr lang="en-US" altLang="en-US" sz="1400"/>
              <a:pPr>
                <a:spcBef>
                  <a:spcPct val="0"/>
                </a:spcBef>
                <a:buFontTx/>
                <a:buNone/>
              </a:pPr>
              <a:t>71</a:t>
            </a:fld>
            <a:endParaRPr lang="en-US" altLang="en-US" sz="1400"/>
          </a:p>
        </p:txBody>
      </p:sp>
      <p:sp>
        <p:nvSpPr>
          <p:cNvPr id="28676" name="Line 3">
            <a:extLst>
              <a:ext uri="{FF2B5EF4-FFF2-40B4-BE49-F238E27FC236}">
                <a16:creationId xmlns:a16="http://schemas.microsoft.com/office/drawing/2014/main" id="{91B8CA54-69C2-C121-30D2-0157EDF2A27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28677" name="Picture 2">
            <a:extLst>
              <a:ext uri="{FF2B5EF4-FFF2-40B4-BE49-F238E27FC236}">
                <a16:creationId xmlns:a16="http://schemas.microsoft.com/office/drawing/2014/main" id="{EEC6F398-BB4A-E9B0-5820-A39451657CEF}"/>
              </a:ext>
            </a:extLst>
          </p:cNvPr>
          <p:cNvPicPr>
            <a:picLocks noChangeAspect="1"/>
          </p:cNvPicPr>
          <p:nvPr/>
        </p:nvPicPr>
        <p:blipFill>
          <a:blip r:embed="rId3">
            <a:extLst>
              <a:ext uri="{28A0092B-C50C-407E-A947-70E740481C1C}">
                <a14:useLocalDpi xmlns:a14="http://schemas.microsoft.com/office/drawing/2010/main" val="0"/>
              </a:ext>
            </a:extLst>
          </a:blip>
          <a:srcRect t="11794"/>
          <a:stretch>
            <a:fillRect/>
          </a:stretch>
        </p:blipFill>
        <p:spPr bwMode="auto">
          <a:xfrm>
            <a:off x="136525" y="903288"/>
            <a:ext cx="8745538" cy="578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6496530"/>
      </p:ext>
    </p:extLst>
  </p:cSld>
  <p:clrMapOvr>
    <a:masterClrMapping/>
  </p:clrMapOvr>
  <p:transition spd="slow">
    <p:pull dir="lu"/>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4">
            <a:extLst>
              <a:ext uri="{FF2B5EF4-FFF2-40B4-BE49-F238E27FC236}">
                <a16:creationId xmlns:a16="http://schemas.microsoft.com/office/drawing/2014/main" id="{E93336CA-8856-26F8-910D-0F72D0524886}"/>
              </a:ext>
            </a:extLst>
          </p:cNvPr>
          <p:cNvSpPr txBox="1">
            <a:spLocks noChangeArrowheads="1"/>
          </p:cNvSpPr>
          <p:nvPr/>
        </p:nvSpPr>
        <p:spPr bwMode="auto">
          <a:xfrm>
            <a:off x="228600" y="109538"/>
            <a:ext cx="8683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Breed or strain variation</a:t>
            </a:r>
          </a:p>
        </p:txBody>
      </p:sp>
      <p:sp>
        <p:nvSpPr>
          <p:cNvPr id="30723" name="Slide Number Placeholder 3">
            <a:extLst>
              <a:ext uri="{FF2B5EF4-FFF2-40B4-BE49-F238E27FC236}">
                <a16:creationId xmlns:a16="http://schemas.microsoft.com/office/drawing/2014/main" id="{7D18277A-561B-97E2-92C3-1D1DABCFC32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B0C6F92-77E3-4157-99C1-5822593A91FD}" type="slidenum">
              <a:rPr lang="en-US" altLang="en-US" sz="1400"/>
              <a:pPr>
                <a:spcBef>
                  <a:spcPct val="0"/>
                </a:spcBef>
                <a:buFontTx/>
                <a:buNone/>
              </a:pPr>
              <a:t>72</a:t>
            </a:fld>
            <a:endParaRPr lang="en-US" altLang="en-US" sz="1400"/>
          </a:p>
        </p:txBody>
      </p:sp>
      <p:sp>
        <p:nvSpPr>
          <p:cNvPr id="30724" name="Line 3">
            <a:extLst>
              <a:ext uri="{FF2B5EF4-FFF2-40B4-BE49-F238E27FC236}">
                <a16:creationId xmlns:a16="http://schemas.microsoft.com/office/drawing/2014/main" id="{73D593E8-9621-8DEB-F0D8-425320895963}"/>
              </a:ext>
            </a:extLst>
          </p:cNvPr>
          <p:cNvSpPr>
            <a:spLocks noChangeShapeType="1"/>
          </p:cNvSpPr>
          <p:nvPr/>
        </p:nvSpPr>
        <p:spPr bwMode="auto">
          <a:xfrm>
            <a:off x="228600" y="852488"/>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0725" name="Picture 2">
            <a:extLst>
              <a:ext uri="{FF2B5EF4-FFF2-40B4-BE49-F238E27FC236}">
                <a16:creationId xmlns:a16="http://schemas.microsoft.com/office/drawing/2014/main" id="{E0F0B661-4EB5-9B4D-C4AA-17824E1324FB}"/>
              </a:ext>
            </a:extLst>
          </p:cNvPr>
          <p:cNvPicPr>
            <a:picLocks noChangeAspect="1"/>
          </p:cNvPicPr>
          <p:nvPr/>
        </p:nvPicPr>
        <p:blipFill>
          <a:blip r:embed="rId3">
            <a:extLst>
              <a:ext uri="{28A0092B-C50C-407E-A947-70E740481C1C}">
                <a14:useLocalDpi xmlns:a14="http://schemas.microsoft.com/office/drawing/2010/main" val="0"/>
              </a:ext>
            </a:extLst>
          </a:blip>
          <a:srcRect t="11794"/>
          <a:stretch>
            <a:fillRect/>
          </a:stretch>
        </p:blipFill>
        <p:spPr bwMode="auto">
          <a:xfrm>
            <a:off x="136525" y="903288"/>
            <a:ext cx="8745538" cy="578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6" name="Rectangle 1">
            <a:extLst>
              <a:ext uri="{FF2B5EF4-FFF2-40B4-BE49-F238E27FC236}">
                <a16:creationId xmlns:a16="http://schemas.microsoft.com/office/drawing/2014/main" id="{48A40281-B972-A17E-9FDA-07AAB013B3B6}"/>
              </a:ext>
            </a:extLst>
          </p:cNvPr>
          <p:cNvSpPr>
            <a:spLocks noChangeArrowheads="1"/>
          </p:cNvSpPr>
          <p:nvPr/>
        </p:nvSpPr>
        <p:spPr bwMode="auto">
          <a:xfrm>
            <a:off x="1920875" y="1828800"/>
            <a:ext cx="933450" cy="558800"/>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7" name="Rectangle 6">
            <a:extLst>
              <a:ext uri="{FF2B5EF4-FFF2-40B4-BE49-F238E27FC236}">
                <a16:creationId xmlns:a16="http://schemas.microsoft.com/office/drawing/2014/main" id="{A7857C12-FCF6-F193-A17E-8A04E5B0AA8D}"/>
              </a:ext>
            </a:extLst>
          </p:cNvPr>
          <p:cNvSpPr>
            <a:spLocks noChangeArrowheads="1"/>
          </p:cNvSpPr>
          <p:nvPr/>
        </p:nvSpPr>
        <p:spPr bwMode="auto">
          <a:xfrm>
            <a:off x="406400" y="2600325"/>
            <a:ext cx="771525" cy="4683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8" name="Rectangle 7">
            <a:extLst>
              <a:ext uri="{FF2B5EF4-FFF2-40B4-BE49-F238E27FC236}">
                <a16:creationId xmlns:a16="http://schemas.microsoft.com/office/drawing/2014/main" id="{9A83468A-A61C-EDBF-BBFA-BC06B1A621A0}"/>
              </a:ext>
            </a:extLst>
          </p:cNvPr>
          <p:cNvSpPr>
            <a:spLocks noChangeArrowheads="1"/>
          </p:cNvSpPr>
          <p:nvPr/>
        </p:nvSpPr>
        <p:spPr bwMode="auto">
          <a:xfrm>
            <a:off x="7345363" y="1971675"/>
            <a:ext cx="935037" cy="41592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29" name="Rectangle 8">
            <a:extLst>
              <a:ext uri="{FF2B5EF4-FFF2-40B4-BE49-F238E27FC236}">
                <a16:creationId xmlns:a16="http://schemas.microsoft.com/office/drawing/2014/main" id="{15A633AE-149E-D1F2-EB44-CE69CBC24240}"/>
              </a:ext>
            </a:extLst>
          </p:cNvPr>
          <p:cNvSpPr>
            <a:spLocks noChangeArrowheads="1"/>
          </p:cNvSpPr>
          <p:nvPr/>
        </p:nvSpPr>
        <p:spPr bwMode="auto">
          <a:xfrm>
            <a:off x="7832725" y="3390900"/>
            <a:ext cx="1039813" cy="41592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0" name="Rectangle 9">
            <a:extLst>
              <a:ext uri="{FF2B5EF4-FFF2-40B4-BE49-F238E27FC236}">
                <a16:creationId xmlns:a16="http://schemas.microsoft.com/office/drawing/2014/main" id="{0B54E6E4-B140-7E97-A542-7175FC9025A9}"/>
              </a:ext>
            </a:extLst>
          </p:cNvPr>
          <p:cNvSpPr>
            <a:spLocks noChangeArrowheads="1"/>
          </p:cNvSpPr>
          <p:nvPr/>
        </p:nvSpPr>
        <p:spPr bwMode="auto">
          <a:xfrm>
            <a:off x="4643438" y="6227763"/>
            <a:ext cx="1004887" cy="417512"/>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1" name="Rectangle 10">
            <a:extLst>
              <a:ext uri="{FF2B5EF4-FFF2-40B4-BE49-F238E27FC236}">
                <a16:creationId xmlns:a16="http://schemas.microsoft.com/office/drawing/2014/main" id="{820E220B-170F-0BD5-5BA9-9628BA97F2B5}"/>
              </a:ext>
            </a:extLst>
          </p:cNvPr>
          <p:cNvSpPr>
            <a:spLocks noChangeArrowheads="1"/>
          </p:cNvSpPr>
          <p:nvPr/>
        </p:nvSpPr>
        <p:spPr bwMode="auto">
          <a:xfrm>
            <a:off x="219075" y="3892550"/>
            <a:ext cx="949325" cy="4175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2" name="Rectangle 11">
            <a:extLst>
              <a:ext uri="{FF2B5EF4-FFF2-40B4-BE49-F238E27FC236}">
                <a16:creationId xmlns:a16="http://schemas.microsoft.com/office/drawing/2014/main" id="{B9470242-C720-A24D-8844-B89734964EAE}"/>
              </a:ext>
            </a:extLst>
          </p:cNvPr>
          <p:cNvSpPr>
            <a:spLocks noChangeArrowheads="1"/>
          </p:cNvSpPr>
          <p:nvPr/>
        </p:nvSpPr>
        <p:spPr bwMode="auto">
          <a:xfrm>
            <a:off x="2976563" y="1811338"/>
            <a:ext cx="1165225" cy="600075"/>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3" name="Rectangle 12">
            <a:extLst>
              <a:ext uri="{FF2B5EF4-FFF2-40B4-BE49-F238E27FC236}">
                <a16:creationId xmlns:a16="http://schemas.microsoft.com/office/drawing/2014/main" id="{639D5930-2F91-22F5-6443-62702495A543}"/>
              </a:ext>
            </a:extLst>
          </p:cNvPr>
          <p:cNvSpPr>
            <a:spLocks noChangeArrowheads="1"/>
          </p:cNvSpPr>
          <p:nvPr/>
        </p:nvSpPr>
        <p:spPr bwMode="auto">
          <a:xfrm>
            <a:off x="7864475" y="4926013"/>
            <a:ext cx="865188" cy="293687"/>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30734" name="TextBox 2">
            <a:extLst>
              <a:ext uri="{FF2B5EF4-FFF2-40B4-BE49-F238E27FC236}">
                <a16:creationId xmlns:a16="http://schemas.microsoft.com/office/drawing/2014/main" id="{203D94A9-ED3F-C2D3-B1FB-A67DE0381C9F}"/>
              </a:ext>
            </a:extLst>
          </p:cNvPr>
          <p:cNvSpPr txBox="1">
            <a:spLocks noChangeArrowheads="1"/>
          </p:cNvSpPr>
          <p:nvPr/>
        </p:nvSpPr>
        <p:spPr bwMode="auto">
          <a:xfrm>
            <a:off x="228600" y="900113"/>
            <a:ext cx="8683625" cy="923925"/>
          </a:xfrm>
          <a:prstGeom prst="rect">
            <a:avLst/>
          </a:prstGeom>
          <a:solidFill>
            <a:schemeClr val="bg1"/>
          </a:solidFill>
          <a:ln w="25400">
            <a:solidFill>
              <a:srgbClr val="FF0000"/>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0000"/>
              </a:lnSpc>
              <a:spcBef>
                <a:spcPct val="0"/>
              </a:spcBef>
              <a:buFontTx/>
              <a:buNone/>
            </a:pPr>
            <a:r>
              <a:rPr lang="en-US" altLang="en-US" sz="2000">
                <a:solidFill>
                  <a:srgbClr val="FF0000"/>
                </a:solidFill>
                <a:latin typeface="Arial" panose="020B0604020202020204" pitchFamily="34" charset="0"/>
                <a:cs typeface="Arial" panose="020B0604020202020204" pitchFamily="34" charset="0"/>
              </a:rPr>
              <a:t>Unintentional fixation of deleterious recessive alleles has led to "sickly" mice in various ways.  Good disease models do not necessarily make good models of health and natural behaviors. </a:t>
            </a:r>
          </a:p>
        </p:txBody>
      </p:sp>
    </p:spTree>
    <p:extLst>
      <p:ext uri="{BB962C8B-B14F-4D97-AF65-F5344CB8AC3E}">
        <p14:creationId xmlns:p14="http://schemas.microsoft.com/office/powerpoint/2010/main" val="2369239032"/>
      </p:ext>
    </p:extLst>
  </p:cSld>
  <p:clrMapOvr>
    <a:masterClrMapping/>
  </p:clrMapOvr>
  <p:transition spd="slow">
    <p:pull dir="lu"/>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3">
            <a:extLst>
              <a:ext uri="{FF2B5EF4-FFF2-40B4-BE49-F238E27FC236}">
                <a16:creationId xmlns:a16="http://schemas.microsoft.com/office/drawing/2014/main" id="{018766F5-445C-ADB0-8373-B15C5EA6C88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8041C5-3B3D-49E2-9B3B-F97C832896BC}" type="slidenum">
              <a:rPr lang="en-US" altLang="en-US" sz="1400"/>
              <a:pPr>
                <a:spcBef>
                  <a:spcPct val="0"/>
                </a:spcBef>
                <a:buFontTx/>
                <a:buNone/>
              </a:pPr>
              <a:t>73</a:t>
            </a:fld>
            <a:endParaRPr lang="en-US" altLang="en-US" sz="1400"/>
          </a:p>
        </p:txBody>
      </p:sp>
      <p:sp>
        <p:nvSpPr>
          <p:cNvPr id="1985538" name="Text Box 2">
            <a:extLst>
              <a:ext uri="{FF2B5EF4-FFF2-40B4-BE49-F238E27FC236}">
                <a16:creationId xmlns:a16="http://schemas.microsoft.com/office/drawing/2014/main" id="{0B4902B8-45E2-DCEE-B3C0-7FEEEB24B268}"/>
              </a:ext>
            </a:extLst>
          </p:cNvPr>
          <p:cNvSpPr txBox="1">
            <a:spLocks noChangeArrowheads="1"/>
          </p:cNvSpPr>
          <p:nvPr/>
        </p:nvSpPr>
        <p:spPr bwMode="auto">
          <a:xfrm>
            <a:off x="-31750" y="203200"/>
            <a:ext cx="9140825" cy="2106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5000"/>
              </a:lnSpc>
              <a:defRPr/>
            </a:pPr>
            <a:r>
              <a:rPr lang="en-US" altLang="en-US" sz="4200" b="1" dirty="0">
                <a:solidFill>
                  <a:srgbClr val="FF0000"/>
                </a:solidFill>
                <a:effectLst>
                  <a:outerShdw blurRad="38100" dist="38100" dir="2700000" algn="tl">
                    <a:srgbClr val="C0C0C0"/>
                  </a:outerShdw>
                </a:effectLst>
                <a:latin typeface="Arial" panose="020B0604020202020204" pitchFamily="34" charset="0"/>
              </a:rPr>
              <a:t>Selective Breeding for High Voluntary Wheel Running in Outbred Laboratory House Mice</a:t>
            </a:r>
          </a:p>
        </p:txBody>
      </p:sp>
      <p:pic>
        <p:nvPicPr>
          <p:cNvPr id="36868" name="Picture 3" descr="Wheel_Counter_Box_3">
            <a:extLst>
              <a:ext uri="{FF2B5EF4-FFF2-40B4-BE49-F238E27FC236}">
                <a16:creationId xmlns:a16="http://schemas.microsoft.com/office/drawing/2014/main" id="{D47BAED8-BB34-8D39-0692-8BBD55790C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2513" y="3562350"/>
            <a:ext cx="3997325"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9" name="Picture 4" descr="CarterTedJohnSept1995">
            <a:extLst>
              <a:ext uri="{FF2B5EF4-FFF2-40B4-BE49-F238E27FC236}">
                <a16:creationId xmlns:a16="http://schemas.microsoft.com/office/drawing/2014/main" id="{2C172480-1F15-A362-C996-7F1D676830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238" y="3822700"/>
            <a:ext cx="44450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5541" name="Text Box 5">
            <a:extLst>
              <a:ext uri="{FF2B5EF4-FFF2-40B4-BE49-F238E27FC236}">
                <a16:creationId xmlns:a16="http://schemas.microsoft.com/office/drawing/2014/main" id="{8B938DD6-A625-0C94-BD42-CBF57600B48D}"/>
              </a:ext>
            </a:extLst>
          </p:cNvPr>
          <p:cNvSpPr txBox="1">
            <a:spLocks noChangeArrowheads="1"/>
          </p:cNvSpPr>
          <p:nvPr/>
        </p:nvSpPr>
        <p:spPr bwMode="auto">
          <a:xfrm>
            <a:off x="104775" y="2663825"/>
            <a:ext cx="8894763"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2400" b="1" dirty="0">
                <a:effectLst>
                  <a:outerShdw blurRad="38100" dist="38100" dir="2700000" algn="tl">
                    <a:srgbClr val="C0C0C0"/>
                  </a:outerShdw>
                </a:effectLst>
                <a:latin typeface="Arial" panose="020B0604020202020204" pitchFamily="34" charset="0"/>
              </a:rPr>
              <a:t>Begun in 1993, currently at Generation 88, ~150 publications</a:t>
            </a:r>
          </a:p>
        </p:txBody>
      </p:sp>
      <p:sp>
        <p:nvSpPr>
          <p:cNvPr id="1985542" name="Text Box 6">
            <a:extLst>
              <a:ext uri="{FF2B5EF4-FFF2-40B4-BE49-F238E27FC236}">
                <a16:creationId xmlns:a16="http://schemas.microsoft.com/office/drawing/2014/main" id="{40BB1D80-9356-4289-7163-0404DCF0EC6B}"/>
              </a:ext>
            </a:extLst>
          </p:cNvPr>
          <p:cNvSpPr txBox="1">
            <a:spLocks noChangeArrowheads="1"/>
          </p:cNvSpPr>
          <p:nvPr/>
        </p:nvSpPr>
        <p:spPr bwMode="auto">
          <a:xfrm>
            <a:off x="436563" y="3478213"/>
            <a:ext cx="4210050" cy="350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700" b="1" dirty="0">
                <a:effectLst>
                  <a:outerShdw blurRad="38100" dist="38100" dir="2700000" algn="tl">
                    <a:srgbClr val="C0C0C0"/>
                  </a:outerShdw>
                </a:effectLst>
                <a:latin typeface="Arial" panose="020B0604020202020204" pitchFamily="34" charset="0"/>
              </a:rPr>
              <a:t>Pat Carter, Ted Garland, John Swallow</a:t>
            </a:r>
          </a:p>
        </p:txBody>
      </p:sp>
      <p:sp>
        <p:nvSpPr>
          <p:cNvPr id="1985543" name="Text Box 7">
            <a:extLst>
              <a:ext uri="{FF2B5EF4-FFF2-40B4-BE49-F238E27FC236}">
                <a16:creationId xmlns:a16="http://schemas.microsoft.com/office/drawing/2014/main" id="{C47D7322-6D59-3436-B51D-0C5D55E89A89}"/>
              </a:ext>
            </a:extLst>
          </p:cNvPr>
          <p:cNvSpPr txBox="1">
            <a:spLocks noChangeArrowheads="1"/>
          </p:cNvSpPr>
          <p:nvPr/>
        </p:nvSpPr>
        <p:spPr bwMode="auto">
          <a:xfrm>
            <a:off x="2022475" y="6367463"/>
            <a:ext cx="7588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defRPr/>
            </a:pPr>
            <a:r>
              <a:rPr lang="en-US" altLang="en-US" sz="1800" b="1" dirty="0">
                <a:effectLst>
                  <a:outerShdw blurRad="38100" dist="38100" dir="2700000" algn="tl">
                    <a:srgbClr val="C0C0C0"/>
                  </a:outerShdw>
                </a:effectLst>
                <a:latin typeface="Arial" panose="020B0604020202020204" pitchFamily="34" charset="0"/>
              </a:rPr>
              <a:t>1995</a:t>
            </a:r>
          </a:p>
        </p:txBody>
      </p:sp>
    </p:spTree>
    <p:extLst>
      <p:ext uri="{BB962C8B-B14F-4D97-AF65-F5344CB8AC3E}">
        <p14:creationId xmlns:p14="http://schemas.microsoft.com/office/powerpoint/2010/main" val="265709648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5">
            <a:extLst>
              <a:ext uri="{FF2B5EF4-FFF2-40B4-BE49-F238E27FC236}">
                <a16:creationId xmlns:a16="http://schemas.microsoft.com/office/drawing/2014/main" id="{16E89DE8-EC17-E88A-6D95-4AB435AFE6C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233B2E0-70D2-45A8-A2FD-31F7D13D0A87}" type="slidenum">
              <a:rPr lang="en-US" altLang="en-US" sz="1400"/>
              <a:pPr>
                <a:spcBef>
                  <a:spcPct val="0"/>
                </a:spcBef>
                <a:buFontTx/>
                <a:buNone/>
              </a:pPr>
              <a:t>74</a:t>
            </a:fld>
            <a:endParaRPr lang="en-US" altLang="en-US" sz="1400"/>
          </a:p>
        </p:txBody>
      </p:sp>
      <p:graphicFrame>
        <p:nvGraphicFramePr>
          <p:cNvPr id="57347" name="Object 2">
            <a:extLst>
              <a:ext uri="{FF2B5EF4-FFF2-40B4-BE49-F238E27FC236}">
                <a16:creationId xmlns:a16="http://schemas.microsoft.com/office/drawing/2014/main" id="{B9D42218-C918-C9DC-1138-E06FAB95DBA2}"/>
              </a:ext>
            </a:extLst>
          </p:cNvPr>
          <p:cNvGraphicFramePr>
            <a:graphicFrameLocks noGrp="1"/>
          </p:cNvGraphicFramePr>
          <p:nvPr>
            <p:ph type="chart" idx="1"/>
          </p:nvPr>
        </p:nvGraphicFramePr>
        <p:xfrm>
          <a:off x="301625" y="411163"/>
          <a:ext cx="8548688" cy="6043612"/>
        </p:xfrm>
        <a:graphic>
          <a:graphicData uri="http://schemas.openxmlformats.org/presentationml/2006/ole">
            <mc:AlternateContent xmlns:mc="http://schemas.openxmlformats.org/markup-compatibility/2006">
              <mc:Choice xmlns:v="urn:schemas-microsoft-com:vml" Requires="v">
                <p:oleObj spid="_x0000_s533522" name="Chart" r:id="rId4" imgW="8191602" imgH="5791333" progId="MSGraph.Chart.8">
                  <p:embed followColorScheme="full"/>
                </p:oleObj>
              </mc:Choice>
              <mc:Fallback>
                <p:oleObj name="Chart" r:id="rId4" imgW="8191602" imgH="5791333" progId="MSGraph.Chart.8">
                  <p:embed followColorScheme="full"/>
                  <p:pic>
                    <p:nvPicPr>
                      <p:cNvPr id="57347" name="Object 2">
                        <a:extLst>
                          <a:ext uri="{FF2B5EF4-FFF2-40B4-BE49-F238E27FC236}">
                            <a16:creationId xmlns:a16="http://schemas.microsoft.com/office/drawing/2014/main" id="{B9D42218-C918-C9DC-1138-E06FAB95DBA2}"/>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625" y="411163"/>
                        <a:ext cx="8548688" cy="6043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57348" name="Text Box 3">
            <a:extLst>
              <a:ext uri="{FF2B5EF4-FFF2-40B4-BE49-F238E27FC236}">
                <a16:creationId xmlns:a16="http://schemas.microsoft.com/office/drawing/2014/main" id="{7D2E9736-BB90-D57F-C7BD-80E340BD1F52}"/>
              </a:ext>
            </a:extLst>
          </p:cNvPr>
          <p:cNvSpPr txBox="1">
            <a:spLocks noChangeArrowheads="1"/>
          </p:cNvSpPr>
          <p:nvPr/>
        </p:nvSpPr>
        <p:spPr bwMode="auto">
          <a:xfrm>
            <a:off x="762000" y="6172200"/>
            <a:ext cx="7737475" cy="549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                    Body Mass (grams)                  </a:t>
            </a:r>
          </a:p>
        </p:txBody>
      </p:sp>
      <p:sp>
        <p:nvSpPr>
          <p:cNvPr id="57349" name="Text Box 4">
            <a:extLst>
              <a:ext uri="{FF2B5EF4-FFF2-40B4-BE49-F238E27FC236}">
                <a16:creationId xmlns:a16="http://schemas.microsoft.com/office/drawing/2014/main" id="{B04B9CCD-82FA-E47F-4AFB-87C01CCF662F}"/>
              </a:ext>
            </a:extLst>
          </p:cNvPr>
          <p:cNvSpPr txBox="1">
            <a:spLocks noChangeArrowheads="1"/>
          </p:cNvSpPr>
          <p:nvPr/>
        </p:nvSpPr>
        <p:spPr bwMode="auto">
          <a:xfrm>
            <a:off x="304800" y="76200"/>
            <a:ext cx="8763000"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a:t>
            </a:r>
            <a:r>
              <a:rPr lang="en-US" altLang="en-US" b="1">
                <a:latin typeface="Arial" panose="020B0604020202020204" pitchFamily="34" charset="0"/>
              </a:rPr>
              <a:t> &amp; </a:t>
            </a:r>
            <a:r>
              <a:rPr lang="en-US" altLang="en-US" b="1">
                <a:solidFill>
                  <a:srgbClr val="0000FF"/>
                </a:solidFill>
                <a:latin typeface="Arial" panose="020B0604020202020204" pitchFamily="34" charset="0"/>
              </a:rPr>
              <a:t>C</a:t>
            </a:r>
            <a:r>
              <a:rPr lang="en-US" altLang="en-US" b="1">
                <a:latin typeface="Arial" panose="020B0604020202020204" pitchFamily="34" charset="0"/>
              </a:rPr>
              <a:t> Lines at Gen. 24 vs. 13 Other Species</a:t>
            </a:r>
          </a:p>
        </p:txBody>
      </p:sp>
      <p:sp>
        <p:nvSpPr>
          <p:cNvPr id="57350" name="Text Box 5">
            <a:extLst>
              <a:ext uri="{FF2B5EF4-FFF2-40B4-BE49-F238E27FC236}">
                <a16:creationId xmlns:a16="http://schemas.microsoft.com/office/drawing/2014/main" id="{295AD18D-9E96-88E6-872C-42E4C7D4E181}"/>
              </a:ext>
            </a:extLst>
          </p:cNvPr>
          <p:cNvSpPr txBox="1">
            <a:spLocks noChangeArrowheads="1"/>
          </p:cNvSpPr>
          <p:nvPr/>
        </p:nvSpPr>
        <p:spPr bwMode="auto">
          <a:xfrm>
            <a:off x="1160463" y="5821363"/>
            <a:ext cx="7391400"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10                </a:t>
            </a:r>
            <a:r>
              <a:rPr lang="en-US" altLang="en-US" sz="1200" b="1">
                <a:latin typeface="Arial" panose="020B0604020202020204" pitchFamily="34" charset="0"/>
              </a:rPr>
              <a:t> </a:t>
            </a:r>
            <a:r>
              <a:rPr lang="en-US" altLang="en-US" sz="2200" b="1">
                <a:latin typeface="Arial" panose="020B0604020202020204" pitchFamily="34" charset="0"/>
              </a:rPr>
              <a:t>20               </a:t>
            </a:r>
            <a:r>
              <a:rPr lang="en-US" altLang="en-US" sz="1800" b="1">
                <a:latin typeface="Arial" panose="020B0604020202020204" pitchFamily="34" charset="0"/>
              </a:rPr>
              <a:t> </a:t>
            </a:r>
            <a:r>
              <a:rPr lang="en-US" altLang="en-US" sz="2200" b="1">
                <a:latin typeface="Arial" panose="020B0604020202020204" pitchFamily="34" charset="0"/>
              </a:rPr>
              <a:t>30                40                50</a:t>
            </a:r>
          </a:p>
        </p:txBody>
      </p:sp>
      <p:sp>
        <p:nvSpPr>
          <p:cNvPr id="57351" name="Text Box 6">
            <a:extLst>
              <a:ext uri="{FF2B5EF4-FFF2-40B4-BE49-F238E27FC236}">
                <a16:creationId xmlns:a16="http://schemas.microsoft.com/office/drawing/2014/main" id="{2B1BADC4-B52D-140A-E4BB-A2790F8954D0}"/>
              </a:ext>
            </a:extLst>
          </p:cNvPr>
          <p:cNvSpPr txBox="1">
            <a:spLocks noChangeArrowheads="1"/>
          </p:cNvSpPr>
          <p:nvPr/>
        </p:nvSpPr>
        <p:spPr bwMode="auto">
          <a:xfrm>
            <a:off x="381000" y="1471613"/>
            <a:ext cx="990600" cy="4445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lnSpc>
                <a:spcPct val="91000"/>
              </a:lnSpc>
              <a:spcBef>
                <a:spcPct val="0"/>
              </a:spcBef>
              <a:buFontTx/>
              <a:buNone/>
            </a:pPr>
            <a:r>
              <a:rPr lang="en-US" altLang="en-US" sz="2000" b="1">
                <a:latin typeface="Arial" panose="020B0604020202020204" pitchFamily="34" charset="0"/>
              </a:rPr>
              <a:t> 15000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10000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0</a:t>
            </a:r>
          </a:p>
        </p:txBody>
      </p:sp>
      <p:sp>
        <p:nvSpPr>
          <p:cNvPr id="57352" name="Text Box 7">
            <a:extLst>
              <a:ext uri="{FF2B5EF4-FFF2-40B4-BE49-F238E27FC236}">
                <a16:creationId xmlns:a16="http://schemas.microsoft.com/office/drawing/2014/main" id="{44BC3BB2-C796-1EE0-C3AD-1CEC3E1886B2}"/>
              </a:ext>
            </a:extLst>
          </p:cNvPr>
          <p:cNvSpPr txBox="1">
            <a:spLocks noChangeArrowheads="1"/>
          </p:cNvSpPr>
          <p:nvPr/>
        </p:nvSpPr>
        <p:spPr bwMode="auto">
          <a:xfrm rot="-5400000">
            <a:off x="-1305719" y="3053557"/>
            <a:ext cx="3362325"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Revolutions/Day</a:t>
            </a:r>
          </a:p>
        </p:txBody>
      </p:sp>
      <p:sp>
        <p:nvSpPr>
          <p:cNvPr id="57353" name="Text Box 8">
            <a:extLst>
              <a:ext uri="{FF2B5EF4-FFF2-40B4-BE49-F238E27FC236}">
                <a16:creationId xmlns:a16="http://schemas.microsoft.com/office/drawing/2014/main" id="{031A6EAB-FCAF-E2CB-3C06-AA27C5700AD9}"/>
              </a:ext>
            </a:extLst>
          </p:cNvPr>
          <p:cNvSpPr txBox="1">
            <a:spLocks noChangeArrowheads="1"/>
          </p:cNvSpPr>
          <p:nvPr/>
        </p:nvSpPr>
        <p:spPr bwMode="auto">
          <a:xfrm>
            <a:off x="4648200" y="762000"/>
            <a:ext cx="4495800" cy="1882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500" b="1">
                <a:solidFill>
                  <a:srgbClr val="A50021"/>
                </a:solidFill>
                <a:latin typeface="Arial" panose="020B0604020202020204" pitchFamily="34" charset="0"/>
              </a:rPr>
              <a:t>Dewsbury (1980):</a:t>
            </a:r>
          </a:p>
          <a:p>
            <a:pPr>
              <a:lnSpc>
                <a:spcPct val="90000"/>
              </a:lnSpc>
              <a:spcBef>
                <a:spcPct val="10000"/>
              </a:spcBef>
              <a:buFontTx/>
              <a:buNone/>
            </a:pPr>
            <a:r>
              <a:rPr lang="en-US" altLang="en-US" sz="2500" b="1">
                <a:solidFill>
                  <a:srgbClr val="A50021"/>
                </a:solidFill>
                <a:latin typeface="Arial" panose="020B0604020202020204" pitchFamily="34" charset="0"/>
              </a:rPr>
              <a:t>   Males</a:t>
            </a:r>
          </a:p>
          <a:p>
            <a:pPr>
              <a:lnSpc>
                <a:spcPct val="90000"/>
              </a:lnSpc>
              <a:spcBef>
                <a:spcPct val="0"/>
              </a:spcBef>
              <a:buFontTx/>
              <a:buNone/>
            </a:pPr>
            <a:r>
              <a:rPr lang="en-US" altLang="en-US" sz="2500" b="1">
                <a:solidFill>
                  <a:srgbClr val="A50021"/>
                </a:solidFill>
                <a:latin typeface="Arial" panose="020B0604020202020204" pitchFamily="34" charset="0"/>
              </a:rPr>
              <a:t>   Lab bred and reared</a:t>
            </a:r>
          </a:p>
          <a:p>
            <a:pPr>
              <a:lnSpc>
                <a:spcPct val="90000"/>
              </a:lnSpc>
              <a:spcBef>
                <a:spcPct val="0"/>
              </a:spcBef>
              <a:buFontTx/>
              <a:buNone/>
            </a:pPr>
            <a:r>
              <a:rPr lang="en-US" altLang="en-US" sz="2500" b="1">
                <a:solidFill>
                  <a:srgbClr val="A50021"/>
                </a:solidFill>
                <a:latin typeface="Arial" panose="020B0604020202020204" pitchFamily="34" charset="0"/>
              </a:rPr>
              <a:t>   Same wheels</a:t>
            </a:r>
          </a:p>
          <a:p>
            <a:pPr>
              <a:lnSpc>
                <a:spcPct val="90000"/>
              </a:lnSpc>
              <a:spcBef>
                <a:spcPct val="0"/>
              </a:spcBef>
              <a:buFontTx/>
              <a:buNone/>
            </a:pPr>
            <a:r>
              <a:rPr lang="en-US" altLang="en-US" sz="2500" b="1">
                <a:solidFill>
                  <a:srgbClr val="A50021"/>
                </a:solidFill>
                <a:latin typeface="Arial" panose="020B0604020202020204" pitchFamily="34" charset="0"/>
              </a:rPr>
              <a:t>   Days 2-15 of wheel access</a:t>
            </a:r>
          </a:p>
        </p:txBody>
      </p:sp>
    </p:spTree>
    <p:extLst>
      <p:ext uri="{BB962C8B-B14F-4D97-AF65-F5344CB8AC3E}">
        <p14:creationId xmlns:p14="http://schemas.microsoft.com/office/powerpoint/2010/main" val="4273839720"/>
      </p:ext>
    </p:extLst>
  </p:cSld>
  <p:clrMapOvr>
    <a:masterClrMapping/>
  </p:clrMapOvr>
  <p:transition>
    <p:wipe dir="d"/>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Number Placeholder 5">
            <a:extLst>
              <a:ext uri="{FF2B5EF4-FFF2-40B4-BE49-F238E27FC236}">
                <a16:creationId xmlns:a16="http://schemas.microsoft.com/office/drawing/2014/main" id="{B643CDE4-8DB5-D7E5-21C3-E16061A2090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0A05D6B-3F5D-4EF2-817C-42B311B1D4CD}" type="slidenum">
              <a:rPr lang="en-US" altLang="en-US" sz="1400"/>
              <a:pPr>
                <a:spcBef>
                  <a:spcPct val="0"/>
                </a:spcBef>
                <a:buFontTx/>
                <a:buNone/>
              </a:pPr>
              <a:t>75</a:t>
            </a:fld>
            <a:endParaRPr lang="en-US" altLang="en-US" sz="1400"/>
          </a:p>
        </p:txBody>
      </p:sp>
      <p:graphicFrame>
        <p:nvGraphicFramePr>
          <p:cNvPr id="59395" name="Object 2">
            <a:extLst>
              <a:ext uri="{FF2B5EF4-FFF2-40B4-BE49-F238E27FC236}">
                <a16:creationId xmlns:a16="http://schemas.microsoft.com/office/drawing/2014/main" id="{2C759BD0-0D2E-8235-A705-8783249621B7}"/>
              </a:ext>
            </a:extLst>
          </p:cNvPr>
          <p:cNvGraphicFramePr>
            <a:graphicFrameLocks noGrp="1"/>
          </p:cNvGraphicFramePr>
          <p:nvPr>
            <p:ph type="chart" idx="1"/>
          </p:nvPr>
        </p:nvGraphicFramePr>
        <p:xfrm>
          <a:off x="301625" y="411163"/>
          <a:ext cx="8548688" cy="6043612"/>
        </p:xfrm>
        <a:graphic>
          <a:graphicData uri="http://schemas.openxmlformats.org/presentationml/2006/ole">
            <mc:AlternateContent xmlns:mc="http://schemas.openxmlformats.org/markup-compatibility/2006">
              <mc:Choice xmlns:v="urn:schemas-microsoft-com:vml" Requires="v">
                <p:oleObj spid="_x0000_s534546" name="Chart" r:id="rId4" imgW="8191602" imgH="5791333" progId="MSGraph.Chart.8">
                  <p:embed followColorScheme="full"/>
                </p:oleObj>
              </mc:Choice>
              <mc:Fallback>
                <p:oleObj name="Chart" r:id="rId4" imgW="8191602" imgH="5791333" progId="MSGraph.Chart.8">
                  <p:embed followColorScheme="full"/>
                  <p:pic>
                    <p:nvPicPr>
                      <p:cNvPr id="59395" name="Object 2">
                        <a:extLst>
                          <a:ext uri="{FF2B5EF4-FFF2-40B4-BE49-F238E27FC236}">
                            <a16:creationId xmlns:a16="http://schemas.microsoft.com/office/drawing/2014/main" id="{2C759BD0-0D2E-8235-A705-8783249621B7}"/>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625" y="411163"/>
                        <a:ext cx="8548688" cy="60436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59396" name="Text Box 3">
            <a:extLst>
              <a:ext uri="{FF2B5EF4-FFF2-40B4-BE49-F238E27FC236}">
                <a16:creationId xmlns:a16="http://schemas.microsoft.com/office/drawing/2014/main" id="{4DA67B95-1D42-F903-E8C3-0B9737D04077}"/>
              </a:ext>
            </a:extLst>
          </p:cNvPr>
          <p:cNvSpPr txBox="1">
            <a:spLocks noChangeArrowheads="1"/>
          </p:cNvSpPr>
          <p:nvPr/>
        </p:nvSpPr>
        <p:spPr bwMode="auto">
          <a:xfrm>
            <a:off x="762000" y="6172200"/>
            <a:ext cx="7737475" cy="5492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000" b="1">
                <a:latin typeface="Arial" panose="020B0604020202020204" pitchFamily="34" charset="0"/>
              </a:rPr>
              <a:t>                    Body Mass (grams)                  </a:t>
            </a:r>
          </a:p>
        </p:txBody>
      </p:sp>
      <p:sp>
        <p:nvSpPr>
          <p:cNvPr id="59397" name="Text Box 4">
            <a:extLst>
              <a:ext uri="{FF2B5EF4-FFF2-40B4-BE49-F238E27FC236}">
                <a16:creationId xmlns:a16="http://schemas.microsoft.com/office/drawing/2014/main" id="{6CA39E3F-6D2E-4611-E35A-20256F1AFA58}"/>
              </a:ext>
            </a:extLst>
          </p:cNvPr>
          <p:cNvSpPr txBox="1">
            <a:spLocks noChangeArrowheads="1"/>
          </p:cNvSpPr>
          <p:nvPr/>
        </p:nvSpPr>
        <p:spPr bwMode="auto">
          <a:xfrm>
            <a:off x="4343400" y="2057400"/>
            <a:ext cx="1752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900" b="1">
                <a:solidFill>
                  <a:srgbClr val="FF0000"/>
                </a:solidFill>
                <a:latin typeface="Arial" panose="020B0604020202020204" pitchFamily="34" charset="0"/>
              </a:rPr>
              <a:t>Selected</a:t>
            </a:r>
          </a:p>
        </p:txBody>
      </p:sp>
      <p:sp>
        <p:nvSpPr>
          <p:cNvPr id="59398" name="Text Box 5">
            <a:extLst>
              <a:ext uri="{FF2B5EF4-FFF2-40B4-BE49-F238E27FC236}">
                <a16:creationId xmlns:a16="http://schemas.microsoft.com/office/drawing/2014/main" id="{29B4446F-B92B-CC7B-7DFC-D58A81E8A827}"/>
              </a:ext>
            </a:extLst>
          </p:cNvPr>
          <p:cNvSpPr txBox="1">
            <a:spLocks noChangeArrowheads="1"/>
          </p:cNvSpPr>
          <p:nvPr/>
        </p:nvSpPr>
        <p:spPr bwMode="auto">
          <a:xfrm>
            <a:off x="4800600" y="4267200"/>
            <a:ext cx="16764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900" b="1">
                <a:solidFill>
                  <a:srgbClr val="0000FF"/>
                </a:solidFill>
                <a:latin typeface="Arial" panose="020B0604020202020204" pitchFamily="34" charset="0"/>
              </a:rPr>
              <a:t>Control</a:t>
            </a:r>
          </a:p>
        </p:txBody>
      </p:sp>
      <p:sp>
        <p:nvSpPr>
          <p:cNvPr id="59399" name="Text Box 6">
            <a:extLst>
              <a:ext uri="{FF2B5EF4-FFF2-40B4-BE49-F238E27FC236}">
                <a16:creationId xmlns:a16="http://schemas.microsoft.com/office/drawing/2014/main" id="{8D5DEED5-055F-4164-B621-90156FD71D7F}"/>
              </a:ext>
            </a:extLst>
          </p:cNvPr>
          <p:cNvSpPr txBox="1">
            <a:spLocks noChangeArrowheads="1"/>
          </p:cNvSpPr>
          <p:nvPr/>
        </p:nvSpPr>
        <p:spPr bwMode="auto">
          <a:xfrm>
            <a:off x="1160463" y="5821363"/>
            <a:ext cx="7391400" cy="42703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latin typeface="Arial" panose="020B0604020202020204" pitchFamily="34" charset="0"/>
              </a:rPr>
              <a:t>10                </a:t>
            </a:r>
            <a:r>
              <a:rPr lang="en-US" altLang="en-US" sz="1200" b="1">
                <a:latin typeface="Arial" panose="020B0604020202020204" pitchFamily="34" charset="0"/>
              </a:rPr>
              <a:t> </a:t>
            </a:r>
            <a:r>
              <a:rPr lang="en-US" altLang="en-US" sz="2200" b="1">
                <a:latin typeface="Arial" panose="020B0604020202020204" pitchFamily="34" charset="0"/>
              </a:rPr>
              <a:t>20               </a:t>
            </a:r>
            <a:r>
              <a:rPr lang="en-US" altLang="en-US" sz="1800" b="1">
                <a:latin typeface="Arial" panose="020B0604020202020204" pitchFamily="34" charset="0"/>
              </a:rPr>
              <a:t> </a:t>
            </a:r>
            <a:r>
              <a:rPr lang="en-US" altLang="en-US" sz="2200" b="1">
                <a:latin typeface="Arial" panose="020B0604020202020204" pitchFamily="34" charset="0"/>
              </a:rPr>
              <a:t>30                40                50</a:t>
            </a:r>
          </a:p>
        </p:txBody>
      </p:sp>
      <p:sp>
        <p:nvSpPr>
          <p:cNvPr id="59400" name="Text Box 7">
            <a:extLst>
              <a:ext uri="{FF2B5EF4-FFF2-40B4-BE49-F238E27FC236}">
                <a16:creationId xmlns:a16="http://schemas.microsoft.com/office/drawing/2014/main" id="{010EB508-EA42-96B0-E47C-76E9BA1B86FE}"/>
              </a:ext>
            </a:extLst>
          </p:cNvPr>
          <p:cNvSpPr txBox="1">
            <a:spLocks noChangeArrowheads="1"/>
          </p:cNvSpPr>
          <p:nvPr/>
        </p:nvSpPr>
        <p:spPr bwMode="auto">
          <a:xfrm>
            <a:off x="381000" y="1471613"/>
            <a:ext cx="990600" cy="4445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r">
              <a:lnSpc>
                <a:spcPct val="91000"/>
              </a:lnSpc>
              <a:spcBef>
                <a:spcPct val="0"/>
              </a:spcBef>
              <a:buFontTx/>
              <a:buNone/>
            </a:pPr>
            <a:r>
              <a:rPr lang="en-US" altLang="en-US" sz="2000" b="1">
                <a:latin typeface="Arial" panose="020B0604020202020204" pitchFamily="34" charset="0"/>
              </a:rPr>
              <a:t> 15000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10000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5000</a:t>
            </a: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endParaRPr lang="en-US" altLang="en-US" sz="2000" b="1">
              <a:latin typeface="Arial" panose="020B0604020202020204" pitchFamily="34" charset="0"/>
            </a:endParaRPr>
          </a:p>
          <a:p>
            <a:pPr algn="r">
              <a:lnSpc>
                <a:spcPct val="91000"/>
              </a:lnSpc>
              <a:spcBef>
                <a:spcPct val="0"/>
              </a:spcBef>
              <a:buFontTx/>
              <a:buNone/>
            </a:pPr>
            <a:r>
              <a:rPr lang="en-US" altLang="en-US" sz="2000" b="1">
                <a:latin typeface="Arial" panose="020B0604020202020204" pitchFamily="34" charset="0"/>
              </a:rPr>
              <a:t>      0</a:t>
            </a:r>
          </a:p>
        </p:txBody>
      </p:sp>
      <p:sp>
        <p:nvSpPr>
          <p:cNvPr id="59401" name="Text Box 8">
            <a:extLst>
              <a:ext uri="{FF2B5EF4-FFF2-40B4-BE49-F238E27FC236}">
                <a16:creationId xmlns:a16="http://schemas.microsoft.com/office/drawing/2014/main" id="{20873284-A153-D9F5-5999-9A918251D500}"/>
              </a:ext>
            </a:extLst>
          </p:cNvPr>
          <p:cNvSpPr txBox="1">
            <a:spLocks noChangeArrowheads="1"/>
          </p:cNvSpPr>
          <p:nvPr/>
        </p:nvSpPr>
        <p:spPr bwMode="auto">
          <a:xfrm rot="-5400000">
            <a:off x="-1305719" y="3053557"/>
            <a:ext cx="3362325"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latin typeface="Arial" panose="020B0604020202020204" pitchFamily="34" charset="0"/>
              </a:rPr>
              <a:t>Revolutions/Day</a:t>
            </a:r>
          </a:p>
        </p:txBody>
      </p:sp>
      <p:sp>
        <p:nvSpPr>
          <p:cNvPr id="59402" name="Line 9">
            <a:extLst>
              <a:ext uri="{FF2B5EF4-FFF2-40B4-BE49-F238E27FC236}">
                <a16:creationId xmlns:a16="http://schemas.microsoft.com/office/drawing/2014/main" id="{2451994B-FC2C-AC7C-679E-0540C119D6B2}"/>
              </a:ext>
            </a:extLst>
          </p:cNvPr>
          <p:cNvSpPr>
            <a:spLocks noChangeShapeType="1"/>
          </p:cNvSpPr>
          <p:nvPr/>
        </p:nvSpPr>
        <p:spPr bwMode="auto">
          <a:xfrm flipH="1" flipV="1">
            <a:off x="4222750" y="2532063"/>
            <a:ext cx="393700" cy="1828800"/>
          </a:xfrm>
          <a:prstGeom prst="line">
            <a:avLst/>
          </a:prstGeom>
          <a:noFill/>
          <a:ln w="57150">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03" name="Text Box 10">
            <a:extLst>
              <a:ext uri="{FF2B5EF4-FFF2-40B4-BE49-F238E27FC236}">
                <a16:creationId xmlns:a16="http://schemas.microsoft.com/office/drawing/2014/main" id="{E251028B-5920-BB4A-AE0F-4A6EFF273485}"/>
              </a:ext>
            </a:extLst>
          </p:cNvPr>
          <p:cNvSpPr txBox="1">
            <a:spLocks noChangeArrowheads="1"/>
          </p:cNvSpPr>
          <p:nvPr/>
        </p:nvSpPr>
        <p:spPr bwMode="auto">
          <a:xfrm>
            <a:off x="304800" y="76200"/>
            <a:ext cx="8763000"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b="1">
                <a:solidFill>
                  <a:srgbClr val="FF0000"/>
                </a:solidFill>
                <a:latin typeface="Arial" panose="020B0604020202020204" pitchFamily="34" charset="0"/>
              </a:rPr>
              <a:t>S</a:t>
            </a:r>
            <a:r>
              <a:rPr lang="en-US" altLang="en-US" b="1">
                <a:latin typeface="Arial" panose="020B0604020202020204" pitchFamily="34" charset="0"/>
              </a:rPr>
              <a:t> &amp; </a:t>
            </a:r>
            <a:r>
              <a:rPr lang="en-US" altLang="en-US" b="1">
                <a:solidFill>
                  <a:srgbClr val="0000FF"/>
                </a:solidFill>
                <a:latin typeface="Arial" panose="020B0604020202020204" pitchFamily="34" charset="0"/>
              </a:rPr>
              <a:t>C</a:t>
            </a:r>
            <a:r>
              <a:rPr lang="en-US" altLang="en-US" b="1">
                <a:latin typeface="Arial" panose="020B0604020202020204" pitchFamily="34" charset="0"/>
              </a:rPr>
              <a:t> Lines at Gen. 24 vs. 13 Other Species</a:t>
            </a:r>
          </a:p>
        </p:txBody>
      </p:sp>
      <p:sp>
        <p:nvSpPr>
          <p:cNvPr id="2141195" name="Text Box 11">
            <a:extLst>
              <a:ext uri="{FF2B5EF4-FFF2-40B4-BE49-F238E27FC236}">
                <a16:creationId xmlns:a16="http://schemas.microsoft.com/office/drawing/2014/main" id="{9362F2C0-DC77-A183-2479-89AE5E936751}"/>
              </a:ext>
            </a:extLst>
          </p:cNvPr>
          <p:cNvSpPr txBox="1">
            <a:spLocks noChangeArrowheads="1"/>
          </p:cNvSpPr>
          <p:nvPr/>
        </p:nvSpPr>
        <p:spPr bwMode="auto">
          <a:xfrm>
            <a:off x="1457325" y="3965575"/>
            <a:ext cx="2044700" cy="1571625"/>
          </a:xfrm>
          <a:prstGeom prst="rect">
            <a:avLst/>
          </a:prstGeom>
          <a:solidFill>
            <a:srgbClr val="FFFF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pPr>
              <a:spcBef>
                <a:spcPct val="50000"/>
              </a:spcBef>
              <a:defRPr/>
            </a:pPr>
            <a:r>
              <a:rPr lang="en-US" altLang="en-US" sz="2400" b="1" i="1" dirty="0">
                <a:effectLst>
                  <a:outerShdw blurRad="38100" dist="38100" dir="2700000" algn="tl">
                    <a:srgbClr val="FFFFFF"/>
                  </a:outerShdw>
                </a:effectLst>
                <a:latin typeface="Arial" panose="020B0604020202020204" pitchFamily="34" charset="0"/>
              </a:rPr>
              <a:t>This is a substantial evolutionary difference.</a:t>
            </a:r>
          </a:p>
        </p:txBody>
      </p:sp>
      <p:sp>
        <p:nvSpPr>
          <p:cNvPr id="2141196" name="Text Box 12">
            <a:extLst>
              <a:ext uri="{FF2B5EF4-FFF2-40B4-BE49-F238E27FC236}">
                <a16:creationId xmlns:a16="http://schemas.microsoft.com/office/drawing/2014/main" id="{FBD07736-5B63-D76E-4456-50BA9F53EEF6}"/>
              </a:ext>
            </a:extLst>
          </p:cNvPr>
          <p:cNvSpPr txBox="1">
            <a:spLocks noChangeArrowheads="1"/>
          </p:cNvSpPr>
          <p:nvPr/>
        </p:nvSpPr>
        <p:spPr bwMode="auto">
          <a:xfrm>
            <a:off x="5216525" y="976313"/>
            <a:ext cx="3360738" cy="841375"/>
          </a:xfrm>
          <a:prstGeom prst="rect">
            <a:avLst/>
          </a:prstGeom>
          <a:solidFill>
            <a:srgbClr val="FFCCFF"/>
          </a:solidFill>
          <a:ln w="19050">
            <a:solidFill>
              <a:schemeClr val="tx1"/>
            </a:solidFill>
            <a:miter lim="800000"/>
            <a:headEnd/>
            <a:tailEnd/>
          </a:ln>
          <a:effectLst/>
        </p:spPr>
        <p:txBody>
          <a:bodyPr rIns="0">
            <a:spAutoFit/>
          </a:bodyPr>
          <a:lstStyle/>
          <a:p>
            <a:pPr>
              <a:spcBef>
                <a:spcPct val="50000"/>
              </a:spcBef>
              <a:defRPr/>
            </a:pPr>
            <a:r>
              <a:rPr lang="en-US" altLang="en-US" sz="2400" b="1" i="1" dirty="0">
                <a:solidFill>
                  <a:srgbClr val="FF0000"/>
                </a:solidFill>
                <a:effectLst>
                  <a:outerShdw blurRad="38100" dist="38100" dir="2700000" algn="tl">
                    <a:srgbClr val="FFFFFF"/>
                  </a:outerShdw>
                </a:effectLst>
                <a:latin typeface="Arial" panose="020B0604020202020204" pitchFamily="34" charset="0"/>
              </a:rPr>
              <a:t>But the Selected lines are </a:t>
            </a:r>
            <a:r>
              <a:rPr lang="en-US" altLang="en-US" sz="2400" b="1" i="1" u="sng" dirty="0">
                <a:solidFill>
                  <a:srgbClr val="FF0000"/>
                </a:solidFill>
                <a:effectLst>
                  <a:outerShdw blurRad="38100" dist="38100" dir="2700000" algn="tl">
                    <a:srgbClr val="FFFFFF"/>
                  </a:outerShdw>
                </a:effectLst>
                <a:latin typeface="Arial" panose="020B0604020202020204" pitchFamily="34" charset="0"/>
              </a:rPr>
              <a:t>not</a:t>
            </a:r>
            <a:r>
              <a:rPr lang="en-US" altLang="en-US" sz="2400" b="1" i="1" dirty="0">
                <a:solidFill>
                  <a:srgbClr val="FF0000"/>
                </a:solidFill>
                <a:effectLst>
                  <a:outerShdw blurRad="38100" dist="38100" dir="2700000" algn="tl">
                    <a:srgbClr val="FFFFFF"/>
                  </a:outerShdw>
                </a:effectLst>
                <a:latin typeface="Arial" panose="020B0604020202020204" pitchFamily="34" charset="0"/>
              </a:rPr>
              <a:t> "abnormal"</a:t>
            </a:r>
          </a:p>
        </p:txBody>
      </p:sp>
      <p:sp>
        <p:nvSpPr>
          <p:cNvPr id="14" name="Text Box 12">
            <a:extLst>
              <a:ext uri="{FF2B5EF4-FFF2-40B4-BE49-F238E27FC236}">
                <a16:creationId xmlns:a16="http://schemas.microsoft.com/office/drawing/2014/main" id="{7EF08D44-5CD9-B9E5-BEE1-D6286482A601}"/>
              </a:ext>
            </a:extLst>
          </p:cNvPr>
          <p:cNvSpPr txBox="1">
            <a:spLocks noChangeArrowheads="1"/>
          </p:cNvSpPr>
          <p:nvPr/>
        </p:nvSpPr>
        <p:spPr bwMode="auto">
          <a:xfrm>
            <a:off x="5233988" y="4859338"/>
            <a:ext cx="3159125" cy="830262"/>
          </a:xfrm>
          <a:prstGeom prst="rect">
            <a:avLst/>
          </a:prstGeom>
          <a:solidFill>
            <a:srgbClr val="66FFFF"/>
          </a:solidFill>
          <a:ln w="19050">
            <a:solidFill>
              <a:schemeClr val="tx1"/>
            </a:solidFill>
            <a:miter lim="800000"/>
            <a:headEnd/>
            <a:tailEnd/>
          </a:ln>
          <a:effectLst/>
        </p:spPr>
        <p:txBody>
          <a:bodyPr rIns="0">
            <a:spAutoFit/>
          </a:bodyPr>
          <a:lstStyle/>
          <a:p>
            <a:pPr>
              <a:spcBef>
                <a:spcPct val="50000"/>
              </a:spcBef>
              <a:defRPr/>
            </a:pPr>
            <a:r>
              <a:rPr lang="en-US" altLang="en-US" sz="2400" b="1" i="1" dirty="0">
                <a:solidFill>
                  <a:srgbClr val="0000FF"/>
                </a:solidFill>
                <a:effectLst>
                  <a:outerShdw blurRad="38100" dist="38100" dir="2700000" algn="tl">
                    <a:srgbClr val="FFFFFF"/>
                  </a:outerShdw>
                </a:effectLst>
                <a:latin typeface="Arial" panose="020B0604020202020204" pitchFamily="34" charset="0"/>
              </a:rPr>
              <a:t>Control lines are not couch potatoes</a:t>
            </a:r>
          </a:p>
        </p:txBody>
      </p:sp>
    </p:spTree>
    <p:extLst>
      <p:ext uri="{BB962C8B-B14F-4D97-AF65-F5344CB8AC3E}">
        <p14:creationId xmlns:p14="http://schemas.microsoft.com/office/powerpoint/2010/main" val="3484813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41195"/>
                                        </p:tgtEl>
                                        <p:attrNameLst>
                                          <p:attrName>style.visibility</p:attrName>
                                        </p:attrNameLst>
                                      </p:cBhvr>
                                      <p:to>
                                        <p:strVal val="visible"/>
                                      </p:to>
                                    </p:set>
                                    <p:anim calcmode="lin" valueType="num">
                                      <p:cBhvr additive="base">
                                        <p:cTn id="7" dur="500" fill="hold"/>
                                        <p:tgtEl>
                                          <p:spTgt spid="2141195"/>
                                        </p:tgtEl>
                                        <p:attrNameLst>
                                          <p:attrName>ppt_x</p:attrName>
                                        </p:attrNameLst>
                                      </p:cBhvr>
                                      <p:tavLst>
                                        <p:tav tm="0">
                                          <p:val>
                                            <p:strVal val="0-#ppt_w/2"/>
                                          </p:val>
                                        </p:tav>
                                        <p:tav tm="100000">
                                          <p:val>
                                            <p:strVal val="#ppt_x"/>
                                          </p:val>
                                        </p:tav>
                                      </p:tavLst>
                                    </p:anim>
                                    <p:anim calcmode="lin" valueType="num">
                                      <p:cBhvr additive="base">
                                        <p:cTn id="8" dur="500" fill="hold"/>
                                        <p:tgtEl>
                                          <p:spTgt spid="2141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41196"/>
                                        </p:tgtEl>
                                        <p:attrNameLst>
                                          <p:attrName>style.visibility</p:attrName>
                                        </p:attrNameLst>
                                      </p:cBhvr>
                                      <p:to>
                                        <p:strVal val="visible"/>
                                      </p:to>
                                    </p:set>
                                    <p:anim calcmode="lin" valueType="num">
                                      <p:cBhvr additive="base">
                                        <p:cTn id="13" dur="500" fill="hold"/>
                                        <p:tgtEl>
                                          <p:spTgt spid="2141196"/>
                                        </p:tgtEl>
                                        <p:attrNameLst>
                                          <p:attrName>ppt_x</p:attrName>
                                        </p:attrNameLst>
                                      </p:cBhvr>
                                      <p:tavLst>
                                        <p:tav tm="0">
                                          <p:val>
                                            <p:strVal val="1+#ppt_w/2"/>
                                          </p:val>
                                        </p:tav>
                                        <p:tav tm="100000">
                                          <p:val>
                                            <p:strVal val="#ppt_x"/>
                                          </p:val>
                                        </p:tav>
                                      </p:tavLst>
                                    </p:anim>
                                    <p:anim calcmode="lin" valueType="num">
                                      <p:cBhvr additive="base">
                                        <p:cTn id="14" dur="500" fill="hold"/>
                                        <p:tgtEl>
                                          <p:spTgt spid="21411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1+#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1195" grpId="0" animBg="1"/>
      <p:bldP spid="2141196" grpId="0" animBg="1"/>
      <p:bldP spid="1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Number Placeholder 3">
            <a:extLst>
              <a:ext uri="{FF2B5EF4-FFF2-40B4-BE49-F238E27FC236}">
                <a16:creationId xmlns:a16="http://schemas.microsoft.com/office/drawing/2014/main" id="{4F67DFED-359F-7666-78D6-9659FE9DEDF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6DF5AA89-8905-4CC9-8AFE-3C54B0F1E8AD}" type="slidenum">
              <a:rPr lang="en-US" altLang="en-US" sz="1400"/>
              <a:pPr>
                <a:spcBef>
                  <a:spcPct val="0"/>
                </a:spcBef>
                <a:buFontTx/>
                <a:buNone/>
              </a:pPr>
              <a:t>76</a:t>
            </a:fld>
            <a:endParaRPr lang="en-US" altLang="en-US" sz="1400"/>
          </a:p>
        </p:txBody>
      </p:sp>
      <p:pic>
        <p:nvPicPr>
          <p:cNvPr id="118787" name="Picture 2" descr="Garland Mouse Femur1_crop_40">
            <a:extLst>
              <a:ext uri="{FF2B5EF4-FFF2-40B4-BE49-F238E27FC236}">
                <a16:creationId xmlns:a16="http://schemas.microsoft.com/office/drawing/2014/main" id="{25F7605F-426C-75FA-3E59-9C1F77695B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1274763"/>
            <a:ext cx="1641475" cy="5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3" descr="Garland Mouse Tibia_crop_40">
            <a:extLst>
              <a:ext uri="{FF2B5EF4-FFF2-40B4-BE49-F238E27FC236}">
                <a16:creationId xmlns:a16="http://schemas.microsoft.com/office/drawing/2014/main" id="{24AA0961-89D1-A00B-F96F-1974D11CDC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279525"/>
            <a:ext cx="1554163" cy="544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9" name="Line 4">
            <a:extLst>
              <a:ext uri="{FF2B5EF4-FFF2-40B4-BE49-F238E27FC236}">
                <a16:creationId xmlns:a16="http://schemas.microsoft.com/office/drawing/2014/main" id="{4AA8323A-AEBC-FBEB-7AF6-865AD51A436A}"/>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45285" name="Text Box 5">
            <a:extLst>
              <a:ext uri="{FF2B5EF4-FFF2-40B4-BE49-F238E27FC236}">
                <a16:creationId xmlns:a16="http://schemas.microsoft.com/office/drawing/2014/main" id="{E62EECED-C3F2-1A29-9131-EA23D859A7B5}"/>
              </a:ext>
            </a:extLst>
          </p:cNvPr>
          <p:cNvSpPr txBox="1">
            <a:spLocks noChangeArrowheads="1"/>
          </p:cNvSpPr>
          <p:nvPr/>
        </p:nvSpPr>
        <p:spPr bwMode="auto">
          <a:xfrm>
            <a:off x="1752600" y="106363"/>
            <a:ext cx="5638800" cy="73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dirty="0">
                <a:effectLst>
                  <a:outerShdw blurRad="38100" dist="38100" dir="2700000" algn="tl">
                    <a:srgbClr val="C0C0C0"/>
                  </a:outerShdw>
                </a:effectLst>
                <a:latin typeface="Arial" panose="020B0604020202020204" pitchFamily="34" charset="0"/>
              </a:rPr>
              <a:t>Exercise Adaptations</a:t>
            </a:r>
            <a:endParaRPr lang="en-US" altLang="en-US" sz="4200" b="1" dirty="0">
              <a:solidFill>
                <a:srgbClr val="FF0000"/>
              </a:solidFill>
              <a:effectLst>
                <a:outerShdw blurRad="38100" dist="38100" dir="2700000" algn="tl">
                  <a:srgbClr val="C0C0C0"/>
                </a:outerShdw>
              </a:effectLst>
              <a:latin typeface="Arial" panose="020B0604020202020204" pitchFamily="34" charset="0"/>
            </a:endParaRPr>
          </a:p>
        </p:txBody>
      </p:sp>
      <p:sp>
        <p:nvSpPr>
          <p:cNvPr id="118791" name="Text Box 6">
            <a:extLst>
              <a:ext uri="{FF2B5EF4-FFF2-40B4-BE49-F238E27FC236}">
                <a16:creationId xmlns:a16="http://schemas.microsoft.com/office/drawing/2014/main" id="{41CFBE4D-92B1-53B1-30DF-3B5FC104C0DE}"/>
              </a:ext>
            </a:extLst>
          </p:cNvPr>
          <p:cNvSpPr txBox="1">
            <a:spLocks noChangeArrowheads="1"/>
          </p:cNvSpPr>
          <p:nvPr/>
        </p:nvSpPr>
        <p:spPr bwMode="auto">
          <a:xfrm>
            <a:off x="196850" y="1117600"/>
            <a:ext cx="8459788" cy="559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400" b="1">
                <a:solidFill>
                  <a:srgbClr val="0000FF"/>
                </a:solidFill>
                <a:latin typeface="Arial" panose="020B0604020202020204" pitchFamily="34" charset="0"/>
              </a:rPr>
              <a:t>Thicker Femurs and</a:t>
            </a:r>
            <a:br>
              <a:rPr lang="en-US" altLang="en-US" sz="3400" b="1">
                <a:solidFill>
                  <a:srgbClr val="0000FF"/>
                </a:solidFill>
                <a:latin typeface="Arial" panose="020B0604020202020204" pitchFamily="34" charset="0"/>
              </a:rPr>
            </a:br>
            <a:r>
              <a:rPr lang="en-US" altLang="en-US" sz="3400" b="1">
                <a:solidFill>
                  <a:srgbClr val="0000FF"/>
                </a:solidFill>
                <a:latin typeface="Arial" panose="020B0604020202020204" pitchFamily="34" charset="0"/>
              </a:rPr>
              <a:t>Tibiafibulas</a:t>
            </a:r>
          </a:p>
          <a:p>
            <a:pPr>
              <a:spcBef>
                <a:spcPct val="0"/>
              </a:spcBef>
              <a:buFontTx/>
              <a:buNone/>
            </a:pPr>
            <a:r>
              <a:rPr lang="en-US" altLang="en-US" sz="3400">
                <a:solidFill>
                  <a:srgbClr val="0000FF"/>
                </a:solidFill>
                <a:latin typeface="Arial" panose="020B0604020202020204" pitchFamily="34" charset="0"/>
              </a:rPr>
              <a:t>	(but </a:t>
            </a:r>
            <a:r>
              <a:rPr lang="en-US" altLang="en-US" sz="3400" i="1" u="sng">
                <a:solidFill>
                  <a:srgbClr val="0000FF"/>
                </a:solidFill>
                <a:latin typeface="Arial" panose="020B0604020202020204" pitchFamily="34" charset="0"/>
              </a:rPr>
              <a:t>not</a:t>
            </a:r>
            <a:r>
              <a:rPr lang="en-US" altLang="en-US" sz="3400">
                <a:solidFill>
                  <a:srgbClr val="0000FF"/>
                </a:solidFill>
                <a:latin typeface="Arial" panose="020B0604020202020204" pitchFamily="34" charset="0"/>
              </a:rPr>
              <a:t> longer)</a:t>
            </a:r>
          </a:p>
          <a:p>
            <a:pPr>
              <a:spcBef>
                <a:spcPct val="0"/>
              </a:spcBef>
              <a:buFontTx/>
              <a:buNone/>
            </a:pPr>
            <a:endParaRPr lang="en-US" altLang="en-US" sz="2800">
              <a:latin typeface="Arial" panose="020B0604020202020204" pitchFamily="34" charset="0"/>
            </a:endParaRPr>
          </a:p>
          <a:p>
            <a:pPr>
              <a:spcBef>
                <a:spcPct val="30000"/>
              </a:spcBef>
              <a:buFontTx/>
              <a:buNone/>
            </a:pPr>
            <a:endParaRPr lang="en-US" altLang="en-US" sz="2400">
              <a:latin typeface="Arial" panose="020B0604020202020204" pitchFamily="34" charset="0"/>
            </a:endParaRPr>
          </a:p>
          <a:p>
            <a:pPr>
              <a:spcBef>
                <a:spcPct val="30000"/>
              </a:spcBef>
              <a:buFontTx/>
              <a:buNone/>
            </a:pPr>
            <a:endParaRPr lang="en-US" altLang="en-US" sz="24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2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endParaRPr lang="en-US" altLang="en-US" sz="1000">
              <a:latin typeface="Arial" panose="020B0604020202020204" pitchFamily="34" charset="0"/>
            </a:endParaRPr>
          </a:p>
          <a:p>
            <a:pPr>
              <a:spcBef>
                <a:spcPct val="30000"/>
              </a:spcBef>
              <a:buFontTx/>
              <a:buNone/>
            </a:pPr>
            <a:r>
              <a:rPr lang="en-US" altLang="en-US" sz="1000">
                <a:latin typeface="Arial" panose="020B0604020202020204" pitchFamily="34" charset="0"/>
              </a:rPr>
              <a:t>Gen. 21B Males</a:t>
            </a:r>
          </a:p>
          <a:p>
            <a:pPr>
              <a:spcBef>
                <a:spcPct val="0"/>
              </a:spcBef>
              <a:buFontTx/>
              <a:buNone/>
            </a:pPr>
            <a:r>
              <a:rPr lang="en-US" altLang="en-US" sz="1000">
                <a:latin typeface="Arial" panose="020B0604020202020204" pitchFamily="34" charset="0"/>
              </a:rPr>
              <a:t>  Wheels &amp; No Wheels</a:t>
            </a:r>
          </a:p>
          <a:p>
            <a:pPr>
              <a:spcBef>
                <a:spcPct val="0"/>
              </a:spcBef>
              <a:buFontTx/>
              <a:buNone/>
            </a:pPr>
            <a:r>
              <a:rPr lang="en-US" altLang="en-US" sz="1000">
                <a:latin typeface="Arial" panose="020B0604020202020204" pitchFamily="34" charset="0"/>
              </a:rPr>
              <a:t>  for 2 months</a:t>
            </a:r>
          </a:p>
          <a:p>
            <a:pPr>
              <a:spcBef>
                <a:spcPct val="0"/>
              </a:spcBef>
              <a:buFontTx/>
              <a:buNone/>
            </a:pPr>
            <a:endParaRPr lang="en-US" altLang="en-US" sz="1000">
              <a:latin typeface="Arial" panose="020B0604020202020204" pitchFamily="34" charset="0"/>
            </a:endParaRPr>
          </a:p>
          <a:p>
            <a:pPr>
              <a:spcBef>
                <a:spcPct val="10000"/>
              </a:spcBef>
              <a:buFontTx/>
              <a:buNone/>
            </a:pPr>
            <a:r>
              <a:rPr lang="en-US" altLang="en-US" sz="1000">
                <a:latin typeface="Arial" panose="020B0604020202020204" pitchFamily="34" charset="0"/>
              </a:rPr>
              <a:t>Kelly et al., 2006, </a:t>
            </a:r>
            <a:r>
              <a:rPr lang="en-US" altLang="en-US" sz="1000" i="1">
                <a:latin typeface="Arial" panose="020B0604020202020204" pitchFamily="34" charset="0"/>
              </a:rPr>
              <a:t>Journal of Morphology</a:t>
            </a:r>
            <a:r>
              <a:rPr lang="en-US" altLang="en-US" sz="1000">
                <a:latin typeface="Arial" panose="020B0604020202020204" pitchFamily="34" charset="0"/>
              </a:rPr>
              <a:t>. </a:t>
            </a:r>
          </a:p>
        </p:txBody>
      </p:sp>
      <p:sp>
        <p:nvSpPr>
          <p:cNvPr id="118792" name="Text Box 8">
            <a:extLst>
              <a:ext uri="{FF2B5EF4-FFF2-40B4-BE49-F238E27FC236}">
                <a16:creationId xmlns:a16="http://schemas.microsoft.com/office/drawing/2014/main" id="{BAA1DAB7-4320-3EB1-1D7F-B37D056231A3}"/>
              </a:ext>
            </a:extLst>
          </p:cNvPr>
          <p:cNvSpPr txBox="1">
            <a:spLocks noChangeArrowheads="1"/>
          </p:cNvSpPr>
          <p:nvPr/>
        </p:nvSpPr>
        <p:spPr bwMode="auto">
          <a:xfrm>
            <a:off x="469900" y="2998788"/>
            <a:ext cx="4522788" cy="2547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buFontTx/>
              <a:buNone/>
            </a:pPr>
            <a:r>
              <a:rPr lang="en-US" altLang="en-US" sz="2800" b="1" i="1">
                <a:solidFill>
                  <a:srgbClr val="FF0000"/>
                </a:solidFill>
                <a:latin typeface="Arial" panose="020B0604020202020204" pitchFamily="34" charset="0"/>
              </a:rPr>
              <a:t>Possibly caused by their greater physical activity, even in cages, which would be termed an indirect pleiotropic effect of “activity genes.”</a:t>
            </a:r>
            <a:endParaRPr lang="en-US" altLang="en-US" sz="2800">
              <a:latin typeface="Arial" panose="020B0604020202020204" pitchFamily="34" charset="0"/>
            </a:endParaRPr>
          </a:p>
        </p:txBody>
      </p:sp>
    </p:spTree>
    <p:extLst>
      <p:ext uri="{BB962C8B-B14F-4D97-AF65-F5344CB8AC3E}">
        <p14:creationId xmlns:p14="http://schemas.microsoft.com/office/powerpoint/2010/main" val="1044146811"/>
      </p:ext>
    </p:extLst>
  </p:cSld>
  <p:clrMapOvr>
    <a:masterClrMapping/>
  </p:clrMapOvr>
  <p:transition>
    <p:wipe dir="d"/>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Number Placeholder 6">
            <a:extLst>
              <a:ext uri="{FF2B5EF4-FFF2-40B4-BE49-F238E27FC236}">
                <a16:creationId xmlns:a16="http://schemas.microsoft.com/office/drawing/2014/main" id="{7418014E-A76C-A39F-0DB0-18A6C8E47DEF}"/>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0C430285-320F-4BA1-94A7-BC3E596016DC}" type="slidenum">
              <a:rPr lang="en-US" altLang="en-US" sz="1400"/>
              <a:pPr>
                <a:spcBef>
                  <a:spcPct val="0"/>
                </a:spcBef>
                <a:buFontTx/>
                <a:buNone/>
              </a:pPr>
              <a:t>77</a:t>
            </a:fld>
            <a:endParaRPr lang="en-US" altLang="en-US" sz="1400"/>
          </a:p>
        </p:txBody>
      </p:sp>
      <p:pic>
        <p:nvPicPr>
          <p:cNvPr id="110595" name="Picture 2" descr="Sprint_Speed_Meek_DSCF1321">
            <a:extLst>
              <a:ext uri="{FF2B5EF4-FFF2-40B4-BE49-F238E27FC236}">
                <a16:creationId xmlns:a16="http://schemas.microsoft.com/office/drawing/2014/main" id="{6A7B2E6A-30A3-49F5-00BE-D67315492E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0500" y="0"/>
            <a:ext cx="51435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6" name="Rectangle 3">
            <a:extLst>
              <a:ext uri="{FF2B5EF4-FFF2-40B4-BE49-F238E27FC236}">
                <a16:creationId xmlns:a16="http://schemas.microsoft.com/office/drawing/2014/main" id="{C88D3E6F-8EA4-5517-1E92-1058F031D401}"/>
              </a:ext>
            </a:extLst>
          </p:cNvPr>
          <p:cNvSpPr>
            <a:spLocks noChangeArrowheads="1"/>
          </p:cNvSpPr>
          <p:nvPr/>
        </p:nvSpPr>
        <p:spPr bwMode="auto">
          <a:xfrm>
            <a:off x="3157538" y="0"/>
            <a:ext cx="1355725" cy="69215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461252" name="Rectangle 4">
            <a:extLst>
              <a:ext uri="{FF2B5EF4-FFF2-40B4-BE49-F238E27FC236}">
                <a16:creationId xmlns:a16="http://schemas.microsoft.com/office/drawing/2014/main" id="{3EB5D751-0B64-EA5E-5D86-F149469E2393}"/>
              </a:ext>
            </a:extLst>
          </p:cNvPr>
          <p:cNvSpPr>
            <a:spLocks noGrp="1" noChangeArrowheads="1"/>
          </p:cNvSpPr>
          <p:nvPr>
            <p:ph type="title"/>
          </p:nvPr>
        </p:nvSpPr>
        <p:spPr>
          <a:xfrm>
            <a:off x="369888" y="1571625"/>
            <a:ext cx="3740150" cy="3503613"/>
          </a:xfrm>
          <a:solidFill>
            <a:schemeClr val="bg1"/>
          </a:solidFill>
        </p:spPr>
        <p:txBody>
          <a:bodyPr>
            <a:spAutoFit/>
          </a:bodyPr>
          <a:lstStyle/>
          <a:p>
            <a:pPr algn="l">
              <a:defRPr/>
            </a:pPr>
            <a:r>
              <a:rPr lang="en-US" altLang="en-US" sz="3200" b="1" dirty="0">
                <a:solidFill>
                  <a:schemeClr val="tx1"/>
                </a:solidFill>
                <a:effectLst>
                  <a:outerShdw blurRad="38100" dist="38100" dir="2700000" algn="tl">
                    <a:srgbClr val="C0C0C0"/>
                  </a:outerShdw>
                </a:effectLst>
                <a:latin typeface="Arial" panose="020B0604020202020204" pitchFamily="34" charset="0"/>
              </a:rPr>
              <a:t>No Difference in Maximal Sprint Speed on a</a:t>
            </a:r>
            <a:br>
              <a:rPr lang="en-US" altLang="en-US" sz="3200" b="1" dirty="0">
                <a:solidFill>
                  <a:schemeClr val="tx1"/>
                </a:solidFill>
                <a:effectLst>
                  <a:outerShdw blurRad="38100" dist="38100" dir="2700000" algn="tl">
                    <a:srgbClr val="C0C0C0"/>
                  </a:outerShdw>
                </a:effectLst>
                <a:latin typeface="Arial" panose="020B0604020202020204" pitchFamily="34" charset="0"/>
              </a:rPr>
            </a:br>
            <a:r>
              <a:rPr lang="en-US" altLang="en-US" sz="3200" b="1" dirty="0">
                <a:solidFill>
                  <a:schemeClr val="tx1"/>
                </a:solidFill>
                <a:effectLst>
                  <a:outerShdw blurRad="38100" dist="38100" dir="2700000" algn="tl">
                    <a:srgbClr val="C0C0C0"/>
                  </a:outerShdw>
                </a:effectLst>
                <a:latin typeface="Arial" panose="020B0604020202020204" pitchFamily="34" charset="0"/>
              </a:rPr>
              <a:t>6-meter Photocell-timed Racetrack:</a:t>
            </a:r>
            <a:br>
              <a:rPr lang="en-US" altLang="en-US" sz="3200" b="1" dirty="0">
                <a:solidFill>
                  <a:schemeClr val="tx1"/>
                </a:solidFill>
                <a:effectLst>
                  <a:outerShdw blurRad="38100" dist="38100" dir="2700000" algn="tl">
                    <a:srgbClr val="C0C0C0"/>
                  </a:outerShdw>
                </a:effectLst>
                <a:latin typeface="Arial" panose="020B0604020202020204" pitchFamily="34" charset="0"/>
              </a:rPr>
            </a:br>
            <a:br>
              <a:rPr lang="en-US" altLang="en-US" sz="3200" b="1" dirty="0">
                <a:solidFill>
                  <a:schemeClr val="tx1"/>
                </a:solidFill>
                <a:effectLst>
                  <a:outerShdw blurRad="38100" dist="38100" dir="2700000" algn="tl">
                    <a:srgbClr val="C0C0C0"/>
                  </a:outerShdw>
                </a:effectLst>
                <a:latin typeface="Arial" panose="020B0604020202020204" pitchFamily="34" charset="0"/>
              </a:rPr>
            </a:br>
            <a:r>
              <a:rPr lang="en-US" altLang="en-US" sz="3200" b="1" dirty="0">
                <a:solidFill>
                  <a:srgbClr val="FF0000"/>
                </a:solidFill>
                <a:effectLst>
                  <a:outerShdw blurRad="38100" dist="38100" dir="2700000" algn="tl">
                    <a:srgbClr val="C0C0C0"/>
                  </a:outerShdw>
                </a:effectLst>
                <a:latin typeface="Arial" panose="020B0604020202020204" pitchFamily="34" charset="0"/>
              </a:rPr>
              <a:t>No Trade-off</a:t>
            </a:r>
          </a:p>
        </p:txBody>
      </p:sp>
    </p:spTree>
    <p:extLst>
      <p:ext uri="{BB962C8B-B14F-4D97-AF65-F5344CB8AC3E}">
        <p14:creationId xmlns:p14="http://schemas.microsoft.com/office/powerpoint/2010/main" val="122016061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18AE2F6-760B-B262-671F-B5EECEE23431}"/>
              </a:ext>
            </a:extLst>
          </p:cNvPr>
          <p:cNvSpPr>
            <a:spLocks noGrp="1"/>
          </p:cNvSpPr>
          <p:nvPr>
            <p:ph type="sldNum" sz="quarter" idx="12"/>
          </p:nvPr>
        </p:nvSpPr>
        <p:spPr/>
        <p:txBody>
          <a:bodyPr/>
          <a:lstStyle/>
          <a:p>
            <a:fld id="{F2EBF8DB-748E-4716-A668-49B02690F042}" type="slidenum">
              <a:rPr lang="en-US" altLang="en-US" smtClean="0"/>
              <a:pPr/>
              <a:t>78</a:t>
            </a:fld>
            <a:endParaRPr lang="en-US" altLang="en-US"/>
          </a:p>
        </p:txBody>
      </p:sp>
    </p:spTree>
    <p:extLst>
      <p:ext uri="{BB962C8B-B14F-4D97-AF65-F5344CB8AC3E}">
        <p14:creationId xmlns:p14="http://schemas.microsoft.com/office/powerpoint/2010/main" val="321444143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Number Placeholder 3">
            <a:extLst>
              <a:ext uri="{FF2B5EF4-FFF2-40B4-BE49-F238E27FC236}">
                <a16:creationId xmlns:a16="http://schemas.microsoft.com/office/drawing/2014/main" id="{DE6CB799-B24F-A504-890D-BA425E45B1C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A08C4531-96E4-4D5F-899C-666E338E8FF3}" type="slidenum">
              <a:rPr lang="en-US" altLang="en-US" sz="1400"/>
              <a:pPr>
                <a:spcBef>
                  <a:spcPct val="0"/>
                </a:spcBef>
                <a:buFontTx/>
                <a:buNone/>
              </a:pPr>
              <a:t>79</a:t>
            </a:fld>
            <a:endParaRPr lang="en-US" altLang="en-US" sz="1400"/>
          </a:p>
        </p:txBody>
      </p:sp>
      <p:sp>
        <p:nvSpPr>
          <p:cNvPr id="137219" name="Text Box 2">
            <a:extLst>
              <a:ext uri="{FF2B5EF4-FFF2-40B4-BE49-F238E27FC236}">
                <a16:creationId xmlns:a16="http://schemas.microsoft.com/office/drawing/2014/main" id="{090C8259-20C6-1079-F2E7-6FEA65167CCF}"/>
              </a:ext>
            </a:extLst>
          </p:cNvPr>
          <p:cNvSpPr txBox="1">
            <a:spLocks noChangeArrowheads="1"/>
          </p:cNvSpPr>
          <p:nvPr/>
        </p:nvSpPr>
        <p:spPr bwMode="auto">
          <a:xfrm>
            <a:off x="131763" y="1117600"/>
            <a:ext cx="8929687" cy="3354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ts val="1200"/>
              </a:spcAft>
              <a:buFontTx/>
              <a:buNone/>
            </a:pPr>
            <a:r>
              <a:rPr lang="en-US" altLang="en-US" b="1">
                <a:solidFill>
                  <a:srgbClr val="0000FF"/>
                </a:solidFill>
                <a:latin typeface="Arial" panose="020B0604020202020204" pitchFamily="34" charset="0"/>
              </a:rPr>
              <a:t>Reduced Hindlimb Muscle Mass</a:t>
            </a:r>
            <a:br>
              <a:rPr lang="en-US" altLang="en-US" b="1">
                <a:solidFill>
                  <a:srgbClr val="0000FF"/>
                </a:solidFill>
                <a:latin typeface="Arial" panose="020B0604020202020204" pitchFamily="34" charset="0"/>
              </a:rPr>
            </a:br>
            <a:r>
              <a:rPr lang="en-US" altLang="en-US">
                <a:solidFill>
                  <a:srgbClr val="0000FF"/>
                </a:solidFill>
                <a:latin typeface="Arial" panose="020B0604020202020204" pitchFamily="34" charset="0"/>
              </a:rPr>
              <a:t>(adjusted for differences in body mass)</a:t>
            </a:r>
          </a:p>
          <a:p>
            <a:pPr>
              <a:spcBef>
                <a:spcPct val="0"/>
              </a:spcBef>
              <a:spcAft>
                <a:spcPts val="1200"/>
              </a:spcAft>
              <a:buFontTx/>
              <a:buNone/>
            </a:pPr>
            <a:r>
              <a:rPr lang="en-US" altLang="en-US" b="1">
                <a:solidFill>
                  <a:srgbClr val="0000FF"/>
                </a:solidFill>
                <a:latin typeface="Arial" panose="020B0604020202020204" pitchFamily="34" charset="0"/>
              </a:rPr>
              <a:t>Fewer Type IIB fibers in Most Muscles</a:t>
            </a:r>
          </a:p>
          <a:p>
            <a:pPr>
              <a:spcBef>
                <a:spcPct val="0"/>
              </a:spcBef>
              <a:spcAft>
                <a:spcPts val="1200"/>
              </a:spcAft>
              <a:buFontTx/>
              <a:buNone/>
            </a:pPr>
            <a:r>
              <a:rPr lang="en-US" altLang="en-US" b="1">
                <a:solidFill>
                  <a:srgbClr val="0000FF"/>
                </a:solidFill>
                <a:latin typeface="Arial" panose="020B0604020202020204" pitchFamily="34" charset="0"/>
              </a:rPr>
              <a:t>Increased Insulin-Stimulated</a:t>
            </a:r>
            <a:br>
              <a:rPr lang="en-US" altLang="en-US" b="1">
                <a:solidFill>
                  <a:srgbClr val="0000FF"/>
                </a:solidFill>
                <a:latin typeface="Arial" panose="020B0604020202020204" pitchFamily="34" charset="0"/>
              </a:rPr>
            </a:br>
            <a:r>
              <a:rPr lang="en-US" altLang="en-US" b="1">
                <a:solidFill>
                  <a:srgbClr val="0000FF"/>
                </a:solidFill>
                <a:latin typeface="Arial" panose="020B0604020202020204" pitchFamily="34" charset="0"/>
              </a:rPr>
              <a:t>Glucose Uptake</a:t>
            </a:r>
            <a:r>
              <a:rPr lang="en-US" altLang="en-US">
                <a:solidFill>
                  <a:srgbClr val="0000FF"/>
                </a:solidFill>
                <a:latin typeface="Arial" panose="020B0604020202020204" pitchFamily="34" charset="0"/>
              </a:rPr>
              <a:t> of isolated</a:t>
            </a:r>
            <a:br>
              <a:rPr lang="en-US" altLang="en-US">
                <a:solidFill>
                  <a:srgbClr val="0000FF"/>
                </a:solidFill>
                <a:latin typeface="Arial" panose="020B0604020202020204" pitchFamily="34" charset="0"/>
              </a:rPr>
            </a:br>
            <a:r>
              <a:rPr lang="en-US" altLang="en-US">
                <a:solidFill>
                  <a:srgbClr val="0000FF"/>
                </a:solidFill>
                <a:latin typeface="Arial" panose="020B0604020202020204" pitchFamily="34" charset="0"/>
              </a:rPr>
              <a:t>extensor digitorum longus</a:t>
            </a:r>
          </a:p>
        </p:txBody>
      </p:sp>
      <p:sp>
        <p:nvSpPr>
          <p:cNvPr id="137220" name="Line 4">
            <a:extLst>
              <a:ext uri="{FF2B5EF4-FFF2-40B4-BE49-F238E27FC236}">
                <a16:creationId xmlns:a16="http://schemas.microsoft.com/office/drawing/2014/main" id="{34F308B4-AA02-5E4E-786C-2DBA7864E494}"/>
              </a:ext>
            </a:extLst>
          </p:cNvPr>
          <p:cNvSpPr>
            <a:spLocks noChangeShapeType="1"/>
          </p:cNvSpPr>
          <p:nvPr/>
        </p:nvSpPr>
        <p:spPr bwMode="auto">
          <a:xfrm>
            <a:off x="228600" y="941388"/>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8117" name="Text Box 5">
            <a:extLst>
              <a:ext uri="{FF2B5EF4-FFF2-40B4-BE49-F238E27FC236}">
                <a16:creationId xmlns:a16="http://schemas.microsoft.com/office/drawing/2014/main" id="{69E00413-5820-EF4E-7FC1-982B3FC463D7}"/>
              </a:ext>
            </a:extLst>
          </p:cNvPr>
          <p:cNvSpPr txBox="1">
            <a:spLocks noChangeArrowheads="1"/>
          </p:cNvSpPr>
          <p:nvPr/>
        </p:nvSpPr>
        <p:spPr bwMode="auto">
          <a:xfrm>
            <a:off x="1752600" y="106363"/>
            <a:ext cx="5638800" cy="73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lang="en-US" altLang="en-US" sz="4200" b="1">
                <a:effectLst>
                  <a:outerShdw blurRad="38100" dist="38100" dir="2700000" algn="tl">
                    <a:srgbClr val="C0C0C0"/>
                  </a:outerShdw>
                </a:effectLst>
                <a:latin typeface="Arial" panose="020B0604020202020204" pitchFamily="34" charset="0"/>
              </a:rPr>
              <a:t>Exercise Adaptations</a:t>
            </a:r>
            <a:endParaRPr lang="en-US" altLang="en-US" sz="4200" b="1">
              <a:solidFill>
                <a:srgbClr val="FF0000"/>
              </a:solidFill>
              <a:effectLst>
                <a:outerShdw blurRad="38100" dist="38100" dir="2700000" algn="tl">
                  <a:srgbClr val="C0C0C0"/>
                </a:outerShdw>
              </a:effectLst>
              <a:latin typeface="Arial" panose="020B0604020202020204" pitchFamily="34" charset="0"/>
            </a:endParaRPr>
          </a:p>
        </p:txBody>
      </p:sp>
      <p:pic>
        <p:nvPicPr>
          <p:cNvPr id="137222" name="Picture 3" descr="Muscle_spiralnotebook">
            <a:extLst>
              <a:ext uri="{FF2B5EF4-FFF2-40B4-BE49-F238E27FC236}">
                <a16:creationId xmlns:a16="http://schemas.microsoft.com/office/drawing/2014/main" id="{F72AFDD8-DFBB-3BB8-1A24-D7705B1749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4676775"/>
            <a:ext cx="18669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23" name="Picture 3" descr="Marathon_ingnycm203">
            <a:extLst>
              <a:ext uri="{FF2B5EF4-FFF2-40B4-BE49-F238E27FC236}">
                <a16:creationId xmlns:a16="http://schemas.microsoft.com/office/drawing/2014/main" id="{B2E9CBED-48CF-CB83-E92E-588E233D8E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80125" y="2946400"/>
            <a:ext cx="2606675" cy="391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wipe di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Number Placeholder 5">
            <a:extLst>
              <a:ext uri="{FF2B5EF4-FFF2-40B4-BE49-F238E27FC236}">
                <a16:creationId xmlns:a16="http://schemas.microsoft.com/office/drawing/2014/main" id="{5824626E-2F2A-EA45-745C-F3C32E547FC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C6DEF68-5679-4AAD-A24A-5F07C18CB597}" type="slidenum">
              <a:rPr lang="en-US" altLang="en-US" sz="1400"/>
              <a:pPr>
                <a:spcBef>
                  <a:spcPct val="0"/>
                </a:spcBef>
                <a:buFontTx/>
                <a:buNone/>
              </a:pPr>
              <a:t>8</a:t>
            </a:fld>
            <a:endParaRPr lang="en-US" altLang="en-US" sz="1400"/>
          </a:p>
        </p:txBody>
      </p:sp>
      <p:sp>
        <p:nvSpPr>
          <p:cNvPr id="38915" name="Rectangle 2">
            <a:extLst>
              <a:ext uri="{FF2B5EF4-FFF2-40B4-BE49-F238E27FC236}">
                <a16:creationId xmlns:a16="http://schemas.microsoft.com/office/drawing/2014/main" id="{757D1276-04F2-FDA2-B775-A62BCE0F183C}"/>
              </a:ext>
            </a:extLst>
          </p:cNvPr>
          <p:cNvSpPr>
            <a:spLocks noGrp="1" noChangeArrowheads="1"/>
          </p:cNvSpPr>
          <p:nvPr>
            <p:ph type="body" idx="1"/>
          </p:nvPr>
        </p:nvSpPr>
        <p:spPr>
          <a:xfrm>
            <a:off x="176213" y="922338"/>
            <a:ext cx="8872537" cy="5578475"/>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Selective breeding for high voluntary activity levels will lead to changes in both </a:t>
            </a:r>
            <a:r>
              <a:rPr lang="en-US" altLang="en-US" sz="2800" b="1">
                <a:solidFill>
                  <a:srgbClr val="FF0000"/>
                </a:solidFill>
                <a:latin typeface="Arial" panose="020B0604020202020204" pitchFamily="34" charset="0"/>
              </a:rPr>
              <a:t>motivation</a:t>
            </a:r>
            <a:r>
              <a:rPr lang="en-US" altLang="en-US" sz="2800" b="1">
                <a:latin typeface="Arial" panose="020B0604020202020204" pitchFamily="34" charset="0"/>
              </a:rPr>
              <a:t> and </a:t>
            </a:r>
            <a:r>
              <a:rPr lang="en-US" altLang="en-US" sz="2800" b="1">
                <a:solidFill>
                  <a:srgbClr val="FF0000"/>
                </a:solidFill>
                <a:latin typeface="Arial" panose="020B0604020202020204" pitchFamily="34" charset="0"/>
              </a:rPr>
              <a:t>ability</a:t>
            </a:r>
            <a:r>
              <a:rPr lang="en-US" altLang="en-US" sz="2800" b="1">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Subordinate traits will involve both </a:t>
            </a:r>
            <a:r>
              <a:rPr lang="en-US" altLang="en-US" sz="2800" b="1">
                <a:solidFill>
                  <a:srgbClr val="FF0000"/>
                </a:solidFill>
                <a:latin typeface="Arial" panose="020B0604020202020204" pitchFamily="34" charset="0"/>
              </a:rPr>
              <a:t>neurobiology</a:t>
            </a:r>
            <a:r>
              <a:rPr lang="en-US" altLang="en-US" sz="2800" b="1">
                <a:latin typeface="Arial" panose="020B0604020202020204" pitchFamily="34" charset="0"/>
              </a:rPr>
              <a:t> and </a:t>
            </a:r>
            <a:r>
              <a:rPr lang="en-US" altLang="en-US" sz="2800" b="1">
                <a:solidFill>
                  <a:srgbClr val="FF0000"/>
                </a:solidFill>
                <a:latin typeface="Arial" panose="020B0604020202020204" pitchFamily="34" charset="0"/>
              </a:rPr>
              <a:t>exercise physiology</a:t>
            </a:r>
            <a:r>
              <a:rPr lang="en-US" altLang="en-US" sz="2800" b="1">
                <a:latin typeface="Arial" panose="020B0604020202020204" pitchFamily="34" charset="0"/>
              </a:rPr>
              <a:t>.</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This crudely separates into </a:t>
            </a:r>
            <a:r>
              <a:rPr lang="en-US" altLang="en-US" sz="2800" b="1">
                <a:solidFill>
                  <a:srgbClr val="FF0000"/>
                </a:solidFill>
                <a:latin typeface="Arial" panose="020B0604020202020204" pitchFamily="34" charset="0"/>
              </a:rPr>
              <a:t>brain</a:t>
            </a:r>
            <a:r>
              <a:rPr lang="en-US" altLang="en-US" sz="2800" b="1">
                <a:latin typeface="Arial" panose="020B0604020202020204" pitchFamily="34" charset="0"/>
              </a:rPr>
              <a:t> vs. </a:t>
            </a:r>
            <a:r>
              <a:rPr lang="en-US" altLang="en-US" sz="2800" b="1">
                <a:solidFill>
                  <a:srgbClr val="FF0000"/>
                </a:solidFill>
                <a:latin typeface="Arial" panose="020B0604020202020204" pitchFamily="34" charset="0"/>
              </a:rPr>
              <a:t>body</a:t>
            </a:r>
            <a:r>
              <a:rPr lang="en-US" altLang="en-US" sz="2800" b="1">
                <a:latin typeface="Arial" panose="020B0604020202020204" pitchFamily="34" charset="0"/>
              </a:rPr>
              <a:t>, so</a:t>
            </a:r>
            <a:br>
              <a:rPr lang="en-US" altLang="en-US" sz="2800" b="1">
                <a:latin typeface="Arial" panose="020B0604020202020204" pitchFamily="34" charset="0"/>
              </a:rPr>
            </a:br>
            <a:r>
              <a:rPr lang="en-US" altLang="en-US" sz="2800" b="1">
                <a:latin typeface="Arial" panose="020B0604020202020204" pitchFamily="34" charset="0"/>
              </a:rPr>
              <a:t>the structural genes that directly af</a:t>
            </a:r>
            <a:r>
              <a:rPr lang="en-US" altLang="en-US" sz="500" b="1">
                <a:latin typeface="Arial" panose="020B0604020202020204" pitchFamily="34" charset="0"/>
              </a:rPr>
              <a:t> </a:t>
            </a:r>
            <a:r>
              <a:rPr lang="en-US" altLang="en-US" sz="2800" b="1">
                <a:latin typeface="Arial" panose="020B0604020202020204" pitchFamily="34" charset="0"/>
              </a:rPr>
              <a:t>fect motivation vs. ability will be largely dif</a:t>
            </a:r>
            <a:r>
              <a:rPr lang="en-US" altLang="en-US" sz="500" b="1">
                <a:latin typeface="Arial" panose="020B0604020202020204" pitchFamily="34" charset="0"/>
              </a:rPr>
              <a:t> </a:t>
            </a:r>
            <a:r>
              <a:rPr lang="en-US" altLang="en-US" sz="2800" b="1">
                <a:latin typeface="Arial" panose="020B0604020202020204" pitchFamily="34" charset="0"/>
              </a:rPr>
              <a:t>ferent.</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However, upstream </a:t>
            </a:r>
            <a:r>
              <a:rPr lang="en-US" altLang="en-US" sz="2800" b="1">
                <a:solidFill>
                  <a:srgbClr val="FF0000"/>
                </a:solidFill>
                <a:latin typeface="Arial" panose="020B0604020202020204" pitchFamily="34" charset="0"/>
              </a:rPr>
              <a:t>regulatory control</a:t>
            </a:r>
            <a:r>
              <a:rPr lang="en-US" altLang="en-US" sz="2800" b="1">
                <a:latin typeface="Arial" panose="020B0604020202020204" pitchFamily="34" charset="0"/>
              </a:rPr>
              <a:t> of gene expression could share some pathways.</a:t>
            </a:r>
          </a:p>
        </p:txBody>
      </p:sp>
      <p:sp>
        <p:nvSpPr>
          <p:cNvPr id="38916" name="Text Box 3">
            <a:extLst>
              <a:ext uri="{FF2B5EF4-FFF2-40B4-BE49-F238E27FC236}">
                <a16:creationId xmlns:a16="http://schemas.microsoft.com/office/drawing/2014/main" id="{3D6A54F5-DFB3-1FC1-D6A2-F0EAF488D936}"/>
              </a:ext>
            </a:extLst>
          </p:cNvPr>
          <p:cNvSpPr txBox="1">
            <a:spLocks noChangeArrowheads="1"/>
          </p:cNvSpPr>
          <p:nvPr/>
        </p:nvSpPr>
        <p:spPr bwMode="auto">
          <a:xfrm>
            <a:off x="285750" y="47625"/>
            <a:ext cx="865981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General Hypotheses &amp; Predictions</a:t>
            </a:r>
          </a:p>
        </p:txBody>
      </p:sp>
      <p:sp>
        <p:nvSpPr>
          <p:cNvPr id="38917" name="Line 4">
            <a:extLst>
              <a:ext uri="{FF2B5EF4-FFF2-40B4-BE49-F238E27FC236}">
                <a16:creationId xmlns:a16="http://schemas.microsoft.com/office/drawing/2014/main" id="{63B51FCD-59CB-BF05-A22F-2B4CCF4C60F9}"/>
              </a:ext>
            </a:extLst>
          </p:cNvPr>
          <p:cNvSpPr>
            <a:spLocks noChangeShapeType="1"/>
          </p:cNvSpPr>
          <p:nvPr/>
        </p:nvSpPr>
        <p:spPr bwMode="auto">
          <a:xfrm>
            <a:off x="228600" y="79692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Box 1">
            <a:extLst>
              <a:ext uri="{FF2B5EF4-FFF2-40B4-BE49-F238E27FC236}">
                <a16:creationId xmlns:a16="http://schemas.microsoft.com/office/drawing/2014/main" id="{9EC44BC6-C4E4-EEF1-ECB2-DBACC16B6780}"/>
              </a:ext>
            </a:extLst>
          </p:cNvPr>
          <p:cNvSpPr txBox="1">
            <a:spLocks noChangeArrowheads="1"/>
          </p:cNvSpPr>
          <p:nvPr/>
        </p:nvSpPr>
        <p:spPr bwMode="auto">
          <a:xfrm>
            <a:off x="87313" y="6072188"/>
            <a:ext cx="9050337"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latin typeface="Arial" panose="020B0604020202020204" pitchFamily="34" charset="0"/>
                <a:ea typeface="MS PGothic" panose="020B0600070205080204" pitchFamily="34" charset="-128"/>
                <a:cs typeface="Arial" panose="020B0604020202020204" pitchFamily="34" charset="0"/>
              </a:rPr>
              <a:t>Total activity, such as daily movement distance in the wild or revolutions run on a wheel, will be the product of the amount of time spent moving and the average speed.  Both duration and intensity of activity can be limited by either motivation or ability.  In turn, each of these four lowest-level traits is affected by genes, environmental factors, gene-by-environment interactions (not depicted), and epigenetic modifications of genes by environmental factors.</a:t>
            </a:r>
          </a:p>
        </p:txBody>
      </p:sp>
      <p:grpSp>
        <p:nvGrpSpPr>
          <p:cNvPr id="139267" name="Group 27">
            <a:extLst>
              <a:ext uri="{FF2B5EF4-FFF2-40B4-BE49-F238E27FC236}">
                <a16:creationId xmlns:a16="http://schemas.microsoft.com/office/drawing/2014/main" id="{EE15D3A0-2623-375B-FC40-3ABA930509C6}"/>
              </a:ext>
            </a:extLst>
          </p:cNvPr>
          <p:cNvGrpSpPr>
            <a:grpSpLocks/>
          </p:cNvGrpSpPr>
          <p:nvPr/>
        </p:nvGrpSpPr>
        <p:grpSpPr bwMode="auto">
          <a:xfrm>
            <a:off x="2466975" y="1677988"/>
            <a:ext cx="4983163" cy="3405187"/>
            <a:chOff x="3987978" y="1756692"/>
            <a:chExt cx="4982985" cy="3405797"/>
          </a:xfrm>
        </p:grpSpPr>
        <p:grpSp>
          <p:nvGrpSpPr>
            <p:cNvPr id="139270" name="Group 17">
              <a:extLst>
                <a:ext uri="{FF2B5EF4-FFF2-40B4-BE49-F238E27FC236}">
                  <a16:creationId xmlns:a16="http://schemas.microsoft.com/office/drawing/2014/main" id="{13917EC6-A235-8414-900F-ADF019043ACF}"/>
                </a:ext>
              </a:extLst>
            </p:cNvPr>
            <p:cNvGrpSpPr>
              <a:grpSpLocks/>
            </p:cNvGrpSpPr>
            <p:nvPr/>
          </p:nvGrpSpPr>
          <p:grpSpPr bwMode="auto">
            <a:xfrm rot="1058601">
              <a:off x="3997503" y="1756692"/>
              <a:ext cx="1422400" cy="663576"/>
              <a:chOff x="2502" y="1203"/>
              <a:chExt cx="896" cy="418"/>
            </a:xfrm>
          </p:grpSpPr>
          <p:sp>
            <p:nvSpPr>
              <p:cNvPr id="139302" name="Line 14">
                <a:extLst>
                  <a:ext uri="{FF2B5EF4-FFF2-40B4-BE49-F238E27FC236}">
                    <a16:creationId xmlns:a16="http://schemas.microsoft.com/office/drawing/2014/main" id="{1E49D030-95A9-0299-3D4D-3D0EFA27357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303" name="Line 14">
                <a:extLst>
                  <a:ext uri="{FF2B5EF4-FFF2-40B4-BE49-F238E27FC236}">
                    <a16:creationId xmlns:a16="http://schemas.microsoft.com/office/drawing/2014/main" id="{EF4DB538-4190-0EFC-0824-2E3F3541BFDA}"/>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304" name="Text Box 15">
                <a:extLst>
                  <a:ext uri="{FF2B5EF4-FFF2-40B4-BE49-F238E27FC236}">
                    <a16:creationId xmlns:a16="http://schemas.microsoft.com/office/drawing/2014/main" id="{ED63D22C-A38C-463C-A5AC-CEB27412757E}"/>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305" name="Text Box 15">
                <a:extLst>
                  <a:ext uri="{FF2B5EF4-FFF2-40B4-BE49-F238E27FC236}">
                    <a16:creationId xmlns:a16="http://schemas.microsoft.com/office/drawing/2014/main" id="{0CC02A74-6353-2557-DEF5-FF2421C52B1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71" name="Group 26">
              <a:extLst>
                <a:ext uri="{FF2B5EF4-FFF2-40B4-BE49-F238E27FC236}">
                  <a16:creationId xmlns:a16="http://schemas.microsoft.com/office/drawing/2014/main" id="{9E60E56B-0B38-FE1C-9FDE-6209C675E653}"/>
                </a:ext>
              </a:extLst>
            </p:cNvPr>
            <p:cNvGrpSpPr>
              <a:grpSpLocks/>
            </p:cNvGrpSpPr>
            <p:nvPr/>
          </p:nvGrpSpPr>
          <p:grpSpPr bwMode="auto">
            <a:xfrm>
              <a:off x="3987978" y="2151063"/>
              <a:ext cx="4982985" cy="3011426"/>
              <a:chOff x="3987978" y="2151063"/>
              <a:chExt cx="4982985" cy="3011426"/>
            </a:xfrm>
          </p:grpSpPr>
          <p:sp>
            <p:nvSpPr>
              <p:cNvPr id="139272" name="Line 6">
                <a:extLst>
                  <a:ext uri="{FF2B5EF4-FFF2-40B4-BE49-F238E27FC236}">
                    <a16:creationId xmlns:a16="http://schemas.microsoft.com/office/drawing/2014/main" id="{F15EBED1-0A1D-5D7F-F73A-2B8FAC8375FD}"/>
                  </a:ext>
                </a:extLst>
              </p:cNvPr>
              <p:cNvSpPr>
                <a:spLocks noChangeShapeType="1"/>
              </p:cNvSpPr>
              <p:nvPr/>
            </p:nvSpPr>
            <p:spPr bwMode="auto">
              <a:xfrm>
                <a:off x="7296844" y="2338135"/>
                <a:ext cx="735195" cy="843695"/>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73" name="Line 6">
                <a:extLst>
                  <a:ext uri="{FF2B5EF4-FFF2-40B4-BE49-F238E27FC236}">
                    <a16:creationId xmlns:a16="http://schemas.microsoft.com/office/drawing/2014/main" id="{03533484-224A-B7CD-B3C2-845B0AA516BC}"/>
                  </a:ext>
                </a:extLst>
              </p:cNvPr>
              <p:cNvSpPr>
                <a:spLocks noChangeShapeType="1"/>
              </p:cNvSpPr>
              <p:nvPr/>
            </p:nvSpPr>
            <p:spPr bwMode="auto">
              <a:xfrm flipV="1">
                <a:off x="7296845" y="3598022"/>
                <a:ext cx="704825" cy="1003483"/>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74" name="Text Box 4">
                <a:extLst>
                  <a:ext uri="{FF2B5EF4-FFF2-40B4-BE49-F238E27FC236}">
                    <a16:creationId xmlns:a16="http://schemas.microsoft.com/office/drawing/2014/main" id="{F1F0020D-BE1E-9779-E4BF-D8B7509C8091}"/>
                  </a:ext>
                </a:extLst>
              </p:cNvPr>
              <p:cNvSpPr txBox="1">
                <a:spLocks noChangeArrowheads="1"/>
              </p:cNvSpPr>
              <p:nvPr/>
            </p:nvSpPr>
            <p:spPr bwMode="auto">
              <a:xfrm>
                <a:off x="8034338" y="3229854"/>
                <a:ext cx="936625" cy="32014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sp>
            <p:nvSpPr>
              <p:cNvPr id="139275" name="Text Box 5">
                <a:extLst>
                  <a:ext uri="{FF2B5EF4-FFF2-40B4-BE49-F238E27FC236}">
                    <a16:creationId xmlns:a16="http://schemas.microsoft.com/office/drawing/2014/main" id="{1B82495A-9965-784B-0281-1CC711423C23}"/>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39276" name="Text Box 5">
                <a:extLst>
                  <a:ext uri="{FF2B5EF4-FFF2-40B4-BE49-F238E27FC236}">
                    <a16:creationId xmlns:a16="http://schemas.microsoft.com/office/drawing/2014/main" id="{9958FB44-16E9-1DE3-76AC-52187906EBA1}"/>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39277" name="Group 7">
                <a:extLst>
                  <a:ext uri="{FF2B5EF4-FFF2-40B4-BE49-F238E27FC236}">
                    <a16:creationId xmlns:a16="http://schemas.microsoft.com/office/drawing/2014/main" id="{30110163-DF61-96DC-5888-F303B56E0A44}"/>
                  </a:ext>
                </a:extLst>
              </p:cNvPr>
              <p:cNvGrpSpPr>
                <a:grpSpLocks/>
              </p:cNvGrpSpPr>
              <p:nvPr/>
            </p:nvGrpSpPr>
            <p:grpSpPr bwMode="auto">
              <a:xfrm>
                <a:off x="5448300" y="4070350"/>
                <a:ext cx="1317625" cy="723900"/>
                <a:chOff x="3432" y="2375"/>
                <a:chExt cx="830" cy="456"/>
              </a:xfrm>
            </p:grpSpPr>
            <p:sp>
              <p:nvSpPr>
                <p:cNvPr id="139298" name="Line 11">
                  <a:extLst>
                    <a:ext uri="{FF2B5EF4-FFF2-40B4-BE49-F238E27FC236}">
                      <a16:creationId xmlns:a16="http://schemas.microsoft.com/office/drawing/2014/main" id="{416B1076-5389-0992-B2EF-7FBBBE5B8A74}"/>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9" name="Line 11">
                  <a:extLst>
                    <a:ext uri="{FF2B5EF4-FFF2-40B4-BE49-F238E27FC236}">
                      <a16:creationId xmlns:a16="http://schemas.microsoft.com/office/drawing/2014/main" id="{2945A48D-E3F8-0574-35D0-B401A0219A6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300" name="Text Box 9">
                  <a:extLst>
                    <a:ext uri="{FF2B5EF4-FFF2-40B4-BE49-F238E27FC236}">
                      <a16:creationId xmlns:a16="http://schemas.microsoft.com/office/drawing/2014/main" id="{C35A9294-FDF8-058D-A2A8-F5F51B099DB3}"/>
                    </a:ext>
                  </a:extLst>
                </p:cNvPr>
                <p:cNvSpPr txBox="1">
                  <a:spLocks noChangeArrowheads="1"/>
                </p:cNvSpPr>
                <p:nvPr/>
              </p:nvSpPr>
              <p:spPr bwMode="auto">
                <a:xfrm>
                  <a:off x="3432" y="2375"/>
                  <a:ext cx="579"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39301" name="Text Box 9">
                  <a:extLst>
                    <a:ext uri="{FF2B5EF4-FFF2-40B4-BE49-F238E27FC236}">
                      <a16:creationId xmlns:a16="http://schemas.microsoft.com/office/drawing/2014/main" id="{4D430CDD-2BD6-EE34-F872-B194EA8A33D2}"/>
                    </a:ext>
                  </a:extLst>
                </p:cNvPr>
                <p:cNvSpPr txBox="1">
                  <a:spLocks noChangeArrowheads="1"/>
                </p:cNvSpPr>
                <p:nvPr/>
              </p:nvSpPr>
              <p:spPr bwMode="auto">
                <a:xfrm>
                  <a:off x="3540" y="2639"/>
                  <a:ext cx="378"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39278" name="Group 12">
                <a:extLst>
                  <a:ext uri="{FF2B5EF4-FFF2-40B4-BE49-F238E27FC236}">
                    <a16:creationId xmlns:a16="http://schemas.microsoft.com/office/drawing/2014/main" id="{02F08FA0-74E4-E463-85D2-5118957A3542}"/>
                  </a:ext>
                </a:extLst>
              </p:cNvPr>
              <p:cNvGrpSpPr>
                <a:grpSpLocks/>
              </p:cNvGrpSpPr>
              <p:nvPr/>
            </p:nvGrpSpPr>
            <p:grpSpPr bwMode="auto">
              <a:xfrm>
                <a:off x="5443538" y="2151063"/>
                <a:ext cx="1317625" cy="723900"/>
                <a:chOff x="3432" y="2375"/>
                <a:chExt cx="830" cy="456"/>
              </a:xfrm>
            </p:grpSpPr>
            <p:sp>
              <p:nvSpPr>
                <p:cNvPr id="139294" name="Line 11">
                  <a:extLst>
                    <a:ext uri="{FF2B5EF4-FFF2-40B4-BE49-F238E27FC236}">
                      <a16:creationId xmlns:a16="http://schemas.microsoft.com/office/drawing/2014/main" id="{02A5BB1C-3A9D-373C-E4DC-150B9BEECB80}"/>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5" name="Line 11">
                  <a:extLst>
                    <a:ext uri="{FF2B5EF4-FFF2-40B4-BE49-F238E27FC236}">
                      <a16:creationId xmlns:a16="http://schemas.microsoft.com/office/drawing/2014/main" id="{9B249C53-7B98-2C71-C828-CB75BB04694E}"/>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9296" name="Text Box 9">
                  <a:extLst>
                    <a:ext uri="{FF2B5EF4-FFF2-40B4-BE49-F238E27FC236}">
                      <a16:creationId xmlns:a16="http://schemas.microsoft.com/office/drawing/2014/main" id="{FFD74197-D07F-7DF1-E631-D1EBC69DE6B6}"/>
                    </a:ext>
                  </a:extLst>
                </p:cNvPr>
                <p:cNvSpPr txBox="1">
                  <a:spLocks noChangeArrowheads="1"/>
                </p:cNvSpPr>
                <p:nvPr/>
              </p:nvSpPr>
              <p:spPr bwMode="auto">
                <a:xfrm>
                  <a:off x="3432" y="2375"/>
                  <a:ext cx="579"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39297" name="Text Box 9">
                  <a:extLst>
                    <a:ext uri="{FF2B5EF4-FFF2-40B4-BE49-F238E27FC236}">
                      <a16:creationId xmlns:a16="http://schemas.microsoft.com/office/drawing/2014/main" id="{AED49992-118C-C180-4FEF-ABBC55616B14}"/>
                    </a:ext>
                  </a:extLst>
                </p:cNvPr>
                <p:cNvSpPr txBox="1">
                  <a:spLocks noChangeArrowheads="1"/>
                </p:cNvSpPr>
                <p:nvPr/>
              </p:nvSpPr>
              <p:spPr bwMode="auto">
                <a:xfrm>
                  <a:off x="3540" y="2639"/>
                  <a:ext cx="378" cy="192"/>
                </a:xfrm>
                <a:prstGeom prst="rect">
                  <a:avLst/>
                </a:prstGeom>
                <a:solidFill>
                  <a:schemeClr val="bg1"/>
                </a:solidFill>
                <a:ln w="19050">
                  <a:solidFill>
                    <a:srgbClr val="FF0000"/>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39279" name="Group 24">
                <a:extLst>
                  <a:ext uri="{FF2B5EF4-FFF2-40B4-BE49-F238E27FC236}">
                    <a16:creationId xmlns:a16="http://schemas.microsoft.com/office/drawing/2014/main" id="{D2BE1C62-4EE1-43FF-7696-3A2C34B0E961}"/>
                  </a:ext>
                </a:extLst>
              </p:cNvPr>
              <p:cNvGrpSpPr>
                <a:grpSpLocks/>
              </p:cNvGrpSpPr>
              <p:nvPr/>
            </p:nvGrpSpPr>
            <p:grpSpPr bwMode="auto">
              <a:xfrm rot="-790576">
                <a:off x="4154625" y="2574863"/>
                <a:ext cx="1422400" cy="663576"/>
                <a:chOff x="2502" y="1203"/>
                <a:chExt cx="896" cy="418"/>
              </a:xfrm>
            </p:grpSpPr>
            <p:sp>
              <p:nvSpPr>
                <p:cNvPr id="139290" name="Line 14">
                  <a:extLst>
                    <a:ext uri="{FF2B5EF4-FFF2-40B4-BE49-F238E27FC236}">
                      <a16:creationId xmlns:a16="http://schemas.microsoft.com/office/drawing/2014/main" id="{9CA329A8-5EE8-5C86-1A07-C39A15667CB0}"/>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91" name="Line 14">
                  <a:extLst>
                    <a:ext uri="{FF2B5EF4-FFF2-40B4-BE49-F238E27FC236}">
                      <a16:creationId xmlns:a16="http://schemas.microsoft.com/office/drawing/2014/main" id="{0C11A84C-5D7E-B9D3-1D2B-E07EDFD52D6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92" name="Text Box 15">
                  <a:extLst>
                    <a:ext uri="{FF2B5EF4-FFF2-40B4-BE49-F238E27FC236}">
                      <a16:creationId xmlns:a16="http://schemas.microsoft.com/office/drawing/2014/main" id="{8AE4E907-F148-25F4-AC51-C83C1DFBB78E}"/>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93" name="Text Box 15">
                  <a:extLst>
                    <a:ext uri="{FF2B5EF4-FFF2-40B4-BE49-F238E27FC236}">
                      <a16:creationId xmlns:a16="http://schemas.microsoft.com/office/drawing/2014/main" id="{1AE14092-CBA7-3131-1A35-F0798BEF6C6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80" name="Group 31">
                <a:extLst>
                  <a:ext uri="{FF2B5EF4-FFF2-40B4-BE49-F238E27FC236}">
                    <a16:creationId xmlns:a16="http://schemas.microsoft.com/office/drawing/2014/main" id="{A637AF56-E938-2B0A-85ED-E16C25CF9B4A}"/>
                  </a:ext>
                </a:extLst>
              </p:cNvPr>
              <p:cNvGrpSpPr>
                <a:grpSpLocks/>
              </p:cNvGrpSpPr>
              <p:nvPr/>
            </p:nvGrpSpPr>
            <p:grpSpPr bwMode="auto">
              <a:xfrm rot="1058601">
                <a:off x="3987978" y="3680742"/>
                <a:ext cx="1422400" cy="663576"/>
                <a:chOff x="2502" y="1203"/>
                <a:chExt cx="896" cy="418"/>
              </a:xfrm>
            </p:grpSpPr>
            <p:sp>
              <p:nvSpPr>
                <p:cNvPr id="139286" name="Line 14">
                  <a:extLst>
                    <a:ext uri="{FF2B5EF4-FFF2-40B4-BE49-F238E27FC236}">
                      <a16:creationId xmlns:a16="http://schemas.microsoft.com/office/drawing/2014/main" id="{0B03C481-FB2A-87CC-0BC8-75ECBBD51211}"/>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7" name="Line 14">
                  <a:extLst>
                    <a:ext uri="{FF2B5EF4-FFF2-40B4-BE49-F238E27FC236}">
                      <a16:creationId xmlns:a16="http://schemas.microsoft.com/office/drawing/2014/main" id="{F81B2135-D7E8-48DD-062B-A01425290264}"/>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8" name="Text Box 15">
                  <a:extLst>
                    <a:ext uri="{FF2B5EF4-FFF2-40B4-BE49-F238E27FC236}">
                      <a16:creationId xmlns:a16="http://schemas.microsoft.com/office/drawing/2014/main" id="{9A097A31-A41D-4062-3AFE-A684AE69A4A9}"/>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89" name="Text Box 15">
                  <a:extLst>
                    <a:ext uri="{FF2B5EF4-FFF2-40B4-BE49-F238E27FC236}">
                      <a16:creationId xmlns:a16="http://schemas.microsoft.com/office/drawing/2014/main" id="{350784EB-FC49-26A5-A979-930F9EC3CDE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39281" name="Group 38">
                <a:extLst>
                  <a:ext uri="{FF2B5EF4-FFF2-40B4-BE49-F238E27FC236}">
                    <a16:creationId xmlns:a16="http://schemas.microsoft.com/office/drawing/2014/main" id="{381C5F5C-0817-84B8-C8C1-73A39CEC3028}"/>
                  </a:ext>
                </a:extLst>
              </p:cNvPr>
              <p:cNvGrpSpPr>
                <a:grpSpLocks/>
              </p:cNvGrpSpPr>
              <p:nvPr/>
            </p:nvGrpSpPr>
            <p:grpSpPr bwMode="auto">
              <a:xfrm rot="-790576">
                <a:off x="4145100" y="4498913"/>
                <a:ext cx="1422400" cy="663576"/>
                <a:chOff x="2502" y="1203"/>
                <a:chExt cx="896" cy="418"/>
              </a:xfrm>
            </p:grpSpPr>
            <p:sp>
              <p:nvSpPr>
                <p:cNvPr id="139282" name="Line 14">
                  <a:extLst>
                    <a:ext uri="{FF2B5EF4-FFF2-40B4-BE49-F238E27FC236}">
                      <a16:creationId xmlns:a16="http://schemas.microsoft.com/office/drawing/2014/main" id="{5B8D91E7-EB94-B076-B9F2-EC5DE9D43509}"/>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3" name="Line 14">
                  <a:extLst>
                    <a:ext uri="{FF2B5EF4-FFF2-40B4-BE49-F238E27FC236}">
                      <a16:creationId xmlns:a16="http://schemas.microsoft.com/office/drawing/2014/main" id="{EA74FEC8-D287-6EBD-0F78-2B2AD1FF7106}"/>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39284" name="Text Box 15">
                  <a:extLst>
                    <a:ext uri="{FF2B5EF4-FFF2-40B4-BE49-F238E27FC236}">
                      <a16:creationId xmlns:a16="http://schemas.microsoft.com/office/drawing/2014/main" id="{334D5062-06B2-EF68-0286-BBD212C491D1}"/>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39285" name="Text Box 15">
                  <a:extLst>
                    <a:ext uri="{FF2B5EF4-FFF2-40B4-BE49-F238E27FC236}">
                      <a16:creationId xmlns:a16="http://schemas.microsoft.com/office/drawing/2014/main" id="{BCE14C41-CB48-0FCE-F804-B26B771975B9}"/>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grpSp>
      <p:sp>
        <p:nvSpPr>
          <p:cNvPr id="139268" name="Text Box 3">
            <a:extLst>
              <a:ext uri="{FF2B5EF4-FFF2-40B4-BE49-F238E27FC236}">
                <a16:creationId xmlns:a16="http://schemas.microsoft.com/office/drawing/2014/main" id="{54D7A183-3E87-9C01-1A32-09F26F9444F9}"/>
              </a:ext>
            </a:extLst>
          </p:cNvPr>
          <p:cNvSpPr txBox="1">
            <a:spLocks noChangeArrowheads="1"/>
          </p:cNvSpPr>
          <p:nvPr/>
        </p:nvSpPr>
        <p:spPr bwMode="auto">
          <a:xfrm>
            <a:off x="285750" y="47625"/>
            <a:ext cx="8659813" cy="108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4000">
                <a:latin typeface="Arial" panose="020B0604020202020204" pitchFamily="34" charset="0"/>
              </a:rPr>
              <a:t>Factors Affecting Daily Activity Levels</a:t>
            </a:r>
            <a:br>
              <a:rPr lang="en-US" altLang="en-US" sz="4000">
                <a:latin typeface="Arial" panose="020B0604020202020204" pitchFamily="34" charset="0"/>
              </a:rPr>
            </a:br>
            <a:r>
              <a:rPr lang="en-US" altLang="en-US" sz="2800">
                <a:latin typeface="Arial" panose="020B0604020202020204" pitchFamily="34" charset="0"/>
              </a:rPr>
              <a:t>(obviously a complex trait)</a:t>
            </a:r>
          </a:p>
        </p:txBody>
      </p:sp>
      <p:sp>
        <p:nvSpPr>
          <p:cNvPr id="139269" name="TextBox 56">
            <a:extLst>
              <a:ext uri="{FF2B5EF4-FFF2-40B4-BE49-F238E27FC236}">
                <a16:creationId xmlns:a16="http://schemas.microsoft.com/office/drawing/2014/main" id="{04056D16-2230-2C6D-EFF9-2C1D0242B226}"/>
              </a:ext>
            </a:extLst>
          </p:cNvPr>
          <p:cNvSpPr txBox="1">
            <a:spLocks noChangeArrowheads="1"/>
          </p:cNvSpPr>
          <p:nvPr/>
        </p:nvSpPr>
        <p:spPr bwMode="auto">
          <a:xfrm>
            <a:off x="241300" y="2155825"/>
            <a:ext cx="1625600"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200">
                <a:solidFill>
                  <a:srgbClr val="FF0000"/>
                </a:solidFill>
                <a:latin typeface="Arial" panose="020B0604020202020204" pitchFamily="34" charset="0"/>
                <a:cs typeface="Arial" panose="020B0604020202020204" pitchFamily="34" charset="0"/>
              </a:rPr>
              <a:t>Either motivation or ability can limit duration or intensity of activity.</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Line 6">
            <a:extLst>
              <a:ext uri="{FF2B5EF4-FFF2-40B4-BE49-F238E27FC236}">
                <a16:creationId xmlns:a16="http://schemas.microsoft.com/office/drawing/2014/main" id="{81550484-738B-A041-565E-CF85D52AD701}"/>
              </a:ext>
            </a:extLst>
          </p:cNvPr>
          <p:cNvSpPr>
            <a:spLocks noChangeShapeType="1"/>
          </p:cNvSpPr>
          <p:nvPr/>
        </p:nvSpPr>
        <p:spPr bwMode="auto">
          <a:xfrm>
            <a:off x="5775325" y="2259013"/>
            <a:ext cx="736600" cy="84455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15" name="Line 6">
            <a:extLst>
              <a:ext uri="{FF2B5EF4-FFF2-40B4-BE49-F238E27FC236}">
                <a16:creationId xmlns:a16="http://schemas.microsoft.com/office/drawing/2014/main" id="{17030E7F-2ED7-C974-2DBA-7A520C2E0E32}"/>
              </a:ext>
            </a:extLst>
          </p:cNvPr>
          <p:cNvSpPr>
            <a:spLocks noChangeShapeType="1"/>
          </p:cNvSpPr>
          <p:nvPr/>
        </p:nvSpPr>
        <p:spPr bwMode="auto">
          <a:xfrm flipV="1">
            <a:off x="5775325" y="3519488"/>
            <a:ext cx="704850" cy="1003300"/>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16" name="Text Box 4">
            <a:extLst>
              <a:ext uri="{FF2B5EF4-FFF2-40B4-BE49-F238E27FC236}">
                <a16:creationId xmlns:a16="http://schemas.microsoft.com/office/drawing/2014/main" id="{96F45245-C9FB-2069-AC62-EABF48016F0A}"/>
              </a:ext>
            </a:extLst>
          </p:cNvPr>
          <p:cNvSpPr txBox="1">
            <a:spLocks noChangeArrowheads="1"/>
          </p:cNvSpPr>
          <p:nvPr/>
        </p:nvSpPr>
        <p:spPr bwMode="auto">
          <a:xfrm>
            <a:off x="6513513" y="3151188"/>
            <a:ext cx="936625" cy="319087"/>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grpSp>
        <p:nvGrpSpPr>
          <p:cNvPr id="141317" name="Group 27">
            <a:extLst>
              <a:ext uri="{FF2B5EF4-FFF2-40B4-BE49-F238E27FC236}">
                <a16:creationId xmlns:a16="http://schemas.microsoft.com/office/drawing/2014/main" id="{3FC93BA8-CDD6-BA7D-1453-B0065A26DCDE}"/>
              </a:ext>
            </a:extLst>
          </p:cNvPr>
          <p:cNvGrpSpPr>
            <a:grpSpLocks/>
          </p:cNvGrpSpPr>
          <p:nvPr/>
        </p:nvGrpSpPr>
        <p:grpSpPr bwMode="auto">
          <a:xfrm>
            <a:off x="2466975" y="1504950"/>
            <a:ext cx="3687763" cy="3770313"/>
            <a:chOff x="3987979" y="1584325"/>
            <a:chExt cx="3687584" cy="3771015"/>
          </a:xfrm>
        </p:grpSpPr>
        <p:grpSp>
          <p:nvGrpSpPr>
            <p:cNvPr id="141320" name="Group 17">
              <a:extLst>
                <a:ext uri="{FF2B5EF4-FFF2-40B4-BE49-F238E27FC236}">
                  <a16:creationId xmlns:a16="http://schemas.microsoft.com/office/drawing/2014/main" id="{6CFF2D24-BB8A-E062-FA3D-D08FDA4AB4DC}"/>
                </a:ext>
              </a:extLst>
            </p:cNvPr>
            <p:cNvGrpSpPr>
              <a:grpSpLocks/>
            </p:cNvGrpSpPr>
            <p:nvPr/>
          </p:nvGrpSpPr>
          <p:grpSpPr bwMode="auto">
            <a:xfrm rot="1058601">
              <a:off x="3997505" y="1756688"/>
              <a:ext cx="1422400" cy="663575"/>
              <a:chOff x="2502" y="1203"/>
              <a:chExt cx="896" cy="418"/>
            </a:xfrm>
          </p:grpSpPr>
          <p:sp>
            <p:nvSpPr>
              <p:cNvPr id="141357" name="Line 14">
                <a:extLst>
                  <a:ext uri="{FF2B5EF4-FFF2-40B4-BE49-F238E27FC236}">
                    <a16:creationId xmlns:a16="http://schemas.microsoft.com/office/drawing/2014/main" id="{ED07EA3E-96FE-349D-E233-B2CDD4FC2D1E}"/>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58" name="Line 14">
                <a:extLst>
                  <a:ext uri="{FF2B5EF4-FFF2-40B4-BE49-F238E27FC236}">
                    <a16:creationId xmlns:a16="http://schemas.microsoft.com/office/drawing/2014/main" id="{DB208D90-0075-62A6-99A8-A728C0672C02}"/>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59" name="Text Box 15">
                <a:extLst>
                  <a:ext uri="{FF2B5EF4-FFF2-40B4-BE49-F238E27FC236}">
                    <a16:creationId xmlns:a16="http://schemas.microsoft.com/office/drawing/2014/main" id="{49E7EE86-FE1E-B3B6-2004-34FDE12BBE5F}"/>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60" name="Text Box 15">
                <a:extLst>
                  <a:ext uri="{FF2B5EF4-FFF2-40B4-BE49-F238E27FC236}">
                    <a16:creationId xmlns:a16="http://schemas.microsoft.com/office/drawing/2014/main" id="{B8A09D85-8CAD-5821-95F6-81B91B55A8A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21" name="Group 26">
              <a:extLst>
                <a:ext uri="{FF2B5EF4-FFF2-40B4-BE49-F238E27FC236}">
                  <a16:creationId xmlns:a16="http://schemas.microsoft.com/office/drawing/2014/main" id="{5B059D88-6952-125B-3E4B-7BC611CED85B}"/>
                </a:ext>
              </a:extLst>
            </p:cNvPr>
            <p:cNvGrpSpPr>
              <a:grpSpLocks/>
            </p:cNvGrpSpPr>
            <p:nvPr/>
          </p:nvGrpSpPr>
          <p:grpSpPr bwMode="auto">
            <a:xfrm>
              <a:off x="3987979" y="1584325"/>
              <a:ext cx="3687584" cy="3771015"/>
              <a:chOff x="3987979" y="1584325"/>
              <a:chExt cx="3687584" cy="3771015"/>
            </a:xfrm>
          </p:grpSpPr>
          <p:sp>
            <p:nvSpPr>
              <p:cNvPr id="141322" name="Freeform 52">
                <a:extLst>
                  <a:ext uri="{FF2B5EF4-FFF2-40B4-BE49-F238E27FC236}">
                    <a16:creationId xmlns:a16="http://schemas.microsoft.com/office/drawing/2014/main" id="{2D54E577-B94D-F367-6770-2ACFB69B2562}"/>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3" name="Freeform 51">
                <a:extLst>
                  <a:ext uri="{FF2B5EF4-FFF2-40B4-BE49-F238E27FC236}">
                    <a16:creationId xmlns:a16="http://schemas.microsoft.com/office/drawing/2014/main" id="{63DBBDA0-803C-597F-CA9B-1C70175F8B70}"/>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4" name="Freeform 49">
                <a:extLst>
                  <a:ext uri="{FF2B5EF4-FFF2-40B4-BE49-F238E27FC236}">
                    <a16:creationId xmlns:a16="http://schemas.microsoft.com/office/drawing/2014/main" id="{0895065F-7976-246A-7C24-B9B74C8EA2BC}"/>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5" name="Text Box 50">
                <a:extLst>
                  <a:ext uri="{FF2B5EF4-FFF2-40B4-BE49-F238E27FC236}">
                    <a16:creationId xmlns:a16="http://schemas.microsoft.com/office/drawing/2014/main" id="{0B7078EB-EC56-314B-C4B9-3C933206FA3E}"/>
                  </a:ext>
                </a:extLst>
              </p:cNvPr>
              <p:cNvSpPr txBox="1">
                <a:spLocks noChangeArrowheads="1"/>
              </p:cNvSpPr>
              <p:nvPr/>
            </p:nvSpPr>
            <p:spPr bwMode="auto">
              <a:xfrm>
                <a:off x="6189663" y="3506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26" name="Freeform 46">
                <a:extLst>
                  <a:ext uri="{FF2B5EF4-FFF2-40B4-BE49-F238E27FC236}">
                    <a16:creationId xmlns:a16="http://schemas.microsoft.com/office/drawing/2014/main" id="{29675798-87A9-8B3A-2292-43ED7ADA2382}"/>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7" name="Text Box 5">
                <a:extLst>
                  <a:ext uri="{FF2B5EF4-FFF2-40B4-BE49-F238E27FC236}">
                    <a16:creationId xmlns:a16="http://schemas.microsoft.com/office/drawing/2014/main" id="{9942D709-C011-67AB-FD8A-AAADE9252C22}"/>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41328" name="Text Box 5">
                <a:extLst>
                  <a:ext uri="{FF2B5EF4-FFF2-40B4-BE49-F238E27FC236}">
                    <a16:creationId xmlns:a16="http://schemas.microsoft.com/office/drawing/2014/main" id="{63832D5A-1BCC-8034-F308-FAC0FB32E419}"/>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41329" name="Group 7">
                <a:extLst>
                  <a:ext uri="{FF2B5EF4-FFF2-40B4-BE49-F238E27FC236}">
                    <a16:creationId xmlns:a16="http://schemas.microsoft.com/office/drawing/2014/main" id="{79FF5683-1271-F750-E310-028E1CF0E9F6}"/>
                  </a:ext>
                </a:extLst>
              </p:cNvPr>
              <p:cNvGrpSpPr>
                <a:grpSpLocks/>
              </p:cNvGrpSpPr>
              <p:nvPr/>
            </p:nvGrpSpPr>
            <p:grpSpPr bwMode="auto">
              <a:xfrm>
                <a:off x="5448300" y="4070350"/>
                <a:ext cx="1317625" cy="723900"/>
                <a:chOff x="3432" y="2375"/>
                <a:chExt cx="830" cy="456"/>
              </a:xfrm>
            </p:grpSpPr>
            <p:sp>
              <p:nvSpPr>
                <p:cNvPr id="141353" name="Line 11">
                  <a:extLst>
                    <a:ext uri="{FF2B5EF4-FFF2-40B4-BE49-F238E27FC236}">
                      <a16:creationId xmlns:a16="http://schemas.microsoft.com/office/drawing/2014/main" id="{63CEC1F5-8845-9BE9-7823-3ACCEEEEA0C9}"/>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4" name="Line 11">
                  <a:extLst>
                    <a:ext uri="{FF2B5EF4-FFF2-40B4-BE49-F238E27FC236}">
                      <a16:creationId xmlns:a16="http://schemas.microsoft.com/office/drawing/2014/main" id="{FF75DD4F-8830-6E64-25E3-9BF3BD3FBC22}"/>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5" name="Text Box 9">
                  <a:extLst>
                    <a:ext uri="{FF2B5EF4-FFF2-40B4-BE49-F238E27FC236}">
                      <a16:creationId xmlns:a16="http://schemas.microsoft.com/office/drawing/2014/main" id="{9DA3211A-3862-843C-E67E-5C11FE57614D}"/>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1356" name="Text Box 9">
                  <a:extLst>
                    <a:ext uri="{FF2B5EF4-FFF2-40B4-BE49-F238E27FC236}">
                      <a16:creationId xmlns:a16="http://schemas.microsoft.com/office/drawing/2014/main" id="{EFB9FF31-BFBA-1E46-BAE3-59E59BD3BD47}"/>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1330" name="Group 12">
                <a:extLst>
                  <a:ext uri="{FF2B5EF4-FFF2-40B4-BE49-F238E27FC236}">
                    <a16:creationId xmlns:a16="http://schemas.microsoft.com/office/drawing/2014/main" id="{5D1F584F-70B1-4314-CBED-7439A3656D62}"/>
                  </a:ext>
                </a:extLst>
              </p:cNvPr>
              <p:cNvGrpSpPr>
                <a:grpSpLocks/>
              </p:cNvGrpSpPr>
              <p:nvPr/>
            </p:nvGrpSpPr>
            <p:grpSpPr bwMode="auto">
              <a:xfrm>
                <a:off x="5443538" y="2151063"/>
                <a:ext cx="1317625" cy="723900"/>
                <a:chOff x="3432" y="2375"/>
                <a:chExt cx="830" cy="456"/>
              </a:xfrm>
            </p:grpSpPr>
            <p:sp>
              <p:nvSpPr>
                <p:cNvPr id="141349" name="Line 11">
                  <a:extLst>
                    <a:ext uri="{FF2B5EF4-FFF2-40B4-BE49-F238E27FC236}">
                      <a16:creationId xmlns:a16="http://schemas.microsoft.com/office/drawing/2014/main" id="{8B1BA661-D89F-DFA6-05AB-8F160B46C29E}"/>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0" name="Line 11">
                  <a:extLst>
                    <a:ext uri="{FF2B5EF4-FFF2-40B4-BE49-F238E27FC236}">
                      <a16:creationId xmlns:a16="http://schemas.microsoft.com/office/drawing/2014/main" id="{82219F42-7A02-9185-A318-303C4ADE136E}"/>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1351" name="Text Box 9">
                  <a:extLst>
                    <a:ext uri="{FF2B5EF4-FFF2-40B4-BE49-F238E27FC236}">
                      <a16:creationId xmlns:a16="http://schemas.microsoft.com/office/drawing/2014/main" id="{A4658167-71D3-59A6-947F-428D251717E4}"/>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1352" name="Text Box 9">
                  <a:extLst>
                    <a:ext uri="{FF2B5EF4-FFF2-40B4-BE49-F238E27FC236}">
                      <a16:creationId xmlns:a16="http://schemas.microsoft.com/office/drawing/2014/main" id="{E845B799-DD48-58F9-CFDE-288EE7C7B758}"/>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1331" name="Group 24">
                <a:extLst>
                  <a:ext uri="{FF2B5EF4-FFF2-40B4-BE49-F238E27FC236}">
                    <a16:creationId xmlns:a16="http://schemas.microsoft.com/office/drawing/2014/main" id="{05F3BF62-BE76-7321-6E08-836AD3B08758}"/>
                  </a:ext>
                </a:extLst>
              </p:cNvPr>
              <p:cNvGrpSpPr>
                <a:grpSpLocks/>
              </p:cNvGrpSpPr>
              <p:nvPr/>
            </p:nvGrpSpPr>
            <p:grpSpPr bwMode="auto">
              <a:xfrm rot="-790576">
                <a:off x="4154624" y="2574861"/>
                <a:ext cx="1422400" cy="663575"/>
                <a:chOff x="2502" y="1203"/>
                <a:chExt cx="896" cy="418"/>
              </a:xfrm>
            </p:grpSpPr>
            <p:sp>
              <p:nvSpPr>
                <p:cNvPr id="141345" name="Line 14">
                  <a:extLst>
                    <a:ext uri="{FF2B5EF4-FFF2-40B4-BE49-F238E27FC236}">
                      <a16:creationId xmlns:a16="http://schemas.microsoft.com/office/drawing/2014/main" id="{B9A524B2-B995-55B0-07F5-FDDCC90FD146}"/>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6" name="Line 14">
                  <a:extLst>
                    <a:ext uri="{FF2B5EF4-FFF2-40B4-BE49-F238E27FC236}">
                      <a16:creationId xmlns:a16="http://schemas.microsoft.com/office/drawing/2014/main" id="{10D67757-6F30-580D-E68A-3B9BB843A52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7" name="Text Box 15">
                  <a:extLst>
                    <a:ext uri="{FF2B5EF4-FFF2-40B4-BE49-F238E27FC236}">
                      <a16:creationId xmlns:a16="http://schemas.microsoft.com/office/drawing/2014/main" id="{299CB892-A94C-9BD5-DA76-54479B84307C}"/>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8" name="Text Box 15">
                  <a:extLst>
                    <a:ext uri="{FF2B5EF4-FFF2-40B4-BE49-F238E27FC236}">
                      <a16:creationId xmlns:a16="http://schemas.microsoft.com/office/drawing/2014/main" id="{A17D6905-AA0A-1BB3-93EE-FFA6D735007B}"/>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32" name="Group 31">
                <a:extLst>
                  <a:ext uri="{FF2B5EF4-FFF2-40B4-BE49-F238E27FC236}">
                    <a16:creationId xmlns:a16="http://schemas.microsoft.com/office/drawing/2014/main" id="{3C07CE5C-AB03-56D4-943F-B9A948FDAE0D}"/>
                  </a:ext>
                </a:extLst>
              </p:cNvPr>
              <p:cNvGrpSpPr>
                <a:grpSpLocks/>
              </p:cNvGrpSpPr>
              <p:nvPr/>
            </p:nvGrpSpPr>
            <p:grpSpPr bwMode="auto">
              <a:xfrm rot="1058601">
                <a:off x="3987979" y="3680739"/>
                <a:ext cx="1422400" cy="663575"/>
                <a:chOff x="2502" y="1203"/>
                <a:chExt cx="896" cy="418"/>
              </a:xfrm>
            </p:grpSpPr>
            <p:sp>
              <p:nvSpPr>
                <p:cNvPr id="141341" name="Line 14">
                  <a:extLst>
                    <a:ext uri="{FF2B5EF4-FFF2-40B4-BE49-F238E27FC236}">
                      <a16:creationId xmlns:a16="http://schemas.microsoft.com/office/drawing/2014/main" id="{86D8E22E-7B50-286A-8333-79BEBDEE8D4F}"/>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2" name="Line 14">
                  <a:extLst>
                    <a:ext uri="{FF2B5EF4-FFF2-40B4-BE49-F238E27FC236}">
                      <a16:creationId xmlns:a16="http://schemas.microsoft.com/office/drawing/2014/main" id="{840F8324-6269-349E-C393-33CD319282E8}"/>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43" name="Text Box 15">
                  <a:extLst>
                    <a:ext uri="{FF2B5EF4-FFF2-40B4-BE49-F238E27FC236}">
                      <a16:creationId xmlns:a16="http://schemas.microsoft.com/office/drawing/2014/main" id="{81AF5536-B929-0933-089C-C655233A4BBA}"/>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4" name="Text Box 15">
                  <a:extLst>
                    <a:ext uri="{FF2B5EF4-FFF2-40B4-BE49-F238E27FC236}">
                      <a16:creationId xmlns:a16="http://schemas.microsoft.com/office/drawing/2014/main" id="{0DB1AC71-3E39-1EB2-26BF-46838D12F2FB}"/>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grpSp>
            <p:nvGrpSpPr>
              <p:cNvPr id="141333" name="Group 38">
                <a:extLst>
                  <a:ext uri="{FF2B5EF4-FFF2-40B4-BE49-F238E27FC236}">
                    <a16:creationId xmlns:a16="http://schemas.microsoft.com/office/drawing/2014/main" id="{22AC3FDC-663A-23F7-472D-D26C47374D8A}"/>
                  </a:ext>
                </a:extLst>
              </p:cNvPr>
              <p:cNvGrpSpPr>
                <a:grpSpLocks/>
              </p:cNvGrpSpPr>
              <p:nvPr/>
            </p:nvGrpSpPr>
            <p:grpSpPr bwMode="auto">
              <a:xfrm rot="-790576">
                <a:off x="4145099" y="4498911"/>
                <a:ext cx="1422400" cy="663575"/>
                <a:chOff x="2502" y="1203"/>
                <a:chExt cx="896" cy="418"/>
              </a:xfrm>
            </p:grpSpPr>
            <p:sp>
              <p:nvSpPr>
                <p:cNvPr id="141337" name="Line 14">
                  <a:extLst>
                    <a:ext uri="{FF2B5EF4-FFF2-40B4-BE49-F238E27FC236}">
                      <a16:creationId xmlns:a16="http://schemas.microsoft.com/office/drawing/2014/main" id="{78755D03-3545-2D9E-CCB1-2683672EBF96}"/>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38" name="Line 14">
                  <a:extLst>
                    <a:ext uri="{FF2B5EF4-FFF2-40B4-BE49-F238E27FC236}">
                      <a16:creationId xmlns:a16="http://schemas.microsoft.com/office/drawing/2014/main" id="{D8589C3E-550A-653A-298D-8F27D5410B9F}"/>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1339" name="Text Box 15">
                  <a:extLst>
                    <a:ext uri="{FF2B5EF4-FFF2-40B4-BE49-F238E27FC236}">
                      <a16:creationId xmlns:a16="http://schemas.microsoft.com/office/drawing/2014/main" id="{C11C5C32-29A5-D225-3DF3-C4F6FB9BCCB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1340" name="Text Box 15">
                  <a:extLst>
                    <a:ext uri="{FF2B5EF4-FFF2-40B4-BE49-F238E27FC236}">
                      <a16:creationId xmlns:a16="http://schemas.microsoft.com/office/drawing/2014/main" id="{77773060-E85A-7C95-CC82-DF098ECA3F3D}"/>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grpSp>
          <p:sp>
            <p:nvSpPr>
              <p:cNvPr id="141334" name="Text Box 48">
                <a:extLst>
                  <a:ext uri="{FF2B5EF4-FFF2-40B4-BE49-F238E27FC236}">
                    <a16:creationId xmlns:a16="http://schemas.microsoft.com/office/drawing/2014/main" id="{6FF000B4-2EFC-1EB9-B658-5BC674E41F45}"/>
                  </a:ext>
                </a:extLst>
              </p:cNvPr>
              <p:cNvSpPr txBox="1">
                <a:spLocks noChangeArrowheads="1"/>
              </p:cNvSpPr>
              <p:nvPr/>
            </p:nvSpPr>
            <p:spPr bwMode="auto">
              <a:xfrm>
                <a:off x="6164522" y="158432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35" name="Text Box 53">
                <a:extLst>
                  <a:ext uri="{FF2B5EF4-FFF2-40B4-BE49-F238E27FC236}">
                    <a16:creationId xmlns:a16="http://schemas.microsoft.com/office/drawing/2014/main" id="{53C25AB1-8962-0CAD-A4A5-81F152053F57}"/>
                  </a:ext>
                </a:extLst>
              </p:cNvPr>
              <p:cNvSpPr txBox="1">
                <a:spLocks noChangeArrowheads="1"/>
              </p:cNvSpPr>
              <p:nvPr/>
            </p:nvSpPr>
            <p:spPr bwMode="auto">
              <a:xfrm>
                <a:off x="6184090" y="316547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1336" name="Text Box 54">
                <a:extLst>
                  <a:ext uri="{FF2B5EF4-FFF2-40B4-BE49-F238E27FC236}">
                    <a16:creationId xmlns:a16="http://schemas.microsoft.com/office/drawing/2014/main" id="{90F04DF8-CF71-557D-50D6-FE04ADF0600C}"/>
                  </a:ext>
                </a:extLst>
              </p:cNvPr>
              <p:cNvSpPr txBox="1">
                <a:spLocks noChangeArrowheads="1"/>
              </p:cNvSpPr>
              <p:nvPr/>
            </p:nvSpPr>
            <p:spPr bwMode="auto">
              <a:xfrm>
                <a:off x="6184090" y="5110865"/>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grpSp>
      </p:grpSp>
      <p:sp>
        <p:nvSpPr>
          <p:cNvPr id="141318" name="Text Box 3">
            <a:extLst>
              <a:ext uri="{FF2B5EF4-FFF2-40B4-BE49-F238E27FC236}">
                <a16:creationId xmlns:a16="http://schemas.microsoft.com/office/drawing/2014/main" id="{9924387A-CDEB-C4F3-0952-5610B8D93045}"/>
              </a:ext>
            </a:extLst>
          </p:cNvPr>
          <p:cNvSpPr txBox="1">
            <a:spLocks noChangeArrowheads="1"/>
          </p:cNvSpPr>
          <p:nvPr/>
        </p:nvSpPr>
        <p:spPr bwMode="auto">
          <a:xfrm>
            <a:off x="285750" y="47625"/>
            <a:ext cx="8659813" cy="1144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sz="3600" b="1">
                <a:latin typeface="Arial" panose="020B0604020202020204" pitchFamily="34" charset="0"/>
              </a:rPr>
              <a:t>Training:</a:t>
            </a:r>
            <a:r>
              <a:rPr lang="en-US" altLang="en-US" sz="3600">
                <a:latin typeface="Arial" panose="020B0604020202020204" pitchFamily="34" charset="0"/>
              </a:rPr>
              <a:t> Physical Activity Will Feed Back on Motivation &amp; Ability</a:t>
            </a:r>
          </a:p>
        </p:txBody>
      </p:sp>
      <p:sp>
        <p:nvSpPr>
          <p:cNvPr id="29" name="TextBox 28">
            <a:extLst>
              <a:ext uri="{FF2B5EF4-FFF2-40B4-BE49-F238E27FC236}">
                <a16:creationId xmlns:a16="http://schemas.microsoft.com/office/drawing/2014/main" id="{79E9CAE1-9F2E-1E64-87DE-4ECD0D4BC5C7}"/>
              </a:ext>
            </a:extLst>
          </p:cNvPr>
          <p:cNvSpPr txBox="1"/>
          <p:nvPr/>
        </p:nvSpPr>
        <p:spPr>
          <a:xfrm>
            <a:off x="241300" y="2460625"/>
            <a:ext cx="1625600" cy="1784350"/>
          </a:xfrm>
          <a:prstGeom prst="rect">
            <a:avLst/>
          </a:prstGeom>
          <a:noFill/>
        </p:spPr>
        <p:txBody>
          <a:bodyPr>
            <a:spAutoFit/>
          </a:bodyPr>
          <a:lstStyle/>
          <a:p>
            <a:pPr>
              <a:defRPr/>
            </a:pPr>
            <a:r>
              <a:rPr lang="en-US">
                <a:solidFill>
                  <a:schemeClr val="bg1">
                    <a:lumMod val="50000"/>
                  </a:schemeClr>
                </a:solidFill>
                <a:latin typeface="Arial" panose="020B0604020202020204" pitchFamily="34" charset="0"/>
                <a:cs typeface="Arial" panose="020B0604020202020204" pitchFamily="34" charset="0"/>
              </a:rPr>
              <a:t>Usually positive feedback, at least up to a point.</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6">
            <a:extLst>
              <a:ext uri="{FF2B5EF4-FFF2-40B4-BE49-F238E27FC236}">
                <a16:creationId xmlns:a16="http://schemas.microsoft.com/office/drawing/2014/main" id="{7AEA7538-4BC9-3596-581D-72086147227B}"/>
              </a:ext>
            </a:extLst>
          </p:cNvPr>
          <p:cNvSpPr>
            <a:spLocks noChangeShapeType="1"/>
          </p:cNvSpPr>
          <p:nvPr/>
        </p:nvSpPr>
        <p:spPr bwMode="auto">
          <a:xfrm>
            <a:off x="5775325" y="2259013"/>
            <a:ext cx="736600" cy="84455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363" name="Line 6">
            <a:extLst>
              <a:ext uri="{FF2B5EF4-FFF2-40B4-BE49-F238E27FC236}">
                <a16:creationId xmlns:a16="http://schemas.microsoft.com/office/drawing/2014/main" id="{C720B503-4AD4-2DDF-07D1-538838FF388C}"/>
              </a:ext>
            </a:extLst>
          </p:cNvPr>
          <p:cNvSpPr>
            <a:spLocks noChangeShapeType="1"/>
          </p:cNvSpPr>
          <p:nvPr/>
        </p:nvSpPr>
        <p:spPr bwMode="auto">
          <a:xfrm flipV="1">
            <a:off x="5775325" y="3519488"/>
            <a:ext cx="704850" cy="1003300"/>
          </a:xfrm>
          <a:prstGeom prst="line">
            <a:avLst/>
          </a:prstGeom>
          <a:noFill/>
          <a:ln w="444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64" name="Text Box 4">
            <a:extLst>
              <a:ext uri="{FF2B5EF4-FFF2-40B4-BE49-F238E27FC236}">
                <a16:creationId xmlns:a16="http://schemas.microsoft.com/office/drawing/2014/main" id="{554C2E08-1B6F-2EBD-00ED-D45D0FFF32F1}"/>
              </a:ext>
            </a:extLst>
          </p:cNvPr>
          <p:cNvSpPr txBox="1">
            <a:spLocks noChangeArrowheads="1"/>
          </p:cNvSpPr>
          <p:nvPr/>
        </p:nvSpPr>
        <p:spPr bwMode="auto">
          <a:xfrm>
            <a:off x="6513513" y="3151188"/>
            <a:ext cx="936625" cy="319087"/>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600">
                <a:latin typeface="Arial" panose="020B0604020202020204" pitchFamily="34" charset="0"/>
                <a:ea typeface="MS PGothic" panose="020B0600070205080204" pitchFamily="34" charset="-128"/>
                <a:cs typeface="Arial" panose="020B0604020202020204" pitchFamily="34" charset="0"/>
              </a:rPr>
              <a:t>Distance</a:t>
            </a:r>
          </a:p>
        </p:txBody>
      </p:sp>
      <p:grpSp>
        <p:nvGrpSpPr>
          <p:cNvPr id="143365" name="Group 27">
            <a:extLst>
              <a:ext uri="{FF2B5EF4-FFF2-40B4-BE49-F238E27FC236}">
                <a16:creationId xmlns:a16="http://schemas.microsoft.com/office/drawing/2014/main" id="{1F9C01C0-A4D3-5FBF-85F3-699B3B35179E}"/>
              </a:ext>
            </a:extLst>
          </p:cNvPr>
          <p:cNvGrpSpPr>
            <a:grpSpLocks/>
          </p:cNvGrpSpPr>
          <p:nvPr/>
        </p:nvGrpSpPr>
        <p:grpSpPr bwMode="auto">
          <a:xfrm>
            <a:off x="2082800" y="1290638"/>
            <a:ext cx="4071938" cy="3925887"/>
            <a:chOff x="3603625" y="1370013"/>
            <a:chExt cx="4071938" cy="3925887"/>
          </a:xfrm>
        </p:grpSpPr>
        <p:grpSp>
          <p:nvGrpSpPr>
            <p:cNvPr id="143372" name="Group 17">
              <a:extLst>
                <a:ext uri="{FF2B5EF4-FFF2-40B4-BE49-F238E27FC236}">
                  <a16:creationId xmlns:a16="http://schemas.microsoft.com/office/drawing/2014/main" id="{ECEECDBC-A652-8CC7-4086-ECD5FFED23BC}"/>
                </a:ext>
              </a:extLst>
            </p:cNvPr>
            <p:cNvGrpSpPr>
              <a:grpSpLocks/>
            </p:cNvGrpSpPr>
            <p:nvPr/>
          </p:nvGrpSpPr>
          <p:grpSpPr bwMode="auto">
            <a:xfrm rot="1058601">
              <a:off x="3613150" y="1370013"/>
              <a:ext cx="1854200" cy="1071562"/>
              <a:chOff x="2230" y="997"/>
              <a:chExt cx="1168" cy="675"/>
            </a:xfrm>
          </p:grpSpPr>
          <p:sp>
            <p:nvSpPr>
              <p:cNvPr id="143411" name="Freeform 18">
                <a:extLst>
                  <a:ext uri="{FF2B5EF4-FFF2-40B4-BE49-F238E27FC236}">
                    <a16:creationId xmlns:a16="http://schemas.microsoft.com/office/drawing/2014/main" id="{B20130C4-C4F2-99FC-C939-DD84141379A4}"/>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2" name="Line 14">
                <a:extLst>
                  <a:ext uri="{FF2B5EF4-FFF2-40B4-BE49-F238E27FC236}">
                    <a16:creationId xmlns:a16="http://schemas.microsoft.com/office/drawing/2014/main" id="{95CBC646-3262-32CF-BA0C-FF4F394EBE49}"/>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13" name="Line 14">
                <a:extLst>
                  <a:ext uri="{FF2B5EF4-FFF2-40B4-BE49-F238E27FC236}">
                    <a16:creationId xmlns:a16="http://schemas.microsoft.com/office/drawing/2014/main" id="{EA45563F-B7F6-8C14-1ABE-D788C7637EB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14" name="Text Box 15">
                <a:extLst>
                  <a:ext uri="{FF2B5EF4-FFF2-40B4-BE49-F238E27FC236}">
                    <a16:creationId xmlns:a16="http://schemas.microsoft.com/office/drawing/2014/main" id="{9FFBF4C2-A2A4-9384-CA8F-0C18571F34BF}"/>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415" name="Text Box 15">
                <a:extLst>
                  <a:ext uri="{FF2B5EF4-FFF2-40B4-BE49-F238E27FC236}">
                    <a16:creationId xmlns:a16="http://schemas.microsoft.com/office/drawing/2014/main" id="{63F24E09-CFF4-04C7-A951-D6A9434F2D34}"/>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416" name="Text Box 4">
                <a:extLst>
                  <a:ext uri="{FF2B5EF4-FFF2-40B4-BE49-F238E27FC236}">
                    <a16:creationId xmlns:a16="http://schemas.microsoft.com/office/drawing/2014/main" id="{7608F14F-B5A5-3A13-5169-0DC9A112C55B}"/>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73" name="Group 26">
              <a:extLst>
                <a:ext uri="{FF2B5EF4-FFF2-40B4-BE49-F238E27FC236}">
                  <a16:creationId xmlns:a16="http://schemas.microsoft.com/office/drawing/2014/main" id="{EC22F57F-E162-B189-74FA-7096E6B8BEBB}"/>
                </a:ext>
              </a:extLst>
            </p:cNvPr>
            <p:cNvGrpSpPr>
              <a:grpSpLocks/>
            </p:cNvGrpSpPr>
            <p:nvPr/>
          </p:nvGrpSpPr>
          <p:grpSpPr bwMode="auto">
            <a:xfrm>
              <a:off x="3603625" y="1816100"/>
              <a:ext cx="4071938" cy="3479800"/>
              <a:chOff x="3603625" y="1816100"/>
              <a:chExt cx="4071938" cy="3479800"/>
            </a:xfrm>
          </p:grpSpPr>
          <p:sp>
            <p:nvSpPr>
              <p:cNvPr id="143374" name="Freeform 52">
                <a:extLst>
                  <a:ext uri="{FF2B5EF4-FFF2-40B4-BE49-F238E27FC236}">
                    <a16:creationId xmlns:a16="http://schemas.microsoft.com/office/drawing/2014/main" id="{B1D3BC13-F822-8AAC-6F98-7EB31DE63276}"/>
                  </a:ext>
                </a:extLst>
              </p:cNvPr>
              <p:cNvSpPr>
                <a:spLocks/>
              </p:cNvSpPr>
              <p:nvPr/>
            </p:nvSpPr>
            <p:spPr bwMode="auto">
              <a:xfrm rot="21172499" flipV="1">
                <a:off x="5922963" y="2760663"/>
                <a:ext cx="1435100" cy="414337"/>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Freeform 51">
                <a:extLst>
                  <a:ext uri="{FF2B5EF4-FFF2-40B4-BE49-F238E27FC236}">
                    <a16:creationId xmlns:a16="http://schemas.microsoft.com/office/drawing/2014/main" id="{741A01B2-56E7-F634-4D35-D4149D79E3DB}"/>
                  </a:ext>
                </a:extLst>
              </p:cNvPr>
              <p:cNvSpPr>
                <a:spLocks/>
              </p:cNvSpPr>
              <p:nvPr/>
            </p:nvSpPr>
            <p:spPr bwMode="auto">
              <a:xfrm flipV="1">
                <a:off x="5930900" y="4784725"/>
                <a:ext cx="1346200" cy="344488"/>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Freeform 49">
                <a:extLst>
                  <a:ext uri="{FF2B5EF4-FFF2-40B4-BE49-F238E27FC236}">
                    <a16:creationId xmlns:a16="http://schemas.microsoft.com/office/drawing/2014/main" id="{10DBF8D3-7E23-F62A-438D-B901AD0835CE}"/>
                  </a:ext>
                </a:extLst>
              </p:cNvPr>
              <p:cNvSpPr>
                <a:spLocks/>
              </p:cNvSpPr>
              <p:nvPr/>
            </p:nvSpPr>
            <p:spPr bwMode="auto">
              <a:xfrm rot="502789">
                <a:off x="5921375" y="3749675"/>
                <a:ext cx="1677988"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Freeform 46">
                <a:extLst>
                  <a:ext uri="{FF2B5EF4-FFF2-40B4-BE49-F238E27FC236}">
                    <a16:creationId xmlns:a16="http://schemas.microsoft.com/office/drawing/2014/main" id="{9A94E80B-7B74-D1E7-1FF5-DC6416D3AEFA}"/>
                  </a:ext>
                </a:extLst>
              </p:cNvPr>
              <p:cNvSpPr>
                <a:spLocks/>
              </p:cNvSpPr>
              <p:nvPr/>
            </p:nvSpPr>
            <p:spPr bwMode="auto">
              <a:xfrm rot="502789">
                <a:off x="5942013" y="1816100"/>
                <a:ext cx="1449387" cy="457200"/>
              </a:xfrm>
              <a:custGeom>
                <a:avLst/>
                <a:gdLst>
                  <a:gd name="T0" fmla="*/ 2147483646 w 816"/>
                  <a:gd name="T1" fmla="*/ 2147483646 h 285"/>
                  <a:gd name="T2" fmla="*/ 2147483646 w 816"/>
                  <a:gd name="T3" fmla="*/ 2147483646 h 285"/>
                  <a:gd name="T4" fmla="*/ 0 w 816"/>
                  <a:gd name="T5" fmla="*/ 2147483646 h 285"/>
                  <a:gd name="T6" fmla="*/ 0 60000 65536"/>
                  <a:gd name="T7" fmla="*/ 0 60000 65536"/>
                  <a:gd name="T8" fmla="*/ 0 60000 65536"/>
                </a:gdLst>
                <a:ahLst/>
                <a:cxnLst>
                  <a:cxn ang="T6">
                    <a:pos x="T0" y="T1"/>
                  </a:cxn>
                  <a:cxn ang="T7">
                    <a:pos x="T2" y="T3"/>
                  </a:cxn>
                  <a:cxn ang="T8">
                    <a:pos x="T4" y="T5"/>
                  </a:cxn>
                </a:cxnLst>
                <a:rect l="0" t="0" r="r" b="b"/>
                <a:pathLst>
                  <a:path w="816" h="285">
                    <a:moveTo>
                      <a:pt x="816" y="285"/>
                    </a:moveTo>
                    <a:cubicBezTo>
                      <a:pt x="644" y="150"/>
                      <a:pt x="472" y="16"/>
                      <a:pt x="336" y="8"/>
                    </a:cubicBezTo>
                    <a:cubicBezTo>
                      <a:pt x="200" y="0"/>
                      <a:pt x="100" y="118"/>
                      <a:pt x="0" y="237"/>
                    </a:cubicBezTo>
                  </a:path>
                </a:pathLst>
              </a:custGeom>
              <a:noFill/>
              <a:ln w="38100" cmpd="sng">
                <a:solidFill>
                  <a:srgbClr val="969696"/>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8" name="Text Box 5">
                <a:extLst>
                  <a:ext uri="{FF2B5EF4-FFF2-40B4-BE49-F238E27FC236}">
                    <a16:creationId xmlns:a16="http://schemas.microsoft.com/office/drawing/2014/main" id="{20A162A7-393B-9B0D-E6F3-BDE4F64BB761}"/>
                  </a:ext>
                </a:extLst>
              </p:cNvPr>
              <p:cNvSpPr txBox="1">
                <a:spLocks noChangeArrowheads="1"/>
              </p:cNvSpPr>
              <p:nvPr/>
            </p:nvSpPr>
            <p:spPr bwMode="auto">
              <a:xfrm>
                <a:off x="6813550" y="4067175"/>
                <a:ext cx="862013" cy="730250"/>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Mean Running Speed</a:t>
                </a:r>
              </a:p>
            </p:txBody>
          </p:sp>
          <p:sp>
            <p:nvSpPr>
              <p:cNvPr id="143379" name="Text Box 5">
                <a:extLst>
                  <a:ext uri="{FF2B5EF4-FFF2-40B4-BE49-F238E27FC236}">
                    <a16:creationId xmlns:a16="http://schemas.microsoft.com/office/drawing/2014/main" id="{B8A5A0ED-FFC6-30CC-FE60-B4C3127F4F47}"/>
                  </a:ext>
                </a:extLst>
              </p:cNvPr>
              <p:cNvSpPr txBox="1">
                <a:spLocks noChangeArrowheads="1"/>
              </p:cNvSpPr>
              <p:nvPr/>
            </p:nvSpPr>
            <p:spPr bwMode="auto">
              <a:xfrm>
                <a:off x="6808788" y="2244725"/>
                <a:ext cx="862012" cy="517525"/>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Running Duration</a:t>
                </a:r>
              </a:p>
            </p:txBody>
          </p:sp>
          <p:grpSp>
            <p:nvGrpSpPr>
              <p:cNvPr id="143380" name="Group 7">
                <a:extLst>
                  <a:ext uri="{FF2B5EF4-FFF2-40B4-BE49-F238E27FC236}">
                    <a16:creationId xmlns:a16="http://schemas.microsoft.com/office/drawing/2014/main" id="{6B1D3B02-8178-E978-089B-25C1C3C26CD1}"/>
                  </a:ext>
                </a:extLst>
              </p:cNvPr>
              <p:cNvGrpSpPr>
                <a:grpSpLocks/>
              </p:cNvGrpSpPr>
              <p:nvPr/>
            </p:nvGrpSpPr>
            <p:grpSpPr bwMode="auto">
              <a:xfrm>
                <a:off x="5448300" y="4070350"/>
                <a:ext cx="1317625" cy="723900"/>
                <a:chOff x="3432" y="2375"/>
                <a:chExt cx="830" cy="456"/>
              </a:xfrm>
            </p:grpSpPr>
            <p:sp>
              <p:nvSpPr>
                <p:cNvPr id="143407" name="Line 11">
                  <a:extLst>
                    <a:ext uri="{FF2B5EF4-FFF2-40B4-BE49-F238E27FC236}">
                      <a16:creationId xmlns:a16="http://schemas.microsoft.com/office/drawing/2014/main" id="{189CA1F0-A60F-2978-6B3A-D31025984220}"/>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8" name="Line 11">
                  <a:extLst>
                    <a:ext uri="{FF2B5EF4-FFF2-40B4-BE49-F238E27FC236}">
                      <a16:creationId xmlns:a16="http://schemas.microsoft.com/office/drawing/2014/main" id="{3CCB2C2B-9E11-3A31-2E73-27F5C9FBCB8B}"/>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9" name="Text Box 9">
                  <a:extLst>
                    <a:ext uri="{FF2B5EF4-FFF2-40B4-BE49-F238E27FC236}">
                      <a16:creationId xmlns:a16="http://schemas.microsoft.com/office/drawing/2014/main" id="{4F7B02DC-9DFF-885D-B847-9F5EE4BAE4A1}"/>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3410" name="Text Box 9">
                  <a:extLst>
                    <a:ext uri="{FF2B5EF4-FFF2-40B4-BE49-F238E27FC236}">
                      <a16:creationId xmlns:a16="http://schemas.microsoft.com/office/drawing/2014/main" id="{A67D1105-3174-0C03-2AC8-515002BBEF8D}"/>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3381" name="Group 12">
                <a:extLst>
                  <a:ext uri="{FF2B5EF4-FFF2-40B4-BE49-F238E27FC236}">
                    <a16:creationId xmlns:a16="http://schemas.microsoft.com/office/drawing/2014/main" id="{5782317B-1E4B-B584-70F1-A92B83E5FBBC}"/>
                  </a:ext>
                </a:extLst>
              </p:cNvPr>
              <p:cNvGrpSpPr>
                <a:grpSpLocks/>
              </p:cNvGrpSpPr>
              <p:nvPr/>
            </p:nvGrpSpPr>
            <p:grpSpPr bwMode="auto">
              <a:xfrm>
                <a:off x="5443538" y="2151063"/>
                <a:ext cx="1317625" cy="723900"/>
                <a:chOff x="3432" y="2375"/>
                <a:chExt cx="830" cy="456"/>
              </a:xfrm>
            </p:grpSpPr>
            <p:sp>
              <p:nvSpPr>
                <p:cNvPr id="143403" name="Line 11">
                  <a:extLst>
                    <a:ext uri="{FF2B5EF4-FFF2-40B4-BE49-F238E27FC236}">
                      <a16:creationId xmlns:a16="http://schemas.microsoft.com/office/drawing/2014/main" id="{E7BC5BCA-7833-E546-651C-E423F1DD7EB7}"/>
                    </a:ext>
                  </a:extLst>
                </p:cNvPr>
                <p:cNvSpPr>
                  <a:spLocks noChangeShapeType="1"/>
                </p:cNvSpPr>
                <p:nvPr/>
              </p:nvSpPr>
              <p:spPr bwMode="auto">
                <a:xfrm>
                  <a:off x="3646" y="2733"/>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4" name="Line 11">
                  <a:extLst>
                    <a:ext uri="{FF2B5EF4-FFF2-40B4-BE49-F238E27FC236}">
                      <a16:creationId xmlns:a16="http://schemas.microsoft.com/office/drawing/2014/main" id="{DA9F50FF-9A3E-852F-53B2-4512888B7B59}"/>
                    </a:ext>
                  </a:extLst>
                </p:cNvPr>
                <p:cNvSpPr>
                  <a:spLocks noChangeShapeType="1"/>
                </p:cNvSpPr>
                <p:nvPr/>
              </p:nvSpPr>
              <p:spPr bwMode="auto">
                <a:xfrm>
                  <a:off x="3646" y="2469"/>
                  <a:ext cx="616" cy="0"/>
                </a:xfrm>
                <a:prstGeom prst="line">
                  <a:avLst/>
                </a:prstGeom>
                <a:noFill/>
                <a:ln w="444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3405" name="Text Box 9">
                  <a:extLst>
                    <a:ext uri="{FF2B5EF4-FFF2-40B4-BE49-F238E27FC236}">
                      <a16:creationId xmlns:a16="http://schemas.microsoft.com/office/drawing/2014/main" id="{57A16C8E-51C7-E3BE-2ECA-08BE034DB780}"/>
                    </a:ext>
                  </a:extLst>
                </p:cNvPr>
                <p:cNvSpPr txBox="1">
                  <a:spLocks noChangeArrowheads="1"/>
                </p:cNvSpPr>
                <p:nvPr/>
              </p:nvSpPr>
              <p:spPr bwMode="auto">
                <a:xfrm>
                  <a:off x="3432" y="2375"/>
                  <a:ext cx="579"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Motivation</a:t>
                  </a:r>
                </a:p>
              </p:txBody>
            </p:sp>
            <p:sp>
              <p:nvSpPr>
                <p:cNvPr id="143406" name="Text Box 9">
                  <a:extLst>
                    <a:ext uri="{FF2B5EF4-FFF2-40B4-BE49-F238E27FC236}">
                      <a16:creationId xmlns:a16="http://schemas.microsoft.com/office/drawing/2014/main" id="{35B6DB61-FAEE-3674-6ED9-920A450AF0E0}"/>
                    </a:ext>
                  </a:extLst>
                </p:cNvPr>
                <p:cNvSpPr txBox="1">
                  <a:spLocks noChangeArrowheads="1"/>
                </p:cNvSpPr>
                <p:nvPr/>
              </p:nvSpPr>
              <p:spPr bwMode="auto">
                <a:xfrm>
                  <a:off x="3540" y="2639"/>
                  <a:ext cx="378" cy="192"/>
                </a:xfrm>
                <a:prstGeom prst="rect">
                  <a:avLst/>
                </a:prstGeom>
                <a:solidFill>
                  <a:schemeClr val="bg1"/>
                </a:solidFill>
                <a:ln w="19050">
                  <a:solidFill>
                    <a:schemeClr val="tx1"/>
                  </a:solidFill>
                  <a:miter lim="800000"/>
                  <a:headEnd/>
                  <a:tailEnd/>
                </a:ln>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1400">
                      <a:latin typeface="Arial" panose="020B0604020202020204" pitchFamily="34" charset="0"/>
                      <a:ea typeface="MS PGothic" panose="020B0600070205080204" pitchFamily="34" charset="-128"/>
                      <a:cs typeface="Arial" panose="020B0604020202020204" pitchFamily="34" charset="0"/>
                    </a:rPr>
                    <a:t>Ability</a:t>
                  </a:r>
                </a:p>
              </p:txBody>
            </p:sp>
          </p:grpSp>
          <p:grpSp>
            <p:nvGrpSpPr>
              <p:cNvPr id="143382" name="Group 24">
                <a:extLst>
                  <a:ext uri="{FF2B5EF4-FFF2-40B4-BE49-F238E27FC236}">
                    <a16:creationId xmlns:a16="http://schemas.microsoft.com/office/drawing/2014/main" id="{D267B604-F214-B335-8D27-9CF80AFBDD25}"/>
                  </a:ext>
                </a:extLst>
              </p:cNvPr>
              <p:cNvGrpSpPr>
                <a:grpSpLocks/>
              </p:cNvGrpSpPr>
              <p:nvPr/>
            </p:nvGrpSpPr>
            <p:grpSpPr bwMode="auto">
              <a:xfrm rot="-790576">
                <a:off x="3700463" y="2300288"/>
                <a:ext cx="1854200" cy="1071562"/>
                <a:chOff x="2230" y="997"/>
                <a:chExt cx="1168" cy="675"/>
              </a:xfrm>
            </p:grpSpPr>
            <p:sp>
              <p:nvSpPr>
                <p:cNvPr id="143397" name="Freeform 25">
                  <a:extLst>
                    <a:ext uri="{FF2B5EF4-FFF2-40B4-BE49-F238E27FC236}">
                      <a16:creationId xmlns:a16="http://schemas.microsoft.com/office/drawing/2014/main" id="{1A1681B2-8D98-F259-825E-E4ACBA2CA7B3}"/>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8" name="Line 14">
                  <a:extLst>
                    <a:ext uri="{FF2B5EF4-FFF2-40B4-BE49-F238E27FC236}">
                      <a16:creationId xmlns:a16="http://schemas.microsoft.com/office/drawing/2014/main" id="{4DF6D5FE-A09E-14D9-0534-278ACB6C9731}"/>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9" name="Line 14">
                  <a:extLst>
                    <a:ext uri="{FF2B5EF4-FFF2-40B4-BE49-F238E27FC236}">
                      <a16:creationId xmlns:a16="http://schemas.microsoft.com/office/drawing/2014/main" id="{3C192564-5E38-7FF3-2C9C-40A42856CB43}"/>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400" name="Text Box 15">
                  <a:extLst>
                    <a:ext uri="{FF2B5EF4-FFF2-40B4-BE49-F238E27FC236}">
                      <a16:creationId xmlns:a16="http://schemas.microsoft.com/office/drawing/2014/main" id="{F81C9055-59EB-83F3-436E-AA3212ABEE1A}"/>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401" name="Text Box 15">
                  <a:extLst>
                    <a:ext uri="{FF2B5EF4-FFF2-40B4-BE49-F238E27FC236}">
                      <a16:creationId xmlns:a16="http://schemas.microsoft.com/office/drawing/2014/main" id="{2B93B3B6-7119-76B4-04D3-D833C25E3F4E}"/>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402" name="Text Box 4">
                  <a:extLst>
                    <a:ext uri="{FF2B5EF4-FFF2-40B4-BE49-F238E27FC236}">
                      <a16:creationId xmlns:a16="http://schemas.microsoft.com/office/drawing/2014/main" id="{F5701397-FAE9-051D-17C5-F13EDCD70C35}"/>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83" name="Group 31">
                <a:extLst>
                  <a:ext uri="{FF2B5EF4-FFF2-40B4-BE49-F238E27FC236}">
                    <a16:creationId xmlns:a16="http://schemas.microsoft.com/office/drawing/2014/main" id="{7B1750C4-3327-30B8-D494-38A2AD313C66}"/>
                  </a:ext>
                </a:extLst>
              </p:cNvPr>
              <p:cNvGrpSpPr>
                <a:grpSpLocks/>
              </p:cNvGrpSpPr>
              <p:nvPr/>
            </p:nvGrpSpPr>
            <p:grpSpPr bwMode="auto">
              <a:xfrm rot="1058601">
                <a:off x="3603625" y="3294063"/>
                <a:ext cx="1854200" cy="1071562"/>
                <a:chOff x="2230" y="997"/>
                <a:chExt cx="1168" cy="675"/>
              </a:xfrm>
            </p:grpSpPr>
            <p:sp>
              <p:nvSpPr>
                <p:cNvPr id="143391" name="Freeform 32">
                  <a:extLst>
                    <a:ext uri="{FF2B5EF4-FFF2-40B4-BE49-F238E27FC236}">
                      <a16:creationId xmlns:a16="http://schemas.microsoft.com/office/drawing/2014/main" id="{AE20C587-DEA2-F28A-860F-5983761CD818}"/>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2" name="Line 14">
                  <a:extLst>
                    <a:ext uri="{FF2B5EF4-FFF2-40B4-BE49-F238E27FC236}">
                      <a16:creationId xmlns:a16="http://schemas.microsoft.com/office/drawing/2014/main" id="{BA536345-8923-1059-F0D7-165C6F89748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3" name="Line 14">
                  <a:extLst>
                    <a:ext uri="{FF2B5EF4-FFF2-40B4-BE49-F238E27FC236}">
                      <a16:creationId xmlns:a16="http://schemas.microsoft.com/office/drawing/2014/main" id="{2C62C838-39C3-5234-2965-112AE5A56DAB}"/>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94" name="Text Box 15">
                  <a:extLst>
                    <a:ext uri="{FF2B5EF4-FFF2-40B4-BE49-F238E27FC236}">
                      <a16:creationId xmlns:a16="http://schemas.microsoft.com/office/drawing/2014/main" id="{555DEDC6-ACE4-0810-4F10-662404504B2D}"/>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395" name="Text Box 15">
                  <a:extLst>
                    <a:ext uri="{FF2B5EF4-FFF2-40B4-BE49-F238E27FC236}">
                      <a16:creationId xmlns:a16="http://schemas.microsoft.com/office/drawing/2014/main" id="{27FEDFA8-D97D-C3EC-ECCA-A55D34819950}"/>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396" name="Text Box 4">
                  <a:extLst>
                    <a:ext uri="{FF2B5EF4-FFF2-40B4-BE49-F238E27FC236}">
                      <a16:creationId xmlns:a16="http://schemas.microsoft.com/office/drawing/2014/main" id="{4712F1E0-56F4-9767-B2E6-680D6420AAAF}"/>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nvGrpSpPr>
              <p:cNvPr id="143384" name="Group 38">
                <a:extLst>
                  <a:ext uri="{FF2B5EF4-FFF2-40B4-BE49-F238E27FC236}">
                    <a16:creationId xmlns:a16="http://schemas.microsoft.com/office/drawing/2014/main" id="{40CB7820-E249-5A13-C498-6B7E80A8496D}"/>
                  </a:ext>
                </a:extLst>
              </p:cNvPr>
              <p:cNvGrpSpPr>
                <a:grpSpLocks/>
              </p:cNvGrpSpPr>
              <p:nvPr/>
            </p:nvGrpSpPr>
            <p:grpSpPr bwMode="auto">
              <a:xfrm rot="-790576">
                <a:off x="3690938" y="4224338"/>
                <a:ext cx="1854200" cy="1071562"/>
                <a:chOff x="2230" y="997"/>
                <a:chExt cx="1168" cy="675"/>
              </a:xfrm>
            </p:grpSpPr>
            <p:sp>
              <p:nvSpPr>
                <p:cNvPr id="143385" name="Freeform 39">
                  <a:extLst>
                    <a:ext uri="{FF2B5EF4-FFF2-40B4-BE49-F238E27FC236}">
                      <a16:creationId xmlns:a16="http://schemas.microsoft.com/office/drawing/2014/main" id="{C277572D-46CB-7827-EC0A-09455E60AB9C}"/>
                    </a:ext>
                  </a:extLst>
                </p:cNvPr>
                <p:cNvSpPr>
                  <a:spLocks/>
                </p:cNvSpPr>
                <p:nvPr/>
              </p:nvSpPr>
              <p:spPr bwMode="auto">
                <a:xfrm rot="20961260" flipV="1">
                  <a:off x="2394" y="1304"/>
                  <a:ext cx="238" cy="229"/>
                </a:xfrm>
                <a:custGeom>
                  <a:avLst/>
                  <a:gdLst>
                    <a:gd name="T0" fmla="*/ 2 w 287"/>
                    <a:gd name="T1" fmla="*/ 1 h 315"/>
                    <a:gd name="T2" fmla="*/ 2 w 287"/>
                    <a:gd name="T3" fmla="*/ 1 h 315"/>
                    <a:gd name="T4" fmla="*/ 2 w 287"/>
                    <a:gd name="T5" fmla="*/ 1 h 315"/>
                    <a:gd name="T6" fmla="*/ 2 w 287"/>
                    <a:gd name="T7" fmla="*/ 0 h 3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15">
                      <a:moveTo>
                        <a:pt x="287" y="315"/>
                      </a:moveTo>
                      <a:cubicBezTo>
                        <a:pt x="192" y="302"/>
                        <a:pt x="97" y="289"/>
                        <a:pt x="51" y="252"/>
                      </a:cubicBezTo>
                      <a:cubicBezTo>
                        <a:pt x="5" y="215"/>
                        <a:pt x="0" y="134"/>
                        <a:pt x="8" y="92"/>
                      </a:cubicBezTo>
                      <a:cubicBezTo>
                        <a:pt x="16" y="50"/>
                        <a:pt x="39" y="15"/>
                        <a:pt x="100" y="0"/>
                      </a:cubicBezTo>
                    </a:path>
                  </a:pathLst>
                </a:custGeom>
                <a:noFill/>
                <a:ln w="38100" cmpd="sng">
                  <a:solidFill>
                    <a:srgbClr val="A50021"/>
                  </a:solidFill>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86" name="Line 14">
                  <a:extLst>
                    <a:ext uri="{FF2B5EF4-FFF2-40B4-BE49-F238E27FC236}">
                      <a16:creationId xmlns:a16="http://schemas.microsoft.com/office/drawing/2014/main" id="{C1DB7FD2-B63C-C1C5-096C-F61885A2E54C}"/>
                    </a:ext>
                  </a:extLst>
                </p:cNvPr>
                <p:cNvSpPr>
                  <a:spLocks noChangeShapeType="1"/>
                </p:cNvSpPr>
                <p:nvPr/>
              </p:nvSpPr>
              <p:spPr bwMode="auto">
                <a:xfrm flipV="1">
                  <a:off x="2968" y="1442"/>
                  <a:ext cx="430" cy="126"/>
                </a:xfrm>
                <a:prstGeom prst="line">
                  <a:avLst/>
                </a:prstGeom>
                <a:noFill/>
                <a:ln w="38100">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87" name="Line 14">
                  <a:extLst>
                    <a:ext uri="{FF2B5EF4-FFF2-40B4-BE49-F238E27FC236}">
                      <a16:creationId xmlns:a16="http://schemas.microsoft.com/office/drawing/2014/main" id="{548A6DE2-7F63-A2BF-3935-2BAFA2A0D397}"/>
                    </a:ext>
                  </a:extLst>
                </p:cNvPr>
                <p:cNvSpPr>
                  <a:spLocks noChangeShapeType="1"/>
                </p:cNvSpPr>
                <p:nvPr/>
              </p:nvSpPr>
              <p:spPr bwMode="auto">
                <a:xfrm>
                  <a:off x="2936" y="1273"/>
                  <a:ext cx="457" cy="104"/>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a:lstStyle/>
                <a:p>
                  <a:endParaRPr lang="en-US"/>
                </a:p>
              </p:txBody>
            </p:sp>
            <p:sp>
              <p:nvSpPr>
                <p:cNvPr id="143388" name="Text Box 15">
                  <a:extLst>
                    <a:ext uri="{FF2B5EF4-FFF2-40B4-BE49-F238E27FC236}">
                      <a16:creationId xmlns:a16="http://schemas.microsoft.com/office/drawing/2014/main" id="{778D828D-81B8-91D8-C6B2-C548F1F3BD20}"/>
                    </a:ext>
                  </a:extLst>
                </p:cNvPr>
                <p:cNvSpPr txBox="1">
                  <a:spLocks noChangeArrowheads="1"/>
                </p:cNvSpPr>
                <p:nvPr/>
              </p:nvSpPr>
              <p:spPr bwMode="auto">
                <a:xfrm>
                  <a:off x="2628" y="1203"/>
                  <a:ext cx="370" cy="173"/>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00FF"/>
                      </a:solidFill>
                      <a:latin typeface="Arial" panose="020B0604020202020204" pitchFamily="34" charset="0"/>
                      <a:ea typeface="MS PGothic" panose="020B0600070205080204" pitchFamily="34" charset="-128"/>
                      <a:cs typeface="Arial" panose="020B0604020202020204" pitchFamily="34" charset="0"/>
                    </a:rPr>
                    <a:t>Genes</a:t>
                  </a:r>
                </a:p>
              </p:txBody>
            </p:sp>
            <p:sp>
              <p:nvSpPr>
                <p:cNvPr id="143389" name="Text Box 15">
                  <a:extLst>
                    <a:ext uri="{FF2B5EF4-FFF2-40B4-BE49-F238E27FC236}">
                      <a16:creationId xmlns:a16="http://schemas.microsoft.com/office/drawing/2014/main" id="{DC55B0F1-D497-8D5B-0734-E67884E94B43}"/>
                    </a:ext>
                  </a:extLst>
                </p:cNvPr>
                <p:cNvSpPr txBox="1">
                  <a:spLocks noChangeArrowheads="1"/>
                </p:cNvSpPr>
                <p:nvPr/>
              </p:nvSpPr>
              <p:spPr bwMode="auto">
                <a:xfrm>
                  <a:off x="2502" y="1448"/>
                  <a:ext cx="625" cy="173"/>
                </a:xfrm>
                <a:prstGeom prst="rect">
                  <a:avLst/>
                </a:prstGeom>
                <a:solidFill>
                  <a:schemeClr val="bg1"/>
                </a:solidFill>
                <a:ln w="1905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27432"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200">
                      <a:solidFill>
                        <a:srgbClr val="009900"/>
                      </a:solidFill>
                      <a:latin typeface="Arial" panose="020B0604020202020204" pitchFamily="34" charset="0"/>
                      <a:ea typeface="MS PGothic" panose="020B0600070205080204" pitchFamily="34" charset="-128"/>
                      <a:cs typeface="Arial" panose="020B0604020202020204" pitchFamily="34" charset="0"/>
                    </a:rPr>
                    <a:t>Environment</a:t>
                  </a:r>
                </a:p>
              </p:txBody>
            </p:sp>
            <p:sp>
              <p:nvSpPr>
                <p:cNvPr id="143390" name="Text Box 4">
                  <a:extLst>
                    <a:ext uri="{FF2B5EF4-FFF2-40B4-BE49-F238E27FC236}">
                      <a16:creationId xmlns:a16="http://schemas.microsoft.com/office/drawing/2014/main" id="{25016DD5-C8A6-FF65-5E01-7A71C6746104}"/>
                    </a:ext>
                  </a:extLst>
                </p:cNvPr>
                <p:cNvSpPr txBox="1">
                  <a:spLocks noChangeArrowheads="1"/>
                </p:cNvSpPr>
                <p:nvPr/>
              </p:nvSpPr>
              <p:spPr bwMode="auto">
                <a:xfrm rot="-3649742">
                  <a:off x="1999" y="1228"/>
                  <a:ext cx="675"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lIns="45720" tIns="18288" rIns="4572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0000"/>
                    </a:lnSpc>
                    <a:spcBef>
                      <a:spcPct val="0"/>
                    </a:spcBef>
                    <a:buFontTx/>
                    <a:buNone/>
                  </a:pP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Epige-</a:t>
                  </a:r>
                  <a:b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br>
                  <a:r>
                    <a:rPr lang="en-US" altLang="en-US" sz="1000">
                      <a:solidFill>
                        <a:srgbClr val="A50021"/>
                      </a:solidFill>
                      <a:latin typeface="Arial" panose="020B0604020202020204" pitchFamily="34" charset="0"/>
                      <a:ea typeface="MS PGothic" panose="020B0600070205080204" pitchFamily="34" charset="-128"/>
                      <a:cs typeface="Arial" panose="020B0604020202020204" pitchFamily="34" charset="0"/>
                    </a:rPr>
                    <a:t>netics</a:t>
                  </a:r>
                </a:p>
              </p:txBody>
            </p:sp>
          </p:grpSp>
        </p:grpSp>
      </p:grpSp>
      <p:sp>
        <p:nvSpPr>
          <p:cNvPr id="143366" name="Text Box 3">
            <a:extLst>
              <a:ext uri="{FF2B5EF4-FFF2-40B4-BE49-F238E27FC236}">
                <a16:creationId xmlns:a16="http://schemas.microsoft.com/office/drawing/2014/main" id="{6580A3B0-2618-95AF-0ABF-2F05ECB73F2D}"/>
              </a:ext>
            </a:extLst>
          </p:cNvPr>
          <p:cNvSpPr txBox="1">
            <a:spLocks noChangeArrowheads="1"/>
          </p:cNvSpPr>
          <p:nvPr/>
        </p:nvSpPr>
        <p:spPr bwMode="auto">
          <a:xfrm>
            <a:off x="0" y="47625"/>
            <a:ext cx="9144000" cy="102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lnSpc>
                <a:spcPct val="95000"/>
              </a:lnSpc>
              <a:spcBef>
                <a:spcPct val="0"/>
              </a:spcBef>
              <a:spcAft>
                <a:spcPct val="10000"/>
              </a:spcAft>
              <a:buFontTx/>
              <a:buNone/>
            </a:pPr>
            <a:r>
              <a:rPr lang="en-US" altLang="en-US" b="1">
                <a:solidFill>
                  <a:srgbClr val="00B050"/>
                </a:solidFill>
                <a:latin typeface="Arial" panose="020B0604020202020204" pitchFamily="34" charset="0"/>
              </a:rPr>
              <a:t>Environmental Factors:</a:t>
            </a:r>
            <a:r>
              <a:rPr lang="en-US" altLang="en-US">
                <a:latin typeface="Arial" panose="020B0604020202020204" pitchFamily="34" charset="0"/>
              </a:rPr>
              <a:t> May Affect Behavior, Physiology, Gene Expression </a:t>
            </a:r>
            <a:r>
              <a:rPr lang="en-US" altLang="en-US">
                <a:solidFill>
                  <a:srgbClr val="C00000"/>
                </a:solidFill>
                <a:latin typeface="Arial" panose="020B0604020202020204" pitchFamily="34" charset="0"/>
              </a:rPr>
              <a:t>(Epigenetics)</a:t>
            </a:r>
          </a:p>
        </p:txBody>
      </p:sp>
      <p:sp>
        <p:nvSpPr>
          <p:cNvPr id="57" name="TextBox 56">
            <a:extLst>
              <a:ext uri="{FF2B5EF4-FFF2-40B4-BE49-F238E27FC236}">
                <a16:creationId xmlns:a16="http://schemas.microsoft.com/office/drawing/2014/main" id="{A068F089-647D-5D92-BB1A-3158CC31C3DA}"/>
              </a:ext>
            </a:extLst>
          </p:cNvPr>
          <p:cNvSpPr txBox="1"/>
          <p:nvPr/>
        </p:nvSpPr>
        <p:spPr>
          <a:xfrm>
            <a:off x="71438" y="2139950"/>
            <a:ext cx="1943100" cy="2462213"/>
          </a:xfrm>
          <a:prstGeom prst="rect">
            <a:avLst/>
          </a:prstGeom>
          <a:noFill/>
        </p:spPr>
        <p:txBody>
          <a:bodyPr>
            <a:spAutoFit/>
          </a:bodyPr>
          <a:lstStyle/>
          <a:p>
            <a:pPr>
              <a:defRPr/>
            </a:pPr>
            <a:r>
              <a:rPr lang="en-US">
                <a:solidFill>
                  <a:schemeClr val="bg1">
                    <a:lumMod val="50000"/>
                  </a:schemeClr>
                </a:solidFill>
                <a:latin typeface="Arial" panose="020B0604020202020204" pitchFamily="34" charset="0"/>
                <a:cs typeface="Arial" panose="020B0604020202020204" pitchFamily="34" charset="0"/>
              </a:rPr>
              <a:t>Training (caused by an organism’s own behavior) can work via the same pathways.</a:t>
            </a:r>
          </a:p>
        </p:txBody>
      </p:sp>
      <p:sp>
        <p:nvSpPr>
          <p:cNvPr id="143368" name="Text Box 50">
            <a:extLst>
              <a:ext uri="{FF2B5EF4-FFF2-40B4-BE49-F238E27FC236}">
                <a16:creationId xmlns:a16="http://schemas.microsoft.com/office/drawing/2014/main" id="{309080FC-FFAC-DB72-D899-EC9A33FD022F}"/>
              </a:ext>
            </a:extLst>
          </p:cNvPr>
          <p:cNvSpPr txBox="1">
            <a:spLocks noChangeArrowheads="1"/>
          </p:cNvSpPr>
          <p:nvPr/>
        </p:nvSpPr>
        <p:spPr bwMode="auto">
          <a:xfrm>
            <a:off x="4668838" y="3427413"/>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69" name="Text Box 48">
            <a:extLst>
              <a:ext uri="{FF2B5EF4-FFF2-40B4-BE49-F238E27FC236}">
                <a16:creationId xmlns:a16="http://schemas.microsoft.com/office/drawing/2014/main" id="{A1FBC863-25FA-5B29-2DBC-5507D31EDC32}"/>
              </a:ext>
            </a:extLst>
          </p:cNvPr>
          <p:cNvSpPr txBox="1">
            <a:spLocks noChangeArrowheads="1"/>
          </p:cNvSpPr>
          <p:nvPr/>
        </p:nvSpPr>
        <p:spPr bwMode="auto">
          <a:xfrm>
            <a:off x="4643438" y="1504950"/>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70" name="Text Box 53">
            <a:extLst>
              <a:ext uri="{FF2B5EF4-FFF2-40B4-BE49-F238E27FC236}">
                <a16:creationId xmlns:a16="http://schemas.microsoft.com/office/drawing/2014/main" id="{B0BEF513-64AF-B860-C478-0898041FF88D}"/>
              </a:ext>
            </a:extLst>
          </p:cNvPr>
          <p:cNvSpPr txBox="1">
            <a:spLocks noChangeArrowheads="1"/>
          </p:cNvSpPr>
          <p:nvPr/>
        </p:nvSpPr>
        <p:spPr bwMode="auto">
          <a:xfrm>
            <a:off x="4662488" y="3086100"/>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
        <p:nvSpPr>
          <p:cNvPr id="143371" name="Text Box 54">
            <a:extLst>
              <a:ext uri="{FF2B5EF4-FFF2-40B4-BE49-F238E27FC236}">
                <a16:creationId xmlns:a16="http://schemas.microsoft.com/office/drawing/2014/main" id="{D65B01BD-2216-6237-BCA1-C741CB7424B7}"/>
              </a:ext>
            </a:extLst>
          </p:cNvPr>
          <p:cNvSpPr txBox="1">
            <a:spLocks noChangeArrowheads="1"/>
          </p:cNvSpPr>
          <p:nvPr/>
        </p:nvSpPr>
        <p:spPr bwMode="auto">
          <a:xfrm>
            <a:off x="4662488" y="5030788"/>
            <a:ext cx="7985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000" b="1">
                <a:solidFill>
                  <a:srgbClr val="969696"/>
                </a:solidFill>
                <a:latin typeface="Arial" panose="020B0604020202020204" pitchFamily="34" charset="0"/>
                <a:cs typeface="Arial" panose="020B0604020202020204" pitchFamily="34" charset="0"/>
              </a:rPr>
              <a:t>Training</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Number Placeholder 1">
            <a:extLst>
              <a:ext uri="{FF2B5EF4-FFF2-40B4-BE49-F238E27FC236}">
                <a16:creationId xmlns:a16="http://schemas.microsoft.com/office/drawing/2014/main" id="{796E3FBD-86B8-2070-9C58-DD954A8F222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267755D-D697-4B40-985D-C592A53D8452}" type="slidenum">
              <a:rPr lang="en-US" altLang="en-US" sz="1400"/>
              <a:pPr>
                <a:spcBef>
                  <a:spcPct val="0"/>
                </a:spcBef>
                <a:buFontTx/>
                <a:buNone/>
              </a:pPr>
              <a:t>83</a:t>
            </a:fld>
            <a:endParaRPr lang="en-US" altLang="en-US" sz="1400"/>
          </a:p>
        </p:txBody>
      </p:sp>
      <p:pic>
        <p:nvPicPr>
          <p:cNvPr id="145411" name="Picture 2">
            <a:extLst>
              <a:ext uri="{FF2B5EF4-FFF2-40B4-BE49-F238E27FC236}">
                <a16:creationId xmlns:a16="http://schemas.microsoft.com/office/drawing/2014/main" id="{323D4D0E-1BB4-D6A8-FC67-44FB8CA034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28688" y="903288"/>
            <a:ext cx="6899275"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2" name="TextBox 3">
            <a:extLst>
              <a:ext uri="{FF2B5EF4-FFF2-40B4-BE49-F238E27FC236}">
                <a16:creationId xmlns:a16="http://schemas.microsoft.com/office/drawing/2014/main" id="{A935F7AC-E8B9-4D0A-434D-4D3CAC25A509}"/>
              </a:ext>
            </a:extLst>
          </p:cNvPr>
          <p:cNvSpPr txBox="1">
            <a:spLocks noChangeArrowheads="1"/>
          </p:cNvSpPr>
          <p:nvPr/>
        </p:nvSpPr>
        <p:spPr bwMode="auto">
          <a:xfrm>
            <a:off x="63500" y="0"/>
            <a:ext cx="9080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latin typeface="Arial" panose="020B0604020202020204" pitchFamily="34" charset="0"/>
                <a:cs typeface="Arial" panose="020B0604020202020204" pitchFamily="34" charset="0"/>
              </a:rPr>
              <a:t>Williams, L., Y. Seki, P. M. Vuguin, and M. J. Charron. 2014. Animal models of in utero exposure to a high fat diet: A review. Biochimica et Biophysica Acta (BBA) - Molecular Basis of Disease 1842:507-519.</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Number Placeholder 3">
            <a:extLst>
              <a:ext uri="{FF2B5EF4-FFF2-40B4-BE49-F238E27FC236}">
                <a16:creationId xmlns:a16="http://schemas.microsoft.com/office/drawing/2014/main" id="{9442090F-0E09-17D2-A61B-AB4790EAE02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2DB32B3-E8EB-4105-834C-F9A44D6887B0}" type="slidenum">
              <a:rPr lang="en-US" altLang="en-US" sz="1400"/>
              <a:pPr>
                <a:spcBef>
                  <a:spcPct val="0"/>
                </a:spcBef>
                <a:buFontTx/>
                <a:buNone/>
              </a:pPr>
              <a:t>84</a:t>
            </a:fld>
            <a:endParaRPr lang="en-US" altLang="en-US" sz="1400"/>
          </a:p>
        </p:txBody>
      </p:sp>
      <p:sp>
        <p:nvSpPr>
          <p:cNvPr id="146435" name="Text Box 2">
            <a:extLst>
              <a:ext uri="{FF2B5EF4-FFF2-40B4-BE49-F238E27FC236}">
                <a16:creationId xmlns:a16="http://schemas.microsoft.com/office/drawing/2014/main" id="{37C1125B-70E8-0453-48AE-C9E5C6F1A4F4}"/>
              </a:ext>
            </a:extLst>
          </p:cNvPr>
          <p:cNvSpPr txBox="1">
            <a:spLocks noChangeArrowheads="1"/>
          </p:cNvSpPr>
          <p:nvPr/>
        </p:nvSpPr>
        <p:spPr bwMode="auto">
          <a:xfrm>
            <a:off x="142875" y="873125"/>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2087939" name="Text Box 3">
            <a:extLst>
              <a:ext uri="{FF2B5EF4-FFF2-40B4-BE49-F238E27FC236}">
                <a16:creationId xmlns:a16="http://schemas.microsoft.com/office/drawing/2014/main" id="{B1084330-B123-C021-6B34-5A118C3CBE64}"/>
              </a:ext>
            </a:extLst>
          </p:cNvPr>
          <p:cNvSpPr txBox="1">
            <a:spLocks noChangeArrowheads="1"/>
          </p:cNvSpPr>
          <p:nvPr/>
        </p:nvSpPr>
        <p:spPr bwMode="auto">
          <a:xfrm>
            <a:off x="304800" y="4114800"/>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0000"/>
              </a:spcBef>
              <a:spcAft>
                <a:spcPct val="10000"/>
              </a:spcAft>
              <a:buFontTx/>
              <a:buNone/>
            </a:pPr>
            <a:r>
              <a:rPr lang="en-US" altLang="en-US" sz="4200" b="1" i="1">
                <a:latin typeface="Arial" panose="020B0604020202020204" pitchFamily="34" charset="0"/>
              </a:rPr>
              <a:t>Not mutually exclusive,</a:t>
            </a:r>
          </a:p>
          <a:p>
            <a:pPr>
              <a:lnSpc>
                <a:spcPct val="90000"/>
              </a:lnSpc>
              <a:spcBef>
                <a:spcPct val="10000"/>
              </a:spcBef>
              <a:buFontTx/>
              <a:buNone/>
            </a:pPr>
            <a:r>
              <a:rPr lang="en-US" altLang="en-US" sz="4200" b="1" i="1">
                <a:latin typeface="Arial" panose="020B0604020202020204" pitchFamily="34" charset="0"/>
              </a:rPr>
              <a:t>	May elucidate mechanisms</a:t>
            </a:r>
            <a:br>
              <a:rPr lang="en-US" altLang="en-US" sz="4200" b="1" i="1">
                <a:latin typeface="Arial" panose="020B0604020202020204" pitchFamily="34" charset="0"/>
              </a:rPr>
            </a:br>
            <a:r>
              <a:rPr lang="en-US" altLang="en-US" sz="4200" b="1" i="1">
                <a:latin typeface="Arial" panose="020B0604020202020204" pitchFamily="34" charset="0"/>
              </a:rPr>
              <a:t>	of evolutionary “constraints”</a:t>
            </a:r>
            <a:endParaRPr lang="en-US" altLang="en-US" sz="3500" b="1" i="1">
              <a:latin typeface="Arial" panose="020B0604020202020204" pitchFamily="34" charset="0"/>
            </a:endParaRPr>
          </a:p>
        </p:txBody>
      </p:sp>
      <p:sp>
        <p:nvSpPr>
          <p:cNvPr id="2087940" name="Line 4">
            <a:extLst>
              <a:ext uri="{FF2B5EF4-FFF2-40B4-BE49-F238E27FC236}">
                <a16:creationId xmlns:a16="http://schemas.microsoft.com/office/drawing/2014/main" id="{BD7375DF-9CBE-E82E-0095-A058E95E9F21}"/>
              </a:ext>
            </a:extLst>
          </p:cNvPr>
          <p:cNvSpPr>
            <a:spLocks noChangeShapeType="1"/>
          </p:cNvSpPr>
          <p:nvPr/>
        </p:nvSpPr>
        <p:spPr bwMode="auto">
          <a:xfrm>
            <a:off x="481013" y="3130550"/>
            <a:ext cx="5959475"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6438" name="Text Box 5">
            <a:extLst>
              <a:ext uri="{FF2B5EF4-FFF2-40B4-BE49-F238E27FC236}">
                <a16:creationId xmlns:a16="http://schemas.microsoft.com/office/drawing/2014/main" id="{3E6DC3D7-0F20-2A60-3E28-DB0AE5FD2B6D}"/>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46439" name="Line 6">
            <a:extLst>
              <a:ext uri="{FF2B5EF4-FFF2-40B4-BE49-F238E27FC236}">
                <a16:creationId xmlns:a16="http://schemas.microsoft.com/office/drawing/2014/main" id="{A86BE06F-9E66-0BAD-EF42-92B8D83BC754}"/>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87939"/>
                                        </p:tgtEl>
                                        <p:attrNameLst>
                                          <p:attrName>style.visibility</p:attrName>
                                        </p:attrNameLst>
                                      </p:cBhvr>
                                      <p:to>
                                        <p:strVal val="visible"/>
                                      </p:to>
                                    </p:set>
                                    <p:anim calcmode="lin" valueType="num">
                                      <p:cBhvr additive="base">
                                        <p:cTn id="7" dur="500" fill="hold"/>
                                        <p:tgtEl>
                                          <p:spTgt spid="2087939"/>
                                        </p:tgtEl>
                                        <p:attrNameLst>
                                          <p:attrName>ppt_x</p:attrName>
                                        </p:attrNameLst>
                                      </p:cBhvr>
                                      <p:tavLst>
                                        <p:tav tm="0">
                                          <p:val>
                                            <p:strVal val="0-#ppt_w/2"/>
                                          </p:val>
                                        </p:tav>
                                        <p:tav tm="100000">
                                          <p:val>
                                            <p:strVal val="#ppt_x"/>
                                          </p:val>
                                        </p:tav>
                                      </p:tavLst>
                                    </p:anim>
                                    <p:anim calcmode="lin" valueType="num">
                                      <p:cBhvr additive="base">
                                        <p:cTn id="8" dur="500" fill="hold"/>
                                        <p:tgtEl>
                                          <p:spTgt spid="208793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0879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793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Number Placeholder 3">
            <a:extLst>
              <a:ext uri="{FF2B5EF4-FFF2-40B4-BE49-F238E27FC236}">
                <a16:creationId xmlns:a16="http://schemas.microsoft.com/office/drawing/2014/main" id="{651C40B8-8F81-C8F7-2502-1D3D06D8F08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FD14D09-FDD9-4F3F-B339-28349B9B3B7B}" type="slidenum">
              <a:rPr lang="en-US" altLang="en-US" sz="1400"/>
              <a:pPr>
                <a:spcBef>
                  <a:spcPct val="0"/>
                </a:spcBef>
                <a:buFontTx/>
                <a:buNone/>
              </a:pPr>
              <a:t>85</a:t>
            </a:fld>
            <a:endParaRPr lang="en-US" altLang="en-US" sz="1400"/>
          </a:p>
        </p:txBody>
      </p:sp>
      <p:sp>
        <p:nvSpPr>
          <p:cNvPr id="148483" name="Text Box 2">
            <a:extLst>
              <a:ext uri="{FF2B5EF4-FFF2-40B4-BE49-F238E27FC236}">
                <a16:creationId xmlns:a16="http://schemas.microsoft.com/office/drawing/2014/main" id="{8190A083-5DC1-0268-9673-966A61892A22}"/>
              </a:ext>
            </a:extLst>
          </p:cNvPr>
          <p:cNvSpPr txBox="1">
            <a:spLocks noChangeArrowheads="1"/>
          </p:cNvSpPr>
          <p:nvPr/>
        </p:nvSpPr>
        <p:spPr bwMode="auto">
          <a:xfrm>
            <a:off x="142875" y="873125"/>
            <a:ext cx="8763000" cy="2741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110000"/>
              </a:lnSpc>
              <a:spcBef>
                <a:spcPct val="30000"/>
              </a:spcBef>
              <a:buFontTx/>
              <a:buNone/>
            </a:pPr>
            <a:r>
              <a:rPr lang="en-US" altLang="en-US" sz="4200" b="1">
                <a:solidFill>
                  <a:srgbClr val="FF0000"/>
                </a:solidFill>
                <a:latin typeface="Arial" panose="020B0604020202020204" pitchFamily="34" charset="0"/>
              </a:rPr>
              <a:t>Functional Answers:</a:t>
            </a:r>
            <a:endParaRPr lang="en-US" altLang="en-US" sz="4400" b="1">
              <a:solidFill>
                <a:srgbClr val="FF0000"/>
              </a:solidFill>
              <a:latin typeface="Arial" panose="020B0604020202020204" pitchFamily="34" charset="0"/>
            </a:endParaRPr>
          </a:p>
          <a:p>
            <a:pPr>
              <a:lnSpc>
                <a:spcPct val="110000"/>
              </a:lnSpc>
              <a:spcBef>
                <a:spcPct val="0"/>
              </a:spcBef>
              <a:buFontTx/>
              <a:buNone/>
            </a:pPr>
            <a:r>
              <a:rPr lang="en-US" altLang="en-US" sz="3500" b="1">
                <a:solidFill>
                  <a:srgbClr val="0000FF"/>
                </a:solidFill>
                <a:latin typeface="Arial" panose="020B0604020202020204" pitchFamily="34" charset="0"/>
              </a:rPr>
              <a:t>   Motivation or Reward at a Maximum?</a:t>
            </a:r>
          </a:p>
          <a:p>
            <a:pPr>
              <a:lnSpc>
                <a:spcPct val="110000"/>
              </a:lnSpc>
              <a:spcBef>
                <a:spcPct val="0"/>
              </a:spcBef>
              <a:buFontTx/>
              <a:buNone/>
            </a:pPr>
            <a:r>
              <a:rPr lang="en-US" altLang="en-US" sz="3500" b="1">
                <a:solidFill>
                  <a:srgbClr val="0000FF"/>
                </a:solidFill>
                <a:latin typeface="Arial" panose="020B0604020202020204" pitchFamily="34" charset="0"/>
              </a:rPr>
              <a:t>   Ability to Run at a Maximum?</a:t>
            </a:r>
          </a:p>
          <a:p>
            <a:pPr>
              <a:lnSpc>
                <a:spcPct val="110000"/>
              </a:lnSpc>
              <a:spcBef>
                <a:spcPct val="0"/>
              </a:spcBef>
              <a:buFontTx/>
              <a:buNone/>
            </a:pPr>
            <a:r>
              <a:rPr lang="en-US" altLang="en-US" sz="3500" b="1">
                <a:solidFill>
                  <a:srgbClr val="0000FF"/>
                </a:solidFill>
                <a:latin typeface="Arial" panose="020B0604020202020204" pitchFamily="34" charset="0"/>
              </a:rPr>
              <a:t>   Energetic Cost is too High?</a:t>
            </a:r>
          </a:p>
        </p:txBody>
      </p:sp>
      <p:sp>
        <p:nvSpPr>
          <p:cNvPr id="148484" name="Text Box 5">
            <a:extLst>
              <a:ext uri="{FF2B5EF4-FFF2-40B4-BE49-F238E27FC236}">
                <a16:creationId xmlns:a16="http://schemas.microsoft.com/office/drawing/2014/main" id="{1CF65FE7-C0A5-5E78-3057-CE27EE813C5D}"/>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48485" name="Line 6">
            <a:extLst>
              <a:ext uri="{FF2B5EF4-FFF2-40B4-BE49-F238E27FC236}">
                <a16:creationId xmlns:a16="http://schemas.microsoft.com/office/drawing/2014/main" id="{C0201AF7-E156-4777-D608-AC856F7AB4DF}"/>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486" name="Rectangle 7">
            <a:extLst>
              <a:ext uri="{FF2B5EF4-FFF2-40B4-BE49-F238E27FC236}">
                <a16:creationId xmlns:a16="http://schemas.microsoft.com/office/drawing/2014/main" id="{2F61E44C-9CB2-DDC8-3417-8CD6E79CB5F9}"/>
              </a:ext>
            </a:extLst>
          </p:cNvPr>
          <p:cNvSpPr>
            <a:spLocks noChangeArrowheads="1"/>
          </p:cNvSpPr>
          <p:nvPr/>
        </p:nvSpPr>
        <p:spPr bwMode="auto">
          <a:xfrm>
            <a:off x="736600" y="3952875"/>
            <a:ext cx="7613650" cy="2060575"/>
          </a:xfrm>
          <a:prstGeom prst="rect">
            <a:avLst/>
          </a:prstGeom>
          <a:solidFill>
            <a:schemeClr val="bg1"/>
          </a:solidFill>
          <a:ln w="19050">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b="1">
                <a:solidFill>
                  <a:srgbClr val="FF0000"/>
                </a:solidFill>
                <a:latin typeface="Arial" panose="020B0604020202020204" pitchFamily="34" charset="0"/>
              </a:rPr>
              <a:t>For example, administration of an erythropoietin (EPO) analog increases VO</a:t>
            </a:r>
            <a:r>
              <a:rPr lang="en-US" altLang="en-US" b="1" baseline="-25000">
                <a:solidFill>
                  <a:srgbClr val="FF0000"/>
                </a:solidFill>
                <a:latin typeface="Arial" panose="020B0604020202020204" pitchFamily="34" charset="0"/>
              </a:rPr>
              <a:t>2</a:t>
            </a:r>
            <a:r>
              <a:rPr lang="en-US" altLang="en-US" b="1">
                <a:solidFill>
                  <a:srgbClr val="FF0000"/>
                </a:solidFill>
                <a:latin typeface="Arial" panose="020B0604020202020204" pitchFamily="34" charset="0"/>
              </a:rPr>
              <a:t>max, but does not increase wheel running (Kolb et al. 2010).</a:t>
            </a:r>
            <a:endParaRPr lang="fr-CA" altLang="en-US" b="1">
              <a:solidFill>
                <a:srgbClr val="FF0000"/>
              </a:solidFill>
              <a:latin typeface="Arial" panose="020B0604020202020204" pitchFamily="34" charset="0"/>
            </a:endParaRPr>
          </a:p>
        </p:txBody>
      </p:sp>
      <p:sp>
        <p:nvSpPr>
          <p:cNvPr id="148487" name="Line 8">
            <a:extLst>
              <a:ext uri="{FF2B5EF4-FFF2-40B4-BE49-F238E27FC236}">
                <a16:creationId xmlns:a16="http://schemas.microsoft.com/office/drawing/2014/main" id="{3F9F074C-5551-8B26-D6F4-857A0BC2BBE3}"/>
              </a:ext>
            </a:extLst>
          </p:cNvPr>
          <p:cNvSpPr>
            <a:spLocks noChangeShapeType="1"/>
          </p:cNvSpPr>
          <p:nvPr/>
        </p:nvSpPr>
        <p:spPr bwMode="auto">
          <a:xfrm>
            <a:off x="481013" y="3130550"/>
            <a:ext cx="5959475"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8488" name="Text Box 9">
            <a:extLst>
              <a:ext uri="{FF2B5EF4-FFF2-40B4-BE49-F238E27FC236}">
                <a16:creationId xmlns:a16="http://schemas.microsoft.com/office/drawing/2014/main" id="{A0F6AE5E-B513-B5F2-0AC2-A5E471701329}"/>
              </a:ext>
            </a:extLst>
          </p:cNvPr>
          <p:cNvSpPr txBox="1">
            <a:spLocks noChangeArrowheads="1"/>
          </p:cNvSpPr>
          <p:nvPr/>
        </p:nvSpPr>
        <p:spPr bwMode="auto">
          <a:xfrm>
            <a:off x="846138" y="4587875"/>
            <a:ext cx="715962"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400" b="1">
                <a:solidFill>
                  <a:srgbClr val="FF0000"/>
                </a:solidFill>
              </a:rPr>
              <a:t>.</a:t>
            </a:r>
          </a:p>
        </p:txBody>
      </p:sp>
    </p:spTree>
  </p:cSld>
  <p:clrMapOvr>
    <a:masterClrMapping/>
  </p:clrMapOvr>
  <p:transition>
    <p:wipe dir="d"/>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Number Placeholder 3">
            <a:extLst>
              <a:ext uri="{FF2B5EF4-FFF2-40B4-BE49-F238E27FC236}">
                <a16:creationId xmlns:a16="http://schemas.microsoft.com/office/drawing/2014/main" id="{35A9A7F6-743E-E5E8-1CEC-FE09B7D7DB54}"/>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C90D6D09-68C5-4B75-9AA4-B867CC8B368F}" type="slidenum">
              <a:rPr lang="en-US" altLang="en-US" sz="1400"/>
              <a:pPr>
                <a:spcBef>
                  <a:spcPct val="0"/>
                </a:spcBef>
                <a:buFontTx/>
                <a:buNone/>
              </a:pPr>
              <a:t>86</a:t>
            </a:fld>
            <a:endParaRPr lang="en-US" altLang="en-US" sz="1400"/>
          </a:p>
        </p:txBody>
      </p:sp>
      <p:sp>
        <p:nvSpPr>
          <p:cNvPr id="150531" name="Text Box 2">
            <a:extLst>
              <a:ext uri="{FF2B5EF4-FFF2-40B4-BE49-F238E27FC236}">
                <a16:creationId xmlns:a16="http://schemas.microsoft.com/office/drawing/2014/main" id="{51D29947-716C-2F01-F796-87864AF1EAAC}"/>
              </a:ext>
            </a:extLst>
          </p:cNvPr>
          <p:cNvSpPr txBox="1">
            <a:spLocks noChangeArrowheads="1"/>
          </p:cNvSpPr>
          <p:nvPr/>
        </p:nvSpPr>
        <p:spPr bwMode="auto">
          <a:xfrm>
            <a:off x="152400" y="863600"/>
            <a:ext cx="8839200" cy="477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500" b="1">
                <a:solidFill>
                  <a:srgbClr val="0000FF"/>
                </a:solidFill>
                <a:latin typeface="Arial" panose="020B0604020202020204" pitchFamily="34" charset="0"/>
              </a:rPr>
              <a:t>Exhausted Additive Genetic Variance</a:t>
            </a:r>
          </a:p>
          <a:p>
            <a:pPr>
              <a:lnSpc>
                <a:spcPct val="110000"/>
              </a:lnSpc>
              <a:spcBef>
                <a:spcPct val="0"/>
              </a:spcBef>
              <a:buFontTx/>
              <a:buNone/>
            </a:pPr>
            <a:r>
              <a:rPr lang="en-US" altLang="en-US" sz="3500" b="1">
                <a:solidFill>
                  <a:srgbClr val="0000FF"/>
                </a:solidFill>
                <a:latin typeface="Arial" panose="020B0604020202020204" pitchFamily="34" charset="0"/>
              </a:rPr>
              <a:t>Selection Differentials go to Zero </a:t>
            </a:r>
          </a:p>
          <a:p>
            <a:pPr>
              <a:lnSpc>
                <a:spcPct val="110000"/>
              </a:lnSpc>
              <a:spcBef>
                <a:spcPct val="0"/>
              </a:spcBef>
              <a:buFontTx/>
              <a:buNone/>
            </a:pPr>
            <a:r>
              <a:rPr lang="en-US" altLang="en-US" sz="3500" b="1">
                <a:solidFill>
                  <a:srgbClr val="0000FF"/>
                </a:solidFill>
                <a:latin typeface="Arial" panose="020B0604020202020204" pitchFamily="34" charset="0"/>
              </a:rPr>
              <a:t>Gene Interactions (Epistasis)</a:t>
            </a:r>
          </a:p>
          <a:p>
            <a:pPr>
              <a:lnSpc>
                <a:spcPct val="110000"/>
              </a:lnSpc>
              <a:spcBef>
                <a:spcPct val="0"/>
              </a:spcBef>
              <a:buFontTx/>
              <a:buNone/>
            </a:pPr>
            <a:r>
              <a:rPr lang="en-US" altLang="en-US" sz="3500" b="1">
                <a:solidFill>
                  <a:srgbClr val="0000FF"/>
                </a:solidFill>
                <a:latin typeface="Arial" panose="020B0604020202020204" pitchFamily="34" charset="0"/>
              </a:rPr>
              <a:t>Overdominance</a:t>
            </a:r>
          </a:p>
          <a:p>
            <a:pPr>
              <a:lnSpc>
                <a:spcPct val="110000"/>
              </a:lnSpc>
              <a:spcBef>
                <a:spcPct val="0"/>
              </a:spcBef>
              <a:buFontTx/>
              <a:buNone/>
            </a:pPr>
            <a:r>
              <a:rPr lang="en-US" altLang="en-US" sz="3500" b="1">
                <a:solidFill>
                  <a:srgbClr val="0000FF"/>
                </a:solidFill>
                <a:latin typeface="Arial" panose="020B0604020202020204" pitchFamily="34" charset="0"/>
              </a:rPr>
              <a:t>Counterposing Natural Selection</a:t>
            </a:r>
          </a:p>
          <a:p>
            <a:pPr>
              <a:lnSpc>
                <a:spcPct val="110000"/>
              </a:lnSpc>
              <a:spcBef>
                <a:spcPct val="0"/>
              </a:spcBef>
              <a:buFontTx/>
              <a:buNone/>
            </a:pPr>
            <a:r>
              <a:rPr lang="en-US" altLang="en-US" sz="3500" b="1">
                <a:solidFill>
                  <a:srgbClr val="0000FF"/>
                </a:solidFill>
                <a:latin typeface="Arial" panose="020B0604020202020204" pitchFamily="34" charset="0"/>
              </a:rPr>
              <a:t>Complex Genetic Correlations</a:t>
            </a:r>
          </a:p>
          <a:p>
            <a:pPr>
              <a:lnSpc>
                <a:spcPct val="110000"/>
              </a:lnSpc>
              <a:spcBef>
                <a:spcPct val="0"/>
              </a:spcBef>
              <a:buFontTx/>
              <a:buNone/>
            </a:pPr>
            <a:r>
              <a:rPr lang="en-US" altLang="en-US" sz="3500" b="1">
                <a:solidFill>
                  <a:srgbClr val="0000FF"/>
                </a:solidFill>
                <a:latin typeface="Arial" panose="020B0604020202020204" pitchFamily="34" charset="0"/>
              </a:rPr>
              <a:t>Early-life Effects</a:t>
            </a:r>
          </a:p>
          <a:p>
            <a:pPr>
              <a:lnSpc>
                <a:spcPct val="110000"/>
              </a:lnSpc>
              <a:spcBef>
                <a:spcPct val="0"/>
              </a:spcBef>
              <a:buFontTx/>
              <a:buNone/>
            </a:pPr>
            <a:r>
              <a:rPr lang="en-US" altLang="en-US" sz="3500" b="1">
                <a:solidFill>
                  <a:srgbClr val="0000FF"/>
                </a:solidFill>
                <a:latin typeface="Arial" panose="020B0604020202020204" pitchFamily="34" charset="0"/>
              </a:rPr>
              <a:t>Epigenetic Inheritance</a:t>
            </a:r>
          </a:p>
        </p:txBody>
      </p:sp>
      <p:sp>
        <p:nvSpPr>
          <p:cNvPr id="150532" name="Text Box 3">
            <a:extLst>
              <a:ext uri="{FF2B5EF4-FFF2-40B4-BE49-F238E27FC236}">
                <a16:creationId xmlns:a16="http://schemas.microsoft.com/office/drawing/2014/main" id="{C37666B5-7C51-1463-78AB-0C41C2019292}"/>
              </a:ext>
            </a:extLst>
          </p:cNvPr>
          <p:cNvSpPr txBox="1">
            <a:spLocks noChangeArrowheads="1"/>
          </p:cNvSpPr>
          <p:nvPr/>
        </p:nvSpPr>
        <p:spPr bwMode="auto">
          <a:xfrm>
            <a:off x="1362075" y="19050"/>
            <a:ext cx="64008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latin typeface="Arial" panose="020B0604020202020204" pitchFamily="34" charset="0"/>
              </a:rPr>
              <a:t>Why a Selection Limit?</a:t>
            </a:r>
          </a:p>
        </p:txBody>
      </p:sp>
      <p:sp>
        <p:nvSpPr>
          <p:cNvPr id="150533" name="Line 4">
            <a:extLst>
              <a:ext uri="{FF2B5EF4-FFF2-40B4-BE49-F238E27FC236}">
                <a16:creationId xmlns:a16="http://schemas.microsoft.com/office/drawing/2014/main" id="{182DD1DD-D160-A814-0025-2D7F8273A7FB}"/>
              </a:ext>
            </a:extLst>
          </p:cNvPr>
          <p:cNvSpPr>
            <a:spLocks noChangeShapeType="1"/>
          </p:cNvSpPr>
          <p:nvPr/>
        </p:nvSpPr>
        <p:spPr bwMode="auto">
          <a:xfrm>
            <a:off x="228600" y="8223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6" name="Line 8">
            <a:extLst>
              <a:ext uri="{FF2B5EF4-FFF2-40B4-BE49-F238E27FC236}">
                <a16:creationId xmlns:a16="http://schemas.microsoft.com/office/drawing/2014/main" id="{6A151C56-CCA4-3317-C25C-B89A6A29CBF3}"/>
              </a:ext>
            </a:extLst>
          </p:cNvPr>
          <p:cNvSpPr>
            <a:spLocks noChangeShapeType="1"/>
          </p:cNvSpPr>
          <p:nvPr/>
        </p:nvSpPr>
        <p:spPr bwMode="auto">
          <a:xfrm flipV="1">
            <a:off x="274638" y="1760538"/>
            <a:ext cx="7224712"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7" name="Line 9">
            <a:extLst>
              <a:ext uri="{FF2B5EF4-FFF2-40B4-BE49-F238E27FC236}">
                <a16:creationId xmlns:a16="http://schemas.microsoft.com/office/drawing/2014/main" id="{7AC9DB65-3FB7-4783-9007-0C75005B1CD7}"/>
              </a:ext>
            </a:extLst>
          </p:cNvPr>
          <p:cNvSpPr>
            <a:spLocks noChangeShapeType="1"/>
          </p:cNvSpPr>
          <p:nvPr/>
        </p:nvSpPr>
        <p:spPr bwMode="auto">
          <a:xfrm flipV="1">
            <a:off x="276225" y="1182688"/>
            <a:ext cx="8188325"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8" name="Line 10">
            <a:extLst>
              <a:ext uri="{FF2B5EF4-FFF2-40B4-BE49-F238E27FC236}">
                <a16:creationId xmlns:a16="http://schemas.microsoft.com/office/drawing/2014/main" id="{EE4BCB4A-2C6B-BAB0-9CFD-20BE937FDC12}"/>
              </a:ext>
            </a:extLst>
          </p:cNvPr>
          <p:cNvSpPr>
            <a:spLocks noChangeShapeType="1"/>
          </p:cNvSpPr>
          <p:nvPr/>
        </p:nvSpPr>
        <p:spPr bwMode="auto">
          <a:xfrm flipV="1">
            <a:off x="265113" y="3511550"/>
            <a:ext cx="7224712" cy="95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85899" name="Text Box 11">
            <a:extLst>
              <a:ext uri="{FF2B5EF4-FFF2-40B4-BE49-F238E27FC236}">
                <a16:creationId xmlns:a16="http://schemas.microsoft.com/office/drawing/2014/main" id="{385F92C1-6E4D-808B-3D5A-C69B69F9F8EA}"/>
              </a:ext>
            </a:extLst>
          </p:cNvPr>
          <p:cNvSpPr txBox="1">
            <a:spLocks noChangeArrowheads="1"/>
          </p:cNvSpPr>
          <p:nvPr/>
        </p:nvSpPr>
        <p:spPr bwMode="auto">
          <a:xfrm>
            <a:off x="7613650" y="2832100"/>
            <a:ext cx="1344613" cy="1431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solidFill>
                  <a:srgbClr val="FF0000"/>
                </a:solidFill>
                <a:latin typeface="Arial" panose="020B0604020202020204" pitchFamily="34" charset="0"/>
              </a:rPr>
              <a:t>e.g., no change in litter size</a:t>
            </a: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858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858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8589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85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589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Number Placeholder 3">
            <a:extLst>
              <a:ext uri="{FF2B5EF4-FFF2-40B4-BE49-F238E27FC236}">
                <a16:creationId xmlns:a16="http://schemas.microsoft.com/office/drawing/2014/main" id="{73D1600F-8113-2530-D824-F836F43A09C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5FF1DA47-74B4-446E-8C09-C4D26F6723B8}" type="slidenum">
              <a:rPr lang="en-US" altLang="en-US" sz="1400"/>
              <a:pPr>
                <a:spcBef>
                  <a:spcPct val="0"/>
                </a:spcBef>
                <a:buFontTx/>
                <a:buNone/>
              </a:pPr>
              <a:t>87</a:t>
            </a:fld>
            <a:endParaRPr lang="en-US" altLang="en-US" sz="1400"/>
          </a:p>
        </p:txBody>
      </p:sp>
      <p:pic>
        <p:nvPicPr>
          <p:cNvPr id="152579" name="Picture 2" descr="100-0005_IMG">
            <a:extLst>
              <a:ext uri="{FF2B5EF4-FFF2-40B4-BE49-F238E27FC236}">
                <a16:creationId xmlns:a16="http://schemas.microsoft.com/office/drawing/2014/main" id="{F04AB19C-915D-58DD-C6CB-87F3F2FAD3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00550" y="-152400"/>
            <a:ext cx="474345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80" name="Text Box 3">
            <a:extLst>
              <a:ext uri="{FF2B5EF4-FFF2-40B4-BE49-F238E27FC236}">
                <a16:creationId xmlns:a16="http://schemas.microsoft.com/office/drawing/2014/main" id="{B10BECD9-882B-82B5-B6EB-11C2639D9C0C}"/>
              </a:ext>
            </a:extLst>
          </p:cNvPr>
          <p:cNvSpPr txBox="1">
            <a:spLocks noChangeArrowheads="1"/>
          </p:cNvSpPr>
          <p:nvPr/>
        </p:nvSpPr>
        <p:spPr bwMode="auto">
          <a:xfrm>
            <a:off x="188913" y="6378575"/>
            <a:ext cx="8915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sz="2200">
                <a:solidFill>
                  <a:schemeClr val="tx1"/>
                </a:solidFill>
                <a:latin typeface="Times New Roman" panose="02020603050405020304" pitchFamily="18" charset="0"/>
              </a:defRPr>
            </a:lvl1pPr>
            <a:lvl2pPr marL="800100" indent="-342900">
              <a:defRPr sz="2200">
                <a:solidFill>
                  <a:schemeClr val="tx1"/>
                </a:solidFill>
                <a:latin typeface="Times New Roman" panose="02020603050405020304" pitchFamily="18" charset="0"/>
              </a:defRPr>
            </a:lvl2pPr>
            <a:lvl3pPr marL="1257300" indent="-342900">
              <a:defRPr sz="2200">
                <a:solidFill>
                  <a:schemeClr val="tx1"/>
                </a:solidFill>
                <a:latin typeface="Times New Roman" panose="02020603050405020304" pitchFamily="18" charset="0"/>
              </a:defRPr>
            </a:lvl3pPr>
            <a:lvl4pPr marL="1714500" indent="-342900">
              <a:defRPr sz="2200">
                <a:solidFill>
                  <a:schemeClr val="tx1"/>
                </a:solidFill>
                <a:latin typeface="Times New Roman" panose="02020603050405020304" pitchFamily="18" charset="0"/>
              </a:defRPr>
            </a:lvl4pPr>
            <a:lvl5pPr marL="2171700" indent="-342900">
              <a:defRPr sz="2200">
                <a:solidFill>
                  <a:schemeClr val="tx1"/>
                </a:solidFill>
                <a:latin typeface="Times New Roman" panose="02020603050405020304" pitchFamily="18" charset="0"/>
              </a:defRPr>
            </a:lvl5pPr>
            <a:lvl6pPr marL="2628900" indent="-342900" eaLnBrk="0" fontAlgn="base" hangingPunct="0">
              <a:spcBef>
                <a:spcPct val="0"/>
              </a:spcBef>
              <a:spcAft>
                <a:spcPct val="0"/>
              </a:spcAft>
              <a:defRPr sz="2200">
                <a:solidFill>
                  <a:schemeClr val="tx1"/>
                </a:solidFill>
                <a:latin typeface="Times New Roman" panose="02020603050405020304" pitchFamily="18" charset="0"/>
              </a:defRPr>
            </a:lvl6pPr>
            <a:lvl7pPr marL="3086100" indent="-342900" eaLnBrk="0" fontAlgn="base" hangingPunct="0">
              <a:spcBef>
                <a:spcPct val="0"/>
              </a:spcBef>
              <a:spcAft>
                <a:spcPct val="0"/>
              </a:spcAft>
              <a:defRPr sz="2200">
                <a:solidFill>
                  <a:schemeClr val="tx1"/>
                </a:solidFill>
                <a:latin typeface="Times New Roman" panose="02020603050405020304" pitchFamily="18" charset="0"/>
              </a:defRPr>
            </a:lvl7pPr>
            <a:lvl8pPr marL="3543300" indent="-342900" eaLnBrk="0" fontAlgn="base" hangingPunct="0">
              <a:spcBef>
                <a:spcPct val="0"/>
              </a:spcBef>
              <a:spcAft>
                <a:spcPct val="0"/>
              </a:spcAft>
              <a:defRPr sz="2200">
                <a:solidFill>
                  <a:schemeClr val="tx1"/>
                </a:solidFill>
                <a:latin typeface="Times New Roman" panose="02020603050405020304" pitchFamily="18" charset="0"/>
              </a:defRPr>
            </a:lvl8pPr>
            <a:lvl9pPr marL="4000500" indent="-342900" eaLnBrk="0" fontAlgn="base" hangingPunct="0">
              <a:spcBef>
                <a:spcPct val="0"/>
              </a:spcBef>
              <a:spcAft>
                <a:spcPct val="0"/>
              </a:spcAft>
              <a:defRPr sz="2200">
                <a:solidFill>
                  <a:schemeClr val="tx1"/>
                </a:solidFill>
                <a:latin typeface="Times New Roman" panose="02020603050405020304" pitchFamily="18" charset="0"/>
              </a:defRPr>
            </a:lvl9pPr>
          </a:lstStyle>
          <a:p>
            <a:pPr eaLnBrk="1" hangingPunct="1">
              <a:spcBef>
                <a:spcPct val="50000"/>
              </a:spcBef>
            </a:pPr>
            <a:r>
              <a:rPr lang="en-US" altLang="en-US" sz="1300">
                <a:latin typeface="Arial" panose="020B0604020202020204" pitchFamily="34" charset="0"/>
              </a:rPr>
              <a:t>Belke, T. W., and T. Garland, Jr. 2007. A brief opportunity to run does not function as a reinforcer for mice selected</a:t>
            </a:r>
            <a:br>
              <a:rPr lang="en-US" altLang="en-US" sz="1300">
                <a:latin typeface="Arial" panose="020B0604020202020204" pitchFamily="34" charset="0"/>
              </a:rPr>
            </a:br>
            <a:r>
              <a:rPr lang="en-US" altLang="en-US" sz="1300">
                <a:latin typeface="Arial" panose="020B0604020202020204" pitchFamily="34" charset="0"/>
              </a:rPr>
              <a:t>for high daily wheel-running rates. Journal of the Experimental Analysis of Behavior 88:199-213.</a:t>
            </a:r>
          </a:p>
        </p:txBody>
      </p:sp>
      <p:sp>
        <p:nvSpPr>
          <p:cNvPr id="2266116" name="Text Box 4">
            <a:extLst>
              <a:ext uri="{FF2B5EF4-FFF2-40B4-BE49-F238E27FC236}">
                <a16:creationId xmlns:a16="http://schemas.microsoft.com/office/drawing/2014/main" id="{74AC2C0F-CB5A-F574-FA2E-60F6BACF1E30}"/>
              </a:ext>
            </a:extLst>
          </p:cNvPr>
          <p:cNvSpPr txBox="1">
            <a:spLocks noChangeArrowheads="1"/>
          </p:cNvSpPr>
          <p:nvPr/>
        </p:nvSpPr>
        <p:spPr bwMode="auto">
          <a:xfrm>
            <a:off x="88900" y="58738"/>
            <a:ext cx="4271963" cy="6275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spcBef>
                <a:spcPct val="50000"/>
              </a:spcBef>
              <a:defRPr/>
            </a:pPr>
            <a:r>
              <a:rPr lang="en-US" altLang="en-US" sz="1800" b="1">
                <a:solidFill>
                  <a:srgbClr val="0000FF"/>
                </a:solidFill>
                <a:effectLst>
                  <a:outerShdw blurRad="38100" dist="38100" dir="2700000" algn="tl">
                    <a:srgbClr val="C0C0C0"/>
                  </a:outerShdw>
                </a:effectLst>
                <a:latin typeface="Arial" panose="020B0604020202020204" pitchFamily="34" charset="0"/>
              </a:rPr>
              <a:t>Idea:  Train mice to press lever for wheel reward, then compare the giving up points.</a:t>
            </a:r>
          </a:p>
          <a:p>
            <a:pPr eaLnBrk="1" hangingPunct="1">
              <a:spcBef>
                <a:spcPct val="50000"/>
              </a:spcBef>
              <a:defRPr/>
            </a:pPr>
            <a:r>
              <a:rPr lang="en-US" altLang="en-US" sz="1800" b="1">
                <a:latin typeface="Arial" panose="020B0604020202020204" pitchFamily="34" charset="0"/>
              </a:rPr>
              <a:t>Mice from Control lines could be trained to press a lever when given </a:t>
            </a:r>
            <a:r>
              <a:rPr lang="en-US" altLang="en-US" sz="1800" b="1">
                <a:solidFill>
                  <a:srgbClr val="FF0000"/>
                </a:solidFill>
                <a:latin typeface="Arial" panose="020B0604020202020204" pitchFamily="34" charset="0"/>
              </a:rPr>
              <a:t>90 seconds</a:t>
            </a:r>
            <a:r>
              <a:rPr lang="en-US" altLang="en-US" sz="1800" b="1">
                <a:latin typeface="Arial" panose="020B0604020202020204" pitchFamily="34" charset="0"/>
              </a:rPr>
              <a:t> to run as a reward.</a:t>
            </a:r>
          </a:p>
          <a:p>
            <a:pPr eaLnBrk="1" hangingPunct="1">
              <a:spcBef>
                <a:spcPct val="50000"/>
              </a:spcBef>
              <a:defRPr/>
            </a:pPr>
            <a:r>
              <a:rPr lang="en-US" altLang="en-US" sz="1800" b="1">
                <a:latin typeface="Arial" panose="020B0604020202020204" pitchFamily="34" charset="0"/>
              </a:rPr>
              <a:t>Mice from High Runner lines could not be trained by this regimen.</a:t>
            </a:r>
          </a:p>
          <a:p>
            <a:pPr eaLnBrk="1" hangingPunct="1">
              <a:spcBef>
                <a:spcPct val="50000"/>
              </a:spcBef>
              <a:defRPr/>
            </a:pPr>
            <a:r>
              <a:rPr lang="en-US" altLang="en-US" sz="1800" b="1">
                <a:latin typeface="Arial" panose="020B0604020202020204" pitchFamily="34" charset="0"/>
              </a:rPr>
              <a:t>However, both HR &amp; C mice could be trained when the reward was</a:t>
            </a:r>
            <a:br>
              <a:rPr lang="en-US" altLang="en-US" sz="1800" b="1">
                <a:latin typeface="Arial" panose="020B0604020202020204" pitchFamily="34" charset="0"/>
              </a:rPr>
            </a:br>
            <a:r>
              <a:rPr lang="en-US" altLang="en-US" sz="1800" b="1">
                <a:solidFill>
                  <a:srgbClr val="FF0000"/>
                </a:solidFill>
                <a:latin typeface="Arial" panose="020B0604020202020204" pitchFamily="34" charset="0"/>
              </a:rPr>
              <a:t>30 minutes</a:t>
            </a:r>
            <a:r>
              <a:rPr lang="en-US" altLang="en-US" sz="1800" b="1">
                <a:latin typeface="Arial" panose="020B0604020202020204" pitchFamily="34" charset="0"/>
              </a:rPr>
              <a:t> of free wheel.</a:t>
            </a:r>
          </a:p>
          <a:p>
            <a:pPr eaLnBrk="1" hangingPunct="1">
              <a:spcBef>
                <a:spcPct val="50000"/>
              </a:spcBef>
              <a:defRPr/>
            </a:pPr>
            <a:r>
              <a:rPr lang="en-US" altLang="en-US" sz="1800" b="1">
                <a:latin typeface="Arial" panose="020B0604020202020204" pitchFamily="34" charset="0"/>
              </a:rPr>
              <a:t>Therefore, selective breeding seems to have altered the motivational system in a way that reduces the reinforcing value of shorter running durations.</a:t>
            </a:r>
          </a:p>
          <a:p>
            <a:pPr eaLnBrk="1" hangingPunct="1">
              <a:spcBef>
                <a:spcPct val="50000"/>
              </a:spcBef>
              <a:defRPr/>
            </a:pPr>
            <a:r>
              <a:rPr lang="en-US" altLang="en-US" sz="1800" b="1">
                <a:effectLst>
                  <a:outerShdw blurRad="38100" dist="38100" dir="2700000" algn="tl">
                    <a:srgbClr val="C0C0C0"/>
                  </a:outerShdw>
                </a:effectLst>
                <a:latin typeface="Arial" panose="020B0604020202020204" pitchFamily="34" charset="0"/>
              </a:rPr>
              <a:t>We hypothesize an inherent </a:t>
            </a:r>
            <a:r>
              <a:rPr lang="en-US" altLang="en-US" sz="1800" b="1">
                <a:solidFill>
                  <a:srgbClr val="FF0000"/>
                </a:solidFill>
                <a:effectLst>
                  <a:outerShdw blurRad="38100" dist="38100" dir="2700000" algn="tl">
                    <a:srgbClr val="C0C0C0"/>
                  </a:outerShdw>
                </a:effectLst>
                <a:latin typeface="Arial" panose="020B0604020202020204" pitchFamily="34" charset="0"/>
              </a:rPr>
              <a:t>"trade-off"</a:t>
            </a:r>
            <a:r>
              <a:rPr lang="en-US" altLang="en-US" sz="1800" b="1">
                <a:effectLst>
                  <a:outerShdw blurRad="38100" dist="38100" dir="2700000" algn="tl">
                    <a:srgbClr val="C0C0C0"/>
                  </a:outerShdw>
                </a:effectLst>
                <a:latin typeface="Arial" panose="020B0604020202020204" pitchFamily="34" charset="0"/>
              </a:rPr>
              <a:t> in that motivational systems can be "tuned" for rewarding activities of short vs. long duration.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6611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6611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6611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6611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6611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6611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6116"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FF"/>
            </a:gs>
            <a:gs pos="100000">
              <a:srgbClr val="000076"/>
            </a:gs>
          </a:gsLst>
          <a:lin ang="5400000" scaled="1"/>
        </a:gradFill>
        <a:effectLst/>
      </p:bgPr>
    </p:bg>
    <p:spTree>
      <p:nvGrpSpPr>
        <p:cNvPr id="1" name=""/>
        <p:cNvGrpSpPr/>
        <p:nvPr/>
      </p:nvGrpSpPr>
      <p:grpSpPr>
        <a:xfrm>
          <a:off x="0" y="0"/>
          <a:ext cx="0" cy="0"/>
          <a:chOff x="0" y="0"/>
          <a:chExt cx="0" cy="0"/>
        </a:xfrm>
      </p:grpSpPr>
      <p:sp>
        <p:nvSpPr>
          <p:cNvPr id="154626" name="Slide Number Placeholder 3">
            <a:extLst>
              <a:ext uri="{FF2B5EF4-FFF2-40B4-BE49-F238E27FC236}">
                <a16:creationId xmlns:a16="http://schemas.microsoft.com/office/drawing/2014/main" id="{A7E5DEA2-2819-5D39-73A0-33ECBADE4E2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D1CB4AEC-00B1-4CFA-BB56-5DF1E649C3D2}" type="slidenum">
              <a:rPr lang="en-US" altLang="en-US" sz="1400"/>
              <a:pPr>
                <a:spcBef>
                  <a:spcPct val="0"/>
                </a:spcBef>
                <a:buFontTx/>
                <a:buNone/>
              </a:pPr>
              <a:t>88</a:t>
            </a:fld>
            <a:endParaRPr lang="en-US" altLang="en-US" sz="1400"/>
          </a:p>
        </p:txBody>
      </p:sp>
      <p:sp>
        <p:nvSpPr>
          <p:cNvPr id="2229250" name="Text Box 2">
            <a:extLst>
              <a:ext uri="{FF2B5EF4-FFF2-40B4-BE49-F238E27FC236}">
                <a16:creationId xmlns:a16="http://schemas.microsoft.com/office/drawing/2014/main" id="{71BDFD9B-71B0-E2F3-D267-A5774B403FA8}"/>
              </a:ext>
            </a:extLst>
          </p:cNvPr>
          <p:cNvSpPr txBox="1">
            <a:spLocks noChangeArrowheads="1"/>
          </p:cNvSpPr>
          <p:nvPr/>
        </p:nvSpPr>
        <p:spPr bwMode="auto">
          <a:xfrm>
            <a:off x="230188" y="2012950"/>
            <a:ext cx="8620125"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defRPr/>
            </a:pPr>
            <a:r>
              <a:rPr lang="en-US" altLang="en-US" sz="7200" b="1">
                <a:solidFill>
                  <a:srgbClr val="99FF66"/>
                </a:solidFill>
                <a:effectLst>
                  <a:outerShdw blurRad="38100" dist="38100" dir="2700000" algn="tl">
                    <a:srgbClr val="000000"/>
                  </a:outerShdw>
                </a:effectLst>
                <a:latin typeface="Helvetica" panose="020B0604020202020204" pitchFamily="34" charset="0"/>
              </a:rPr>
              <a:t>Can we Break the Selection Limit?</a:t>
            </a:r>
          </a:p>
        </p:txBody>
      </p:sp>
    </p:spTree>
  </p:cSld>
  <p:clrMapOvr>
    <a:masterClrMapping/>
  </p:clrMapOvr>
  <p:transition>
    <p:wipe dir="d"/>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Number Placeholder 3">
            <a:extLst>
              <a:ext uri="{FF2B5EF4-FFF2-40B4-BE49-F238E27FC236}">
                <a16:creationId xmlns:a16="http://schemas.microsoft.com/office/drawing/2014/main" id="{B2D3795B-36E8-6198-884B-D7BD2926439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E3E33215-14F7-4801-AC1B-D8C73ABFA074}" type="slidenum">
              <a:rPr lang="en-US" altLang="en-US" sz="1400"/>
              <a:pPr>
                <a:spcBef>
                  <a:spcPct val="0"/>
                </a:spcBef>
                <a:buFontTx/>
                <a:buNone/>
              </a:pPr>
              <a:t>89</a:t>
            </a:fld>
            <a:endParaRPr lang="en-US" altLang="en-US" sz="1400"/>
          </a:p>
        </p:txBody>
      </p:sp>
      <p:sp>
        <p:nvSpPr>
          <p:cNvPr id="156675" name="Text Box 2">
            <a:extLst>
              <a:ext uri="{FF2B5EF4-FFF2-40B4-BE49-F238E27FC236}">
                <a16:creationId xmlns:a16="http://schemas.microsoft.com/office/drawing/2014/main" id="{6BC5EB5A-8B1F-3BED-05B3-62C3E768AC0B}"/>
              </a:ext>
            </a:extLst>
          </p:cNvPr>
          <p:cNvSpPr txBox="1">
            <a:spLocks noChangeArrowheads="1"/>
          </p:cNvSpPr>
          <p:nvPr/>
        </p:nvSpPr>
        <p:spPr bwMode="auto">
          <a:xfrm>
            <a:off x="127000" y="184150"/>
            <a:ext cx="9342438"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200" b="1">
                <a:solidFill>
                  <a:srgbClr val="FF0000"/>
                </a:solidFill>
                <a:latin typeface="Arial" panose="020B0604020202020204" pitchFamily="34" charset="0"/>
              </a:rPr>
              <a:t>Can we Break the Selection Limit?</a:t>
            </a:r>
          </a:p>
        </p:txBody>
      </p:sp>
      <p:sp>
        <p:nvSpPr>
          <p:cNvPr id="156676" name="Line 3">
            <a:extLst>
              <a:ext uri="{FF2B5EF4-FFF2-40B4-BE49-F238E27FC236}">
                <a16:creationId xmlns:a16="http://schemas.microsoft.com/office/drawing/2014/main" id="{DA4EC2D4-5639-5C66-995D-3D7EC03C7063}"/>
              </a:ext>
            </a:extLst>
          </p:cNvPr>
          <p:cNvSpPr>
            <a:spLocks noChangeShapeType="1"/>
          </p:cNvSpPr>
          <p:nvPr/>
        </p:nvSpPr>
        <p:spPr bwMode="auto">
          <a:xfrm>
            <a:off x="228600" y="1050925"/>
            <a:ext cx="8683625" cy="0"/>
          </a:xfrm>
          <a:prstGeom prst="line">
            <a:avLst/>
          </a:prstGeom>
          <a:noFill/>
          <a:ln w="635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6677" name="Text Box 4">
            <a:extLst>
              <a:ext uri="{FF2B5EF4-FFF2-40B4-BE49-F238E27FC236}">
                <a16:creationId xmlns:a16="http://schemas.microsoft.com/office/drawing/2014/main" id="{A7E13849-F2F3-E9EA-5437-4A5A66E4A94D}"/>
              </a:ext>
            </a:extLst>
          </p:cNvPr>
          <p:cNvSpPr txBox="1">
            <a:spLocks noChangeArrowheads="1"/>
          </p:cNvSpPr>
          <p:nvPr/>
        </p:nvSpPr>
        <p:spPr bwMode="auto">
          <a:xfrm>
            <a:off x="247650" y="1282700"/>
            <a:ext cx="8763000" cy="275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4200" b="1" u="sng">
                <a:latin typeface="Arial" panose="020B0604020202020204" pitchFamily="34" charset="0"/>
              </a:rPr>
              <a:t>One Possibility:</a:t>
            </a:r>
          </a:p>
          <a:p>
            <a:pPr lvl="1">
              <a:spcBef>
                <a:spcPct val="0"/>
              </a:spcBef>
              <a:spcAft>
                <a:spcPct val="30000"/>
              </a:spcAft>
              <a:buFontTx/>
              <a:buNone/>
            </a:pPr>
            <a:r>
              <a:rPr lang="en-US" altLang="en-US" sz="4000" b="1">
                <a:latin typeface="Arial" panose="020B0604020202020204" pitchFamily="34" charset="0"/>
              </a:rPr>
              <a:t>Cross 2 or more HR lines, breed randomly for a few generations, then reinitiate selection.</a:t>
            </a:r>
          </a:p>
        </p:txBody>
      </p:sp>
      <p:sp>
        <p:nvSpPr>
          <p:cNvPr id="156678" name="Text Box 5">
            <a:extLst>
              <a:ext uri="{FF2B5EF4-FFF2-40B4-BE49-F238E27FC236}">
                <a16:creationId xmlns:a16="http://schemas.microsoft.com/office/drawing/2014/main" id="{C6A36EBD-5860-9599-63CE-05E7B40F01C7}"/>
              </a:ext>
            </a:extLst>
          </p:cNvPr>
          <p:cNvSpPr txBox="1">
            <a:spLocks noChangeArrowheads="1"/>
          </p:cNvSpPr>
          <p:nvPr/>
        </p:nvSpPr>
        <p:spPr bwMode="auto">
          <a:xfrm>
            <a:off x="268288" y="4532313"/>
            <a:ext cx="8875712" cy="1631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spcAft>
                <a:spcPct val="30000"/>
              </a:spcAft>
              <a:buFontTx/>
              <a:buNone/>
            </a:pPr>
            <a:r>
              <a:rPr lang="en-US" altLang="en-US" sz="1600">
                <a:latin typeface="Arial" panose="020B0604020202020204" pitchFamily="34" charset="0"/>
              </a:rPr>
              <a:t>Bult, A., and C. B. Lynch. 1996. Multiple selection responses in house mice bidirectionally</a:t>
            </a:r>
            <a:br>
              <a:rPr lang="en-US" altLang="en-US" sz="1600">
                <a:latin typeface="Arial" panose="020B0604020202020204" pitchFamily="34" charset="0"/>
              </a:rPr>
            </a:br>
            <a:r>
              <a:rPr lang="en-US" altLang="en-US" sz="1600">
                <a:latin typeface="Arial" panose="020B0604020202020204" pitchFamily="34" charset="0"/>
              </a:rPr>
              <a:t>       selected for thermoregulatory nest-building behavior: crosses of replicate lines.</a:t>
            </a:r>
            <a:br>
              <a:rPr lang="en-US" altLang="en-US" sz="1600">
                <a:latin typeface="Arial" panose="020B0604020202020204" pitchFamily="34" charset="0"/>
              </a:rPr>
            </a:br>
            <a:r>
              <a:rPr lang="en-US" altLang="en-US" sz="1600">
                <a:latin typeface="Arial" panose="020B0604020202020204" pitchFamily="34" charset="0"/>
              </a:rPr>
              <a:t>       Behavior Genetics 26:439-446.</a:t>
            </a:r>
          </a:p>
          <a:p>
            <a:pPr>
              <a:spcBef>
                <a:spcPct val="0"/>
              </a:spcBef>
              <a:spcAft>
                <a:spcPct val="30000"/>
              </a:spcAft>
              <a:buFontTx/>
              <a:buNone/>
            </a:pPr>
            <a:r>
              <a:rPr lang="en-US" altLang="en-US" sz="1600">
                <a:latin typeface="Arial" panose="020B0604020202020204" pitchFamily="34" charset="0"/>
              </a:rPr>
              <a:t>Bult, A., and C.B. Lynch. 2000. Breaking through artificial selection limits of an adaptive</a:t>
            </a:r>
            <a:br>
              <a:rPr lang="en-US" altLang="en-US" sz="1600">
                <a:latin typeface="Arial" panose="020B0604020202020204" pitchFamily="34" charset="0"/>
              </a:rPr>
            </a:br>
            <a:r>
              <a:rPr lang="en-US" altLang="en-US" sz="1600">
                <a:latin typeface="Arial" panose="020B0604020202020204" pitchFamily="34" charset="0"/>
              </a:rPr>
              <a:t>       behavior in mice and the consequences for correlated responses.</a:t>
            </a:r>
            <a:br>
              <a:rPr lang="en-US" altLang="en-US" sz="1600">
                <a:latin typeface="Arial" panose="020B0604020202020204" pitchFamily="34" charset="0"/>
              </a:rPr>
            </a:br>
            <a:r>
              <a:rPr lang="en-US" altLang="en-US" sz="1600">
                <a:latin typeface="Arial" panose="020B0604020202020204" pitchFamily="34" charset="0"/>
              </a:rPr>
              <a:t>       Behavior Genetics 30:193-206.</a:t>
            </a:r>
          </a:p>
        </p:txBody>
      </p:sp>
    </p:spTree>
  </p:cSld>
  <p:clrMapOvr>
    <a:masterClrMapping/>
  </p:clrMapOvr>
  <p:transition>
    <p:wipe dir="d"/>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5">
            <a:extLst>
              <a:ext uri="{FF2B5EF4-FFF2-40B4-BE49-F238E27FC236}">
                <a16:creationId xmlns:a16="http://schemas.microsoft.com/office/drawing/2014/main" id="{7D8C5E52-6DA6-DF6B-10C4-6D27526EF8D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9979684-58AB-4D4E-96B9-829A086F4C2D}" type="slidenum">
              <a:rPr lang="en-US" altLang="en-US" sz="1400"/>
              <a:pPr>
                <a:spcBef>
                  <a:spcPct val="0"/>
                </a:spcBef>
                <a:buFontTx/>
                <a:buNone/>
              </a:pPr>
              <a:t>9</a:t>
            </a:fld>
            <a:endParaRPr lang="en-US" altLang="en-US" sz="1400"/>
          </a:p>
        </p:txBody>
      </p:sp>
      <p:sp>
        <p:nvSpPr>
          <p:cNvPr id="40963" name="Rectangle 2">
            <a:extLst>
              <a:ext uri="{FF2B5EF4-FFF2-40B4-BE49-F238E27FC236}">
                <a16:creationId xmlns:a16="http://schemas.microsoft.com/office/drawing/2014/main" id="{39854130-2016-93FC-F31D-EBEA8A57F102}"/>
              </a:ext>
            </a:extLst>
          </p:cNvPr>
          <p:cNvSpPr>
            <a:spLocks noGrp="1" noChangeArrowheads="1"/>
          </p:cNvSpPr>
          <p:nvPr>
            <p:ph type="body" idx="1"/>
          </p:nvPr>
        </p:nvSpPr>
        <p:spPr>
          <a:xfrm>
            <a:off x="176213" y="922338"/>
            <a:ext cx="8872537" cy="5578475"/>
          </a:xfrm>
        </p:spPr>
        <p:txBody>
          <a:bodyPr/>
          <a:lstStyle/>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Certain </a:t>
            </a:r>
            <a:r>
              <a:rPr lang="en-US" altLang="en-US" sz="2800" b="1">
                <a:solidFill>
                  <a:srgbClr val="FF0000"/>
                </a:solidFill>
                <a:latin typeface="Arial" panose="020B0604020202020204" pitchFamily="34" charset="0"/>
              </a:rPr>
              <a:t>mechanisms</a:t>
            </a:r>
            <a:r>
              <a:rPr lang="en-US" altLang="en-US" sz="2800" b="1">
                <a:latin typeface="Arial" panose="020B0604020202020204" pitchFamily="34" charset="0"/>
              </a:rPr>
              <a:t> "used" by selection mainly because they affect motivation or ability (e.g., changes in circulating hormone levels) might affect numerous other traits.</a:t>
            </a:r>
          </a:p>
          <a:p>
            <a:pPr>
              <a:spcBef>
                <a:spcPct val="0"/>
              </a:spcBef>
              <a:spcAft>
                <a:spcPct val="35000"/>
              </a:spcAft>
              <a:buSzPct val="130000"/>
              <a:buFont typeface="Arial" panose="020B0604020202020204" pitchFamily="34" charset="0"/>
              <a:buChar char="●"/>
            </a:pPr>
            <a:r>
              <a:rPr lang="en-US" altLang="en-US" sz="2800" b="1">
                <a:latin typeface="Arial" panose="020B0604020202020204" pitchFamily="34" charset="0"/>
              </a:rPr>
              <a:t>I.E., the genes whose frequencies change may have </a:t>
            </a:r>
            <a:r>
              <a:rPr lang="en-US" altLang="en-US" sz="2800" b="1">
                <a:solidFill>
                  <a:srgbClr val="FF0000"/>
                </a:solidFill>
                <a:latin typeface="Arial" panose="020B0604020202020204" pitchFamily="34" charset="0"/>
              </a:rPr>
              <a:t>pleiotropic effects</a:t>
            </a:r>
            <a:r>
              <a:rPr lang="en-US" altLang="en-US" sz="2800" b="1">
                <a:latin typeface="Arial" panose="020B0604020202020204" pitchFamily="34" charset="0"/>
              </a:rPr>
              <a:t> on other aspects of behavior or physiology.</a:t>
            </a:r>
          </a:p>
          <a:p>
            <a:pPr lvl="1">
              <a:spcBef>
                <a:spcPct val="0"/>
              </a:spcBef>
              <a:spcAft>
                <a:spcPct val="35000"/>
              </a:spcAft>
              <a:buSzPct val="130000"/>
              <a:buFont typeface="Arial" panose="020B0604020202020204" pitchFamily="34" charset="0"/>
              <a:buChar char="●"/>
            </a:pPr>
            <a:r>
              <a:rPr lang="en-US" altLang="en-US" sz="2400" b="1">
                <a:solidFill>
                  <a:srgbClr val="FF0000"/>
                </a:solidFill>
                <a:latin typeface="Arial" panose="020B0604020202020204" pitchFamily="34" charset="0"/>
              </a:rPr>
              <a:t>Trade-offs</a:t>
            </a:r>
            <a:r>
              <a:rPr lang="en-US" altLang="en-US" sz="2400" b="1">
                <a:latin typeface="Arial" panose="020B0604020202020204" pitchFamily="34" charset="0"/>
              </a:rPr>
              <a:t> might occur (e.g., reproducitn, life span)</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These might or might not be predictable.</a:t>
            </a:r>
          </a:p>
          <a:p>
            <a:pPr lvl="1">
              <a:spcBef>
                <a:spcPct val="0"/>
              </a:spcBef>
              <a:spcAft>
                <a:spcPct val="35000"/>
              </a:spcAft>
              <a:buSzPct val="130000"/>
              <a:buFont typeface="Arial" panose="020B0604020202020204" pitchFamily="34" charset="0"/>
              <a:buChar char="●"/>
            </a:pPr>
            <a:r>
              <a:rPr lang="en-US" altLang="en-US" sz="2400" b="1">
                <a:latin typeface="Arial" panose="020B0604020202020204" pitchFamily="34" charset="0"/>
              </a:rPr>
              <a:t>Pathways from genes to even lower-level traits (</a:t>
            </a:r>
            <a:r>
              <a:rPr lang="en-US" altLang="en-US" sz="2400" b="1">
                <a:solidFill>
                  <a:srgbClr val="FF0000"/>
                </a:solidFill>
                <a:latin typeface="Arial" panose="020B0604020202020204" pitchFamily="34" charset="0"/>
              </a:rPr>
              <a:t>genotype-phenotype maps</a:t>
            </a:r>
            <a:r>
              <a:rPr lang="en-US" altLang="en-US" sz="2400" b="1">
                <a:latin typeface="Arial" panose="020B0604020202020204" pitchFamily="34" charset="0"/>
              </a:rPr>
              <a:t>) are not well understood.  </a:t>
            </a:r>
          </a:p>
        </p:txBody>
      </p:sp>
      <p:sp>
        <p:nvSpPr>
          <p:cNvPr id="40964" name="Line 4">
            <a:extLst>
              <a:ext uri="{FF2B5EF4-FFF2-40B4-BE49-F238E27FC236}">
                <a16:creationId xmlns:a16="http://schemas.microsoft.com/office/drawing/2014/main" id="{90BDA6AE-3CC8-C876-9FEE-9E0B245A6FEA}"/>
              </a:ext>
            </a:extLst>
          </p:cNvPr>
          <p:cNvSpPr>
            <a:spLocks noChangeShapeType="1"/>
          </p:cNvSpPr>
          <p:nvPr/>
        </p:nvSpPr>
        <p:spPr bwMode="auto">
          <a:xfrm>
            <a:off x="228600" y="796925"/>
            <a:ext cx="8683625" cy="0"/>
          </a:xfrm>
          <a:prstGeom prst="line">
            <a:avLst/>
          </a:prstGeom>
          <a:noFill/>
          <a:ln w="5080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0965" name="Text Box 5">
            <a:extLst>
              <a:ext uri="{FF2B5EF4-FFF2-40B4-BE49-F238E27FC236}">
                <a16:creationId xmlns:a16="http://schemas.microsoft.com/office/drawing/2014/main" id="{1571881F-71DB-F3C9-04AC-502871D6ECF0}"/>
              </a:ext>
            </a:extLst>
          </p:cNvPr>
          <p:cNvSpPr txBox="1">
            <a:spLocks noChangeArrowheads="1"/>
          </p:cNvSpPr>
          <p:nvPr/>
        </p:nvSpPr>
        <p:spPr bwMode="auto">
          <a:xfrm>
            <a:off x="285750" y="47625"/>
            <a:ext cx="865981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95000"/>
              </a:lnSpc>
              <a:spcBef>
                <a:spcPct val="0"/>
              </a:spcBef>
              <a:spcAft>
                <a:spcPct val="10000"/>
              </a:spcAft>
              <a:buFontTx/>
              <a:buNone/>
            </a:pPr>
            <a:r>
              <a:rPr lang="en-US" altLang="en-US" sz="4000" b="1">
                <a:latin typeface="Arial" panose="020B0604020202020204" pitchFamily="34" charset="0"/>
              </a:rPr>
              <a:t>General Hypotheses &amp; Predictions</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Number Placeholder 3">
            <a:extLst>
              <a:ext uri="{FF2B5EF4-FFF2-40B4-BE49-F238E27FC236}">
                <a16:creationId xmlns:a16="http://schemas.microsoft.com/office/drawing/2014/main" id="{FA6540B9-D654-3EB4-0EE8-6E44BC9096F8}"/>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8A24194-AF69-486F-9683-3A5D42DDEDE9}" type="slidenum">
              <a:rPr lang="en-US" altLang="en-US" sz="1400"/>
              <a:pPr>
                <a:spcBef>
                  <a:spcPct val="0"/>
                </a:spcBef>
                <a:buFontTx/>
                <a:buNone/>
              </a:pPr>
              <a:t>90</a:t>
            </a:fld>
            <a:endParaRPr lang="en-US" altLang="en-US" sz="1400"/>
          </a:p>
        </p:txBody>
      </p:sp>
      <p:sp>
        <p:nvSpPr>
          <p:cNvPr id="158723" name="TextBox 2">
            <a:extLst>
              <a:ext uri="{FF2B5EF4-FFF2-40B4-BE49-F238E27FC236}">
                <a16:creationId xmlns:a16="http://schemas.microsoft.com/office/drawing/2014/main" id="{D79FC3EA-4688-BC5F-D98B-663514169BB9}"/>
              </a:ext>
            </a:extLst>
          </p:cNvPr>
          <p:cNvSpPr txBox="1">
            <a:spLocks noChangeArrowheads="1"/>
          </p:cNvSpPr>
          <p:nvPr/>
        </p:nvSpPr>
        <p:spPr bwMode="auto">
          <a:xfrm>
            <a:off x="381000" y="1301750"/>
            <a:ext cx="8763000"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200">
                <a:solidFill>
                  <a:schemeClr val="tx1"/>
                </a:solidFill>
                <a:latin typeface="Times New Roman" panose="02020603050405020304" pitchFamily="18" charset="0"/>
              </a:defRPr>
            </a:lvl1pPr>
            <a:lvl2pPr marL="914400" indent="-457200">
              <a:defRPr sz="2200">
                <a:solidFill>
                  <a:schemeClr val="tx1"/>
                </a:solidFill>
                <a:latin typeface="Times New Roman" panose="02020603050405020304" pitchFamily="18" charset="0"/>
              </a:defRPr>
            </a:lvl2pPr>
            <a:lvl3pPr marL="1371600" indent="-457200">
              <a:defRPr sz="2200">
                <a:solidFill>
                  <a:schemeClr val="tx1"/>
                </a:solidFill>
                <a:latin typeface="Times New Roman" panose="02020603050405020304" pitchFamily="18" charset="0"/>
              </a:defRPr>
            </a:lvl3pPr>
            <a:lvl4pPr marL="1828800" indent="-457200">
              <a:defRPr sz="2200">
                <a:solidFill>
                  <a:schemeClr val="tx1"/>
                </a:solidFill>
                <a:latin typeface="Times New Roman" panose="02020603050405020304" pitchFamily="18" charset="0"/>
              </a:defRPr>
            </a:lvl4pPr>
            <a:lvl5pPr marL="2286000" indent="-457200">
              <a:defRPr sz="2200">
                <a:solidFill>
                  <a:schemeClr val="tx1"/>
                </a:solidFill>
                <a:latin typeface="Times New Roman" panose="02020603050405020304" pitchFamily="18" charset="0"/>
              </a:defRPr>
            </a:lvl5pPr>
            <a:lvl6pPr marL="2743200" indent="-457200" eaLnBrk="0" fontAlgn="base" hangingPunct="0">
              <a:spcBef>
                <a:spcPct val="0"/>
              </a:spcBef>
              <a:spcAft>
                <a:spcPct val="0"/>
              </a:spcAft>
              <a:defRPr sz="2200">
                <a:solidFill>
                  <a:schemeClr val="tx1"/>
                </a:solidFill>
                <a:latin typeface="Times New Roman" panose="02020603050405020304" pitchFamily="18" charset="0"/>
              </a:defRPr>
            </a:lvl6pPr>
            <a:lvl7pPr marL="3200400" indent="-457200" eaLnBrk="0" fontAlgn="base" hangingPunct="0">
              <a:spcBef>
                <a:spcPct val="0"/>
              </a:spcBef>
              <a:spcAft>
                <a:spcPct val="0"/>
              </a:spcAft>
              <a:defRPr sz="2200">
                <a:solidFill>
                  <a:schemeClr val="tx1"/>
                </a:solidFill>
                <a:latin typeface="Times New Roman" panose="02020603050405020304" pitchFamily="18" charset="0"/>
              </a:defRPr>
            </a:lvl7pPr>
            <a:lvl8pPr marL="3657600" indent="-457200" eaLnBrk="0" fontAlgn="base" hangingPunct="0">
              <a:spcBef>
                <a:spcPct val="0"/>
              </a:spcBef>
              <a:spcAft>
                <a:spcPct val="0"/>
              </a:spcAft>
              <a:defRPr sz="2200">
                <a:solidFill>
                  <a:schemeClr val="tx1"/>
                </a:solidFill>
                <a:latin typeface="Times New Roman" panose="02020603050405020304" pitchFamily="18" charset="0"/>
              </a:defRPr>
            </a:lvl8pPr>
            <a:lvl9pPr marL="4114800" indent="-457200" eaLnBrk="0" fontAlgn="base" hangingPunct="0">
              <a:spcBef>
                <a:spcPct val="0"/>
              </a:spcBef>
              <a:spcAft>
                <a:spcPct val="0"/>
              </a:spcAft>
              <a:defRPr sz="2200">
                <a:solidFill>
                  <a:schemeClr val="tx1"/>
                </a:solidFill>
                <a:latin typeface="Times New Roman" panose="02020603050405020304" pitchFamily="18" charset="0"/>
              </a:defRPr>
            </a:lvl9pPr>
          </a:lstStyle>
          <a:p>
            <a:pPr eaLnBrk="1" hangingPunct="1">
              <a:buFontTx/>
              <a:buAutoNum type="arabicPeriod"/>
            </a:pPr>
            <a:r>
              <a:rPr lang="en-US" altLang="en-US" sz="3200">
                <a:latin typeface="Arial" panose="020B0604020202020204" pitchFamily="34" charset="0"/>
              </a:rPr>
              <a:t>Have the HR lines "used" alternate routes (altered frequencies of alleles at different loci) during their response to selection?</a:t>
            </a:r>
            <a:br>
              <a:rPr lang="en-US" altLang="en-US" sz="3200">
                <a:latin typeface="Arial" panose="020B0604020202020204" pitchFamily="34" charset="0"/>
              </a:rPr>
            </a:br>
            <a:endParaRPr lang="en-US" altLang="en-US" sz="3200">
              <a:latin typeface="Arial" panose="020B0604020202020204" pitchFamily="34" charset="0"/>
            </a:endParaRPr>
          </a:p>
          <a:p>
            <a:pPr eaLnBrk="1" hangingPunct="1">
              <a:buFontTx/>
              <a:buAutoNum type="arabicPeriod"/>
            </a:pPr>
            <a:r>
              <a:rPr lang="en-US" altLang="en-US" sz="3200">
                <a:latin typeface="Arial" panose="020B0604020202020204" pitchFamily="34" charset="0"/>
              </a:rPr>
              <a:t>Does a cross of two HR lines exhibit heterosis?</a:t>
            </a:r>
          </a:p>
        </p:txBody>
      </p:sp>
      <p:sp>
        <p:nvSpPr>
          <p:cNvPr id="158724" name="TextBox 3">
            <a:extLst>
              <a:ext uri="{FF2B5EF4-FFF2-40B4-BE49-F238E27FC236}">
                <a16:creationId xmlns:a16="http://schemas.microsoft.com/office/drawing/2014/main" id="{90FF69ED-BA65-213D-E4EE-C60504270AA3}"/>
              </a:ext>
            </a:extLst>
          </p:cNvPr>
          <p:cNvSpPr txBox="1">
            <a:spLocks noChangeArrowheads="1"/>
          </p:cNvSpPr>
          <p:nvPr/>
        </p:nvSpPr>
        <p:spPr bwMode="auto">
          <a:xfrm>
            <a:off x="1927225" y="200025"/>
            <a:ext cx="50530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400" b="1">
                <a:latin typeface="Arial" panose="020B0604020202020204" pitchFamily="34" charset="0"/>
              </a:rPr>
              <a:t>Could this work?</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Number Placeholder 3">
            <a:extLst>
              <a:ext uri="{FF2B5EF4-FFF2-40B4-BE49-F238E27FC236}">
                <a16:creationId xmlns:a16="http://schemas.microsoft.com/office/drawing/2014/main" id="{E05BCE93-959D-A66E-3793-7444AFC1DB92}"/>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406BC433-22DE-41AD-BF89-C1DF13CDBB1A}" type="slidenum">
              <a:rPr lang="en-US" altLang="en-US" sz="1400"/>
              <a:pPr>
                <a:spcBef>
                  <a:spcPct val="0"/>
                </a:spcBef>
                <a:buFontTx/>
                <a:buNone/>
              </a:pPr>
              <a:t>91</a:t>
            </a:fld>
            <a:endParaRPr lang="en-US" altLang="en-US" sz="1400"/>
          </a:p>
        </p:txBody>
      </p:sp>
      <p:sp>
        <p:nvSpPr>
          <p:cNvPr id="159747" name="Text Placeholder 2">
            <a:extLst>
              <a:ext uri="{FF2B5EF4-FFF2-40B4-BE49-F238E27FC236}">
                <a16:creationId xmlns:a16="http://schemas.microsoft.com/office/drawing/2014/main" id="{37956026-5EFE-AD3D-9B82-57C5FE40E9A5}"/>
              </a:ext>
            </a:extLst>
          </p:cNvPr>
          <p:cNvSpPr>
            <a:spLocks noGrp="1"/>
          </p:cNvSpPr>
          <p:nvPr>
            <p:ph type="body" sz="half" idx="4294967295"/>
          </p:nvPr>
        </p:nvSpPr>
        <p:spPr>
          <a:xfrm>
            <a:off x="260350" y="1062038"/>
            <a:ext cx="8740775" cy="4475162"/>
          </a:xfrm>
        </p:spPr>
        <p:txBody>
          <a:bodyPr>
            <a:spAutoFit/>
          </a:bodyPr>
          <a:lstStyle/>
          <a:p>
            <a:pPr eaLnBrk="1" hangingPunct="1">
              <a:buFont typeface="Wingdings" panose="05000000000000000000" pitchFamily="2" charset="2"/>
              <a:buChar char="§"/>
            </a:pPr>
            <a:r>
              <a:rPr lang="en-US" altLang="en-US">
                <a:latin typeface="Arial" panose="020B0604020202020204" pitchFamily="34" charset="0"/>
              </a:rPr>
              <a:t>Created 43 breeding pairs at Generation 53:</a:t>
            </a:r>
          </a:p>
          <a:p>
            <a:pPr eaLnBrk="1" hangingPunct="1">
              <a:buFont typeface="Wingdings" panose="05000000000000000000" pitchFamily="2" charset="2"/>
              <a:buNone/>
            </a:pPr>
            <a:r>
              <a:rPr lang="en-US" altLang="en-US">
                <a:latin typeface="Arial" panose="020B0604020202020204" pitchFamily="34" charset="0"/>
              </a:rPr>
              <a:t>		N = 11 - Line 7 X Line 7   </a:t>
            </a:r>
          </a:p>
          <a:p>
            <a:pPr eaLnBrk="1" hangingPunct="1">
              <a:buFont typeface="Wingdings" panose="05000000000000000000" pitchFamily="2" charset="2"/>
              <a:buNone/>
            </a:pPr>
            <a:r>
              <a:rPr lang="en-US" altLang="en-US">
                <a:latin typeface="Arial" panose="020B0604020202020204" pitchFamily="34" charset="0"/>
              </a:rPr>
              <a:t>		N = 10 - Line 8 X Line 8   </a:t>
            </a:r>
          </a:p>
          <a:p>
            <a:pPr eaLnBrk="1" hangingPunct="1">
              <a:buFont typeface="Wingdings" panose="05000000000000000000" pitchFamily="2" charset="2"/>
              <a:buNone/>
            </a:pPr>
            <a:r>
              <a:rPr lang="en-US" altLang="en-US">
                <a:latin typeface="Arial" panose="020B0604020202020204" pitchFamily="34" charset="0"/>
              </a:rPr>
              <a:t>		N = 11 - Line 7 </a:t>
            </a:r>
            <a:r>
              <a:rPr lang="en-US" altLang="en-US">
                <a:latin typeface="Arial" panose="020B0604020202020204" pitchFamily="34" charset="0"/>
                <a:cs typeface="Times New Roman" panose="02020603050405020304" pitchFamily="18" charset="0"/>
              </a:rPr>
              <a:t>♂ X Line 8 ♀</a:t>
            </a:r>
          </a:p>
          <a:p>
            <a:pPr eaLnBrk="1" hangingPunct="1">
              <a:buFont typeface="Wingdings" panose="05000000000000000000" pitchFamily="2" charset="2"/>
              <a:buNone/>
            </a:pPr>
            <a:r>
              <a:rPr lang="en-US" altLang="en-US">
                <a:latin typeface="Arial" panose="020B0604020202020204" pitchFamily="34" charset="0"/>
                <a:cs typeface="Times New Roman" panose="02020603050405020304" pitchFamily="18" charset="0"/>
              </a:rPr>
              <a:t>		N = 11 - Line 8 ♂ X Line 7 ♀</a:t>
            </a:r>
          </a:p>
          <a:p>
            <a:pPr eaLnBrk="1" hangingPunct="1">
              <a:buFont typeface="Wingdings" panose="05000000000000000000" pitchFamily="2" charset="2"/>
              <a:buChar char=""/>
            </a:pPr>
            <a:r>
              <a:rPr lang="en-US" altLang="en-US">
                <a:latin typeface="Arial" panose="020B0604020202020204" pitchFamily="34" charset="0"/>
              </a:rPr>
              <a:t>Mice were tested using the same procedures as usual (6 days on wheels, days 5 and 6 used in analysis).</a:t>
            </a:r>
          </a:p>
        </p:txBody>
      </p:sp>
      <p:sp>
        <p:nvSpPr>
          <p:cNvPr id="159748" name="TextBox 3">
            <a:extLst>
              <a:ext uri="{FF2B5EF4-FFF2-40B4-BE49-F238E27FC236}">
                <a16:creationId xmlns:a16="http://schemas.microsoft.com/office/drawing/2014/main" id="{8C2CA405-0132-FBF1-BC4B-AB63AEB10D76}"/>
              </a:ext>
            </a:extLst>
          </p:cNvPr>
          <p:cNvSpPr txBox="1">
            <a:spLocks noChangeArrowheads="1"/>
          </p:cNvSpPr>
          <p:nvPr/>
        </p:nvSpPr>
        <p:spPr bwMode="auto">
          <a:xfrm>
            <a:off x="1676400" y="73025"/>
            <a:ext cx="5892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400" b="1">
                <a:latin typeface="Arial" panose="020B0604020202020204" pitchFamily="34" charset="0"/>
              </a:rPr>
              <a:t>Experimental Design</a:t>
            </a:r>
          </a:p>
        </p:txBody>
      </p:sp>
      <p:sp>
        <p:nvSpPr>
          <p:cNvPr id="159749" name="Text Box 4">
            <a:extLst>
              <a:ext uri="{FF2B5EF4-FFF2-40B4-BE49-F238E27FC236}">
                <a16:creationId xmlns:a16="http://schemas.microsoft.com/office/drawing/2014/main" id="{361FD63A-B659-04BB-B021-5B7147776175}"/>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Number Placeholder 3">
            <a:extLst>
              <a:ext uri="{FF2B5EF4-FFF2-40B4-BE49-F238E27FC236}">
                <a16:creationId xmlns:a16="http://schemas.microsoft.com/office/drawing/2014/main" id="{48B83F4A-B064-846D-254B-4DD1AC8E1C5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9B0C9E2-5D8D-48EB-AD08-FE3CAB8C9B5A}" type="slidenum">
              <a:rPr lang="en-US" altLang="en-US" sz="1400"/>
              <a:pPr>
                <a:spcBef>
                  <a:spcPct val="0"/>
                </a:spcBef>
                <a:buFontTx/>
                <a:buNone/>
              </a:pPr>
              <a:t>92</a:t>
            </a:fld>
            <a:endParaRPr lang="en-US" altLang="en-US" sz="1400"/>
          </a:p>
        </p:txBody>
      </p:sp>
      <p:pic>
        <p:nvPicPr>
          <p:cNvPr id="161795" name="Picture 2">
            <a:extLst>
              <a:ext uri="{FF2B5EF4-FFF2-40B4-BE49-F238E27FC236}">
                <a16:creationId xmlns:a16="http://schemas.microsoft.com/office/drawing/2014/main" id="{A8A8AEF3-61AD-1D76-F026-E6AD6577F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1796" name="Text Box 3">
            <a:extLst>
              <a:ext uri="{FF2B5EF4-FFF2-40B4-BE49-F238E27FC236}">
                <a16:creationId xmlns:a16="http://schemas.microsoft.com/office/drawing/2014/main" id="{C43F4C32-FC04-8621-6B6E-9B5B57D65432}"/>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The Sex Difference is Much Greater in Line 7 than in Line 8</a:t>
            </a:r>
            <a:r>
              <a:rPr lang="en-US" altLang="en-US" sz="3000" b="1">
                <a:solidFill>
                  <a:srgbClr val="FF0000"/>
                </a:solidFill>
                <a:latin typeface="Arial" panose="020B0604020202020204" pitchFamily="34" charset="0"/>
              </a:rPr>
              <a:t>	</a:t>
            </a:r>
          </a:p>
        </p:txBody>
      </p:sp>
      <p:sp>
        <p:nvSpPr>
          <p:cNvPr id="161797" name="Rectangle 4">
            <a:extLst>
              <a:ext uri="{FF2B5EF4-FFF2-40B4-BE49-F238E27FC236}">
                <a16:creationId xmlns:a16="http://schemas.microsoft.com/office/drawing/2014/main" id="{F6C78AC9-D9B9-86CE-9CF0-27FEAEB8C99E}"/>
              </a:ext>
            </a:extLst>
          </p:cNvPr>
          <p:cNvSpPr>
            <a:spLocks noChangeArrowheads="1"/>
          </p:cNvSpPr>
          <p:nvPr/>
        </p:nvSpPr>
        <p:spPr bwMode="auto">
          <a:xfrm>
            <a:off x="3557588" y="1878013"/>
            <a:ext cx="3001962" cy="360838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61798" name="Text Box 5">
            <a:extLst>
              <a:ext uri="{FF2B5EF4-FFF2-40B4-BE49-F238E27FC236}">
                <a16:creationId xmlns:a16="http://schemas.microsoft.com/office/drawing/2014/main" id="{7F4CE811-DA23-9AB0-5A8E-1EB6DFFEE936}"/>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Number Placeholder 3">
            <a:extLst>
              <a:ext uri="{FF2B5EF4-FFF2-40B4-BE49-F238E27FC236}">
                <a16:creationId xmlns:a16="http://schemas.microsoft.com/office/drawing/2014/main" id="{BA871FDB-1B2E-64FD-218D-A552B43C9E07}"/>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112856C7-E633-47B5-8049-BE0B9BF588D8}" type="slidenum">
              <a:rPr lang="en-US" altLang="en-US" sz="1400"/>
              <a:pPr>
                <a:spcBef>
                  <a:spcPct val="0"/>
                </a:spcBef>
                <a:buFontTx/>
                <a:buNone/>
              </a:pPr>
              <a:t>93</a:t>
            </a:fld>
            <a:endParaRPr lang="en-US" altLang="en-US" sz="1400"/>
          </a:p>
        </p:txBody>
      </p:sp>
      <p:pic>
        <p:nvPicPr>
          <p:cNvPr id="162819" name="Picture 2">
            <a:extLst>
              <a:ext uri="{FF2B5EF4-FFF2-40B4-BE49-F238E27FC236}">
                <a16:creationId xmlns:a16="http://schemas.microsoft.com/office/drawing/2014/main" id="{16B6AFFF-0F0F-2CAB-2D6A-DEE8B0B73C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2820" name="Text Box 3">
            <a:extLst>
              <a:ext uri="{FF2B5EF4-FFF2-40B4-BE49-F238E27FC236}">
                <a16:creationId xmlns:a16="http://schemas.microsoft.com/office/drawing/2014/main" id="{EC528B3E-6AD4-2F52-4E82-1CE6E8A07F11}"/>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Female Hybrids are Intermediate …</a:t>
            </a:r>
            <a:br>
              <a:rPr lang="en-US" altLang="en-US" sz="3000" b="1">
                <a:solidFill>
                  <a:srgbClr val="FF0000"/>
                </a:solidFill>
                <a:latin typeface="Arial" panose="020B0604020202020204" pitchFamily="34" charset="0"/>
              </a:rPr>
            </a:br>
            <a:r>
              <a:rPr lang="en-US" altLang="en-US" sz="3000" b="1">
                <a:solidFill>
                  <a:srgbClr val="FF0000"/>
                </a:solidFill>
                <a:latin typeface="Arial" panose="020B0604020202020204" pitchFamily="34" charset="0"/>
              </a:rPr>
              <a:t>			</a:t>
            </a:r>
          </a:p>
        </p:txBody>
      </p:sp>
      <p:sp>
        <p:nvSpPr>
          <p:cNvPr id="162821" name="Line 4">
            <a:extLst>
              <a:ext uri="{FF2B5EF4-FFF2-40B4-BE49-F238E27FC236}">
                <a16:creationId xmlns:a16="http://schemas.microsoft.com/office/drawing/2014/main" id="{E8CEC08A-5EFD-E473-9591-0618CD74B650}"/>
              </a:ext>
            </a:extLst>
          </p:cNvPr>
          <p:cNvSpPr>
            <a:spLocks noChangeShapeType="1"/>
          </p:cNvSpPr>
          <p:nvPr/>
        </p:nvSpPr>
        <p:spPr bwMode="auto">
          <a:xfrm>
            <a:off x="2152650" y="1736725"/>
            <a:ext cx="1793875" cy="44450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2" name="Line 5">
            <a:extLst>
              <a:ext uri="{FF2B5EF4-FFF2-40B4-BE49-F238E27FC236}">
                <a16:creationId xmlns:a16="http://schemas.microsoft.com/office/drawing/2014/main" id="{10FD82F4-4B88-1B98-CDF4-8C6705EFD750}"/>
              </a:ext>
            </a:extLst>
          </p:cNvPr>
          <p:cNvSpPr>
            <a:spLocks noChangeShapeType="1"/>
          </p:cNvSpPr>
          <p:nvPr/>
        </p:nvSpPr>
        <p:spPr bwMode="auto">
          <a:xfrm flipH="1" flipV="1">
            <a:off x="5708650" y="2347913"/>
            <a:ext cx="1751013" cy="33655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3" name="Text Box 6">
            <a:extLst>
              <a:ext uri="{FF2B5EF4-FFF2-40B4-BE49-F238E27FC236}">
                <a16:creationId xmlns:a16="http://schemas.microsoft.com/office/drawing/2014/main" id="{3A8337FE-1F45-C5B8-9553-A581F5DDCDD7}"/>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Number Placeholder 3">
            <a:extLst>
              <a:ext uri="{FF2B5EF4-FFF2-40B4-BE49-F238E27FC236}">
                <a16:creationId xmlns:a16="http://schemas.microsoft.com/office/drawing/2014/main" id="{33DB71E5-3E12-DB92-192C-CE6C7F87D745}"/>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9E1839E7-BFB7-405B-903E-8AEE18930E40}" type="slidenum">
              <a:rPr lang="en-US" altLang="en-US" sz="1400"/>
              <a:pPr>
                <a:spcBef>
                  <a:spcPct val="0"/>
                </a:spcBef>
                <a:buFontTx/>
                <a:buNone/>
              </a:pPr>
              <a:t>94</a:t>
            </a:fld>
            <a:endParaRPr lang="en-US" altLang="en-US" sz="1400"/>
          </a:p>
        </p:txBody>
      </p:sp>
      <p:pic>
        <p:nvPicPr>
          <p:cNvPr id="163843" name="Picture 2">
            <a:extLst>
              <a:ext uri="{FF2B5EF4-FFF2-40B4-BE49-F238E27FC236}">
                <a16:creationId xmlns:a16="http://schemas.microsoft.com/office/drawing/2014/main" id="{728DBB50-E0E3-8E0C-0101-958C1A1EC4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175" y="1250950"/>
            <a:ext cx="8382000" cy="4600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3844" name="Text Box 3">
            <a:extLst>
              <a:ext uri="{FF2B5EF4-FFF2-40B4-BE49-F238E27FC236}">
                <a16:creationId xmlns:a16="http://schemas.microsoft.com/office/drawing/2014/main" id="{28E554D0-FB97-9540-B011-27AB421E1B6D}"/>
              </a:ext>
            </a:extLst>
          </p:cNvPr>
          <p:cNvSpPr txBox="1">
            <a:spLocks noChangeArrowheads="1"/>
          </p:cNvSpPr>
          <p:nvPr/>
        </p:nvSpPr>
        <p:spPr bwMode="auto">
          <a:xfrm>
            <a:off x="107950" y="73025"/>
            <a:ext cx="9144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3000" b="1">
                <a:solidFill>
                  <a:srgbClr val="0000FF"/>
                </a:solidFill>
                <a:latin typeface="Arial" panose="020B0604020202020204" pitchFamily="34" charset="0"/>
              </a:rPr>
              <a:t>Female Hybrids are Intermediate,</a:t>
            </a:r>
            <a:br>
              <a:rPr lang="en-US" altLang="en-US" sz="3000" b="1">
                <a:solidFill>
                  <a:srgbClr val="FF0000"/>
                </a:solidFill>
                <a:latin typeface="Arial" panose="020B0604020202020204" pitchFamily="34" charset="0"/>
              </a:rPr>
            </a:br>
            <a:r>
              <a:rPr lang="en-US" altLang="en-US" sz="3000" b="1">
                <a:solidFill>
                  <a:srgbClr val="FF0000"/>
                </a:solidFill>
                <a:latin typeface="Arial" panose="020B0604020202020204" pitchFamily="34" charset="0"/>
              </a:rPr>
              <a:t>			but Male Hybrids show Heterosis</a:t>
            </a:r>
          </a:p>
        </p:txBody>
      </p:sp>
      <p:sp>
        <p:nvSpPr>
          <p:cNvPr id="163845" name="Line 4">
            <a:extLst>
              <a:ext uri="{FF2B5EF4-FFF2-40B4-BE49-F238E27FC236}">
                <a16:creationId xmlns:a16="http://schemas.microsoft.com/office/drawing/2014/main" id="{816CDD47-599E-F6F5-73BE-F18F217BD073}"/>
              </a:ext>
            </a:extLst>
          </p:cNvPr>
          <p:cNvSpPr>
            <a:spLocks noChangeShapeType="1"/>
          </p:cNvSpPr>
          <p:nvPr/>
        </p:nvSpPr>
        <p:spPr bwMode="auto">
          <a:xfrm>
            <a:off x="2152650" y="1736725"/>
            <a:ext cx="1793875" cy="44450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6" name="Line 5">
            <a:extLst>
              <a:ext uri="{FF2B5EF4-FFF2-40B4-BE49-F238E27FC236}">
                <a16:creationId xmlns:a16="http://schemas.microsoft.com/office/drawing/2014/main" id="{C650994C-16ED-65A6-75DC-FB35A961CDE0}"/>
              </a:ext>
            </a:extLst>
          </p:cNvPr>
          <p:cNvSpPr>
            <a:spLocks noChangeShapeType="1"/>
          </p:cNvSpPr>
          <p:nvPr/>
        </p:nvSpPr>
        <p:spPr bwMode="auto">
          <a:xfrm flipH="1" flipV="1">
            <a:off x="5708650" y="2347913"/>
            <a:ext cx="1751013" cy="336550"/>
          </a:xfrm>
          <a:prstGeom prst="line">
            <a:avLst/>
          </a:prstGeom>
          <a:noFill/>
          <a:ln w="762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7" name="Line 6">
            <a:extLst>
              <a:ext uri="{FF2B5EF4-FFF2-40B4-BE49-F238E27FC236}">
                <a16:creationId xmlns:a16="http://schemas.microsoft.com/office/drawing/2014/main" id="{11EA4C5B-7E78-6EC8-CB77-286102490D33}"/>
              </a:ext>
            </a:extLst>
          </p:cNvPr>
          <p:cNvSpPr>
            <a:spLocks noChangeShapeType="1"/>
          </p:cNvSpPr>
          <p:nvPr/>
        </p:nvSpPr>
        <p:spPr bwMode="auto">
          <a:xfrm flipH="1" flipV="1">
            <a:off x="6211888" y="2565400"/>
            <a:ext cx="1757362" cy="315913"/>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8" name="Line 7">
            <a:extLst>
              <a:ext uri="{FF2B5EF4-FFF2-40B4-BE49-F238E27FC236}">
                <a16:creationId xmlns:a16="http://schemas.microsoft.com/office/drawing/2014/main" id="{C9BB01A0-EC4F-9E7C-CE23-0C28E6DAC024}"/>
              </a:ext>
            </a:extLst>
          </p:cNvPr>
          <p:cNvSpPr>
            <a:spLocks noChangeShapeType="1"/>
          </p:cNvSpPr>
          <p:nvPr/>
        </p:nvSpPr>
        <p:spPr bwMode="auto">
          <a:xfrm flipV="1">
            <a:off x="2662238" y="2314575"/>
            <a:ext cx="1801812" cy="812800"/>
          </a:xfrm>
          <a:prstGeom prst="line">
            <a:avLst/>
          </a:prstGeom>
          <a:noFill/>
          <a:ln w="762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9" name="Text Box 8">
            <a:extLst>
              <a:ext uri="{FF2B5EF4-FFF2-40B4-BE49-F238E27FC236}">
                <a16:creationId xmlns:a16="http://schemas.microsoft.com/office/drawing/2014/main" id="{90775395-4E8E-34A8-F41E-7CE9DE1D1F07}"/>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Number Placeholder 3">
            <a:extLst>
              <a:ext uri="{FF2B5EF4-FFF2-40B4-BE49-F238E27FC236}">
                <a16:creationId xmlns:a16="http://schemas.microsoft.com/office/drawing/2014/main" id="{40A285A9-D20D-9AF7-0917-C929C79C02C1}"/>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71DFD7F-074F-498A-9B3F-A17760B70121}" type="slidenum">
              <a:rPr lang="en-US" altLang="en-US" sz="1400"/>
              <a:pPr>
                <a:spcBef>
                  <a:spcPct val="0"/>
                </a:spcBef>
                <a:buFontTx/>
                <a:buNone/>
              </a:pPr>
              <a:t>95</a:t>
            </a:fld>
            <a:endParaRPr lang="en-US" altLang="en-US" sz="1400"/>
          </a:p>
        </p:txBody>
      </p:sp>
      <p:sp>
        <p:nvSpPr>
          <p:cNvPr id="164867" name="TextBox 2">
            <a:extLst>
              <a:ext uri="{FF2B5EF4-FFF2-40B4-BE49-F238E27FC236}">
                <a16:creationId xmlns:a16="http://schemas.microsoft.com/office/drawing/2014/main" id="{3BE467E3-679D-34F5-7AD9-06D9F65ACBA6}"/>
              </a:ext>
            </a:extLst>
          </p:cNvPr>
          <p:cNvSpPr txBox="1">
            <a:spLocks noChangeArrowheads="1"/>
          </p:cNvSpPr>
          <p:nvPr/>
        </p:nvSpPr>
        <p:spPr bwMode="auto">
          <a:xfrm>
            <a:off x="180975" y="1028700"/>
            <a:ext cx="898525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3500">
                <a:latin typeface="Arial" panose="020B0604020202020204" pitchFamily="34" charset="0"/>
              </a:rPr>
              <a:t>Can the apparent selection limit be broken? </a:t>
            </a:r>
          </a:p>
        </p:txBody>
      </p:sp>
      <p:sp>
        <p:nvSpPr>
          <p:cNvPr id="164868" name="TextBox 5">
            <a:extLst>
              <a:ext uri="{FF2B5EF4-FFF2-40B4-BE49-F238E27FC236}">
                <a16:creationId xmlns:a16="http://schemas.microsoft.com/office/drawing/2014/main" id="{499253CD-6FAB-948F-44CC-DB75AF3CDEA1}"/>
              </a:ext>
            </a:extLst>
          </p:cNvPr>
          <p:cNvSpPr txBox="1">
            <a:spLocks noChangeArrowheads="1"/>
          </p:cNvSpPr>
          <p:nvPr/>
        </p:nvSpPr>
        <p:spPr bwMode="auto">
          <a:xfrm>
            <a:off x="268288" y="1893888"/>
            <a:ext cx="8863012" cy="429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ct val="30000"/>
              </a:spcAft>
              <a:buFontTx/>
              <a:buNone/>
            </a:pPr>
            <a:r>
              <a:rPr lang="en-US" altLang="en-US" sz="3000">
                <a:solidFill>
                  <a:srgbClr val="FF0000"/>
                </a:solidFill>
                <a:latin typeface="Arial" panose="020B0604020202020204" pitchFamily="34" charset="0"/>
              </a:rPr>
              <a:t>Evidence points to YES, because hybrid males significantly outran purebred males.</a:t>
            </a:r>
          </a:p>
          <a:p>
            <a:pPr eaLnBrk="1" hangingPunct="1">
              <a:spcBef>
                <a:spcPct val="0"/>
              </a:spcBef>
              <a:spcAft>
                <a:spcPct val="30000"/>
              </a:spcAft>
              <a:buFontTx/>
              <a:buNone/>
            </a:pPr>
            <a:r>
              <a:rPr lang="en-US" altLang="en-US" sz="3000">
                <a:solidFill>
                  <a:srgbClr val="FF0000"/>
                </a:solidFill>
                <a:latin typeface="Arial" panose="020B0604020202020204" pitchFamily="34" charset="0"/>
              </a:rPr>
              <a:t>Thus, it is possible for males to run more revolutions/day.</a:t>
            </a:r>
          </a:p>
          <a:p>
            <a:pPr eaLnBrk="1" hangingPunct="1">
              <a:spcBef>
                <a:spcPct val="0"/>
              </a:spcBef>
              <a:spcAft>
                <a:spcPct val="30000"/>
              </a:spcAft>
              <a:buFontTx/>
              <a:buNone/>
            </a:pPr>
            <a:endParaRPr lang="en-US" altLang="en-US" sz="3000">
              <a:solidFill>
                <a:srgbClr val="FF0000"/>
              </a:solidFill>
              <a:latin typeface="Arial" panose="020B0604020202020204" pitchFamily="34" charset="0"/>
            </a:endParaRPr>
          </a:p>
          <a:p>
            <a:pPr eaLnBrk="1" hangingPunct="1">
              <a:spcBef>
                <a:spcPct val="0"/>
              </a:spcBef>
              <a:spcAft>
                <a:spcPct val="30000"/>
              </a:spcAft>
              <a:buFontTx/>
              <a:buNone/>
            </a:pPr>
            <a:r>
              <a:rPr lang="en-US" altLang="en-US" sz="3000">
                <a:solidFill>
                  <a:srgbClr val="0000FF"/>
                </a:solidFill>
                <a:latin typeface="Arial" panose="020B0604020202020204" pitchFamily="34" charset="0"/>
              </a:rPr>
              <a:t>But maybe the limit can only be broken for males?</a:t>
            </a:r>
          </a:p>
          <a:p>
            <a:pPr eaLnBrk="1" hangingPunct="1">
              <a:spcBef>
                <a:spcPct val="0"/>
              </a:spcBef>
              <a:spcAft>
                <a:spcPct val="30000"/>
              </a:spcAft>
              <a:buFontTx/>
              <a:buNone/>
            </a:pPr>
            <a:r>
              <a:rPr lang="en-US" altLang="en-US" sz="3000">
                <a:solidFill>
                  <a:srgbClr val="0000FF"/>
                </a:solidFill>
                <a:latin typeface="Arial" panose="020B0604020202020204" pitchFamily="34" charset="0"/>
              </a:rPr>
              <a:t>This could give us insight concerning the evolution of sexual dimorphism. </a:t>
            </a:r>
          </a:p>
        </p:txBody>
      </p:sp>
      <p:sp>
        <p:nvSpPr>
          <p:cNvPr id="164869" name="TextBox 3">
            <a:extLst>
              <a:ext uri="{FF2B5EF4-FFF2-40B4-BE49-F238E27FC236}">
                <a16:creationId xmlns:a16="http://schemas.microsoft.com/office/drawing/2014/main" id="{B09378A0-CAA0-A5E1-88ED-981489C963EA}"/>
              </a:ext>
            </a:extLst>
          </p:cNvPr>
          <p:cNvSpPr txBox="1">
            <a:spLocks noChangeArrowheads="1"/>
          </p:cNvSpPr>
          <p:nvPr/>
        </p:nvSpPr>
        <p:spPr bwMode="auto">
          <a:xfrm>
            <a:off x="333375" y="166688"/>
            <a:ext cx="88360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b="1">
                <a:latin typeface="Arial" panose="020B0604020202020204" pitchFamily="34" charset="0"/>
              </a:rPr>
              <a:t>Implications of HR 7 X HR 8 Cross</a:t>
            </a:r>
            <a:endParaRPr lang="en-US" altLang="en-US" sz="4000" b="1">
              <a:solidFill>
                <a:srgbClr val="FF0000"/>
              </a:solidFill>
              <a:latin typeface="Arial" panose="020B0604020202020204" pitchFamily="34" charset="0"/>
            </a:endParaRPr>
          </a:p>
        </p:txBody>
      </p:sp>
      <p:sp>
        <p:nvSpPr>
          <p:cNvPr id="164870" name="Text Box 5">
            <a:extLst>
              <a:ext uri="{FF2B5EF4-FFF2-40B4-BE49-F238E27FC236}">
                <a16:creationId xmlns:a16="http://schemas.microsoft.com/office/drawing/2014/main" id="{06400424-655C-5D61-D343-E34D024C1504}"/>
              </a:ext>
            </a:extLst>
          </p:cNvPr>
          <p:cNvSpPr txBox="1">
            <a:spLocks noChangeArrowheads="1"/>
          </p:cNvSpPr>
          <p:nvPr/>
        </p:nvSpPr>
        <p:spPr bwMode="auto">
          <a:xfrm>
            <a:off x="4763" y="6551613"/>
            <a:ext cx="6350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Hannon et al. 2011. Behavior Genetics 41:615-624.</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Number Placeholder 3">
            <a:extLst>
              <a:ext uri="{FF2B5EF4-FFF2-40B4-BE49-F238E27FC236}">
                <a16:creationId xmlns:a16="http://schemas.microsoft.com/office/drawing/2014/main" id="{48971335-C9A4-B368-F267-340080C72A79}"/>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FD8343F0-F43B-46D9-8367-AE8EE4F669B7}" type="slidenum">
              <a:rPr lang="en-US" altLang="en-US" sz="1400"/>
              <a:pPr>
                <a:spcBef>
                  <a:spcPct val="0"/>
                </a:spcBef>
                <a:buFontTx/>
                <a:buNone/>
              </a:pPr>
              <a:t>96</a:t>
            </a:fld>
            <a:endParaRPr lang="en-US" altLang="en-US" sz="1400"/>
          </a:p>
        </p:txBody>
      </p:sp>
      <p:graphicFrame>
        <p:nvGraphicFramePr>
          <p:cNvPr id="166915" name="Object 2">
            <a:extLst>
              <a:ext uri="{FF2B5EF4-FFF2-40B4-BE49-F238E27FC236}">
                <a16:creationId xmlns:a16="http://schemas.microsoft.com/office/drawing/2014/main" id="{C55DDA7F-5D99-390D-B5B5-32DFBE014687}"/>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spid="_x0000_s166959" name="Chart" r:id="rId4" imgW="5886450" imgH="2905125" progId="Excel.Chart.8">
                  <p:embed/>
                </p:oleObj>
              </mc:Choice>
              <mc:Fallback>
                <p:oleObj name="Chart" r:id="rId4" imgW="5886450" imgH="2905125" progId="Excel.Char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6916" name="Rectangle 3">
            <a:extLst>
              <a:ext uri="{FF2B5EF4-FFF2-40B4-BE49-F238E27FC236}">
                <a16:creationId xmlns:a16="http://schemas.microsoft.com/office/drawing/2014/main" id="{740FDD61-B582-1D1C-769D-B0F2204B8B76}"/>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66917" name="Group 4">
            <a:extLst>
              <a:ext uri="{FF2B5EF4-FFF2-40B4-BE49-F238E27FC236}">
                <a16:creationId xmlns:a16="http://schemas.microsoft.com/office/drawing/2014/main" id="{37CC9BB6-EF74-B50F-5874-8B709AF3AF4D}"/>
              </a:ext>
            </a:extLst>
          </p:cNvPr>
          <p:cNvGrpSpPr>
            <a:grpSpLocks/>
          </p:cNvGrpSpPr>
          <p:nvPr/>
        </p:nvGrpSpPr>
        <p:grpSpPr bwMode="auto">
          <a:xfrm>
            <a:off x="1905000" y="4540250"/>
            <a:ext cx="6602413" cy="1420813"/>
            <a:chOff x="1200" y="2836"/>
            <a:chExt cx="4159" cy="895"/>
          </a:xfrm>
        </p:grpSpPr>
        <p:sp>
          <p:nvSpPr>
            <p:cNvPr id="166928" name="Text Box 5">
              <a:extLst>
                <a:ext uri="{FF2B5EF4-FFF2-40B4-BE49-F238E27FC236}">
                  <a16:creationId xmlns:a16="http://schemas.microsoft.com/office/drawing/2014/main" id="{59D65F7C-5E6E-F4B1-BC05-390835756830}"/>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66929" name="Text Box 6">
              <a:extLst>
                <a:ext uri="{FF2B5EF4-FFF2-40B4-BE49-F238E27FC236}">
                  <a16:creationId xmlns:a16="http://schemas.microsoft.com/office/drawing/2014/main" id="{A0735A0D-D8B4-B837-B4C6-340EFFF1305B}"/>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66930" name="Group 7">
              <a:extLst>
                <a:ext uri="{FF2B5EF4-FFF2-40B4-BE49-F238E27FC236}">
                  <a16:creationId xmlns:a16="http://schemas.microsoft.com/office/drawing/2014/main" id="{103715AD-A602-1C57-F954-3CE84D446126}"/>
                </a:ext>
              </a:extLst>
            </p:cNvPr>
            <p:cNvGrpSpPr>
              <a:grpSpLocks/>
            </p:cNvGrpSpPr>
            <p:nvPr/>
          </p:nvGrpSpPr>
          <p:grpSpPr bwMode="auto">
            <a:xfrm>
              <a:off x="1306" y="2836"/>
              <a:ext cx="3734" cy="300"/>
              <a:chOff x="1306" y="2836"/>
              <a:chExt cx="3734" cy="300"/>
            </a:xfrm>
          </p:grpSpPr>
          <p:sp>
            <p:nvSpPr>
              <p:cNvPr id="166931" name="Text Box 8">
                <a:extLst>
                  <a:ext uri="{FF2B5EF4-FFF2-40B4-BE49-F238E27FC236}">
                    <a16:creationId xmlns:a16="http://schemas.microsoft.com/office/drawing/2014/main" id="{B16614DE-AA8C-C0EF-DE4E-11485F8FE048}"/>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2" name="Text Box 9">
                <a:extLst>
                  <a:ext uri="{FF2B5EF4-FFF2-40B4-BE49-F238E27FC236}">
                    <a16:creationId xmlns:a16="http://schemas.microsoft.com/office/drawing/2014/main" id="{111708A9-8208-AFEF-8F0F-206F9A86C901}"/>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3" name="Text Box 10">
                <a:extLst>
                  <a:ext uri="{FF2B5EF4-FFF2-40B4-BE49-F238E27FC236}">
                    <a16:creationId xmlns:a16="http://schemas.microsoft.com/office/drawing/2014/main" id="{889DC741-FBCD-C65F-CC47-A36C1B3027B7}"/>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4" name="Text Box 11">
                <a:extLst>
                  <a:ext uri="{FF2B5EF4-FFF2-40B4-BE49-F238E27FC236}">
                    <a16:creationId xmlns:a16="http://schemas.microsoft.com/office/drawing/2014/main" id="{E4F33755-97F6-A1F3-DB73-1E0591A0EE7C}"/>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6935" name="Text Box 12">
                <a:extLst>
                  <a:ext uri="{FF2B5EF4-FFF2-40B4-BE49-F238E27FC236}">
                    <a16:creationId xmlns:a16="http://schemas.microsoft.com/office/drawing/2014/main" id="{E51388E9-32CC-9299-EF19-3C3DD7EE0215}"/>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6" name="Text Box 13">
                <a:extLst>
                  <a:ext uri="{FF2B5EF4-FFF2-40B4-BE49-F238E27FC236}">
                    <a16:creationId xmlns:a16="http://schemas.microsoft.com/office/drawing/2014/main" id="{8ED87C23-AD28-9256-2FD3-8CE3519535A1}"/>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7" name="Text Box 14">
                <a:extLst>
                  <a:ext uri="{FF2B5EF4-FFF2-40B4-BE49-F238E27FC236}">
                    <a16:creationId xmlns:a16="http://schemas.microsoft.com/office/drawing/2014/main" id="{BE7551F2-5BB9-A19F-FB0A-2924A39CCB9E}"/>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6938" name="Text Box 15">
                <a:extLst>
                  <a:ext uri="{FF2B5EF4-FFF2-40B4-BE49-F238E27FC236}">
                    <a16:creationId xmlns:a16="http://schemas.microsoft.com/office/drawing/2014/main" id="{0B3872D9-DD3B-8C96-311E-00CFB5E67E21}"/>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66918" name="Text Box 16">
            <a:extLst>
              <a:ext uri="{FF2B5EF4-FFF2-40B4-BE49-F238E27FC236}">
                <a16:creationId xmlns:a16="http://schemas.microsoft.com/office/drawing/2014/main" id="{ECD11F01-3002-BA57-5111-9FA7F8A8707F}"/>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66919" name="Text Box 17">
            <a:extLst>
              <a:ext uri="{FF2B5EF4-FFF2-40B4-BE49-F238E27FC236}">
                <a16:creationId xmlns:a16="http://schemas.microsoft.com/office/drawing/2014/main" id="{BAE71045-6791-D1A0-79EE-29A9285C0A51}"/>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66920" name="Text Box 18">
            <a:extLst>
              <a:ext uri="{FF2B5EF4-FFF2-40B4-BE49-F238E27FC236}">
                <a16:creationId xmlns:a16="http://schemas.microsoft.com/office/drawing/2014/main" id="{1942FA07-8C8B-C11F-F1E6-8589A7B972F3}"/>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66921" name="Text Box 19">
            <a:extLst>
              <a:ext uri="{FF2B5EF4-FFF2-40B4-BE49-F238E27FC236}">
                <a16:creationId xmlns:a16="http://schemas.microsoft.com/office/drawing/2014/main" id="{4897B83A-1F7F-76AF-0CCC-A05CE24EE774}"/>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66922" name="Line 20">
            <a:extLst>
              <a:ext uri="{FF2B5EF4-FFF2-40B4-BE49-F238E27FC236}">
                <a16:creationId xmlns:a16="http://schemas.microsoft.com/office/drawing/2014/main" id="{6A42EA71-5EAC-B42B-B6C7-26E91FC94706}"/>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6923" name="Text Box 21">
            <a:extLst>
              <a:ext uri="{FF2B5EF4-FFF2-40B4-BE49-F238E27FC236}">
                <a16:creationId xmlns:a16="http://schemas.microsoft.com/office/drawing/2014/main" id="{6B0F18E0-1834-4A7E-56FA-54F6560C4BF8}"/>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
        <p:nvSpPr>
          <p:cNvPr id="166924" name="Line 22">
            <a:extLst>
              <a:ext uri="{FF2B5EF4-FFF2-40B4-BE49-F238E27FC236}">
                <a16:creationId xmlns:a16="http://schemas.microsoft.com/office/drawing/2014/main" id="{94A6C2AA-48E7-5B15-CEAA-DE5CDA770371}"/>
              </a:ext>
            </a:extLst>
          </p:cNvPr>
          <p:cNvSpPr>
            <a:spLocks noChangeShapeType="1"/>
          </p:cNvSpPr>
          <p:nvPr/>
        </p:nvSpPr>
        <p:spPr bwMode="auto">
          <a:xfrm flipV="1">
            <a:off x="2257425" y="2132013"/>
            <a:ext cx="781050" cy="155575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5" name="Line 23">
            <a:extLst>
              <a:ext uri="{FF2B5EF4-FFF2-40B4-BE49-F238E27FC236}">
                <a16:creationId xmlns:a16="http://schemas.microsoft.com/office/drawing/2014/main" id="{FA60F838-C14B-B66D-D805-5E2EC8155504}"/>
              </a:ext>
            </a:extLst>
          </p:cNvPr>
          <p:cNvSpPr>
            <a:spLocks noChangeShapeType="1"/>
          </p:cNvSpPr>
          <p:nvPr/>
        </p:nvSpPr>
        <p:spPr bwMode="auto">
          <a:xfrm flipV="1">
            <a:off x="3786188" y="2689225"/>
            <a:ext cx="790575" cy="1150938"/>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6" name="Line 24">
            <a:extLst>
              <a:ext uri="{FF2B5EF4-FFF2-40B4-BE49-F238E27FC236}">
                <a16:creationId xmlns:a16="http://schemas.microsoft.com/office/drawing/2014/main" id="{26049250-6A47-997B-516E-416A08C843C8}"/>
              </a:ext>
            </a:extLst>
          </p:cNvPr>
          <p:cNvSpPr>
            <a:spLocks noChangeShapeType="1"/>
          </p:cNvSpPr>
          <p:nvPr/>
        </p:nvSpPr>
        <p:spPr bwMode="auto">
          <a:xfrm flipV="1">
            <a:off x="5343525" y="1855788"/>
            <a:ext cx="771525" cy="1912937"/>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7" name="Line 25">
            <a:extLst>
              <a:ext uri="{FF2B5EF4-FFF2-40B4-BE49-F238E27FC236}">
                <a16:creationId xmlns:a16="http://schemas.microsoft.com/office/drawing/2014/main" id="{5A00B52E-DD7A-9AF2-B694-BE4E2ABCF32A}"/>
              </a:ext>
            </a:extLst>
          </p:cNvPr>
          <p:cNvSpPr>
            <a:spLocks noChangeShapeType="1"/>
          </p:cNvSpPr>
          <p:nvPr/>
        </p:nvSpPr>
        <p:spPr bwMode="auto">
          <a:xfrm flipV="1">
            <a:off x="6867525" y="3194050"/>
            <a:ext cx="776288" cy="77470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Number Placeholder 3">
            <a:extLst>
              <a:ext uri="{FF2B5EF4-FFF2-40B4-BE49-F238E27FC236}">
                <a16:creationId xmlns:a16="http://schemas.microsoft.com/office/drawing/2014/main" id="{B7751E6C-6539-8F46-2A48-874F7F3AF6A3}"/>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8B571173-041C-47DD-A4A3-28E226DF1718}" type="slidenum">
              <a:rPr lang="en-US" altLang="en-US" sz="1400"/>
              <a:pPr>
                <a:spcBef>
                  <a:spcPct val="0"/>
                </a:spcBef>
                <a:buFontTx/>
                <a:buNone/>
              </a:pPr>
              <a:t>97</a:t>
            </a:fld>
            <a:endParaRPr lang="en-US" altLang="en-US" sz="1400"/>
          </a:p>
        </p:txBody>
      </p:sp>
      <p:graphicFrame>
        <p:nvGraphicFramePr>
          <p:cNvPr id="168963" name="Object 2">
            <a:extLst>
              <a:ext uri="{FF2B5EF4-FFF2-40B4-BE49-F238E27FC236}">
                <a16:creationId xmlns:a16="http://schemas.microsoft.com/office/drawing/2014/main" id="{9F73C5D1-A57E-A4AD-124A-11547B7D1025}"/>
              </a:ext>
            </a:extLst>
          </p:cNvPr>
          <p:cNvGraphicFramePr>
            <a:graphicFrameLocks noChangeAspect="1"/>
          </p:cNvGraphicFramePr>
          <p:nvPr/>
        </p:nvGraphicFramePr>
        <p:xfrm>
          <a:off x="549275" y="436563"/>
          <a:ext cx="7918450" cy="4794250"/>
        </p:xfrm>
        <a:graphic>
          <a:graphicData uri="http://schemas.openxmlformats.org/presentationml/2006/ole">
            <mc:AlternateContent xmlns:mc="http://schemas.openxmlformats.org/markup-compatibility/2006">
              <mc:Choice xmlns:v="urn:schemas-microsoft-com:vml" Requires="v">
                <p:oleObj spid="_x0000_s169009" name="Chart" r:id="rId4" imgW="5886450" imgH="2905125" progId="Excel.Chart.8">
                  <p:embed/>
                </p:oleObj>
              </mc:Choice>
              <mc:Fallback>
                <p:oleObj name="Chart" r:id="rId4" imgW="5886450" imgH="2905125" progId="Excel.Char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r="23732"/>
                      <a:stretch>
                        <a:fillRect/>
                      </a:stretch>
                    </p:blipFill>
                    <p:spPr bwMode="auto">
                      <a:xfrm>
                        <a:off x="549275" y="436563"/>
                        <a:ext cx="7918450" cy="4794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8964" name="Rectangle 3">
            <a:extLst>
              <a:ext uri="{FF2B5EF4-FFF2-40B4-BE49-F238E27FC236}">
                <a16:creationId xmlns:a16="http://schemas.microsoft.com/office/drawing/2014/main" id="{C256AA2C-7BA4-5A2A-6E81-412DE9BBF75C}"/>
              </a:ext>
            </a:extLst>
          </p:cNvPr>
          <p:cNvSpPr>
            <a:spLocks noChangeArrowheads="1"/>
          </p:cNvSpPr>
          <p:nvPr/>
        </p:nvSpPr>
        <p:spPr bwMode="auto">
          <a:xfrm>
            <a:off x="831850" y="708025"/>
            <a:ext cx="349250" cy="330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grpSp>
        <p:nvGrpSpPr>
          <p:cNvPr id="168965" name="Group 4">
            <a:extLst>
              <a:ext uri="{FF2B5EF4-FFF2-40B4-BE49-F238E27FC236}">
                <a16:creationId xmlns:a16="http://schemas.microsoft.com/office/drawing/2014/main" id="{58168E84-EECC-0A31-7820-7F9E4F9666D6}"/>
              </a:ext>
            </a:extLst>
          </p:cNvPr>
          <p:cNvGrpSpPr>
            <a:grpSpLocks/>
          </p:cNvGrpSpPr>
          <p:nvPr/>
        </p:nvGrpSpPr>
        <p:grpSpPr bwMode="auto">
          <a:xfrm>
            <a:off x="1905000" y="4540250"/>
            <a:ext cx="6602413" cy="1420813"/>
            <a:chOff x="1200" y="2836"/>
            <a:chExt cx="4159" cy="895"/>
          </a:xfrm>
        </p:grpSpPr>
        <p:sp>
          <p:nvSpPr>
            <p:cNvPr id="168978" name="Text Box 5">
              <a:extLst>
                <a:ext uri="{FF2B5EF4-FFF2-40B4-BE49-F238E27FC236}">
                  <a16:creationId xmlns:a16="http://schemas.microsoft.com/office/drawing/2014/main" id="{937BBF24-0907-95E4-26CE-3FF77B442628}"/>
                </a:ext>
              </a:extLst>
            </p:cNvPr>
            <p:cNvSpPr txBox="1">
              <a:spLocks noChangeArrowheads="1"/>
            </p:cNvSpPr>
            <p:nvPr/>
          </p:nvSpPr>
          <p:spPr bwMode="auto">
            <a:xfrm>
              <a:off x="1732" y="3404"/>
              <a:ext cx="304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800" b="1">
                  <a:solidFill>
                    <a:srgbClr val="0000FF"/>
                  </a:solidFill>
                  <a:latin typeface="Arial" panose="020B0604020202020204" pitchFamily="34" charset="0"/>
                </a:rPr>
                <a:t>Control                 </a:t>
              </a:r>
              <a:r>
                <a:rPr lang="en-US" altLang="en-US" sz="2800" b="1">
                  <a:solidFill>
                    <a:srgbClr val="FF0000"/>
                  </a:solidFill>
                  <a:latin typeface="Arial" panose="020B0604020202020204" pitchFamily="34" charset="0"/>
                </a:rPr>
                <a:t>Selected</a:t>
              </a:r>
              <a:endParaRPr lang="en-US" altLang="en-US" sz="2800" b="1">
                <a:solidFill>
                  <a:srgbClr val="0000FF"/>
                </a:solidFill>
                <a:latin typeface="Arial" panose="020B0604020202020204" pitchFamily="34" charset="0"/>
              </a:endParaRPr>
            </a:p>
          </p:txBody>
        </p:sp>
        <p:sp>
          <p:nvSpPr>
            <p:cNvPr id="168979" name="Text Box 6">
              <a:extLst>
                <a:ext uri="{FF2B5EF4-FFF2-40B4-BE49-F238E27FC236}">
                  <a16:creationId xmlns:a16="http://schemas.microsoft.com/office/drawing/2014/main" id="{75030495-C3DC-DC81-C5FA-4352AEBF9E83}"/>
                </a:ext>
              </a:extLst>
            </p:cNvPr>
            <p:cNvSpPr txBox="1">
              <a:spLocks noChangeArrowheads="1"/>
            </p:cNvSpPr>
            <p:nvPr/>
          </p:nvSpPr>
          <p:spPr bwMode="auto">
            <a:xfrm>
              <a:off x="1200" y="3104"/>
              <a:ext cx="41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No Wheel     Wheel      No Wheel     Wheel</a:t>
              </a:r>
            </a:p>
          </p:txBody>
        </p:sp>
        <p:grpSp>
          <p:nvGrpSpPr>
            <p:cNvPr id="168980" name="Group 7">
              <a:extLst>
                <a:ext uri="{FF2B5EF4-FFF2-40B4-BE49-F238E27FC236}">
                  <a16:creationId xmlns:a16="http://schemas.microsoft.com/office/drawing/2014/main" id="{25BF508C-3C56-5826-C99F-105215D402B5}"/>
                </a:ext>
              </a:extLst>
            </p:cNvPr>
            <p:cNvGrpSpPr>
              <a:grpSpLocks/>
            </p:cNvGrpSpPr>
            <p:nvPr/>
          </p:nvGrpSpPr>
          <p:grpSpPr bwMode="auto">
            <a:xfrm>
              <a:off x="1306" y="2836"/>
              <a:ext cx="3734" cy="300"/>
              <a:chOff x="1306" y="2836"/>
              <a:chExt cx="3734" cy="300"/>
            </a:xfrm>
          </p:grpSpPr>
          <p:sp>
            <p:nvSpPr>
              <p:cNvPr id="168981" name="Text Box 8">
                <a:extLst>
                  <a:ext uri="{FF2B5EF4-FFF2-40B4-BE49-F238E27FC236}">
                    <a16:creationId xmlns:a16="http://schemas.microsoft.com/office/drawing/2014/main" id="{B22EE353-0FC8-F004-873D-B8FB8BB54616}"/>
                  </a:ext>
                </a:extLst>
              </p:cNvPr>
              <p:cNvSpPr txBox="1">
                <a:spLocks noChangeArrowheads="1"/>
              </p:cNvSpPr>
              <p:nvPr/>
            </p:nvSpPr>
            <p:spPr bwMode="auto">
              <a:xfrm>
                <a:off x="1748"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2" name="Text Box 9">
                <a:extLst>
                  <a:ext uri="{FF2B5EF4-FFF2-40B4-BE49-F238E27FC236}">
                    <a16:creationId xmlns:a16="http://schemas.microsoft.com/office/drawing/2014/main" id="{8B047B10-344A-F9A7-E2B4-722CD4BA517F}"/>
                  </a:ext>
                </a:extLst>
              </p:cNvPr>
              <p:cNvSpPr txBox="1">
                <a:spLocks noChangeArrowheads="1"/>
              </p:cNvSpPr>
              <p:nvPr/>
            </p:nvSpPr>
            <p:spPr bwMode="auto">
              <a:xfrm>
                <a:off x="2712" y="2846"/>
                <a:ext cx="536"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3" name="Text Box 10">
                <a:extLst>
                  <a:ext uri="{FF2B5EF4-FFF2-40B4-BE49-F238E27FC236}">
                    <a16:creationId xmlns:a16="http://schemas.microsoft.com/office/drawing/2014/main" id="{CE12CD05-C223-669F-5E32-EF93A8A7B99B}"/>
                  </a:ext>
                </a:extLst>
              </p:cNvPr>
              <p:cNvSpPr txBox="1">
                <a:spLocks noChangeArrowheads="1"/>
              </p:cNvSpPr>
              <p:nvPr/>
            </p:nvSpPr>
            <p:spPr bwMode="auto">
              <a:xfrm>
                <a:off x="3684"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4" name="Text Box 11">
                <a:extLst>
                  <a:ext uri="{FF2B5EF4-FFF2-40B4-BE49-F238E27FC236}">
                    <a16:creationId xmlns:a16="http://schemas.microsoft.com/office/drawing/2014/main" id="{73E2D521-84FC-3805-2FAA-F655A23FE931}"/>
                  </a:ext>
                </a:extLst>
              </p:cNvPr>
              <p:cNvSpPr txBox="1">
                <a:spLocks noChangeArrowheads="1"/>
              </p:cNvSpPr>
              <p:nvPr/>
            </p:nvSpPr>
            <p:spPr bwMode="auto">
              <a:xfrm>
                <a:off x="4656" y="284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HF</a:t>
                </a:r>
              </a:p>
            </p:txBody>
          </p:sp>
          <p:sp>
            <p:nvSpPr>
              <p:cNvPr id="168985" name="Text Box 12">
                <a:extLst>
                  <a:ext uri="{FF2B5EF4-FFF2-40B4-BE49-F238E27FC236}">
                    <a16:creationId xmlns:a16="http://schemas.microsoft.com/office/drawing/2014/main" id="{B9B597B3-DB77-182F-1DFD-84D0BD991223}"/>
                  </a:ext>
                </a:extLst>
              </p:cNvPr>
              <p:cNvSpPr txBox="1">
                <a:spLocks noChangeArrowheads="1"/>
              </p:cNvSpPr>
              <p:nvPr/>
            </p:nvSpPr>
            <p:spPr bwMode="auto">
              <a:xfrm>
                <a:off x="4232" y="2838"/>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6" name="Text Box 13">
                <a:extLst>
                  <a:ext uri="{FF2B5EF4-FFF2-40B4-BE49-F238E27FC236}">
                    <a16:creationId xmlns:a16="http://schemas.microsoft.com/office/drawing/2014/main" id="{4947E677-E8D6-176E-FA14-EC02D772F72A}"/>
                  </a:ext>
                </a:extLst>
              </p:cNvPr>
              <p:cNvSpPr txBox="1">
                <a:spLocks noChangeArrowheads="1"/>
              </p:cNvSpPr>
              <p:nvPr/>
            </p:nvSpPr>
            <p:spPr bwMode="auto">
              <a:xfrm>
                <a:off x="3270" y="28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7" name="Text Box 14">
                <a:extLst>
                  <a:ext uri="{FF2B5EF4-FFF2-40B4-BE49-F238E27FC236}">
                    <a16:creationId xmlns:a16="http://schemas.microsoft.com/office/drawing/2014/main" id="{D595462B-002E-C526-9DA1-931A03A60DB6}"/>
                  </a:ext>
                </a:extLst>
              </p:cNvPr>
              <p:cNvSpPr txBox="1">
                <a:spLocks noChangeArrowheads="1"/>
              </p:cNvSpPr>
              <p:nvPr/>
            </p:nvSpPr>
            <p:spPr bwMode="auto">
              <a:xfrm>
                <a:off x="2284" y="2840"/>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sp>
            <p:nvSpPr>
              <p:cNvPr id="168988" name="Text Box 15">
                <a:extLst>
                  <a:ext uri="{FF2B5EF4-FFF2-40B4-BE49-F238E27FC236}">
                    <a16:creationId xmlns:a16="http://schemas.microsoft.com/office/drawing/2014/main" id="{D9354E4C-6D87-B763-7D3D-E8F1EEC33AAB}"/>
                  </a:ext>
                </a:extLst>
              </p:cNvPr>
              <p:cNvSpPr txBox="1">
                <a:spLocks noChangeArrowheads="1"/>
              </p:cNvSpPr>
              <p:nvPr/>
            </p:nvSpPr>
            <p:spPr bwMode="auto">
              <a:xfrm>
                <a:off x="1306" y="283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400">
                    <a:latin typeface="Arial" panose="020B0604020202020204" pitchFamily="34" charset="0"/>
                  </a:rPr>
                  <a:t>C</a:t>
                </a:r>
              </a:p>
            </p:txBody>
          </p:sp>
        </p:grpSp>
      </p:grpSp>
      <p:sp>
        <p:nvSpPr>
          <p:cNvPr id="168966" name="Text Box 16">
            <a:extLst>
              <a:ext uri="{FF2B5EF4-FFF2-40B4-BE49-F238E27FC236}">
                <a16:creationId xmlns:a16="http://schemas.microsoft.com/office/drawing/2014/main" id="{25702AC0-B894-18E1-534E-C58EE143DF94}"/>
              </a:ext>
            </a:extLst>
          </p:cNvPr>
          <p:cNvSpPr txBox="1">
            <a:spLocks noChangeArrowheads="1"/>
          </p:cNvSpPr>
          <p:nvPr/>
        </p:nvSpPr>
        <p:spPr bwMode="auto">
          <a:xfrm rot="-5400000">
            <a:off x="-1872456" y="2972594"/>
            <a:ext cx="492442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Retroperitoneal Fat Pad Mass (g)</a:t>
            </a:r>
          </a:p>
        </p:txBody>
      </p:sp>
      <p:sp>
        <p:nvSpPr>
          <p:cNvPr id="168967" name="Text Box 17">
            <a:extLst>
              <a:ext uri="{FF2B5EF4-FFF2-40B4-BE49-F238E27FC236}">
                <a16:creationId xmlns:a16="http://schemas.microsoft.com/office/drawing/2014/main" id="{9AC24B93-476C-826C-4B7C-3673D7B1425A}"/>
              </a:ext>
            </a:extLst>
          </p:cNvPr>
          <p:cNvSpPr txBox="1">
            <a:spLocks noChangeArrowheads="1"/>
          </p:cNvSpPr>
          <p:nvPr/>
        </p:nvSpPr>
        <p:spPr bwMode="auto">
          <a:xfrm>
            <a:off x="1095375" y="9525"/>
            <a:ext cx="7037388"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Effects of a Western Diet</a:t>
            </a:r>
            <a:endParaRPr lang="en-US" altLang="en-US" sz="4400" b="1">
              <a:solidFill>
                <a:srgbClr val="0000FF"/>
              </a:solidFill>
              <a:latin typeface="Arial" panose="020B0604020202020204" pitchFamily="34" charset="0"/>
            </a:endParaRPr>
          </a:p>
        </p:txBody>
      </p:sp>
      <p:sp>
        <p:nvSpPr>
          <p:cNvPr id="168968" name="Text Box 18">
            <a:extLst>
              <a:ext uri="{FF2B5EF4-FFF2-40B4-BE49-F238E27FC236}">
                <a16:creationId xmlns:a16="http://schemas.microsoft.com/office/drawing/2014/main" id="{5BC2B635-DF25-FB76-DFC7-FBE073F2CE15}"/>
              </a:ext>
            </a:extLst>
          </p:cNvPr>
          <p:cNvSpPr txBox="1">
            <a:spLocks noChangeArrowheads="1"/>
          </p:cNvSpPr>
          <p:nvPr/>
        </p:nvSpPr>
        <p:spPr bwMode="auto">
          <a:xfrm>
            <a:off x="134938" y="6202363"/>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68969" name="Text Box 19">
            <a:extLst>
              <a:ext uri="{FF2B5EF4-FFF2-40B4-BE49-F238E27FC236}">
                <a16:creationId xmlns:a16="http://schemas.microsoft.com/office/drawing/2014/main" id="{7DE63F08-03A8-C0D7-1B0C-E7FFBBDF1F6F}"/>
              </a:ext>
            </a:extLst>
          </p:cNvPr>
          <p:cNvSpPr txBox="1">
            <a:spLocks noChangeArrowheads="1"/>
          </p:cNvSpPr>
          <p:nvPr/>
        </p:nvSpPr>
        <p:spPr bwMode="auto">
          <a:xfrm>
            <a:off x="2341563" y="6235700"/>
            <a:ext cx="5786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10000"/>
              </a:spcBef>
              <a:buFontTx/>
              <a:buNone/>
            </a:pPr>
            <a:r>
              <a:rPr lang="en-US" altLang="en-US" sz="2400">
                <a:latin typeface="Arial" panose="020B0604020202020204" pitchFamily="34" charset="0"/>
              </a:rPr>
              <a:t>(diet * wheel access interaction P &lt; 0.05)</a:t>
            </a:r>
          </a:p>
        </p:txBody>
      </p:sp>
      <p:sp>
        <p:nvSpPr>
          <p:cNvPr id="168970" name="Line 20">
            <a:extLst>
              <a:ext uri="{FF2B5EF4-FFF2-40B4-BE49-F238E27FC236}">
                <a16:creationId xmlns:a16="http://schemas.microsoft.com/office/drawing/2014/main" id="{634BBFF9-0DED-548B-347A-846C0F54D604}"/>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8971" name="Text Box 21">
            <a:extLst>
              <a:ext uri="{FF2B5EF4-FFF2-40B4-BE49-F238E27FC236}">
                <a16:creationId xmlns:a16="http://schemas.microsoft.com/office/drawing/2014/main" id="{C06B83F8-5E5B-D731-E889-50454F8A6DC9}"/>
              </a:ext>
            </a:extLst>
          </p:cNvPr>
          <p:cNvSpPr txBox="1">
            <a:spLocks noChangeArrowheads="1"/>
          </p:cNvSpPr>
          <p:nvPr/>
        </p:nvSpPr>
        <p:spPr bwMode="auto">
          <a:xfrm>
            <a:off x="1449388" y="952500"/>
            <a:ext cx="26797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300" b="1">
                <a:latin typeface="Arial" panose="020B0604020202020204" pitchFamily="34" charset="0"/>
              </a:rPr>
              <a:t>Fat Pad Mass (g)</a:t>
            </a:r>
          </a:p>
        </p:txBody>
      </p:sp>
      <p:sp>
        <p:nvSpPr>
          <p:cNvPr id="168972" name="Line 22">
            <a:extLst>
              <a:ext uri="{FF2B5EF4-FFF2-40B4-BE49-F238E27FC236}">
                <a16:creationId xmlns:a16="http://schemas.microsoft.com/office/drawing/2014/main" id="{38B1C714-1181-27C0-87DC-2F7E807495FD}"/>
              </a:ext>
            </a:extLst>
          </p:cNvPr>
          <p:cNvSpPr>
            <a:spLocks noChangeShapeType="1"/>
          </p:cNvSpPr>
          <p:nvPr/>
        </p:nvSpPr>
        <p:spPr bwMode="auto">
          <a:xfrm flipV="1">
            <a:off x="2257425" y="2132013"/>
            <a:ext cx="781050" cy="1555750"/>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3" name="Line 23">
            <a:extLst>
              <a:ext uri="{FF2B5EF4-FFF2-40B4-BE49-F238E27FC236}">
                <a16:creationId xmlns:a16="http://schemas.microsoft.com/office/drawing/2014/main" id="{EE3F3F66-A610-20D2-C0C6-AC56C26ABC9F}"/>
              </a:ext>
            </a:extLst>
          </p:cNvPr>
          <p:cNvSpPr>
            <a:spLocks noChangeShapeType="1"/>
          </p:cNvSpPr>
          <p:nvPr/>
        </p:nvSpPr>
        <p:spPr bwMode="auto">
          <a:xfrm flipV="1">
            <a:off x="3786188" y="2689225"/>
            <a:ext cx="790575" cy="1150938"/>
          </a:xfrm>
          <a:prstGeom prst="line">
            <a:avLst/>
          </a:prstGeom>
          <a:noFill/>
          <a:ln w="762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4" name="Line 24">
            <a:extLst>
              <a:ext uri="{FF2B5EF4-FFF2-40B4-BE49-F238E27FC236}">
                <a16:creationId xmlns:a16="http://schemas.microsoft.com/office/drawing/2014/main" id="{AF3A9D0B-8AF1-E810-4967-B3F80245EE7F}"/>
              </a:ext>
            </a:extLst>
          </p:cNvPr>
          <p:cNvSpPr>
            <a:spLocks noChangeShapeType="1"/>
          </p:cNvSpPr>
          <p:nvPr/>
        </p:nvSpPr>
        <p:spPr bwMode="auto">
          <a:xfrm flipV="1">
            <a:off x="5343525" y="1855788"/>
            <a:ext cx="771525" cy="1912937"/>
          </a:xfrm>
          <a:prstGeom prst="line">
            <a:avLst/>
          </a:prstGeom>
          <a:noFill/>
          <a:ln w="762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5" name="Line 25">
            <a:extLst>
              <a:ext uri="{FF2B5EF4-FFF2-40B4-BE49-F238E27FC236}">
                <a16:creationId xmlns:a16="http://schemas.microsoft.com/office/drawing/2014/main" id="{948E731D-E55E-A10F-4F2E-D806C4A18287}"/>
              </a:ext>
            </a:extLst>
          </p:cNvPr>
          <p:cNvSpPr>
            <a:spLocks noChangeShapeType="1"/>
          </p:cNvSpPr>
          <p:nvPr/>
        </p:nvSpPr>
        <p:spPr bwMode="auto">
          <a:xfrm flipV="1">
            <a:off x="6867525" y="3194050"/>
            <a:ext cx="776288" cy="774700"/>
          </a:xfrm>
          <a:prstGeom prst="line">
            <a:avLst/>
          </a:prstGeom>
          <a:noFill/>
          <a:ln w="762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6" name="Rectangle 26">
            <a:extLst>
              <a:ext uri="{FF2B5EF4-FFF2-40B4-BE49-F238E27FC236}">
                <a16:creationId xmlns:a16="http://schemas.microsoft.com/office/drawing/2014/main" id="{2D6EB7AB-A5C9-3EE5-D3AF-29401A2BBF0D}"/>
              </a:ext>
            </a:extLst>
          </p:cNvPr>
          <p:cNvSpPr>
            <a:spLocks noChangeArrowheads="1"/>
          </p:cNvSpPr>
          <p:nvPr/>
        </p:nvSpPr>
        <p:spPr bwMode="auto">
          <a:xfrm>
            <a:off x="3679825" y="5008563"/>
            <a:ext cx="1027113" cy="373062"/>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68977" name="Rectangle 27">
            <a:extLst>
              <a:ext uri="{FF2B5EF4-FFF2-40B4-BE49-F238E27FC236}">
                <a16:creationId xmlns:a16="http://schemas.microsoft.com/office/drawing/2014/main" id="{9CAE7421-5540-DD2A-A3E7-C219BD868276}"/>
              </a:ext>
            </a:extLst>
          </p:cNvPr>
          <p:cNvSpPr>
            <a:spLocks noChangeArrowheads="1"/>
          </p:cNvSpPr>
          <p:nvPr/>
        </p:nvSpPr>
        <p:spPr bwMode="auto">
          <a:xfrm>
            <a:off x="6804025" y="5008563"/>
            <a:ext cx="1027113" cy="373062"/>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Number Placeholder 3">
            <a:extLst>
              <a:ext uri="{FF2B5EF4-FFF2-40B4-BE49-F238E27FC236}">
                <a16:creationId xmlns:a16="http://schemas.microsoft.com/office/drawing/2014/main" id="{E6F5EB29-49AC-1FDD-7E2A-A955919EB44A}"/>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277BC35D-1F0E-4090-A8E6-C306AB7D6CD1}" type="slidenum">
              <a:rPr lang="en-US" altLang="en-US" sz="1400"/>
              <a:pPr>
                <a:spcBef>
                  <a:spcPct val="0"/>
                </a:spcBef>
                <a:buFontTx/>
                <a:buNone/>
              </a:pPr>
              <a:t>98</a:t>
            </a:fld>
            <a:endParaRPr lang="en-US" altLang="en-US" sz="1400"/>
          </a:p>
        </p:txBody>
      </p:sp>
      <p:pic>
        <p:nvPicPr>
          <p:cNvPr id="171011" name="Picture 2">
            <a:extLst>
              <a:ext uri="{FF2B5EF4-FFF2-40B4-BE49-F238E27FC236}">
                <a16:creationId xmlns:a16="http://schemas.microsoft.com/office/drawing/2014/main" id="{5FD18CA0-7A02-1A2C-BDDA-3CB6B31B82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863" y="1089025"/>
            <a:ext cx="8596312" cy="5268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1012" name="Text Box 3">
            <a:extLst>
              <a:ext uri="{FF2B5EF4-FFF2-40B4-BE49-F238E27FC236}">
                <a16:creationId xmlns:a16="http://schemas.microsoft.com/office/drawing/2014/main" id="{FA57AE64-5BA1-CE65-8C35-2D0BA1323810}"/>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
        <p:nvSpPr>
          <p:cNvPr id="171013" name="Rectangle 4">
            <a:extLst>
              <a:ext uri="{FF2B5EF4-FFF2-40B4-BE49-F238E27FC236}">
                <a16:creationId xmlns:a16="http://schemas.microsoft.com/office/drawing/2014/main" id="{5BC3C3F0-423E-978A-8EDD-5428174A9696}"/>
              </a:ext>
            </a:extLst>
          </p:cNvPr>
          <p:cNvSpPr>
            <a:spLocks noChangeArrowheads="1"/>
          </p:cNvSpPr>
          <p:nvPr/>
        </p:nvSpPr>
        <p:spPr bwMode="auto">
          <a:xfrm>
            <a:off x="228600" y="990600"/>
            <a:ext cx="411163" cy="5175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en-US" altLang="en-US" sz="2200"/>
          </a:p>
        </p:txBody>
      </p:sp>
      <p:sp>
        <p:nvSpPr>
          <p:cNvPr id="171014" name="Text Box 5">
            <a:extLst>
              <a:ext uri="{FF2B5EF4-FFF2-40B4-BE49-F238E27FC236}">
                <a16:creationId xmlns:a16="http://schemas.microsoft.com/office/drawing/2014/main" id="{CA6D8F34-A3EF-8F1C-20C6-DB3BB003FDD5}"/>
              </a:ext>
            </a:extLst>
          </p:cNvPr>
          <p:cNvSpPr txBox="1">
            <a:spLocks noChangeArrowheads="1"/>
          </p:cNvSpPr>
          <p:nvPr/>
        </p:nvSpPr>
        <p:spPr bwMode="auto">
          <a:xfrm>
            <a:off x="0" y="9525"/>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  Running Increased in HR Lines</a:t>
            </a:r>
            <a:endParaRPr lang="en-US" altLang="en-US" sz="4400" b="1">
              <a:solidFill>
                <a:srgbClr val="0000FF"/>
              </a:solidFill>
              <a:latin typeface="Arial" panose="020B0604020202020204" pitchFamily="34" charset="0"/>
            </a:endParaRPr>
          </a:p>
        </p:txBody>
      </p:sp>
      <p:sp>
        <p:nvSpPr>
          <p:cNvPr id="171015" name="Line 6">
            <a:extLst>
              <a:ext uri="{FF2B5EF4-FFF2-40B4-BE49-F238E27FC236}">
                <a16:creationId xmlns:a16="http://schemas.microsoft.com/office/drawing/2014/main" id="{5869578C-E61F-698F-57A8-2B0A4829E039}"/>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Number Placeholder 3">
            <a:extLst>
              <a:ext uri="{FF2B5EF4-FFF2-40B4-BE49-F238E27FC236}">
                <a16:creationId xmlns:a16="http://schemas.microsoft.com/office/drawing/2014/main" id="{77F03946-9FB3-9D60-983B-C3B50CD6793B}"/>
              </a:ext>
            </a:extLst>
          </p:cNvPr>
          <p:cNvSpPr>
            <a:spLocks noGrp="1"/>
          </p:cNvSpPr>
          <p:nvPr>
            <p:ph type="sldNum" sz="quarter" idx="12"/>
          </p:nvPr>
        </p:nvSpPr>
        <p:spPr>
          <a:noFill/>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fld id="{3D334302-3D9E-4D60-A515-12A7D29BF11D}" type="slidenum">
              <a:rPr lang="en-US" altLang="en-US" sz="1400"/>
              <a:pPr>
                <a:spcBef>
                  <a:spcPct val="0"/>
                </a:spcBef>
                <a:buFontTx/>
                <a:buNone/>
              </a:pPr>
              <a:t>99</a:t>
            </a:fld>
            <a:endParaRPr lang="en-US" altLang="en-US" sz="1400"/>
          </a:p>
        </p:txBody>
      </p:sp>
      <p:sp>
        <p:nvSpPr>
          <p:cNvPr id="172035" name="Text Box 2">
            <a:extLst>
              <a:ext uri="{FF2B5EF4-FFF2-40B4-BE49-F238E27FC236}">
                <a16:creationId xmlns:a16="http://schemas.microsoft.com/office/drawing/2014/main" id="{A0B9678D-F803-E3A9-FBD5-2440F29FC394}"/>
              </a:ext>
            </a:extLst>
          </p:cNvPr>
          <p:cNvSpPr txBox="1">
            <a:spLocks noChangeArrowheads="1"/>
          </p:cNvSpPr>
          <p:nvPr/>
        </p:nvSpPr>
        <p:spPr bwMode="auto">
          <a:xfrm>
            <a:off x="0" y="9525"/>
            <a:ext cx="9144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4400" b="1">
                <a:solidFill>
                  <a:srgbClr val="FF0000"/>
                </a:solidFill>
                <a:latin typeface="Arial" panose="020B0604020202020204" pitchFamily="34" charset="0"/>
              </a:rPr>
              <a:t>  Running Increased in HR Lines</a:t>
            </a:r>
            <a:endParaRPr lang="en-US" altLang="en-US" sz="4400" b="1">
              <a:solidFill>
                <a:srgbClr val="0000FF"/>
              </a:solidFill>
              <a:latin typeface="Arial" panose="020B0604020202020204" pitchFamily="34" charset="0"/>
            </a:endParaRPr>
          </a:p>
        </p:txBody>
      </p:sp>
      <p:sp>
        <p:nvSpPr>
          <p:cNvPr id="172036" name="Line 3">
            <a:extLst>
              <a:ext uri="{FF2B5EF4-FFF2-40B4-BE49-F238E27FC236}">
                <a16:creationId xmlns:a16="http://schemas.microsoft.com/office/drawing/2014/main" id="{C87FAB14-4B8F-E027-D678-CE4F925FA026}"/>
              </a:ext>
            </a:extLst>
          </p:cNvPr>
          <p:cNvSpPr>
            <a:spLocks noChangeShapeType="1"/>
          </p:cNvSpPr>
          <p:nvPr/>
        </p:nvSpPr>
        <p:spPr bwMode="auto">
          <a:xfrm>
            <a:off x="227013" y="822325"/>
            <a:ext cx="8683625" cy="0"/>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aphicFrame>
        <p:nvGraphicFramePr>
          <p:cNvPr id="172037" name="Object 4">
            <a:extLst>
              <a:ext uri="{FF2B5EF4-FFF2-40B4-BE49-F238E27FC236}">
                <a16:creationId xmlns:a16="http://schemas.microsoft.com/office/drawing/2014/main" id="{9703BF54-67F1-3D9A-75BF-97E9A8823F01}"/>
              </a:ext>
            </a:extLst>
          </p:cNvPr>
          <p:cNvGraphicFramePr>
            <a:graphicFrameLocks noChangeAspect="1"/>
          </p:cNvGraphicFramePr>
          <p:nvPr/>
        </p:nvGraphicFramePr>
        <p:xfrm>
          <a:off x="585788" y="777875"/>
          <a:ext cx="7408862" cy="5576888"/>
        </p:xfrm>
        <a:graphic>
          <a:graphicData uri="http://schemas.openxmlformats.org/presentationml/2006/ole">
            <mc:AlternateContent xmlns:mc="http://schemas.openxmlformats.org/markup-compatibility/2006">
              <mc:Choice xmlns:v="urn:schemas-microsoft-com:vml" Requires="v">
                <p:oleObj spid="_x0000_s172069" name="Chart" r:id="rId4" imgW="3657600" imgH="2752725" progId="Excel.Chart.8">
                  <p:embed/>
                </p:oleObj>
              </mc:Choice>
              <mc:Fallback>
                <p:oleObj name="Chart" r:id="rId4" imgW="3657600" imgH="2752725" progId="Excel.Chart.8">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5788" y="777875"/>
                        <a:ext cx="7408862" cy="5576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72038" name="Text Box 5">
            <a:extLst>
              <a:ext uri="{FF2B5EF4-FFF2-40B4-BE49-F238E27FC236}">
                <a16:creationId xmlns:a16="http://schemas.microsoft.com/office/drawing/2014/main" id="{C9347451-56E5-7885-8149-8D19E16C3AA3}"/>
              </a:ext>
            </a:extLst>
          </p:cNvPr>
          <p:cNvSpPr txBox="1">
            <a:spLocks noChangeArrowheads="1"/>
          </p:cNvSpPr>
          <p:nvPr/>
        </p:nvSpPr>
        <p:spPr bwMode="auto">
          <a:xfrm>
            <a:off x="1974850" y="5645150"/>
            <a:ext cx="6281738"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         </a:t>
            </a:r>
            <a:r>
              <a:rPr lang="en-US" altLang="en-US" sz="2800" b="1">
                <a:solidFill>
                  <a:srgbClr val="0000FF"/>
                </a:solidFill>
                <a:latin typeface="Arial" panose="020B0604020202020204" pitchFamily="34" charset="0"/>
              </a:rPr>
              <a:t>Control</a:t>
            </a:r>
            <a:r>
              <a:rPr lang="en-US" altLang="en-US" sz="2800" b="1">
                <a:latin typeface="Arial" panose="020B0604020202020204" pitchFamily="34" charset="0"/>
              </a:rPr>
              <a:t>              </a:t>
            </a:r>
            <a:r>
              <a:rPr lang="en-US" altLang="en-US" sz="2800" b="1">
                <a:solidFill>
                  <a:srgbClr val="FF0000"/>
                </a:solidFill>
                <a:latin typeface="Arial" panose="020B0604020202020204" pitchFamily="34" charset="0"/>
              </a:rPr>
              <a:t>Selected</a:t>
            </a:r>
          </a:p>
        </p:txBody>
      </p:sp>
      <p:sp>
        <p:nvSpPr>
          <p:cNvPr id="172039" name="Text Box 6">
            <a:extLst>
              <a:ext uri="{FF2B5EF4-FFF2-40B4-BE49-F238E27FC236}">
                <a16:creationId xmlns:a16="http://schemas.microsoft.com/office/drawing/2014/main" id="{8EC50D39-0D71-0FEE-7B6A-094445ABEEB8}"/>
              </a:ext>
            </a:extLst>
          </p:cNvPr>
          <p:cNvSpPr txBox="1">
            <a:spLocks noChangeArrowheads="1"/>
          </p:cNvSpPr>
          <p:nvPr/>
        </p:nvSpPr>
        <p:spPr bwMode="auto">
          <a:xfrm>
            <a:off x="1966913" y="5326063"/>
            <a:ext cx="6281737" cy="355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75000"/>
              </a:lnSpc>
              <a:spcBef>
                <a:spcPct val="0"/>
              </a:spcBef>
              <a:buFontTx/>
              <a:buNone/>
            </a:pPr>
            <a:r>
              <a:rPr lang="en-US" altLang="en-US" sz="2300" b="1">
                <a:latin typeface="Arial" panose="020B0604020202020204" pitchFamily="34" charset="0"/>
              </a:rPr>
              <a:t>     Chow          HF          Chow         HF</a:t>
            </a:r>
          </a:p>
        </p:txBody>
      </p:sp>
      <p:sp>
        <p:nvSpPr>
          <p:cNvPr id="172040" name="Text Box 7">
            <a:extLst>
              <a:ext uri="{FF2B5EF4-FFF2-40B4-BE49-F238E27FC236}">
                <a16:creationId xmlns:a16="http://schemas.microsoft.com/office/drawing/2014/main" id="{4EE477D2-E90A-16F1-07B6-894D4E0E9894}"/>
              </a:ext>
            </a:extLst>
          </p:cNvPr>
          <p:cNvSpPr txBox="1">
            <a:spLocks noChangeArrowheads="1"/>
          </p:cNvSpPr>
          <p:nvPr/>
        </p:nvSpPr>
        <p:spPr bwMode="auto">
          <a:xfrm>
            <a:off x="2424113" y="1214438"/>
            <a:ext cx="19335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a:latin typeface="Arial" panose="020B0604020202020204" pitchFamily="34" charset="0"/>
              </a:rPr>
              <a:t>Days 17-30 of wheel access</a:t>
            </a:r>
          </a:p>
        </p:txBody>
      </p:sp>
      <p:sp>
        <p:nvSpPr>
          <p:cNvPr id="172041" name="Text Box 8">
            <a:extLst>
              <a:ext uri="{FF2B5EF4-FFF2-40B4-BE49-F238E27FC236}">
                <a16:creationId xmlns:a16="http://schemas.microsoft.com/office/drawing/2014/main" id="{66E6722B-1101-1BCE-9FAC-CC6758A153DD}"/>
              </a:ext>
            </a:extLst>
          </p:cNvPr>
          <p:cNvSpPr txBox="1">
            <a:spLocks noChangeArrowheads="1"/>
          </p:cNvSpPr>
          <p:nvPr/>
        </p:nvSpPr>
        <p:spPr bwMode="auto">
          <a:xfrm rot="-5400000">
            <a:off x="-508794" y="2940845"/>
            <a:ext cx="3121025" cy="5191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800" b="1">
                <a:latin typeface="Arial" panose="020B0604020202020204" pitchFamily="34" charset="0"/>
              </a:rPr>
              <a:t>Revolutions/Day</a:t>
            </a:r>
          </a:p>
        </p:txBody>
      </p:sp>
      <p:grpSp>
        <p:nvGrpSpPr>
          <p:cNvPr id="172042" name="Group 9">
            <a:extLst>
              <a:ext uri="{FF2B5EF4-FFF2-40B4-BE49-F238E27FC236}">
                <a16:creationId xmlns:a16="http://schemas.microsoft.com/office/drawing/2014/main" id="{003F4A0C-8D2E-4995-FE83-F13EDDEF7E8B}"/>
              </a:ext>
            </a:extLst>
          </p:cNvPr>
          <p:cNvGrpSpPr>
            <a:grpSpLocks/>
          </p:cNvGrpSpPr>
          <p:nvPr/>
        </p:nvGrpSpPr>
        <p:grpSpPr bwMode="auto">
          <a:xfrm>
            <a:off x="2673350" y="1597025"/>
            <a:ext cx="4010025" cy="2316163"/>
            <a:chOff x="1684" y="1006"/>
            <a:chExt cx="2526" cy="1459"/>
          </a:xfrm>
        </p:grpSpPr>
        <p:sp>
          <p:nvSpPr>
            <p:cNvPr id="172047" name="Text Box 10">
              <a:extLst>
                <a:ext uri="{FF2B5EF4-FFF2-40B4-BE49-F238E27FC236}">
                  <a16:creationId xmlns:a16="http://schemas.microsoft.com/office/drawing/2014/main" id="{623751CD-C346-E6BE-69F2-33B44D715FE9}"/>
                </a:ext>
              </a:extLst>
            </p:cNvPr>
            <p:cNvSpPr txBox="1">
              <a:spLocks noChangeArrowheads="1"/>
            </p:cNvSpPr>
            <p:nvPr/>
          </p:nvSpPr>
          <p:spPr bwMode="auto">
            <a:xfrm>
              <a:off x="1684" y="2205"/>
              <a:ext cx="1152"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100" b="1">
                  <a:solidFill>
                    <a:srgbClr val="0000FF"/>
                  </a:solidFill>
                  <a:latin typeface="Arial" panose="020B0604020202020204" pitchFamily="34" charset="0"/>
                </a:rPr>
                <a:t>1% Decrease</a:t>
              </a:r>
            </a:p>
          </p:txBody>
        </p:sp>
        <p:sp>
          <p:nvSpPr>
            <p:cNvPr id="172048" name="Text Box 11">
              <a:extLst>
                <a:ext uri="{FF2B5EF4-FFF2-40B4-BE49-F238E27FC236}">
                  <a16:creationId xmlns:a16="http://schemas.microsoft.com/office/drawing/2014/main" id="{64EA4FA8-04F1-1DF5-0762-D022F8182C38}"/>
                </a:ext>
              </a:extLst>
            </p:cNvPr>
            <p:cNvSpPr txBox="1">
              <a:spLocks noChangeArrowheads="1"/>
            </p:cNvSpPr>
            <p:nvPr/>
          </p:nvSpPr>
          <p:spPr bwMode="auto">
            <a:xfrm>
              <a:off x="3292" y="1006"/>
              <a:ext cx="91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50000"/>
                </a:spcBef>
                <a:buFontTx/>
                <a:buNone/>
              </a:pPr>
              <a:r>
                <a:rPr lang="en-US" altLang="en-US" sz="2400" b="1">
                  <a:solidFill>
                    <a:srgbClr val="FF0000"/>
                  </a:solidFill>
                  <a:latin typeface="Arial" panose="020B0604020202020204" pitchFamily="34" charset="0"/>
                </a:rPr>
                <a:t>52% Increase</a:t>
              </a:r>
            </a:p>
          </p:txBody>
        </p:sp>
      </p:grpSp>
      <p:sp>
        <p:nvSpPr>
          <p:cNvPr id="172043" name="Text Box 12">
            <a:extLst>
              <a:ext uri="{FF2B5EF4-FFF2-40B4-BE49-F238E27FC236}">
                <a16:creationId xmlns:a16="http://schemas.microsoft.com/office/drawing/2014/main" id="{0DB5EF7E-BA0E-901C-AD44-6CBB716E2EB0}"/>
              </a:ext>
            </a:extLst>
          </p:cNvPr>
          <p:cNvSpPr txBox="1">
            <a:spLocks noChangeArrowheads="1"/>
          </p:cNvSpPr>
          <p:nvPr/>
        </p:nvSpPr>
        <p:spPr bwMode="auto">
          <a:xfrm>
            <a:off x="190500" y="5632450"/>
            <a:ext cx="198755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600">
                <a:latin typeface="Arial" panose="020B0604020202020204" pitchFamily="34" charset="0"/>
              </a:rPr>
              <a:t>Adjusted Means + Standard Errors</a:t>
            </a:r>
          </a:p>
        </p:txBody>
      </p:sp>
      <p:sp>
        <p:nvSpPr>
          <p:cNvPr id="172044" name="Text Box 13">
            <a:extLst>
              <a:ext uri="{FF2B5EF4-FFF2-40B4-BE49-F238E27FC236}">
                <a16:creationId xmlns:a16="http://schemas.microsoft.com/office/drawing/2014/main" id="{751CD82B-D46F-8230-454A-B877BC27D49C}"/>
              </a:ext>
            </a:extLst>
          </p:cNvPr>
          <p:cNvSpPr txBox="1">
            <a:spLocks noChangeArrowheads="1"/>
          </p:cNvSpPr>
          <p:nvPr/>
        </p:nvSpPr>
        <p:spPr bwMode="auto">
          <a:xfrm>
            <a:off x="7734300" y="1182688"/>
            <a:ext cx="1241425"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2200" b="1">
                <a:solidFill>
                  <a:srgbClr val="FF0000"/>
                </a:solidFill>
                <a:latin typeface="Arial" panose="020B0604020202020204" pitchFamily="34" charset="0"/>
              </a:rPr>
              <a:t>+36% Time</a:t>
            </a:r>
          </a:p>
          <a:p>
            <a:pPr>
              <a:spcBef>
                <a:spcPct val="50000"/>
              </a:spcBef>
              <a:buFontTx/>
              <a:buNone/>
            </a:pPr>
            <a:r>
              <a:rPr lang="en-US" altLang="en-US" sz="2200" b="1">
                <a:solidFill>
                  <a:srgbClr val="FF0000"/>
                </a:solidFill>
                <a:latin typeface="Arial" panose="020B0604020202020204" pitchFamily="34" charset="0"/>
              </a:rPr>
              <a:t>+18% Speed</a:t>
            </a:r>
          </a:p>
        </p:txBody>
      </p:sp>
      <p:sp>
        <p:nvSpPr>
          <p:cNvPr id="2254862" name="Text Box 14">
            <a:extLst>
              <a:ext uri="{FF2B5EF4-FFF2-40B4-BE49-F238E27FC236}">
                <a16:creationId xmlns:a16="http://schemas.microsoft.com/office/drawing/2014/main" id="{A01E14F3-CF0E-D749-94A2-8A850189A499}"/>
              </a:ext>
            </a:extLst>
          </p:cNvPr>
          <p:cNvSpPr txBox="1">
            <a:spLocks noChangeArrowheads="1"/>
          </p:cNvSpPr>
          <p:nvPr/>
        </p:nvSpPr>
        <p:spPr bwMode="auto">
          <a:xfrm>
            <a:off x="2312988" y="2046288"/>
            <a:ext cx="2919412" cy="1858962"/>
          </a:xfrm>
          <a:prstGeom prst="rect">
            <a:avLst/>
          </a:prstGeom>
          <a:solidFill>
            <a:schemeClr val="bg1"/>
          </a:solidFill>
          <a:ln w="28575">
            <a:solidFill>
              <a:srgbClr val="CC00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3800" b="1">
                <a:solidFill>
                  <a:srgbClr val="CC00CC"/>
                </a:solidFill>
                <a:latin typeface="Arial" panose="020B0604020202020204" pitchFamily="34" charset="0"/>
              </a:rPr>
              <a:t>Fuel?</a:t>
            </a:r>
          </a:p>
          <a:p>
            <a:pPr>
              <a:spcBef>
                <a:spcPct val="0"/>
              </a:spcBef>
              <a:buFontTx/>
              <a:buNone/>
            </a:pPr>
            <a:r>
              <a:rPr lang="en-US" altLang="en-US" sz="3800" b="1">
                <a:solidFill>
                  <a:srgbClr val="CC00CC"/>
                </a:solidFill>
                <a:latin typeface="Arial" panose="020B0604020202020204" pitchFamily="34" charset="0"/>
              </a:rPr>
              <a:t>Motivation?</a:t>
            </a:r>
          </a:p>
          <a:p>
            <a:pPr>
              <a:spcBef>
                <a:spcPct val="0"/>
              </a:spcBef>
              <a:buFontTx/>
              <a:buNone/>
            </a:pPr>
            <a:r>
              <a:rPr lang="en-US" altLang="en-US" sz="3800" b="1">
                <a:solidFill>
                  <a:srgbClr val="CC00CC"/>
                </a:solidFill>
                <a:latin typeface="Arial" panose="020B0604020202020204" pitchFamily="34" charset="0"/>
              </a:rPr>
              <a:t>Both?</a:t>
            </a:r>
          </a:p>
        </p:txBody>
      </p:sp>
      <p:sp>
        <p:nvSpPr>
          <p:cNvPr id="172046" name="Text Box 15">
            <a:extLst>
              <a:ext uri="{FF2B5EF4-FFF2-40B4-BE49-F238E27FC236}">
                <a16:creationId xmlns:a16="http://schemas.microsoft.com/office/drawing/2014/main" id="{143D9D8E-C440-9F1B-F4F1-9DEB6A64599C}"/>
              </a:ext>
            </a:extLst>
          </p:cNvPr>
          <p:cNvSpPr txBox="1">
            <a:spLocks noChangeArrowheads="1"/>
          </p:cNvSpPr>
          <p:nvPr/>
        </p:nvSpPr>
        <p:spPr bwMode="auto">
          <a:xfrm>
            <a:off x="9525" y="6543675"/>
            <a:ext cx="82597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r>
              <a:rPr lang="en-US" altLang="en-US" sz="1400">
                <a:latin typeface="Arial" panose="020B0604020202020204" pitchFamily="34" charset="0"/>
              </a:rPr>
              <a:t>Meek et al. 2010. Journal of Obesity 34:960-969.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54862"/>
                                        </p:tgtEl>
                                        <p:attrNameLst>
                                          <p:attrName>style.visibility</p:attrName>
                                        </p:attrNameLst>
                                      </p:cBhvr>
                                      <p:to>
                                        <p:strVal val="visible"/>
                                      </p:to>
                                    </p:set>
                                    <p:anim calcmode="lin" valueType="num">
                                      <p:cBhvr additive="base">
                                        <p:cTn id="7" dur="500" fill="hold"/>
                                        <p:tgtEl>
                                          <p:spTgt spid="2254862"/>
                                        </p:tgtEl>
                                        <p:attrNameLst>
                                          <p:attrName>ppt_x</p:attrName>
                                        </p:attrNameLst>
                                      </p:cBhvr>
                                      <p:tavLst>
                                        <p:tav tm="0">
                                          <p:val>
                                            <p:strVal val="#ppt_x"/>
                                          </p:val>
                                        </p:tav>
                                        <p:tav tm="100000">
                                          <p:val>
                                            <p:strVal val="#ppt_x"/>
                                          </p:val>
                                        </p:tav>
                                      </p:tavLst>
                                    </p:anim>
                                    <p:anim calcmode="lin" valueType="num">
                                      <p:cBhvr additive="base">
                                        <p:cTn id="8" dur="500" fill="hold"/>
                                        <p:tgtEl>
                                          <p:spTgt spid="22548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862" grpId="0" animBg="1"/>
    </p:bldLst>
  </p:timing>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200" b="0" i="0" u="none" strike="noStrike" cap="none" normalizeH="0" baseline="0" smtClean="0">
            <a:ln>
              <a:noFill/>
            </a:ln>
            <a:solidFill>
              <a:schemeClr val="tx1"/>
            </a:solidFill>
            <a:effectLst/>
            <a:latin typeface="Times New Roman" panose="02020603050405020304"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200" b="0" i="0" u="none" strike="noStrike" cap="none" normalizeH="0" baseline="0" smtClean="0">
            <a:ln>
              <a:noFill/>
            </a:ln>
            <a:solidFill>
              <a:schemeClr val="tx1"/>
            </a:solidFill>
            <a:effectLst/>
            <a:latin typeface="Times New Roman" panose="02020603050405020304"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Designs\SERENE.POT</Template>
  <TotalTime>26231</TotalTime>
  <Words>31771</Words>
  <Application>Microsoft Office PowerPoint</Application>
  <PresentationFormat>On-screen Show (4:3)</PresentationFormat>
  <Paragraphs>4511</Paragraphs>
  <Slides>279</Slides>
  <Notes>247</Notes>
  <HiddenSlides>0</HiddenSlides>
  <MMClips>0</MMClips>
  <ScaleCrop>false</ScaleCrop>
  <HeadingPairs>
    <vt:vector size="8" baseType="variant">
      <vt:variant>
        <vt:lpstr>Fonts Used</vt:lpstr>
      </vt:variant>
      <vt:variant>
        <vt:i4>10</vt:i4>
      </vt:variant>
      <vt:variant>
        <vt:lpstr>Theme</vt:lpstr>
      </vt:variant>
      <vt:variant>
        <vt:i4>1</vt:i4>
      </vt:variant>
      <vt:variant>
        <vt:lpstr>Embedded OLE Servers</vt:lpstr>
      </vt:variant>
      <vt:variant>
        <vt:i4>3</vt:i4>
      </vt:variant>
      <vt:variant>
        <vt:lpstr>Slide Titles</vt:lpstr>
      </vt:variant>
      <vt:variant>
        <vt:i4>279</vt:i4>
      </vt:variant>
    </vt:vector>
  </HeadingPairs>
  <TitlesOfParts>
    <vt:vector size="293" baseType="lpstr">
      <vt:lpstr>Arial Unicode MS</vt:lpstr>
      <vt:lpstr>AdvOT49bbc31f.I</vt:lpstr>
      <vt:lpstr>AdvOTebabd7da</vt:lpstr>
      <vt:lpstr>AdvTT5235d5a9</vt:lpstr>
      <vt:lpstr>Arial</vt:lpstr>
      <vt:lpstr>Calibri</vt:lpstr>
      <vt:lpstr>Helvetica</vt:lpstr>
      <vt:lpstr>Source Sans Pro</vt:lpstr>
      <vt:lpstr>Times New Roman</vt:lpstr>
      <vt:lpstr>Wingdings</vt:lpstr>
      <vt:lpstr>Blank Presentation</vt:lpstr>
      <vt:lpstr>Chart</vt:lpstr>
      <vt:lpstr>Clip</vt:lpstr>
      <vt:lpstr>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Baseline (Resting) Corticosterone During Day in Mice Bred for High Wheel Running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 Difference in Maximal Sprint Speed on a 6-meter Photocell-timed Racetrack:  No Trade-off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Declining heritability? "animal model" analyses before vs. after limit</vt:lpstr>
      <vt:lpstr>PowerPoint Presentation</vt:lpstr>
      <vt:lpstr>Conclusions Why a Selection Limit?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Animal Model Analyses Partitioning variance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University of Wisconsin-Madison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creator>Theodore Garland, Jr.</dc:creator>
  <cp:lastModifiedBy>Theodore Garland</cp:lastModifiedBy>
  <cp:revision>1269</cp:revision>
  <cp:lastPrinted>2001-03-01T15:27:09Z</cp:lastPrinted>
  <dcterms:created xsi:type="dcterms:W3CDTF">2000-03-24T23:16:43Z</dcterms:created>
  <dcterms:modified xsi:type="dcterms:W3CDTF">2022-05-12T21:54:13Z</dcterms:modified>
</cp:coreProperties>
</file>