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58" r:id="rId2"/>
  </p:sldMasterIdLst>
  <p:notesMasterIdLst>
    <p:notesMasterId r:id="rId57"/>
  </p:notesMasterIdLst>
  <p:sldIdLst>
    <p:sldId id="256" r:id="rId3"/>
    <p:sldId id="289" r:id="rId4"/>
    <p:sldId id="335" r:id="rId5"/>
    <p:sldId id="334" r:id="rId6"/>
    <p:sldId id="287" r:id="rId7"/>
    <p:sldId id="319" r:id="rId8"/>
    <p:sldId id="320" r:id="rId9"/>
    <p:sldId id="324" r:id="rId10"/>
    <p:sldId id="288" r:id="rId11"/>
    <p:sldId id="343" r:id="rId12"/>
    <p:sldId id="317" r:id="rId13"/>
    <p:sldId id="293" r:id="rId14"/>
    <p:sldId id="267" r:id="rId15"/>
    <p:sldId id="344" r:id="rId16"/>
    <p:sldId id="292" r:id="rId17"/>
    <p:sldId id="268" r:id="rId18"/>
    <p:sldId id="269" r:id="rId19"/>
    <p:sldId id="270" r:id="rId20"/>
    <p:sldId id="271" r:id="rId21"/>
    <p:sldId id="272" r:id="rId22"/>
    <p:sldId id="273" r:id="rId23"/>
    <p:sldId id="298" r:id="rId24"/>
    <p:sldId id="337" r:id="rId25"/>
    <p:sldId id="275" r:id="rId26"/>
    <p:sldId id="301" r:id="rId27"/>
    <p:sldId id="297" r:id="rId28"/>
    <p:sldId id="294" r:id="rId29"/>
    <p:sldId id="257" r:id="rId30"/>
    <p:sldId id="313" r:id="rId31"/>
    <p:sldId id="299" r:id="rId32"/>
    <p:sldId id="304" r:id="rId33"/>
    <p:sldId id="282" r:id="rId34"/>
    <p:sldId id="336" r:id="rId35"/>
    <p:sldId id="339" r:id="rId36"/>
    <p:sldId id="340" r:id="rId37"/>
    <p:sldId id="345" r:id="rId38"/>
    <p:sldId id="346" r:id="rId39"/>
    <p:sldId id="341" r:id="rId40"/>
    <p:sldId id="347" r:id="rId41"/>
    <p:sldId id="338" r:id="rId42"/>
    <p:sldId id="307" r:id="rId43"/>
    <p:sldId id="308" r:id="rId44"/>
    <p:sldId id="305" r:id="rId45"/>
    <p:sldId id="325" r:id="rId46"/>
    <p:sldId id="330" r:id="rId47"/>
    <p:sldId id="331" r:id="rId48"/>
    <p:sldId id="326" r:id="rId49"/>
    <p:sldId id="260" r:id="rId50"/>
    <p:sldId id="327" r:id="rId51"/>
    <p:sldId id="332" r:id="rId52"/>
    <p:sldId id="342" r:id="rId53"/>
    <p:sldId id="263" r:id="rId54"/>
    <p:sldId id="310" r:id="rId55"/>
    <p:sldId id="316"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9900"/>
    <a:srgbClr val="0000FF"/>
    <a:srgbClr val="FF0000"/>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5771" autoAdjust="0"/>
    <p:restoredTop sz="80562" autoAdjust="0"/>
  </p:normalViewPr>
  <p:slideViewPr>
    <p:cSldViewPr snapToGrid="0">
      <p:cViewPr varScale="1">
        <p:scale>
          <a:sx n="82" d="100"/>
          <a:sy n="82" d="100"/>
        </p:scale>
        <p:origin x="379"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5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3B9B38A1-2497-4C4E-ADEE-B345F22E596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chievethecore.org/math-common-core/professional-development/introduction-math-shifts"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cde.ca.gov/re/cc/ccssupdate18dec2012.asp"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achievethecore.org/math-common-core/professional-development/introduction-math-shifts"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cde.ca.gov/re/cc/ccssupdate18dec2012.asp"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achievethecore.org/ela-literacy-common-core/shifts-practice/"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DF1D6E5-6828-4521-9E0F-17D5009D3709}" type="slidenum">
              <a:rPr lang="en-US" smtClean="0">
                <a:cs typeface="Arial" charset="0"/>
              </a:rPr>
              <a:pPr/>
              <a:t>20</a:t>
            </a:fld>
            <a:endParaRPr lang="en-US">
              <a:cs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14400" y="4343400"/>
            <a:ext cx="5029200" cy="4114800"/>
          </a:xfrm>
          <a:noFill/>
          <a:ln/>
        </p:spPr>
        <p:txBody>
          <a:bodyPr lIns="89940" tIns="44970" rIns="89940" bIns="44970"/>
          <a:lstStyle/>
          <a:p>
            <a:pPr eaLnBrk="1" hangingPunct="1"/>
            <a:r>
              <a:rPr lang="en-US"/>
              <a:t>Discuss generational differences and indicate that photos are from g12</a:t>
            </a:r>
          </a:p>
          <a:p>
            <a:pPr eaLnBrk="1" hangingPunct="1"/>
            <a:r>
              <a:rPr lang="en-US"/>
              <a:t>2 March 2001</a:t>
            </a:r>
          </a:p>
          <a:p>
            <a:pPr eaLnBrk="1" hangingPunct="1"/>
            <a:r>
              <a:rPr lang="en-US"/>
              <a:t>Data are exported from Axum for DOS file named 14MRUN56.DSF</a:t>
            </a:r>
          </a:p>
          <a:p>
            <a:pPr eaLnBrk="1" hangingPunct="1"/>
            <a:endParaRPr lang="en-US"/>
          </a:p>
          <a:p>
            <a:pPr eaLnBrk="1" hangingPunct="1"/>
            <a:r>
              <a:rPr lang="en-US"/>
              <a:t>The ASCII file named .DOC was then opened in Excel.</a:t>
            </a:r>
          </a:p>
          <a:p>
            <a:pPr eaLnBrk="1" hangingPunct="1"/>
            <a:r>
              <a:rPr lang="en-US"/>
              <a:t>From the Excel file, it was pasted into PowerPoint.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40DB8CBF-63D5-4DCE-8EBD-8CB6E1F5C1EE}" type="slidenum">
              <a:rPr lang="en-US" smtClean="0">
                <a:cs typeface="Arial" charset="0"/>
              </a:rPr>
              <a:pPr/>
              <a:t>21</a:t>
            </a:fld>
            <a:endParaRPr lang="en-US">
              <a:cs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p:spPr>
        <p:txBody>
          <a:bodyPr/>
          <a:lstStyle/>
          <a:p>
            <a:pPr eaLnBrk="1" hangingPunct="1"/>
            <a:r>
              <a:rPr lang="en-US"/>
              <a:t>Open inquiry requires flexibility in the samples so that they can accommodate a variety of questions</a:t>
            </a:r>
          </a:p>
        </p:txBody>
      </p:sp>
      <p:sp>
        <p:nvSpPr>
          <p:cNvPr id="6553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14B4698-A787-4CAE-9CCB-A6CF4AB4E304}" type="slidenum">
              <a:rPr lang="en-US" sz="1200"/>
              <a:pPr algn="r"/>
              <a:t>23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pPr eaLnBrk="1" hangingPunct="1"/>
            <a:r>
              <a:rPr lang="en-US"/>
              <a:t>Begins to guide students to connect what they know about runners with mice used in art sel experiment</a:t>
            </a:r>
          </a:p>
        </p:txBody>
      </p:sp>
      <p:sp>
        <p:nvSpPr>
          <p:cNvPr id="67587" name="Slide Number Placeholder 3"/>
          <p:cNvSpPr>
            <a:spLocks noGrp="1"/>
          </p:cNvSpPr>
          <p:nvPr>
            <p:ph type="sldNum" sz="quarter" idx="5"/>
          </p:nvPr>
        </p:nvSpPr>
        <p:spPr>
          <a:noFill/>
        </p:spPr>
        <p:txBody>
          <a:bodyPr/>
          <a:lstStyle/>
          <a:p>
            <a:fld id="{AA6E7DD1-02D4-49CB-9717-478725E2EF1E}" type="slidenum">
              <a:rPr lang="en-US" smtClean="0">
                <a:cs typeface="Arial" charset="0"/>
              </a:rPr>
              <a:pPr/>
              <a:t>24</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pPr eaLnBrk="1" hangingPunct="1"/>
            <a:r>
              <a:rPr lang="en-US"/>
              <a:t>Leg length is easy but students need guidance to devise a measurement strategy for investigating leg “strength” and “flexibility”.  </a:t>
            </a:r>
          </a:p>
          <a:p>
            <a:pPr eaLnBrk="1" hangingPunct="1"/>
            <a:r>
              <a:rPr lang="en-US"/>
              <a:t>They need help to push their thinking and take on more challenging approaches.  </a:t>
            </a:r>
          </a:p>
          <a:p>
            <a:pPr eaLnBrk="1" hangingPunct="1"/>
            <a:r>
              <a:rPr lang="en-US"/>
              <a:t>Opportunities for extending knowledge: students can research muscle attachments etc.</a:t>
            </a:r>
          </a:p>
        </p:txBody>
      </p:sp>
      <p:sp>
        <p:nvSpPr>
          <p:cNvPr id="69635" name="Slide Number Placeholder 3"/>
          <p:cNvSpPr>
            <a:spLocks noGrp="1"/>
          </p:cNvSpPr>
          <p:nvPr>
            <p:ph type="sldNum" sz="quarter" idx="5"/>
          </p:nvPr>
        </p:nvSpPr>
        <p:spPr>
          <a:noFill/>
        </p:spPr>
        <p:txBody>
          <a:bodyPr/>
          <a:lstStyle/>
          <a:p>
            <a:fld id="{ABE7F142-F01F-4B8C-B5C7-73152FA273C9}" type="slidenum">
              <a:rPr lang="en-US" smtClean="0">
                <a:cs typeface="Arial" charset="0"/>
              </a:rPr>
              <a:pPr/>
              <a:t>25</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pPr eaLnBrk="1" hangingPunct="1"/>
            <a:r>
              <a:rPr lang="en-US"/>
              <a:t>Participants discuss and share</a:t>
            </a:r>
          </a:p>
        </p:txBody>
      </p:sp>
      <p:sp>
        <p:nvSpPr>
          <p:cNvPr id="72707" name="Slide Number Placeholder 3"/>
          <p:cNvSpPr>
            <a:spLocks noGrp="1"/>
          </p:cNvSpPr>
          <p:nvPr>
            <p:ph type="sldNum" sz="quarter" idx="5"/>
          </p:nvPr>
        </p:nvSpPr>
        <p:spPr>
          <a:noFill/>
        </p:spPr>
        <p:txBody>
          <a:bodyPr/>
          <a:lstStyle/>
          <a:p>
            <a:fld id="{23283142-3CA5-4B81-A25F-AABF63208E5D}" type="slidenum">
              <a:rPr lang="en-US" smtClean="0">
                <a:cs typeface="Arial" charset="0"/>
              </a:rPr>
              <a:pPr/>
              <a:t>27</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p:spPr>
        <p:txBody>
          <a:bodyPr/>
          <a:lstStyle/>
          <a:p>
            <a:r>
              <a:rPr lang="en-US"/>
              <a:t>The Scientific Method:</a:t>
            </a:r>
          </a:p>
          <a:p>
            <a:r>
              <a:rPr lang="en-US"/>
              <a:t>Observation</a:t>
            </a:r>
          </a:p>
          <a:p>
            <a:r>
              <a:rPr lang="en-US"/>
              <a:t>Question</a:t>
            </a:r>
          </a:p>
          <a:p>
            <a:r>
              <a:rPr lang="en-US"/>
              <a:t>Hypothesis</a:t>
            </a:r>
          </a:p>
          <a:p>
            <a:r>
              <a:rPr lang="en-US"/>
              <a:t>Prediction</a:t>
            </a:r>
          </a:p>
          <a:p>
            <a:r>
              <a:rPr lang="en-US"/>
              <a:t>Gather data to test predictions</a:t>
            </a:r>
          </a:p>
          <a:p>
            <a:endParaRPr lang="en-US"/>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pPr eaLnBrk="1" hangingPunct="1"/>
            <a:r>
              <a:rPr lang="en-US"/>
              <a:t>Reference for common core shifts: </a:t>
            </a:r>
          </a:p>
          <a:p>
            <a:pPr eaLnBrk="1" hangingPunct="1"/>
            <a:r>
              <a:rPr lang="en-US">
                <a:hlinkClick r:id="rId3"/>
              </a:rPr>
              <a:t>http://www.achievethecore.org/math-common-core/professional-development/introduction-math-shifts</a:t>
            </a:r>
            <a:endParaRPr lang="en-US"/>
          </a:p>
          <a:p>
            <a:pPr eaLnBrk="1" hangingPunct="1"/>
            <a:r>
              <a:rPr lang="en-US"/>
              <a:t>Linked from CDE website: </a:t>
            </a:r>
            <a:r>
              <a:rPr lang="en-US">
                <a:hlinkClick r:id="rId4"/>
              </a:rPr>
              <a:t>http://www.cde.ca.gov/re/cc/ccssupdate18dec2012.asp</a:t>
            </a:r>
            <a:endParaRPr lang="en-US"/>
          </a:p>
        </p:txBody>
      </p:sp>
      <p:sp>
        <p:nvSpPr>
          <p:cNvPr id="77827" name="Slide Number Placeholder 3"/>
          <p:cNvSpPr>
            <a:spLocks noGrp="1"/>
          </p:cNvSpPr>
          <p:nvPr>
            <p:ph type="sldNum" sz="quarter" idx="5"/>
          </p:nvPr>
        </p:nvSpPr>
        <p:spPr>
          <a:noFill/>
        </p:spPr>
        <p:txBody>
          <a:bodyPr/>
          <a:lstStyle/>
          <a:p>
            <a:fld id="{BC82CC54-FA45-4816-92C4-3C8BFA72908D}" type="slidenum">
              <a:rPr lang="en-US" smtClean="0">
                <a:cs typeface="Arial" charset="0"/>
              </a:rPr>
              <a:pPr/>
              <a:t>30</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pPr eaLnBrk="1" hangingPunct="1"/>
            <a:r>
              <a:rPr lang="en-US"/>
              <a:t>Give handouts of directions</a:t>
            </a:r>
          </a:p>
        </p:txBody>
      </p:sp>
      <p:sp>
        <p:nvSpPr>
          <p:cNvPr id="80899" name="Slide Number Placeholder 3"/>
          <p:cNvSpPr>
            <a:spLocks noGrp="1"/>
          </p:cNvSpPr>
          <p:nvPr>
            <p:ph type="sldNum" sz="quarter" idx="5"/>
          </p:nvPr>
        </p:nvSpPr>
        <p:spPr>
          <a:noFill/>
        </p:spPr>
        <p:txBody>
          <a:bodyPr/>
          <a:lstStyle/>
          <a:p>
            <a:fld id="{16CEC4C5-4819-41CD-B048-34B54C78DF47}" type="slidenum">
              <a:rPr lang="en-US" smtClean="0">
                <a:cs typeface="Arial" charset="0"/>
              </a:rPr>
              <a:pPr/>
              <a:t>32</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pPr eaLnBrk="1" hangingPunct="1"/>
            <a:r>
              <a:rPr lang="en-US"/>
              <a:t>Allows for students to investigate factors such as sex and leg symmetry</a:t>
            </a:r>
          </a:p>
        </p:txBody>
      </p:sp>
      <p:sp>
        <p:nvSpPr>
          <p:cNvPr id="829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13ECE25-CE70-4666-AA6E-328A3D348218}" type="slidenum">
              <a:rPr lang="en-US" sz="1200"/>
              <a:pPr algn="r"/>
              <a:t>33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pPr eaLnBrk="1" hangingPunct="1"/>
            <a:r>
              <a:rPr lang="en-US"/>
              <a:t>Open inquiry requires flexibility in the samples so that they can accommodate a variety of questions</a:t>
            </a:r>
          </a:p>
        </p:txBody>
      </p:sp>
      <p:sp>
        <p:nvSpPr>
          <p:cNvPr id="31747" name="Slide Number Placeholder 3"/>
          <p:cNvSpPr>
            <a:spLocks noGrp="1"/>
          </p:cNvSpPr>
          <p:nvPr>
            <p:ph type="sldNum" sz="quarter" idx="5"/>
          </p:nvPr>
        </p:nvSpPr>
        <p:spPr>
          <a:noFill/>
        </p:spPr>
        <p:txBody>
          <a:bodyPr/>
          <a:lstStyle/>
          <a:p>
            <a:fld id="{CE9480D7-9CB8-4AAB-8A06-5F9385FAA992}" type="slidenum">
              <a:rPr lang="en-US" smtClean="0">
                <a:cs typeface="Arial" charset="0"/>
              </a:rPr>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pPr eaLnBrk="1" hangingPunct="1"/>
            <a:endParaRPr lang="en-US"/>
          </a:p>
        </p:txBody>
      </p:sp>
      <p:sp>
        <p:nvSpPr>
          <p:cNvPr id="8499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2427DEB-5C26-4E19-A197-2E6C88D35A06}" type="slidenum">
              <a:rPr lang="en-US" sz="1200"/>
              <a:pPr algn="r"/>
              <a:t>34</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pPr eaLnBrk="1" hangingPunct="1"/>
            <a:endParaRPr lang="en-US"/>
          </a:p>
        </p:txBody>
      </p:sp>
      <p:sp>
        <p:nvSpPr>
          <p:cNvPr id="8704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4E17203-7676-4728-96EA-66FD78638BFB}" type="slidenum">
              <a:rPr lang="en-US" sz="1200"/>
              <a:pPr algn="r"/>
              <a:t>35</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a:ln/>
        </p:spPr>
        <p:txBody>
          <a:bodyPr/>
          <a:lstStyle/>
          <a:p>
            <a:pPr eaLnBrk="1" hangingPunct="1"/>
            <a:endParaRPr lang="en-US"/>
          </a:p>
        </p:txBody>
      </p:sp>
      <p:sp>
        <p:nvSpPr>
          <p:cNvPr id="8909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A108A80-E048-4083-974F-F91E025071E9}" type="slidenum">
              <a:rPr lang="en-US" sz="1200"/>
              <a:pPr algn="r"/>
              <a:t>36</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ln/>
        </p:spPr>
        <p:txBody>
          <a:bodyPr/>
          <a:lstStyle/>
          <a:p>
            <a:pPr eaLnBrk="1" hangingPunct="1"/>
            <a:endParaRPr lang="en-US"/>
          </a:p>
        </p:txBody>
      </p:sp>
      <p:sp>
        <p:nvSpPr>
          <p:cNvPr id="9113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9EA03C2-0361-4A48-B476-534A424DB417}" type="slidenum">
              <a:rPr lang="en-US" sz="1200"/>
              <a:pPr algn="r"/>
              <a:t>37</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p:spPr>
        <p:txBody>
          <a:bodyPr/>
          <a:lstStyle/>
          <a:p>
            <a:pPr eaLnBrk="1" hangingPunct="1"/>
            <a:endParaRPr lang="en-US"/>
          </a:p>
        </p:txBody>
      </p:sp>
      <p:sp>
        <p:nvSpPr>
          <p:cNvPr id="931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0E0C9ED-CF8F-4E0A-8D6E-79EC997C6EE6}" type="slidenum">
              <a:rPr lang="en-US" sz="1200"/>
              <a:pPr algn="r"/>
              <a:t>38</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ln/>
        </p:spPr>
        <p:txBody>
          <a:bodyPr/>
          <a:lstStyle/>
          <a:p>
            <a:pPr eaLnBrk="1" hangingPunct="1"/>
            <a:endParaRPr lang="en-US"/>
          </a:p>
        </p:txBody>
      </p:sp>
      <p:sp>
        <p:nvSpPr>
          <p:cNvPr id="952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30346FF-F201-4B59-923B-70704235522C}" type="slidenum">
              <a:rPr lang="en-US" sz="1200"/>
              <a:pPr algn="r"/>
              <a:t>39</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p:spPr>
        <p:txBody>
          <a:bodyPr/>
          <a:lstStyle/>
          <a:p>
            <a:pPr eaLnBrk="1" hangingPunct="1"/>
            <a:r>
              <a:rPr lang="en-US"/>
              <a:t>Reference for common core shifts: </a:t>
            </a:r>
          </a:p>
          <a:p>
            <a:pPr eaLnBrk="1" hangingPunct="1"/>
            <a:r>
              <a:rPr lang="en-US">
                <a:hlinkClick r:id="rId3"/>
              </a:rPr>
              <a:t>http://www.achievethecore.org/math-common-core/professional-development/introduction-math-shifts</a:t>
            </a:r>
            <a:endParaRPr lang="en-US"/>
          </a:p>
          <a:p>
            <a:pPr eaLnBrk="1" hangingPunct="1"/>
            <a:r>
              <a:rPr lang="en-US"/>
              <a:t>Linked from CDE website: </a:t>
            </a:r>
            <a:r>
              <a:rPr lang="en-US">
                <a:hlinkClick r:id="rId4"/>
              </a:rPr>
              <a:t>http://www.cde.ca.gov/re/cc/ccssupdate18dec2012.asp</a:t>
            </a:r>
            <a:endParaRPr lang="en-US"/>
          </a:p>
        </p:txBody>
      </p:sp>
      <p:sp>
        <p:nvSpPr>
          <p:cNvPr id="1013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758710C-27FD-4EC6-8888-59F7D7E31BC1}" type="slidenum">
              <a:rPr lang="en-US" sz="1200"/>
              <a:pPr algn="r"/>
              <a:t>44</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105474" name="Notes Placeholder 2"/>
          <p:cNvSpPr>
            <a:spLocks noGrp="1"/>
          </p:cNvSpPr>
          <p:nvPr>
            <p:ph type="body" idx="1"/>
          </p:nvPr>
        </p:nvSpPr>
        <p:spPr>
          <a:noFill/>
          <a:ln/>
        </p:spPr>
        <p:txBody>
          <a:bodyPr/>
          <a:lstStyle/>
          <a:p>
            <a:pPr eaLnBrk="1" hangingPunct="1"/>
            <a:r>
              <a:rPr lang="en-US"/>
              <a:t>I used this for an opportunity for cross curricular application – students were taught by our computer teacher how to use Excel to graph</a:t>
            </a:r>
          </a:p>
        </p:txBody>
      </p:sp>
      <p:sp>
        <p:nvSpPr>
          <p:cNvPr id="10547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9680D9D-89F6-461F-AD49-5BC68D33F0A6}" type="slidenum">
              <a:rPr lang="en-US" sz="1200"/>
              <a:pPr algn="r"/>
              <a:t>47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107522" name="Notes Placeholder 2"/>
          <p:cNvSpPr>
            <a:spLocks noGrp="1"/>
          </p:cNvSpPr>
          <p:nvPr>
            <p:ph type="body" idx="1"/>
          </p:nvPr>
        </p:nvSpPr>
        <p:spPr>
          <a:noFill/>
          <a:ln/>
        </p:spPr>
        <p:txBody>
          <a:bodyPr/>
          <a:lstStyle/>
          <a:p>
            <a:pPr eaLnBrk="1" hangingPunct="1"/>
            <a:r>
              <a:rPr lang="en-US"/>
              <a:t>I used this for an opportunity for cross curricular application – students were taught by our computer teacher how to use Excel to graph</a:t>
            </a:r>
          </a:p>
        </p:txBody>
      </p:sp>
      <p:sp>
        <p:nvSpPr>
          <p:cNvPr id="107523" name="Slide Number Placeholder 3"/>
          <p:cNvSpPr>
            <a:spLocks noGrp="1"/>
          </p:cNvSpPr>
          <p:nvPr>
            <p:ph type="sldNum" sz="quarter" idx="5"/>
          </p:nvPr>
        </p:nvSpPr>
        <p:spPr>
          <a:noFill/>
        </p:spPr>
        <p:txBody>
          <a:bodyPr/>
          <a:lstStyle/>
          <a:p>
            <a:fld id="{BB194B0B-2076-4103-A9D0-586170DE7359}" type="slidenum">
              <a:rPr lang="en-US" smtClean="0">
                <a:cs typeface="Arial" charset="0"/>
              </a:rPr>
              <a:pPr/>
              <a:t>48</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ln/>
        </p:spPr>
      </p:sp>
      <p:sp>
        <p:nvSpPr>
          <p:cNvPr id="109570" name="Notes Placeholder 2"/>
          <p:cNvSpPr>
            <a:spLocks noGrp="1"/>
          </p:cNvSpPr>
          <p:nvPr>
            <p:ph type="body" idx="1"/>
          </p:nvPr>
        </p:nvSpPr>
        <p:spPr>
          <a:noFill/>
          <a:ln/>
        </p:spPr>
        <p:txBody>
          <a:bodyPr/>
          <a:lstStyle/>
          <a:p>
            <a:pPr eaLnBrk="1" hangingPunct="1"/>
            <a:r>
              <a:rPr lang="en-US"/>
              <a:t>I used this for an opportunity for cross curricular application – students were taught by our computer teacher how to use excel to graph</a:t>
            </a:r>
          </a:p>
        </p:txBody>
      </p:sp>
      <p:sp>
        <p:nvSpPr>
          <p:cNvPr id="10957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1DB1B31-2390-4E5D-BE16-9B58F7AE4E44}" type="slidenum">
              <a:rPr lang="en-US" sz="1200"/>
              <a:pPr algn="r"/>
              <a:t>49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pPr eaLnBrk="1" hangingPunct="1"/>
            <a:r>
              <a:rPr lang="en-US"/>
              <a:t>Open inquiry requires flexibility in the samples so that they can accommodate a variety of questions</a:t>
            </a:r>
          </a:p>
        </p:txBody>
      </p:sp>
      <p:sp>
        <p:nvSpPr>
          <p:cNvPr id="3379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4267BDB-EEBD-421A-AB0C-009EFF4D6699}" type="slidenum">
              <a:rPr lang="en-US" sz="1200"/>
              <a:pPr algn="r"/>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a:ln/>
        </p:spPr>
      </p:sp>
      <p:sp>
        <p:nvSpPr>
          <p:cNvPr id="111618" name="Notes Placeholder 2"/>
          <p:cNvSpPr>
            <a:spLocks noGrp="1"/>
          </p:cNvSpPr>
          <p:nvPr>
            <p:ph type="body" idx="1"/>
          </p:nvPr>
        </p:nvSpPr>
        <p:spPr>
          <a:noFill/>
          <a:ln/>
        </p:spPr>
        <p:txBody>
          <a:bodyPr/>
          <a:lstStyle/>
          <a:p>
            <a:pPr eaLnBrk="1" hangingPunct="1"/>
            <a:r>
              <a:rPr lang="en-US"/>
              <a:t>I used this for an opportunity for cross curricular application – students were taught by our computer teacher how to use Excel to graph</a:t>
            </a:r>
          </a:p>
        </p:txBody>
      </p:sp>
      <p:sp>
        <p:nvSpPr>
          <p:cNvPr id="11161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6C06FC8-B711-49F3-974A-F25EBC124B2F}" type="slidenum">
              <a:rPr lang="en-US" sz="1200"/>
              <a:pPr algn="r"/>
              <a:t>50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113666" name="Notes Placeholder 2"/>
          <p:cNvSpPr>
            <a:spLocks noGrp="1"/>
          </p:cNvSpPr>
          <p:nvPr>
            <p:ph type="body" idx="1"/>
          </p:nvPr>
        </p:nvSpPr>
        <p:spPr>
          <a:noFill/>
          <a:ln/>
        </p:spPr>
        <p:txBody>
          <a:bodyPr/>
          <a:lstStyle/>
          <a:p>
            <a:pPr eaLnBrk="1" hangingPunct="1"/>
            <a:endParaRPr lang="en-US"/>
          </a:p>
        </p:txBody>
      </p:sp>
      <p:sp>
        <p:nvSpPr>
          <p:cNvPr id="11366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D593908-5E6D-4327-AA2F-F5A1C1F40BF8}" type="slidenum">
              <a:rPr lang="en-US" sz="1200"/>
              <a:pPr algn="r"/>
              <a:t>51</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p:spPr>
        <p:txBody>
          <a:bodyPr/>
          <a:lstStyle/>
          <a:p>
            <a:pPr eaLnBrk="1" hangingPunct="1"/>
            <a:r>
              <a:rPr lang="en-US"/>
              <a:t>ELA shifts: caution – shifts refer to informational text and not writing</a:t>
            </a:r>
          </a:p>
          <a:p>
            <a:pPr eaLnBrk="1" hangingPunct="1"/>
            <a:r>
              <a:rPr lang="en-US">
                <a:hlinkClick r:id="rId3"/>
              </a:rPr>
              <a:t>http://www.achievethecore.org/ela-literacy-common-core/shifts-practice/</a:t>
            </a:r>
            <a:endParaRPr lang="en-US"/>
          </a:p>
        </p:txBody>
      </p:sp>
      <p:sp>
        <p:nvSpPr>
          <p:cNvPr id="115715" name="Slide Number Placeholder 3"/>
          <p:cNvSpPr>
            <a:spLocks noGrp="1"/>
          </p:cNvSpPr>
          <p:nvPr>
            <p:ph type="sldNum" sz="quarter" idx="5"/>
          </p:nvPr>
        </p:nvSpPr>
        <p:spPr>
          <a:noFill/>
        </p:spPr>
        <p:txBody>
          <a:bodyPr/>
          <a:lstStyle/>
          <a:p>
            <a:fld id="{C03D770F-32DD-44FC-BE55-BBB947143A11}" type="slidenum">
              <a:rPr lang="en-US" smtClean="0">
                <a:cs typeface="Arial" charset="0"/>
              </a:rPr>
              <a:pPr/>
              <a:t>52</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pPr eaLnBrk="1" hangingPunct="1"/>
            <a:r>
              <a:rPr lang="en-US"/>
              <a:t>Open inquiry requires flexibility in the samples so that they can accommodate a variety of questions</a:t>
            </a:r>
          </a:p>
        </p:txBody>
      </p:sp>
      <p:sp>
        <p:nvSpPr>
          <p:cNvPr id="3584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73CB2E6-2177-4748-991A-FFFEDA989458}" type="slidenum">
              <a:rPr lang="en-US" sz="1200"/>
              <a:pPr algn="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pPr eaLnBrk="1" hangingPunct="1"/>
            <a:r>
              <a:rPr lang="en-US"/>
              <a:t>Ted’s part – feel free to add or delete from the following slides – I added those that I thought were important</a:t>
            </a:r>
          </a:p>
        </p:txBody>
      </p:sp>
      <p:sp>
        <p:nvSpPr>
          <p:cNvPr id="46083" name="Slide Number Placeholder 3"/>
          <p:cNvSpPr>
            <a:spLocks noGrp="1"/>
          </p:cNvSpPr>
          <p:nvPr>
            <p:ph type="sldNum" sz="quarter" idx="5"/>
          </p:nvPr>
        </p:nvSpPr>
        <p:spPr>
          <a:noFill/>
        </p:spPr>
        <p:txBody>
          <a:bodyPr/>
          <a:lstStyle/>
          <a:p>
            <a:fld id="{814C5ED5-0367-44D8-8B91-A49B3761FF56}" type="slidenum">
              <a:rPr lang="en-US" smtClean="0">
                <a:cs typeface="Arial" charset="0"/>
              </a:rPr>
              <a:pPr/>
              <a:t>13</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6FFF4838-00ED-443F-8BE1-F328A577F784}" type="slidenum">
              <a:rPr lang="en-US" smtClean="0">
                <a:cs typeface="Arial" charset="0"/>
              </a:rPr>
              <a:pPr/>
              <a:t>16</a:t>
            </a:fld>
            <a:endParaRPr lang="en-US">
              <a:cs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4400" y="4343400"/>
            <a:ext cx="5029200" cy="4114800"/>
          </a:xfrm>
          <a:noFill/>
          <a:ln/>
        </p:spPr>
        <p:txBody>
          <a:bodyPr/>
          <a:lstStyle/>
          <a:p>
            <a:pPr eaLnBrk="1" hangingPunct="1"/>
            <a:r>
              <a:rPr lang="en-US" sz="2000"/>
              <a:t>Eikelboom, R. 1999. Human parallel to voluntary wheel running: exercise. Animal Behaviour 57:F11-F12.</a:t>
            </a:r>
          </a:p>
          <a:p>
            <a:pPr eaLnBrk="1" hangingPunct="1"/>
            <a:endParaRPr lang="en-US" sz="2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0477F9E6-AAE8-4355-A355-C46048A1F1F1}" type="slidenum">
              <a:rPr lang="en-US" smtClean="0">
                <a:cs typeface="Arial" charset="0"/>
              </a:rPr>
              <a:pPr/>
              <a:t>17</a:t>
            </a:fld>
            <a:endParaRPr lang="en-US">
              <a:cs typeface="Arial"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5A56DDD2-C677-44EB-A589-6FD4D260D494}" type="slidenum">
              <a:rPr lang="en-US" smtClean="0">
                <a:cs typeface="Arial" charset="0"/>
              </a:rPr>
              <a:pPr/>
              <a:t>18</a:t>
            </a:fld>
            <a:endParaRPr lang="en-US">
              <a:cs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14400" y="4343400"/>
            <a:ext cx="5029200" cy="4114800"/>
          </a:xfrm>
          <a:noFill/>
          <a:ln/>
        </p:spPr>
        <p:txBody>
          <a:bodyPr/>
          <a:lstStyle/>
          <a:p>
            <a:pPr eaLnBrk="1" hangingPunct="1"/>
            <a:r>
              <a:rPr lang="en-US" sz="2000"/>
              <a:t>MusOnWheel-EQ-30.jpg</a:t>
            </a:r>
          </a:p>
          <a:p>
            <a:pPr eaLnBrk="1" hangingPunct="1"/>
            <a:r>
              <a:rPr lang="en-US" sz="2000"/>
              <a:t>= scanned slide at Excellent Quality, then</a:t>
            </a:r>
          </a:p>
          <a:p>
            <a:pPr eaLnBrk="1" hangingPunct="1"/>
            <a:r>
              <a:rPr lang="en-US" sz="2000"/>
              <a:t>= 30% save in Microsoft Photo Editor</a:t>
            </a:r>
          </a:p>
          <a:p>
            <a:pPr eaLnBrk="1" hangingPunct="1"/>
            <a:endParaRPr lang="en-US" sz="2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DC108C9B-798D-4DAD-9AC3-EA7638006CDB}" type="slidenum">
              <a:rPr lang="en-US" smtClean="0">
                <a:cs typeface="Arial" charset="0"/>
              </a:rPr>
              <a:pPr/>
              <a:t>19</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914400" y="4343400"/>
            <a:ext cx="5029200" cy="4114800"/>
          </a:xfrm>
          <a:noFill/>
          <a:ln/>
        </p:spPr>
        <p:txBody>
          <a:bodyPr lIns="89940" tIns="44970" rIns="89940" bIns="44970"/>
          <a:lstStyle/>
          <a:p>
            <a:pPr eaLnBrk="1" hangingPunct="1"/>
            <a:r>
              <a:rPr lang="en-US"/>
              <a:t>27 Jan 2010:</a:t>
            </a:r>
          </a:p>
          <a:p>
            <a:pPr eaLnBrk="1" hangingPunct="1"/>
            <a:r>
              <a:rPr lang="en-US"/>
              <a:t>Each generation takes three months--- 15 years or so this experient has been going on.</a:t>
            </a:r>
          </a:p>
          <a:p>
            <a:pPr eaLnBrk="1" hangingPunct="1"/>
            <a:r>
              <a:rPr lang="en-US"/>
              <a:t>Gen 60. 4generations a year, 15 years .</a:t>
            </a:r>
          </a:p>
          <a:p>
            <a:pPr eaLnBrk="1" hangingPunct="1"/>
            <a:r>
              <a:rPr lang="en-US"/>
              <a:t>Perspective: a human generation takes ~ 20years (versus 3 months for mice!) 60 human generations = 60 x 20= 1,200 years!!!</a:t>
            </a:r>
          </a:p>
          <a:p>
            <a:pPr eaLnBrk="1" hangingPunct="1"/>
            <a:endParaRPr lang="en-US"/>
          </a:p>
          <a:p>
            <a:pPr eaLnBrk="1" hangingPunct="1"/>
            <a:endParaRPr lang="en-US"/>
          </a:p>
          <a:p>
            <a:pPr eaLnBrk="1" hangingPunct="1"/>
            <a:r>
              <a:rPr lang="en-US"/>
              <a:t>2 March 2001</a:t>
            </a:r>
          </a:p>
          <a:p>
            <a:pPr eaLnBrk="1" hangingPunct="1"/>
            <a:r>
              <a:rPr lang="en-US"/>
              <a:t>Data are exported from Axum for DOS file named 14FRUN56.DSF</a:t>
            </a:r>
          </a:p>
          <a:p>
            <a:pPr eaLnBrk="1" hangingPunct="1"/>
            <a:r>
              <a:rPr lang="en-US"/>
              <a:t>The ASCII file named .DOC was then opened in Excel.</a:t>
            </a:r>
          </a:p>
          <a:p>
            <a:pPr eaLnBrk="1" hangingPunct="1"/>
            <a:r>
              <a:rPr lang="en-US"/>
              <a:t>From the Excel file, it was pasted into PowerPoint.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defRPr/>
              </a:pPr>
              <a:endParaRPr lang="en-US" sz="2400">
                <a:latin typeface="Times New Roman" pitchFamily="18" charset="0"/>
                <a:cs typeface="+mn-cs"/>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defRPr/>
              </a:pPr>
              <a:endParaRPr lang="en-US" sz="2400">
                <a:latin typeface="Times New Roman" pitchFamily="18" charset="0"/>
                <a:cs typeface="+mn-cs"/>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defRPr/>
              </a:pPr>
              <a:endParaRPr lang="en-US" sz="2400">
                <a:latin typeface="Times New Roman" pitchFamily="18" charset="0"/>
                <a:cs typeface="+mn-cs"/>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defRPr/>
              </a:pPr>
              <a:endParaRPr lang="en-US" sz="2400">
                <a:latin typeface="Times New Roman" pitchFamily="18" charset="0"/>
                <a:cs typeface="+mn-cs"/>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defRPr/>
              </a:pPr>
              <a:endParaRPr lang="en-US" sz="2400">
                <a:latin typeface="Times New Roman" pitchFamily="18" charset="0"/>
                <a:cs typeface="+mn-cs"/>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defRPr/>
              </a:pPr>
              <a:endParaRPr lang="en-US" sz="2400">
                <a:latin typeface="Times New Roman" pitchFamily="18" charset="0"/>
                <a:cs typeface="+mn-cs"/>
              </a:endParaRPr>
            </a:p>
          </p:txBody>
        </p:sp>
      </p:grpSp>
      <p:sp>
        <p:nvSpPr>
          <p:cNvPr id="47116"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47117"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fld id="{6B51B9D0-FC0E-4DD7-A8F4-339DF8E99C3E}" type="datetime1">
              <a:rPr lang="en-US"/>
              <a:pPr>
                <a:defRPr/>
              </a:pPr>
              <a:t>7/10/2016</a:t>
            </a:fld>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BE0C9606-133D-4747-B7EB-C66750FAC8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fld id="{C8BFF780-BE75-4435-82E0-3A2D66DBFB88}" type="datetime1">
              <a:rPr lang="en-US"/>
              <a:pPr>
                <a:defRPr/>
              </a:pPr>
              <a:t>7/10/2016</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724F24F-804C-43BC-8CCD-26465DA0D71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fld id="{1D90A22A-E0A6-4262-9924-D0E2DB5816F1}" type="datetime1">
              <a:rPr lang="en-US"/>
              <a:pPr>
                <a:defRPr/>
              </a:pPr>
              <a:t>7/10/2016</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CB81354-714A-43DD-8F1F-E7C8934ABCD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fld id="{D4B8BF92-91E6-4D79-AF08-62FB422C8B09}" type="datetime1">
              <a:rPr lang="en-US"/>
              <a:pPr>
                <a:defRPr/>
              </a:pPr>
              <a:t>7/10/2016</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E61A0E5-E762-477A-A0FB-42EA2183A4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fld id="{CC3C4392-643E-4CA4-8697-E7759BA8D6D7}" type="datetime1">
              <a:rPr lang="en-US"/>
              <a:pPr>
                <a:defRPr/>
              </a:pPr>
              <a:t>7/10/2016</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F5C99FB-4B9F-4868-A8BE-0C8B984D258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5BB245-C8BD-413C-8CCE-723714EF93BB}" type="datetime1">
              <a:rPr lang="en-US"/>
              <a:pPr>
                <a:defRPr/>
              </a:pPr>
              <a:t>7/10/2016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492EE0-64D0-47E5-B9A1-D141EFB7478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C2A80F3-FB8E-43BD-BB48-58FAE5373D56}" type="datetime1">
              <a:rPr lang="en-US"/>
              <a:pPr>
                <a:defRPr/>
              </a:pPr>
              <a:t>7/10/2016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205B8F-0A89-4736-ABC5-09E20FEA1BF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48C1345-C1B2-4E1C-83B0-05977F9A75EA}" type="datetime1">
              <a:rPr lang="en-US"/>
              <a:pPr>
                <a:defRPr/>
              </a:pPr>
              <a:t>7/10/2016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29F8AE-1500-473E-AA71-8708B4F40C4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D5F78E7-2397-4EB8-A511-491FB59FDBC8}" type="datetime1">
              <a:rPr lang="en-US"/>
              <a:pPr>
                <a:defRPr/>
              </a:pPr>
              <a:t>7/10/2016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526E0F-3A1B-412A-8841-0F7A36F6ACA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4F32DDA-A263-4753-841F-AD95435C6ABB}" type="datetime1">
              <a:rPr lang="en-US"/>
              <a:pPr>
                <a:defRPr/>
              </a:pPr>
              <a:t>7/10/2016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2A3F7B-3334-4C03-8C9B-70F01B7C8DE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4C2C65D-CCAB-4EDC-B94B-D39110A15A75}" type="datetime1">
              <a:rPr lang="en-US"/>
              <a:pPr>
                <a:defRPr/>
              </a:pPr>
              <a:t>7/10/2016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86972E-295D-41D5-BAD5-076D9EF3225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fld id="{7AAC31E2-FF4A-4B96-A443-1000EC9BAD3E}" type="datetime1">
              <a:rPr lang="en-US"/>
              <a:pPr>
                <a:defRPr/>
              </a:pPr>
              <a:t>7/10/2016</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50EA4ED-B40B-48C5-A7C9-D8DA9BD13DA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856C829-6E52-4615-841E-8E6BF153A9F2}" type="datetime1">
              <a:rPr lang="en-US"/>
              <a:pPr>
                <a:defRPr/>
              </a:pPr>
              <a:t>7/10/2016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AB1460-871B-47DC-8634-C14EAF9FA54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CBFAA11-2322-4B32-8491-475D854A0880}" type="datetime1">
              <a:rPr lang="en-US"/>
              <a:pPr>
                <a:defRPr/>
              </a:pPr>
              <a:t>7/10/2016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2918F4-8C94-41A4-A4B8-3A049047672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01405E-7264-4CBB-A5F5-78F372095252}" type="datetime1">
              <a:rPr lang="en-US"/>
              <a:pPr>
                <a:defRPr/>
              </a:pPr>
              <a:t>7/10/2016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17E263-F6DB-4934-AD2B-9E52B6314F2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BFFEEF9-EA97-4686-B6FA-3C6FFE9DD68B}" type="datetime1">
              <a:rPr lang="en-US"/>
              <a:pPr>
                <a:defRPr/>
              </a:pPr>
              <a:t>7/10/2016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887501-3543-4A48-8E4E-B58D5BCA1F8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C644F29-A1A5-46EC-9D3F-C2A5A6430661}" type="datetime1">
              <a:rPr lang="en-US"/>
              <a:pPr>
                <a:defRPr/>
              </a:pPr>
              <a:t>7/10/2016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D2C7D0-A5CC-4DB7-8609-3EF94115556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11CF0DCC-5652-47EB-B00A-C6BCD8241B54}" type="datetime1">
              <a:rPr lang="en-US"/>
              <a:pPr>
                <a:defRPr/>
              </a:pPr>
              <a:t>7/10/2016</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AA01E5B-6E1A-468C-AEA9-13C57C9B75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fld id="{77CA4A16-820E-419B-BB80-61E58CE61751}" type="datetime1">
              <a:rPr lang="en-US"/>
              <a:pPr>
                <a:defRPr/>
              </a:pPr>
              <a:t>7/10/2016</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22A04DB-4AE2-42DC-9376-21C90804A51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fld id="{A2A89981-C53B-4ECC-B204-11EB3FE38772}" type="datetime1">
              <a:rPr lang="en-US"/>
              <a:pPr>
                <a:defRPr/>
              </a:pPr>
              <a:t>7/10/2016</a:t>
            </a:fld>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36C91E7D-334A-4DAE-823F-DE71B26CBF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fld id="{4C1D14FD-6719-4F10-8378-C2E0F546F640}" type="datetime1">
              <a:rPr lang="en-US"/>
              <a:pPr>
                <a:defRPr/>
              </a:pPr>
              <a:t>7/10/2016</a:t>
            </a:fld>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E1E752D-E015-429C-B4DE-A9D017B6600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2B558505-065C-49CC-A856-B09E0C88CA55}" type="datetime1">
              <a:rPr lang="en-US"/>
              <a:pPr>
                <a:defRPr/>
              </a:pPr>
              <a:t>7/10/2016</a:t>
            </a:fld>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6FC86F89-1EEE-4F5F-B459-EFC4A5590B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F8799ADE-F62F-4592-96AD-386FDEFBFECC}" type="datetime1">
              <a:rPr lang="en-US"/>
              <a:pPr>
                <a:defRPr/>
              </a:pPr>
              <a:t>7/10/2016</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A5C3C7C-56A2-4397-915D-DF75E689E8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ED809E7A-BCCB-4694-B744-0B4B17E8BA19}" type="datetime1">
              <a:rPr lang="en-US"/>
              <a:pPr>
                <a:defRPr/>
              </a:pPr>
              <a:t>7/10/2016</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CF24EE2-6B54-486F-BD6D-D8D58D42000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46083"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defRPr/>
              </a:pPr>
              <a:endParaRPr lang="en-US" sz="2400">
                <a:latin typeface="Times New Roman" pitchFamily="18" charset="0"/>
                <a:cs typeface="+mn-cs"/>
              </a:endParaRPr>
            </a:p>
          </p:txBody>
        </p:sp>
        <p:sp>
          <p:nvSpPr>
            <p:cNvPr id="46084"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defRPr/>
              </a:pPr>
              <a:endParaRPr lang="en-US" sz="2400">
                <a:latin typeface="Times New Roman" pitchFamily="18" charset="0"/>
                <a:cs typeface="+mn-cs"/>
              </a:endParaRPr>
            </a:p>
          </p:txBody>
        </p:sp>
        <p:sp>
          <p:nvSpPr>
            <p:cNvPr id="46085"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defRPr/>
              </a:pPr>
              <a:endParaRPr lang="en-US" sz="2400">
                <a:latin typeface="Times New Roman" pitchFamily="18" charset="0"/>
                <a:cs typeface="+mn-cs"/>
              </a:endParaRPr>
            </a:p>
          </p:txBody>
        </p:sp>
        <p:sp>
          <p:nvSpPr>
            <p:cNvPr id="46086"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defRPr/>
              </a:pPr>
              <a:endParaRPr lang="en-US" sz="2400">
                <a:latin typeface="Times New Roman" pitchFamily="18" charset="0"/>
                <a:cs typeface="+mn-cs"/>
              </a:endParaRPr>
            </a:p>
          </p:txBody>
        </p:sp>
        <p:sp>
          <p:nvSpPr>
            <p:cNvPr id="46087"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defRPr/>
              </a:pPr>
              <a:endParaRPr lang="en-US" sz="2400">
                <a:latin typeface="Times New Roman" pitchFamily="18" charset="0"/>
                <a:cs typeface="+mn-cs"/>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9"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fld id="{0A560BB2-FFDC-42B5-8AB2-AAC661DD3089}" type="datetime1">
              <a:rPr lang="en-US"/>
              <a:pPr>
                <a:defRPr/>
              </a:pPr>
              <a:t>7/10/2016</a:t>
            </a:fld>
            <a:endParaRPr lang="en-US"/>
          </a:p>
        </p:txBody>
      </p:sp>
      <p:sp>
        <p:nvSpPr>
          <p:cNvPr id="4609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46091" name="Rectangle 11"/>
          <p:cNvSpPr>
            <a:spLocks noGrp="1" noChangeArrowheads="1"/>
          </p:cNvSpPr>
          <p:nvPr>
            <p:ph type="sldNum" sz="quarter" idx="4"/>
          </p:nvPr>
        </p:nvSpPr>
        <p:spPr bwMode="auto">
          <a:xfrm>
            <a:off x="7010400" y="65532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fld id="{85FACB7A-ED19-4510-BDA6-97D4FCDA3878}"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83"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D5A39D1D-7584-4B79-A68F-015A7F676FD0}" type="datetime1">
              <a:rPr lang="en-US"/>
              <a:pPr>
                <a:defRPr/>
              </a:pPr>
              <a:t>7/10/2016</a:t>
            </a:fld>
            <a:endParaRPr lang="en-US"/>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9158" name="Rectangle 6"/>
          <p:cNvSpPr>
            <a:spLocks noGrp="1" noChangeArrowheads="1"/>
          </p:cNvSpPr>
          <p:nvPr>
            <p:ph type="sldNum" sz="quarter" idx="4"/>
          </p:nvPr>
        </p:nvSpPr>
        <p:spPr bwMode="auto">
          <a:xfrm>
            <a:off x="70104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a:defRPr/>
            </a:pPr>
            <a:fld id="{974431A7-4B64-4108-9B22-493A03D4CD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RuqhC7g_XP0"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youtube.com/watch?v=pWyrOuH-x7k&amp;feature=related" TargetMode="External"/><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youtube.com/watch?v=aASjtC-l_i8" TargetMode="External"/><Relationship Id="rId5" Type="http://schemas.openxmlformats.org/officeDocument/2006/relationships/hyperlink" Target="http://www.youtube.com/watch?v=pgkWhcapWLU" TargetMode="External"/><Relationship Id="rId4" Type="http://schemas.openxmlformats.org/officeDocument/2006/relationships/hyperlink" Target="http://www.youtube.com/watch?v=T8-gcXkNTA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theodore.garland@ucr.edu" TargetMode="External"/><Relationship Id="rId2" Type="http://schemas.openxmlformats.org/officeDocument/2006/relationships/hyperlink" Target="mailto:tradojcic@tvusd.k12.ca.u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hhmi.org/biointeractive/stickleback-evolution-virtual-lab"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cmp.berkeley.edu/education/explorations/tours/stories/middle/intro.html"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hyperlink" Target="http://www.indiana.edu/~ensiweb/lessons/ns.st.wm.html" TargetMode="External"/><Relationship Id="rId7" Type="http://schemas.openxmlformats.org/officeDocument/2006/relationships/hyperlink" Target="http://www.ucmp.berkeley.edu/education/explorations/tours/stories/middle/intro.html" TargetMode="External"/><Relationship Id="rId2" Type="http://schemas.openxmlformats.org/officeDocument/2006/relationships/hyperlink" Target="http://www.indiana.edu/~ensiweb/lessons/clad.bag.html" TargetMode="External"/><Relationship Id="rId1" Type="http://schemas.openxmlformats.org/officeDocument/2006/relationships/slideLayout" Target="../slideLayouts/slideLayout2.xml"/><Relationship Id="rId6" Type="http://schemas.openxmlformats.org/officeDocument/2006/relationships/hyperlink" Target="http://www.pbs.org/wgbh/evolution/darwin/origin/index.html" TargetMode="External"/><Relationship Id="rId5" Type="http://schemas.openxmlformats.org/officeDocument/2006/relationships/hyperlink" Target="http://www.indiana.edu/~ensiweb/lessons/ns.chips.html" TargetMode="External"/><Relationship Id="rId4" Type="http://schemas.openxmlformats.org/officeDocument/2006/relationships/hyperlink" Target="http://www.indiana.edu/~ensiweb/lessons/peek.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a:xfrm>
            <a:off x="1930400" y="309563"/>
            <a:ext cx="4735513" cy="762000"/>
          </a:xfrm>
        </p:spPr>
        <p:txBody>
          <a:bodyPr>
            <a:spAutoFit/>
          </a:bodyPr>
          <a:lstStyle/>
          <a:p>
            <a:pPr eaLnBrk="1" hangingPunct="1"/>
            <a:r>
              <a:rPr lang="en-US">
                <a:latin typeface="Arial Black" pitchFamily="34" charset="0"/>
              </a:rPr>
              <a:t>"Born To Run"</a:t>
            </a:r>
          </a:p>
        </p:txBody>
      </p:sp>
      <p:sp>
        <p:nvSpPr>
          <p:cNvPr id="28674" name="Rectangle 3"/>
          <p:cNvSpPr>
            <a:spLocks noGrp="1" noChangeArrowheads="1"/>
          </p:cNvSpPr>
          <p:nvPr>
            <p:ph type="subTitle" idx="1"/>
          </p:nvPr>
        </p:nvSpPr>
        <p:spPr>
          <a:xfrm>
            <a:off x="0" y="1085850"/>
            <a:ext cx="9144000" cy="549275"/>
          </a:xfrm>
        </p:spPr>
        <p:txBody>
          <a:bodyPr>
            <a:spAutoFit/>
          </a:bodyPr>
          <a:lstStyle/>
          <a:p>
            <a:pPr eaLnBrk="1" hangingPunct="1"/>
            <a:r>
              <a:rPr lang="en-US" sz="3000">
                <a:latin typeface="Arial Black" pitchFamily="34" charset="0"/>
              </a:rPr>
              <a:t>An inquiry-based lesson to teach evolution </a:t>
            </a:r>
          </a:p>
        </p:txBody>
      </p:sp>
      <p:sp>
        <p:nvSpPr>
          <p:cNvPr id="28675" name="Text Box 4"/>
          <p:cNvSpPr txBox="1">
            <a:spLocks noChangeArrowheads="1"/>
          </p:cNvSpPr>
          <p:nvPr/>
        </p:nvSpPr>
        <p:spPr bwMode="auto">
          <a:xfrm>
            <a:off x="725488" y="2667000"/>
            <a:ext cx="8077200" cy="3933825"/>
          </a:xfrm>
          <a:prstGeom prst="rect">
            <a:avLst/>
          </a:prstGeom>
          <a:noFill/>
          <a:ln w="9525">
            <a:noFill/>
            <a:miter lim="800000"/>
            <a:headEnd/>
            <a:tailEnd/>
          </a:ln>
        </p:spPr>
        <p:txBody>
          <a:bodyPr>
            <a:spAutoFit/>
          </a:bodyPr>
          <a:lstStyle/>
          <a:p>
            <a:pPr algn="r">
              <a:spcBef>
                <a:spcPct val="50000"/>
              </a:spcBef>
            </a:pPr>
            <a:r>
              <a:rPr lang="en-US" sz="2600" b="1">
                <a:latin typeface="Arial Black" pitchFamily="34" charset="0"/>
              </a:rPr>
              <a:t>Tricia Radojcic, Ph.D.</a:t>
            </a:r>
            <a:br>
              <a:rPr lang="en-US" sz="2600" b="1">
                <a:latin typeface="Arial Black" pitchFamily="34" charset="0"/>
              </a:rPr>
            </a:br>
            <a:r>
              <a:rPr lang="en-US" sz="2200">
                <a:latin typeface="Arial Black" pitchFamily="34" charset="0"/>
              </a:rPr>
              <a:t>Chaparral High School, Murrieta, California </a:t>
            </a:r>
          </a:p>
          <a:p>
            <a:pPr algn="r">
              <a:spcBef>
                <a:spcPct val="50000"/>
              </a:spcBef>
            </a:pPr>
            <a:r>
              <a:rPr lang="en-US" sz="2200">
                <a:latin typeface="Arial Black" pitchFamily="34" charset="0"/>
              </a:rPr>
              <a:t>and</a:t>
            </a:r>
          </a:p>
          <a:p>
            <a:pPr algn="r">
              <a:spcBef>
                <a:spcPct val="50000"/>
              </a:spcBef>
            </a:pPr>
            <a:r>
              <a:rPr lang="en-US" sz="2600" b="1">
                <a:latin typeface="Arial Black" pitchFamily="34" charset="0"/>
              </a:rPr>
              <a:t>Theodore Garland, Jr., Ph.D.</a:t>
            </a:r>
            <a:br>
              <a:rPr lang="en-US" sz="2400" b="1">
                <a:latin typeface="Arial Black" pitchFamily="34" charset="0"/>
              </a:rPr>
            </a:br>
            <a:r>
              <a:rPr lang="en-US" sz="2200">
                <a:latin typeface="Arial Black" pitchFamily="34" charset="0"/>
              </a:rPr>
              <a:t>University of California, Riverside</a:t>
            </a:r>
          </a:p>
          <a:p>
            <a:pPr algn="r">
              <a:spcBef>
                <a:spcPct val="50000"/>
              </a:spcBef>
            </a:pPr>
            <a:endParaRPr lang="en-US" sz="2200">
              <a:latin typeface="Arial Black" pitchFamily="34" charset="0"/>
            </a:endParaRPr>
          </a:p>
          <a:p>
            <a:pPr algn="r">
              <a:spcBef>
                <a:spcPct val="50000"/>
              </a:spcBef>
            </a:pPr>
            <a:r>
              <a:rPr lang="en-US" sz="2200">
                <a:solidFill>
                  <a:srgbClr val="99CCFF"/>
                </a:solidFill>
                <a:latin typeface="Arial Black" pitchFamily="34" charset="0"/>
              </a:rPr>
              <a:t>Supported by National Science Foundation,</a:t>
            </a:r>
            <a:br>
              <a:rPr lang="en-US" sz="2200">
                <a:solidFill>
                  <a:srgbClr val="99CCFF"/>
                </a:solidFill>
                <a:latin typeface="Arial Black" pitchFamily="34" charset="0"/>
              </a:rPr>
            </a:br>
            <a:r>
              <a:rPr lang="en-US" sz="2200">
                <a:solidFill>
                  <a:srgbClr val="99CCFF"/>
                </a:solidFill>
                <a:latin typeface="Arial Black" pitchFamily="34" charset="0"/>
              </a:rPr>
              <a:t>American Physiological Society,</a:t>
            </a:r>
            <a:br>
              <a:rPr lang="en-US" sz="2200">
                <a:solidFill>
                  <a:srgbClr val="99CCFF"/>
                </a:solidFill>
                <a:latin typeface="Arial Black" pitchFamily="34" charset="0"/>
              </a:rPr>
            </a:br>
            <a:r>
              <a:rPr lang="en-US" sz="2200">
                <a:solidFill>
                  <a:srgbClr val="99CCFF"/>
                </a:solidFill>
                <a:latin typeface="Arial Black" pitchFamily="34" charset="0"/>
              </a:rPr>
              <a:t>University of California, Riverside</a:t>
            </a:r>
            <a:r>
              <a:rPr lang="en-US" sz="2200">
                <a:solidFill>
                  <a:srgbClr val="6699FF"/>
                </a:solidFill>
                <a:latin typeface="Arial Black"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atin typeface="Arial Black" pitchFamily="34" charset="0"/>
              </a:rPr>
              <a:t>Born to Run</a:t>
            </a:r>
            <a:br>
              <a:rPr lang="en-US">
                <a:latin typeface="Arial Black" pitchFamily="34" charset="0"/>
              </a:rPr>
            </a:br>
            <a:r>
              <a:rPr lang="en-US" sz="3200">
                <a:latin typeface="Arial Black" pitchFamily="34" charset="0"/>
              </a:rPr>
              <a:t>   </a:t>
            </a:r>
            <a:r>
              <a:rPr lang="en-US" sz="3200">
                <a:latin typeface="Arial Black" pitchFamily="34" charset="0"/>
                <a:cs typeface="Aharoni" pitchFamily="2" charset="-79"/>
              </a:rPr>
              <a:t>Affords Students Opportunities to:</a:t>
            </a:r>
            <a:endParaRPr lang="en-US" sz="3200">
              <a:latin typeface="Arial Black" pitchFamily="34" charset="0"/>
            </a:endParaRPr>
          </a:p>
        </p:txBody>
      </p:sp>
      <p:sp>
        <p:nvSpPr>
          <p:cNvPr id="59394" name="Content Placeholder 2"/>
          <p:cNvSpPr>
            <a:spLocks noGrp="1"/>
          </p:cNvSpPr>
          <p:nvPr>
            <p:ph idx="1"/>
          </p:nvPr>
        </p:nvSpPr>
        <p:spPr/>
        <p:txBody>
          <a:bodyPr/>
          <a:lstStyle/>
          <a:p>
            <a:r>
              <a:rPr lang="en-US">
                <a:latin typeface="Arial Black" pitchFamily="34" charset="0"/>
                <a:cs typeface="Aharoni" pitchFamily="2" charset="-79"/>
              </a:rPr>
              <a:t>Design and perform their own investigations</a:t>
            </a:r>
          </a:p>
          <a:p>
            <a:r>
              <a:rPr lang="en-US">
                <a:latin typeface="Arial Black" pitchFamily="34" charset="0"/>
                <a:cs typeface="Aharoni" pitchFamily="2" charset="-79"/>
              </a:rPr>
              <a:t>Collect and analyze real data </a:t>
            </a:r>
          </a:p>
          <a:p>
            <a:r>
              <a:rPr lang="en-US">
                <a:latin typeface="Arial Black" pitchFamily="34" charset="0"/>
                <a:cs typeface="Aharoni" pitchFamily="2" charset="-79"/>
              </a:rPr>
              <a:t>Participate in real science with a research lab</a:t>
            </a:r>
          </a:p>
          <a:p>
            <a:r>
              <a:rPr lang="en-US">
                <a:latin typeface="Arial Black" pitchFamily="34" charset="0"/>
                <a:cs typeface="Aharoni" pitchFamily="2" charset="-79"/>
              </a:rPr>
              <a:t>Participate in crowd-sourcing the results of their investigations </a:t>
            </a:r>
          </a:p>
          <a:p>
            <a:endParaRPr lang="en-US"/>
          </a:p>
        </p:txBody>
      </p:sp>
      <p:sp>
        <p:nvSpPr>
          <p:cNvPr id="4" name="Slide Number Placeholder 3"/>
          <p:cNvSpPr>
            <a:spLocks noGrp="1"/>
          </p:cNvSpPr>
          <p:nvPr>
            <p:ph type="sldNum" sz="quarter" idx="12"/>
          </p:nvPr>
        </p:nvSpPr>
        <p:spPr/>
        <p:txBody>
          <a:bodyPr/>
          <a:lstStyle/>
          <a:p>
            <a:pPr>
              <a:defRPr/>
            </a:pPr>
            <a:fld id="{EFF29122-D86D-4805-8960-E7A746C4E6A8}"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A61E3B3C-3D48-4969-A4FB-81248FD14090}" type="slidenum">
              <a:rPr lang="en-US"/>
              <a:pPr>
                <a:defRPr/>
              </a:pPr>
              <a:t>11</a:t>
            </a:fld>
            <a:endParaRPr lang="en-US"/>
          </a:p>
        </p:txBody>
      </p:sp>
      <p:sp>
        <p:nvSpPr>
          <p:cNvPr id="43010" name="Title 1"/>
          <p:cNvSpPr>
            <a:spLocks noGrp="1"/>
          </p:cNvSpPr>
          <p:nvPr>
            <p:ph type="title"/>
          </p:nvPr>
        </p:nvSpPr>
        <p:spPr>
          <a:xfrm>
            <a:off x="381000" y="274638"/>
            <a:ext cx="8610600" cy="1143000"/>
          </a:xfrm>
        </p:spPr>
        <p:txBody>
          <a:bodyPr/>
          <a:lstStyle/>
          <a:p>
            <a:pPr eaLnBrk="1" hangingPunct="1"/>
            <a:r>
              <a:rPr lang="en-US">
                <a:latin typeface="Arial Black" pitchFamily="34" charset="0"/>
              </a:rPr>
              <a:t>Connections!</a:t>
            </a:r>
            <a:br>
              <a:rPr lang="en-US">
                <a:latin typeface="Arial Black" pitchFamily="34" charset="0"/>
              </a:rPr>
            </a:br>
            <a:r>
              <a:rPr lang="en-US">
                <a:latin typeface="Arial Black" pitchFamily="34" charset="0"/>
              </a:rPr>
              <a:t>	How will inquiry help me???</a:t>
            </a:r>
          </a:p>
        </p:txBody>
      </p:sp>
      <p:sp>
        <p:nvSpPr>
          <p:cNvPr id="43011" name="Content Placeholder 2"/>
          <p:cNvSpPr>
            <a:spLocks noGrp="1"/>
          </p:cNvSpPr>
          <p:nvPr>
            <p:ph idx="1"/>
          </p:nvPr>
        </p:nvSpPr>
        <p:spPr>
          <a:xfrm>
            <a:off x="457200" y="1793875"/>
            <a:ext cx="8229600" cy="4530725"/>
          </a:xfrm>
        </p:spPr>
        <p:txBody>
          <a:bodyPr/>
          <a:lstStyle/>
          <a:p>
            <a:pPr eaLnBrk="1" hangingPunct="1"/>
            <a:r>
              <a:rPr lang="en-US"/>
              <a:t>Connecting to Common Core </a:t>
            </a:r>
          </a:p>
          <a:p>
            <a:pPr lvl="1" eaLnBrk="1" hangingPunct="1"/>
            <a:r>
              <a:rPr lang="en-US"/>
              <a:t>Math – data collection, graphing</a:t>
            </a:r>
          </a:p>
          <a:p>
            <a:pPr lvl="1" eaLnBrk="1" hangingPunct="1"/>
            <a:r>
              <a:rPr lang="en-US"/>
              <a:t>Language arts – collecting evidence to support a claim</a:t>
            </a:r>
          </a:p>
          <a:p>
            <a:pPr eaLnBrk="1" hangingPunct="1"/>
            <a:r>
              <a:rPr lang="en-US"/>
              <a:t>Supporting Next Generation Science Standards</a:t>
            </a:r>
          </a:p>
          <a:p>
            <a:pPr lvl="1" eaLnBrk="1" hangingPunct="1"/>
            <a:r>
              <a:rPr lang="en-US"/>
              <a:t>Opportunity to “practice” real-world activities to learn the content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2"/>
          </p:nvPr>
        </p:nvSpPr>
        <p:spPr/>
        <p:txBody>
          <a:bodyPr/>
          <a:lstStyle/>
          <a:p>
            <a:pPr>
              <a:defRPr/>
            </a:pPr>
            <a:fld id="{16F985D7-5DC7-4271-95DF-4065C7E0A313}" type="slidenum">
              <a:rPr lang="en-US"/>
              <a:pPr>
                <a:defRPr/>
              </a:pPr>
              <a:t>12</a:t>
            </a:fld>
            <a:endParaRPr lang="en-US"/>
          </a:p>
        </p:txBody>
      </p:sp>
      <p:sp>
        <p:nvSpPr>
          <p:cNvPr id="44034" name="Rectangle 2"/>
          <p:cNvSpPr>
            <a:spLocks noGrp="1" noChangeArrowheads="1"/>
          </p:cNvSpPr>
          <p:nvPr>
            <p:ph type="title"/>
          </p:nvPr>
        </p:nvSpPr>
        <p:spPr>
          <a:xfrm>
            <a:off x="641350" y="101600"/>
            <a:ext cx="8458200" cy="1189038"/>
          </a:xfrm>
        </p:spPr>
        <p:txBody>
          <a:bodyPr/>
          <a:lstStyle/>
          <a:p>
            <a:pPr eaLnBrk="1" hangingPunct="1"/>
            <a:r>
              <a:rPr lang="en-US" sz="3400">
                <a:solidFill>
                  <a:schemeClr val="tx1"/>
                </a:solidFill>
                <a:latin typeface="Arial Black" pitchFamily="34" charset="0"/>
              </a:rPr>
              <a:t>Artificial selection for increased voluntary wheel running in mice</a:t>
            </a:r>
          </a:p>
        </p:txBody>
      </p:sp>
      <p:sp>
        <p:nvSpPr>
          <p:cNvPr id="44035" name="Rectangle 3"/>
          <p:cNvSpPr>
            <a:spLocks noGrp="1" noChangeArrowheads="1"/>
          </p:cNvSpPr>
          <p:nvPr>
            <p:ph type="body" sz="half" idx="1"/>
          </p:nvPr>
        </p:nvSpPr>
        <p:spPr>
          <a:xfrm>
            <a:off x="152400" y="1600200"/>
            <a:ext cx="5486400" cy="5013325"/>
          </a:xfrm>
        </p:spPr>
        <p:txBody>
          <a:bodyPr>
            <a:spAutoFit/>
          </a:bodyPr>
          <a:lstStyle/>
          <a:p>
            <a:pPr eaLnBrk="1" hangingPunct="1"/>
            <a:r>
              <a:rPr lang="en-US" sz="3100" b="1">
                <a:cs typeface="Aharoni" pitchFamily="2" charset="-79"/>
              </a:rPr>
              <a:t> Dr. Theodore Garland, Jr.</a:t>
            </a:r>
            <a:br>
              <a:rPr lang="en-US" sz="3100" b="1">
                <a:cs typeface="Aharoni" pitchFamily="2" charset="-79"/>
              </a:rPr>
            </a:br>
            <a:r>
              <a:rPr lang="en-US" sz="3100" b="1">
                <a:cs typeface="Aharoni" pitchFamily="2" charset="-79"/>
              </a:rPr>
              <a:t> University of California,</a:t>
            </a:r>
            <a:br>
              <a:rPr lang="en-US" sz="3100" b="1">
                <a:cs typeface="Aharoni" pitchFamily="2" charset="-79"/>
              </a:rPr>
            </a:br>
            <a:r>
              <a:rPr lang="en-US" sz="3100" b="1">
                <a:cs typeface="Aharoni" pitchFamily="2" charset="-79"/>
              </a:rPr>
              <a:t> Riverside </a:t>
            </a:r>
          </a:p>
          <a:p>
            <a:pPr eaLnBrk="1" hangingPunct="1"/>
            <a:r>
              <a:rPr lang="en-US" sz="3100" b="1">
                <a:cs typeface="Aharoni" pitchFamily="2" charset="-79"/>
              </a:rPr>
              <a:t> NSF and APS</a:t>
            </a:r>
          </a:p>
          <a:p>
            <a:pPr eaLnBrk="1" hangingPunct="1"/>
            <a:r>
              <a:rPr lang="en-US" sz="3100" b="1">
                <a:cs typeface="Aharoni" pitchFamily="2" charset="-79"/>
              </a:rPr>
              <a:t> More than 130</a:t>
            </a:r>
            <a:br>
              <a:rPr lang="en-US" sz="3100" b="1">
                <a:cs typeface="Aharoni" pitchFamily="2" charset="-79"/>
              </a:rPr>
            </a:br>
            <a:r>
              <a:rPr lang="en-US" sz="3100" b="1">
                <a:cs typeface="Aharoni" pitchFamily="2" charset="-79"/>
              </a:rPr>
              <a:t> publications on these</a:t>
            </a:r>
            <a:br>
              <a:rPr lang="en-US" sz="3100" b="1">
                <a:cs typeface="Aharoni" pitchFamily="2" charset="-79"/>
              </a:rPr>
            </a:br>
            <a:r>
              <a:rPr lang="en-US" sz="3100" b="1">
                <a:cs typeface="Aharoni" pitchFamily="2" charset="-79"/>
              </a:rPr>
              <a:t> mice, all available as</a:t>
            </a:r>
            <a:br>
              <a:rPr lang="en-US" sz="3100" b="1">
                <a:cs typeface="Aharoni" pitchFamily="2" charset="-79"/>
              </a:rPr>
            </a:br>
            <a:r>
              <a:rPr lang="en-US" sz="3100" b="1">
                <a:cs typeface="Aharoni" pitchFamily="2" charset="-79"/>
              </a:rPr>
              <a:t> PDF files at his website:</a:t>
            </a:r>
            <a:br>
              <a:rPr lang="en-US" sz="3100" b="1">
                <a:cs typeface="Aharoni" pitchFamily="2" charset="-79"/>
              </a:rPr>
            </a:br>
            <a:r>
              <a:rPr lang="en-US" sz="3100" b="1">
                <a:cs typeface="Aharoni" pitchFamily="2" charset="-79"/>
              </a:rPr>
              <a:t> you or your students can</a:t>
            </a:r>
            <a:br>
              <a:rPr lang="en-US" sz="3100" b="1">
                <a:cs typeface="Aharoni" pitchFamily="2" charset="-79"/>
              </a:rPr>
            </a:br>
            <a:r>
              <a:rPr lang="en-US" sz="3100" b="1">
                <a:cs typeface="Aharoni" pitchFamily="2" charset="-79"/>
              </a:rPr>
              <a:t> access them for free</a:t>
            </a:r>
          </a:p>
        </p:txBody>
      </p:sp>
      <p:pic>
        <p:nvPicPr>
          <p:cNvPr id="44036" name="Picture 5" descr="Ted_1_June_05_50_DSC01545"/>
          <p:cNvPicPr>
            <a:picLocks noGrp="1" noChangeAspect="1" noChangeArrowheads="1"/>
          </p:cNvPicPr>
          <p:nvPr>
            <p:ph sz="half" idx="2"/>
          </p:nvPr>
        </p:nvPicPr>
        <p:blipFill>
          <a:blip r:embed="rId2"/>
          <a:srcRect/>
          <a:stretch>
            <a:fillRect/>
          </a:stretch>
        </p:blipFill>
        <p:spPr>
          <a:xfrm>
            <a:off x="5638800" y="1600200"/>
            <a:ext cx="2919413" cy="4525963"/>
          </a:xfrm>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529389C2-E445-4E70-8E19-DD2CF8A96190}" type="slidenum">
              <a:rPr lang="en-US"/>
              <a:pPr>
                <a:defRPr/>
              </a:pPr>
              <a:t>13</a:t>
            </a:fld>
            <a:endParaRPr lang="en-US"/>
          </a:p>
        </p:txBody>
      </p:sp>
      <p:pic>
        <p:nvPicPr>
          <p:cNvPr id="45058" name="Picture 2" descr="Garland_and_Rose_2009_Cover_from_Web"/>
          <p:cNvPicPr>
            <a:picLocks noChangeAspect="1" noChangeArrowheads="1"/>
          </p:cNvPicPr>
          <p:nvPr/>
        </p:nvPicPr>
        <p:blipFill>
          <a:blip r:embed="rId3"/>
          <a:srcRect/>
          <a:stretch>
            <a:fillRect/>
          </a:stretch>
        </p:blipFill>
        <p:spPr bwMode="auto">
          <a:xfrm>
            <a:off x="203200" y="190500"/>
            <a:ext cx="4533900" cy="6477000"/>
          </a:xfrm>
          <a:prstGeom prst="rect">
            <a:avLst/>
          </a:prstGeom>
          <a:noFill/>
          <a:ln w="9525">
            <a:noFill/>
            <a:miter lim="800000"/>
            <a:headEnd/>
            <a:tailEnd/>
          </a:ln>
        </p:spPr>
      </p:pic>
      <p:sp>
        <p:nvSpPr>
          <p:cNvPr id="45059" name="Text Box 3"/>
          <p:cNvSpPr txBox="1">
            <a:spLocks noChangeArrowheads="1"/>
          </p:cNvSpPr>
          <p:nvPr/>
        </p:nvSpPr>
        <p:spPr bwMode="auto">
          <a:xfrm>
            <a:off x="4821238" y="223838"/>
            <a:ext cx="4230687" cy="2870200"/>
          </a:xfrm>
          <a:prstGeom prst="rect">
            <a:avLst/>
          </a:prstGeom>
          <a:noFill/>
          <a:ln w="9525">
            <a:noFill/>
            <a:miter lim="800000"/>
            <a:headEnd/>
            <a:tailEnd/>
          </a:ln>
        </p:spPr>
        <p:txBody>
          <a:bodyPr>
            <a:spAutoFit/>
          </a:bodyPr>
          <a:lstStyle/>
          <a:p>
            <a:pPr eaLnBrk="0" hangingPunct="0"/>
            <a:r>
              <a:rPr lang="en-US" sz="2600"/>
              <a:t>"…research in which populations are studied across multiple generations under defined and reproducible conditions, whether in the laboratory</a:t>
            </a:r>
            <a:br>
              <a:rPr lang="en-US" sz="2600"/>
            </a:br>
            <a:r>
              <a:rPr lang="en-US" sz="2600"/>
              <a:t>or in nature."</a:t>
            </a:r>
          </a:p>
        </p:txBody>
      </p:sp>
      <p:pic>
        <p:nvPicPr>
          <p:cNvPr id="29700" name="Picture 4" descr="LitterMom1480"/>
          <p:cNvPicPr>
            <a:picLocks noChangeAspect="1" noChangeArrowheads="1"/>
          </p:cNvPicPr>
          <p:nvPr/>
        </p:nvPicPr>
        <p:blipFill>
          <a:blip r:embed="rId4"/>
          <a:srcRect/>
          <a:stretch>
            <a:fillRect/>
          </a:stretch>
        </p:blipFill>
        <p:spPr bwMode="auto">
          <a:xfrm>
            <a:off x="4945063" y="3557588"/>
            <a:ext cx="3944937" cy="2752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checkerboard(across)">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Grp="1" noChangeArrowheads="1"/>
          </p:cNvSpPr>
          <p:nvPr/>
        </p:nvSpPr>
        <p:spPr bwMode="auto">
          <a:xfrm>
            <a:off x="7010400" y="6553200"/>
            <a:ext cx="2133600" cy="457200"/>
          </a:xfrm>
          <a:prstGeom prst="rect">
            <a:avLst/>
          </a:prstGeom>
          <a:noFill/>
          <a:ln>
            <a:miter lim="800000"/>
            <a:headEnd/>
            <a:tailEnd/>
          </a:ln>
        </p:spPr>
        <p:txBody>
          <a:bodyPr/>
          <a:lstStyle/>
          <a:p>
            <a:pPr algn="r">
              <a:defRPr/>
            </a:pPr>
            <a:fld id="{F214C763-B2D5-44AB-8EC6-03D3A3730BAC}" type="slidenum">
              <a:rPr lang="en-US" sz="1000">
                <a:cs typeface="+mn-cs"/>
              </a:rPr>
              <a:pPr algn="r">
                <a:defRPr/>
              </a:pPr>
              <a:t>14</a:t>
            </a:fld>
            <a:endParaRPr lang="en-US" sz="1000">
              <a:cs typeface="+mn-cs"/>
            </a:endParaRPr>
          </a:p>
        </p:txBody>
      </p:sp>
      <p:sp>
        <p:nvSpPr>
          <p:cNvPr id="47106" name="Rectangle 2"/>
          <p:cNvSpPr>
            <a:spLocks noGrp="1" noChangeArrowheads="1"/>
          </p:cNvSpPr>
          <p:nvPr>
            <p:ph type="title" idx="4294967295"/>
          </p:nvPr>
        </p:nvSpPr>
        <p:spPr>
          <a:xfrm>
            <a:off x="304800" y="173038"/>
            <a:ext cx="8839200" cy="1830387"/>
          </a:xfrm>
        </p:spPr>
        <p:txBody>
          <a:bodyPr>
            <a:spAutoFit/>
          </a:bodyPr>
          <a:lstStyle/>
          <a:p>
            <a:pPr eaLnBrk="1" hangingPunct="1"/>
            <a:r>
              <a:rPr lang="en-US">
                <a:solidFill>
                  <a:schemeClr val="tx1"/>
                </a:solidFill>
                <a:latin typeface="Arial Black" pitchFamily="34" charset="0"/>
              </a:rPr>
              <a:t>Experimental Evolution Addresses Common Misconceptions:</a:t>
            </a:r>
          </a:p>
        </p:txBody>
      </p:sp>
      <p:sp>
        <p:nvSpPr>
          <p:cNvPr id="47107" name="Rectangle 3"/>
          <p:cNvSpPr>
            <a:spLocks noChangeArrowheads="1"/>
          </p:cNvSpPr>
          <p:nvPr/>
        </p:nvSpPr>
        <p:spPr bwMode="auto">
          <a:xfrm>
            <a:off x="152400" y="2322513"/>
            <a:ext cx="8991600" cy="3073400"/>
          </a:xfrm>
          <a:prstGeom prst="rect">
            <a:avLst/>
          </a:prstGeom>
          <a:noFill/>
          <a:ln w="9525">
            <a:noFill/>
            <a:miter lim="800000"/>
            <a:headEnd/>
            <a:tailEnd/>
          </a:ln>
        </p:spPr>
        <p:txBody>
          <a:bodyPr>
            <a:spAutoFit/>
          </a:bodyPr>
          <a:lstStyle/>
          <a:p>
            <a:pPr marL="342900" indent="-342900">
              <a:spcBef>
                <a:spcPct val="20000"/>
              </a:spcBef>
              <a:buClr>
                <a:schemeClr val="accent1"/>
              </a:buClr>
              <a:buFont typeface="Wingdings" pitchFamily="2" charset="2"/>
              <a:buChar char="l"/>
            </a:pPr>
            <a:r>
              <a:rPr lang="en-US" sz="3100" b="1">
                <a:cs typeface="Aharoni" pitchFamily="2" charset="-79"/>
              </a:rPr>
              <a:t>Evolution </a:t>
            </a:r>
            <a:r>
              <a:rPr lang="en-US" sz="3100" b="1" u="sng">
                <a:cs typeface="Aharoni" pitchFamily="2" charset="-79"/>
              </a:rPr>
              <a:t>can</a:t>
            </a:r>
            <a:r>
              <a:rPr lang="en-US" sz="3100" b="1">
                <a:cs typeface="Aharoni" pitchFamily="2" charset="-79"/>
              </a:rPr>
              <a:t> occur rapidly</a:t>
            </a:r>
          </a:p>
          <a:p>
            <a:pPr marL="742950" lvl="1" indent="-285750">
              <a:spcBef>
                <a:spcPct val="20000"/>
              </a:spcBef>
              <a:buClr>
                <a:schemeClr val="accent1"/>
              </a:buClr>
              <a:buFont typeface="Wingdings" pitchFamily="2" charset="2"/>
              <a:buChar char="¡"/>
            </a:pPr>
            <a:r>
              <a:rPr lang="en-US" sz="2500" b="1">
                <a:cs typeface="Aharoni" pitchFamily="2" charset="-79"/>
              </a:rPr>
              <a:t> observable within &lt;10 generations</a:t>
            </a:r>
          </a:p>
          <a:p>
            <a:pPr marL="342900" indent="-342900">
              <a:spcBef>
                <a:spcPct val="20000"/>
              </a:spcBef>
              <a:buClr>
                <a:schemeClr val="accent1"/>
              </a:buClr>
              <a:buFont typeface="Wingdings" pitchFamily="2" charset="2"/>
              <a:buChar char="l"/>
            </a:pPr>
            <a:r>
              <a:rPr lang="en-US" sz="3100" b="1">
                <a:cs typeface="Aharoni" pitchFamily="2" charset="-79"/>
              </a:rPr>
              <a:t>Evolution </a:t>
            </a:r>
            <a:r>
              <a:rPr lang="en-US" sz="3100" b="1" u="sng">
                <a:cs typeface="Aharoni" pitchFamily="2" charset="-79"/>
              </a:rPr>
              <a:t>is</a:t>
            </a:r>
            <a:r>
              <a:rPr lang="en-US" sz="3100" b="1">
                <a:cs typeface="Aharoni" pitchFamily="2" charset="-79"/>
              </a:rPr>
              <a:t> amenable to experimental study</a:t>
            </a:r>
          </a:p>
          <a:p>
            <a:pPr marL="742950" lvl="1" indent="-285750">
              <a:spcBef>
                <a:spcPct val="20000"/>
              </a:spcBef>
              <a:buClr>
                <a:schemeClr val="accent1"/>
              </a:buClr>
              <a:buFont typeface="Wingdings" pitchFamily="2" charset="2"/>
              <a:buChar char="¡"/>
            </a:pPr>
            <a:r>
              <a:rPr lang="en-US" sz="2500" b="1">
                <a:cs typeface="Aharoni" pitchFamily="2" charset="-79"/>
              </a:rPr>
              <a:t> not only an historical science</a:t>
            </a:r>
          </a:p>
          <a:p>
            <a:pPr marL="342900" indent="-342900">
              <a:spcBef>
                <a:spcPct val="20000"/>
              </a:spcBef>
              <a:buClr>
                <a:schemeClr val="accent1"/>
              </a:buClr>
              <a:buFont typeface="Wingdings" pitchFamily="2" charset="2"/>
              <a:buChar char="l"/>
            </a:pPr>
            <a:r>
              <a:rPr lang="en-US" sz="3100" b="1">
                <a:cs typeface="Aharoni" pitchFamily="2" charset="-79"/>
              </a:rPr>
              <a:t>Evolution is </a:t>
            </a:r>
            <a:r>
              <a:rPr lang="en-US" sz="3100" b="1" u="sng">
                <a:cs typeface="Aharoni" pitchFamily="2" charset="-79"/>
              </a:rPr>
              <a:t>not</a:t>
            </a:r>
            <a:r>
              <a:rPr lang="en-US" sz="3100" b="1">
                <a:cs typeface="Aharoni" pitchFamily="2" charset="-79"/>
              </a:rPr>
              <a:t> "just a theory"</a:t>
            </a:r>
          </a:p>
          <a:p>
            <a:pPr marL="742950" lvl="1" indent="-285750">
              <a:spcBef>
                <a:spcPct val="20000"/>
              </a:spcBef>
              <a:buClr>
                <a:schemeClr val="accent1"/>
              </a:buClr>
              <a:buFont typeface="Wingdings" pitchFamily="2" charset="2"/>
              <a:buChar char="¡"/>
            </a:pPr>
            <a:r>
              <a:rPr lang="en-US" sz="2500" b="1">
                <a:cs typeface="Aharoni" pitchFamily="2" charset="-79"/>
              </a:rPr>
              <a:t> hard to deny what you can directly observe yourself</a:t>
            </a:r>
            <a:endParaRPr lang="en-US" sz="3100" b="1">
              <a:solidFill>
                <a:srgbClr val="FF0000"/>
              </a:solidFill>
              <a:cs typeface="Aharoni" pitchFamily="2" charset="-79"/>
            </a:endParaRPr>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ACA84CFE-6F76-4CD3-A1F5-9701B6CE58F5}" type="slidenum">
              <a:rPr lang="en-US"/>
              <a:pPr>
                <a:defRPr/>
              </a:pPr>
              <a:t>15</a:t>
            </a:fld>
            <a:endParaRPr lang="en-US"/>
          </a:p>
        </p:txBody>
      </p:sp>
      <p:sp>
        <p:nvSpPr>
          <p:cNvPr id="48130" name="Rectangle 3"/>
          <p:cNvSpPr>
            <a:spLocks noGrp="1" noChangeArrowheads="1"/>
          </p:cNvSpPr>
          <p:nvPr>
            <p:ph idx="1"/>
          </p:nvPr>
        </p:nvSpPr>
        <p:spPr>
          <a:xfrm>
            <a:off x="298450" y="1481138"/>
            <a:ext cx="8782050" cy="4248150"/>
          </a:xfrm>
        </p:spPr>
        <p:txBody>
          <a:bodyPr>
            <a:spAutoFit/>
          </a:bodyPr>
          <a:lstStyle/>
          <a:p>
            <a:pPr eaLnBrk="1" hangingPunct="1">
              <a:lnSpc>
                <a:spcPct val="90000"/>
              </a:lnSpc>
              <a:buFont typeface="Arial" charset="0"/>
              <a:buNone/>
            </a:pPr>
            <a:r>
              <a:rPr lang="en-US" b="1" u="sng">
                <a:cs typeface="Aharoni" pitchFamily="2" charset="-79"/>
              </a:rPr>
              <a:t>In field:</a:t>
            </a:r>
          </a:p>
          <a:p>
            <a:pPr eaLnBrk="1" hangingPunct="1">
              <a:lnSpc>
                <a:spcPct val="90000"/>
              </a:lnSpc>
              <a:buFont typeface="Arial" charset="0"/>
              <a:buNone/>
            </a:pPr>
            <a:r>
              <a:rPr lang="en-US" sz="3100" b="1">
                <a:cs typeface="Aharoni" pitchFamily="2" charset="-79"/>
              </a:rPr>
              <a:t>   Population responds to an alteration</a:t>
            </a:r>
          </a:p>
          <a:p>
            <a:pPr eaLnBrk="1" hangingPunct="1">
              <a:lnSpc>
                <a:spcPct val="90000"/>
              </a:lnSpc>
              <a:buFont typeface="Arial" charset="0"/>
              <a:buNone/>
            </a:pPr>
            <a:r>
              <a:rPr lang="en-US" sz="3100" b="1">
                <a:cs typeface="Aharoni" pitchFamily="2" charset="-79"/>
              </a:rPr>
              <a:t>   Population introduced to new environment </a:t>
            </a:r>
          </a:p>
          <a:p>
            <a:pPr eaLnBrk="1" hangingPunct="1">
              <a:lnSpc>
                <a:spcPct val="90000"/>
              </a:lnSpc>
              <a:spcBef>
                <a:spcPct val="60000"/>
              </a:spcBef>
              <a:buFont typeface="Arial" charset="0"/>
              <a:buNone/>
            </a:pPr>
            <a:r>
              <a:rPr lang="en-US" b="1" u="sng">
                <a:cs typeface="Aharoni" pitchFamily="2" charset="-79"/>
              </a:rPr>
              <a:t>In lab:</a:t>
            </a:r>
          </a:p>
          <a:p>
            <a:pPr eaLnBrk="1" hangingPunct="1">
              <a:lnSpc>
                <a:spcPct val="90000"/>
              </a:lnSpc>
              <a:buFont typeface="Arial" charset="0"/>
              <a:buNone/>
            </a:pPr>
            <a:r>
              <a:rPr lang="en-US" b="1">
                <a:cs typeface="Aharoni" pitchFamily="2" charset="-79"/>
              </a:rPr>
              <a:t>  Alter environment and observe the population across generations</a:t>
            </a:r>
          </a:p>
          <a:p>
            <a:pPr eaLnBrk="1" hangingPunct="1">
              <a:lnSpc>
                <a:spcPct val="90000"/>
              </a:lnSpc>
              <a:buFont typeface="Arial" charset="0"/>
              <a:buNone/>
            </a:pPr>
            <a:r>
              <a:rPr lang="en-US" b="1">
                <a:cs typeface="Aharoni" pitchFamily="2" charset="-79"/>
              </a:rPr>
              <a:t>  Artificial selection – selecting and breeding for a specific trait </a:t>
            </a:r>
          </a:p>
        </p:txBody>
      </p:sp>
      <p:sp>
        <p:nvSpPr>
          <p:cNvPr id="48131" name="Rectangle 2"/>
          <p:cNvSpPr>
            <a:spLocks noGrp="1" noChangeArrowheads="1"/>
          </p:cNvSpPr>
          <p:nvPr>
            <p:ph type="title"/>
          </p:nvPr>
        </p:nvSpPr>
        <p:spPr>
          <a:xfrm>
            <a:off x="215900" y="274638"/>
            <a:ext cx="8839200" cy="1143000"/>
          </a:xfrm>
        </p:spPr>
        <p:txBody>
          <a:bodyPr/>
          <a:lstStyle/>
          <a:p>
            <a:pPr eaLnBrk="1" hangingPunct="1"/>
            <a:r>
              <a:rPr lang="en-US">
                <a:solidFill>
                  <a:schemeClr val="tx1"/>
                </a:solidFill>
                <a:latin typeface="Arial Black" pitchFamily="34" charset="0"/>
              </a:rPr>
              <a:t>Types of </a:t>
            </a:r>
            <a:r>
              <a:rPr lang="en-US" u="sng">
                <a:solidFill>
                  <a:schemeClr val="tx1"/>
                </a:solidFill>
                <a:latin typeface="Arial Black" pitchFamily="34" charset="0"/>
              </a:rPr>
              <a:t>Experimental</a:t>
            </a:r>
            <a:r>
              <a:rPr lang="en-US">
                <a:solidFill>
                  <a:schemeClr val="tx1"/>
                </a:solidFill>
                <a:latin typeface="Arial Black" pitchFamily="34" charset="0"/>
              </a:rPr>
              <a:t> Evolution</a:t>
            </a:r>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6"/>
          <p:cNvSpPr txBox="1">
            <a:spLocks noChangeArrowheads="1"/>
          </p:cNvSpPr>
          <p:nvPr/>
        </p:nvSpPr>
        <p:spPr bwMode="auto">
          <a:xfrm>
            <a:off x="179388" y="966788"/>
            <a:ext cx="8686800" cy="5632450"/>
          </a:xfrm>
          <a:prstGeom prst="rect">
            <a:avLst/>
          </a:prstGeom>
          <a:noFill/>
          <a:ln w="9525">
            <a:noFill/>
            <a:miter lim="800000"/>
            <a:headEnd/>
            <a:tailEnd/>
          </a:ln>
        </p:spPr>
        <p:txBody>
          <a:bodyPr>
            <a:spAutoFit/>
          </a:bodyPr>
          <a:lstStyle/>
          <a:p>
            <a:pPr marL="457200" indent="-457200" eaLnBrk="0" hangingPunct="0">
              <a:spcAft>
                <a:spcPct val="50000"/>
              </a:spcAft>
              <a:buFontTx/>
              <a:buAutoNum type="arabicPeriod"/>
            </a:pPr>
            <a:r>
              <a:rPr lang="en-US" sz="2600" b="1"/>
              <a:t>potentially physiologically taxing</a:t>
            </a:r>
            <a:br>
              <a:rPr lang="en-US" sz="2600" b="1"/>
            </a:br>
            <a:r>
              <a:rPr lang="en-US" sz="2600"/>
              <a:t>(likely to cause some physiological evolution)</a:t>
            </a:r>
          </a:p>
          <a:p>
            <a:pPr marL="457200" indent="-457200" eaLnBrk="0" hangingPunct="0">
              <a:spcAft>
                <a:spcPct val="50000"/>
              </a:spcAft>
              <a:buFontTx/>
              <a:buAutoNum type="arabicPeriod"/>
            </a:pPr>
            <a:r>
              <a:rPr lang="en-US" sz="2600" b="1"/>
              <a:t>individual differences are highly</a:t>
            </a:r>
            <a:br>
              <a:rPr lang="en-US" sz="2600" b="1"/>
            </a:br>
            <a:r>
              <a:rPr lang="en-US" sz="2600" b="1"/>
              <a:t>repeatable (consistent)</a:t>
            </a:r>
            <a:br>
              <a:rPr lang="en-US" sz="2600" b="1"/>
            </a:br>
            <a:r>
              <a:rPr lang="en-US" sz="2600"/>
              <a:t>(easy to choose the best runners)</a:t>
            </a:r>
          </a:p>
          <a:p>
            <a:pPr marL="457200" indent="-457200" eaLnBrk="0" hangingPunct="0">
              <a:spcAft>
                <a:spcPct val="50000"/>
              </a:spcAft>
              <a:buFontTx/>
              <a:buAutoNum type="arabicPeriod"/>
            </a:pPr>
            <a:r>
              <a:rPr lang="en-US" sz="2600" b="1"/>
              <a:t>partly inherited</a:t>
            </a:r>
            <a:br>
              <a:rPr lang="en-US" sz="2600" b="1"/>
            </a:br>
            <a:r>
              <a:rPr lang="en-US" sz="2600"/>
              <a:t>(know it will respond to selection)</a:t>
            </a:r>
          </a:p>
          <a:p>
            <a:pPr marL="457200" indent="-457200" eaLnBrk="0" hangingPunct="0">
              <a:spcAft>
                <a:spcPct val="50000"/>
              </a:spcAft>
              <a:buFontTx/>
              <a:buAutoNum type="arabicPeriod"/>
            </a:pPr>
            <a:r>
              <a:rPr lang="en-US" sz="2600" b="1"/>
              <a:t>easy to automate measurement</a:t>
            </a:r>
          </a:p>
          <a:p>
            <a:pPr marL="457200" indent="-457200" eaLnBrk="0" hangingPunct="0">
              <a:spcAft>
                <a:spcPct val="50000"/>
              </a:spcAft>
              <a:buFontTx/>
              <a:buAutoNum type="arabicPeriod"/>
            </a:pPr>
            <a:r>
              <a:rPr lang="en-US" sz="2600" b="1"/>
              <a:t>important component of energy expenditure and a  regulator of body composition (fat, muscle)</a:t>
            </a:r>
          </a:p>
          <a:p>
            <a:pPr marL="457200" indent="-457200" eaLnBrk="0" hangingPunct="0">
              <a:spcAft>
                <a:spcPct val="50000"/>
              </a:spcAft>
              <a:buFontTx/>
              <a:buAutoNum type="arabicPeriod"/>
            </a:pPr>
            <a:r>
              <a:rPr lang="en-US" sz="2600" b="1"/>
              <a:t>analogous to human voluntary exercise?</a:t>
            </a:r>
            <a:br>
              <a:rPr lang="en-US" sz="2600" b="1"/>
            </a:br>
            <a:r>
              <a:rPr lang="en-US" sz="1200"/>
              <a:t>(e.g., Eikelboom, R. 1999. Human parallel to voluntary wheel running: exercise. Animal Behaviour 57:F11-F12.)</a:t>
            </a:r>
          </a:p>
        </p:txBody>
      </p:sp>
      <p:sp>
        <p:nvSpPr>
          <p:cNvPr id="7" name="Rectangle 6"/>
          <p:cNvSpPr>
            <a:spLocks noGrp="1" noChangeArrowheads="1"/>
          </p:cNvSpPr>
          <p:nvPr>
            <p:ph type="sldNum" sz="quarter" idx="12"/>
          </p:nvPr>
        </p:nvSpPr>
        <p:spPr/>
        <p:txBody>
          <a:bodyPr/>
          <a:lstStyle/>
          <a:p>
            <a:pPr>
              <a:defRPr/>
            </a:pPr>
            <a:fld id="{51AEEF13-4AD9-48FF-8E35-97DCB097AEDC}" type="slidenum">
              <a:rPr lang="en-US"/>
              <a:pPr>
                <a:defRPr/>
              </a:pPr>
              <a:t>16</a:t>
            </a:fld>
            <a:endParaRPr lang="en-US"/>
          </a:p>
        </p:txBody>
      </p:sp>
      <p:sp>
        <p:nvSpPr>
          <p:cNvPr id="30722" name="Text Box 2"/>
          <p:cNvSpPr txBox="1">
            <a:spLocks noChangeArrowheads="1"/>
          </p:cNvSpPr>
          <p:nvPr/>
        </p:nvSpPr>
        <p:spPr bwMode="auto">
          <a:xfrm>
            <a:off x="-76200" y="76200"/>
            <a:ext cx="9220200" cy="701675"/>
          </a:xfrm>
          <a:prstGeom prst="rect">
            <a:avLst/>
          </a:prstGeom>
          <a:noFill/>
          <a:ln w="9525">
            <a:noFill/>
            <a:miter lim="800000"/>
            <a:headEnd/>
            <a:tailEnd/>
          </a:ln>
          <a:effectLst/>
        </p:spPr>
        <p:txBody>
          <a:bodyPr>
            <a:spAutoFit/>
          </a:bodyPr>
          <a:lstStyle/>
          <a:p>
            <a:pPr marL="457200" indent="-457200" eaLnBrk="0" hangingPunct="0">
              <a:defRPr/>
            </a:pPr>
            <a:r>
              <a:rPr lang="en-US" sz="4000" b="1">
                <a:solidFill>
                  <a:srgbClr val="FF0000"/>
                </a:solidFill>
                <a:effectLst>
                  <a:outerShdw blurRad="38100" dist="38100" dir="2700000" algn="tl">
                    <a:srgbClr val="C0C0C0"/>
                  </a:outerShdw>
                </a:effectLst>
                <a:cs typeface="+mn-cs"/>
              </a:rPr>
              <a:t>     </a:t>
            </a:r>
            <a:r>
              <a:rPr lang="en-US" sz="4000" b="1">
                <a:effectLst>
                  <a:outerShdw blurRad="38100" dist="38100" dir="2700000" algn="tl">
                    <a:srgbClr val="C0C0C0"/>
                  </a:outerShdw>
                </a:effectLst>
                <a:cs typeface="+mn-cs"/>
              </a:rPr>
              <a:t>Why Select on Wheel-Running?</a:t>
            </a:r>
            <a:endParaRPr lang="en-US" sz="3200">
              <a:effectLst>
                <a:outerShdw blurRad="38100" dist="38100" dir="2700000" algn="tl">
                  <a:srgbClr val="C0C0C0"/>
                </a:outerShdw>
              </a:effectLst>
              <a:cs typeface="+mn-cs"/>
            </a:endParaRPr>
          </a:p>
        </p:txBody>
      </p:sp>
      <p:pic>
        <p:nvPicPr>
          <p:cNvPr id="49156" name="Picture 3" descr="ani-mouse"/>
          <p:cNvPicPr>
            <a:picLocks noChangeAspect="1" noChangeArrowheads="1" noCrop="1"/>
          </p:cNvPicPr>
          <p:nvPr/>
        </p:nvPicPr>
        <p:blipFill>
          <a:blip r:embed="rId3"/>
          <a:srcRect/>
          <a:stretch>
            <a:fillRect/>
          </a:stretch>
        </p:blipFill>
        <p:spPr bwMode="auto">
          <a:xfrm>
            <a:off x="6537325" y="2071688"/>
            <a:ext cx="2089150" cy="2663825"/>
          </a:xfrm>
          <a:prstGeom prst="rect">
            <a:avLst/>
          </a:prstGeom>
          <a:noFill/>
          <a:ln w="9525">
            <a:noFill/>
            <a:miter lim="800000"/>
            <a:headEnd/>
            <a:tailEnd/>
          </a:ln>
        </p:spPr>
      </p:pic>
      <p:sp>
        <p:nvSpPr>
          <p:cNvPr id="49157" name="Text Box 4"/>
          <p:cNvSpPr txBox="1">
            <a:spLocks noChangeArrowheads="1"/>
          </p:cNvSpPr>
          <p:nvPr/>
        </p:nvSpPr>
        <p:spPr bwMode="auto">
          <a:xfrm>
            <a:off x="5199063" y="6591300"/>
            <a:ext cx="3792537" cy="274638"/>
          </a:xfrm>
          <a:prstGeom prst="rect">
            <a:avLst/>
          </a:prstGeom>
          <a:noFill/>
          <a:ln w="9525">
            <a:noFill/>
            <a:miter lim="800000"/>
            <a:headEnd/>
            <a:tailEnd/>
          </a:ln>
        </p:spPr>
        <p:txBody>
          <a:bodyPr>
            <a:spAutoFit/>
          </a:bodyPr>
          <a:lstStyle/>
          <a:p>
            <a:pPr eaLnBrk="0" hangingPunct="0">
              <a:spcBef>
                <a:spcPct val="50000"/>
              </a:spcBef>
            </a:pPr>
            <a:r>
              <a:rPr lang="en-US" sz="1200">
                <a:solidFill>
                  <a:srgbClr val="0000FF"/>
                </a:solidFill>
                <a:latin typeface="Times New Roman" pitchFamily="18" charset="0"/>
              </a:rPr>
              <a:t>http://school.discovery.com/clipart/clip/ani-mouse.html</a:t>
            </a:r>
          </a:p>
        </p:txBody>
      </p:sp>
      <p:sp>
        <p:nvSpPr>
          <p:cNvPr id="49158" name="Line 5"/>
          <p:cNvSpPr>
            <a:spLocks noChangeShapeType="1"/>
          </p:cNvSpPr>
          <p:nvPr/>
        </p:nvSpPr>
        <p:spPr bwMode="auto">
          <a:xfrm>
            <a:off x="228600" y="868363"/>
            <a:ext cx="8683625" cy="0"/>
          </a:xfrm>
          <a:prstGeom prst="line">
            <a:avLst/>
          </a:prstGeom>
          <a:noFill/>
          <a:ln w="57150">
            <a:solidFill>
              <a:srgbClr val="0000FF"/>
            </a:solidFill>
            <a:round/>
            <a:headEnd/>
            <a:tailEnd/>
          </a:ln>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041C75C4-998B-4CD2-90C3-D911D3B7385E}" type="slidenum">
              <a:rPr lang="en-US"/>
              <a:pPr>
                <a:defRPr/>
              </a:pPr>
              <a:t>17</a:t>
            </a:fld>
            <a:endParaRPr lang="en-US"/>
          </a:p>
        </p:txBody>
      </p:sp>
      <p:sp>
        <p:nvSpPr>
          <p:cNvPr id="51202" name="Text Box 2"/>
          <p:cNvSpPr txBox="1">
            <a:spLocks noChangeArrowheads="1"/>
          </p:cNvSpPr>
          <p:nvPr/>
        </p:nvSpPr>
        <p:spPr bwMode="auto">
          <a:xfrm>
            <a:off x="304800" y="1031875"/>
            <a:ext cx="8839200" cy="5473700"/>
          </a:xfrm>
          <a:prstGeom prst="rect">
            <a:avLst/>
          </a:prstGeom>
          <a:noFill/>
          <a:ln w="9525">
            <a:noFill/>
            <a:miter lim="800000"/>
            <a:headEnd/>
            <a:tailEnd/>
          </a:ln>
        </p:spPr>
        <p:txBody>
          <a:bodyPr>
            <a:spAutoFit/>
          </a:bodyPr>
          <a:lstStyle/>
          <a:p>
            <a:pPr eaLnBrk="0" hangingPunct="0">
              <a:spcBef>
                <a:spcPct val="10000"/>
              </a:spcBef>
            </a:pPr>
            <a:r>
              <a:rPr lang="en-US" sz="3400" b="1">
                <a:solidFill>
                  <a:srgbClr val="0000FF"/>
                </a:solidFill>
              </a:rPr>
              <a:t>Star</a:t>
            </a:r>
            <a:r>
              <a:rPr lang="en-US" sz="600" b="1">
                <a:solidFill>
                  <a:srgbClr val="0000FF"/>
                </a:solidFill>
              </a:rPr>
              <a:t> </a:t>
            </a:r>
            <a:r>
              <a:rPr lang="en-US" sz="3400" b="1">
                <a:solidFill>
                  <a:srgbClr val="0000FF"/>
                </a:solidFill>
              </a:rPr>
              <a:t>ting (Base) Population in 1993:</a:t>
            </a:r>
            <a:br>
              <a:rPr lang="en-US" sz="3400" b="1">
                <a:solidFill>
                  <a:srgbClr val="0000FF"/>
                </a:solidFill>
              </a:rPr>
            </a:br>
            <a:r>
              <a:rPr lang="en-US" sz="3400" b="1"/>
              <a:t>	112 male &amp; 112 female mice from an</a:t>
            </a:r>
            <a:br>
              <a:rPr lang="en-US" sz="3400" b="1"/>
            </a:br>
            <a:r>
              <a:rPr lang="en-US" sz="3400" b="1"/>
              <a:t>        </a:t>
            </a:r>
            <a:r>
              <a:rPr lang="en-US" sz="3400" b="1" i="1" u="sng"/>
              <a:t>outbred</a:t>
            </a:r>
            <a:r>
              <a:rPr lang="en-US" sz="3400" b="1"/>
              <a:t> population (Hsd:ICR strain)</a:t>
            </a:r>
            <a:endParaRPr lang="en-US" sz="2600" b="1"/>
          </a:p>
          <a:p>
            <a:pPr eaLnBrk="0" hangingPunct="0">
              <a:spcBef>
                <a:spcPct val="20000"/>
              </a:spcBef>
            </a:pPr>
            <a:r>
              <a:rPr lang="en-US" sz="3400" b="1">
                <a:solidFill>
                  <a:srgbClr val="0000FF"/>
                </a:solidFill>
              </a:rPr>
              <a:t>Design:</a:t>
            </a:r>
            <a:br>
              <a:rPr lang="en-US" sz="3400" b="1">
                <a:solidFill>
                  <a:srgbClr val="0000FF"/>
                </a:solidFill>
              </a:rPr>
            </a:br>
            <a:r>
              <a:rPr lang="en-US" sz="3400" b="1">
                <a:solidFill>
                  <a:srgbClr val="0000FF"/>
                </a:solidFill>
              </a:rPr>
              <a:t>	</a:t>
            </a:r>
            <a:r>
              <a:rPr lang="en-US" sz="3400" b="1"/>
              <a:t>8 lines:  4 bred for High Running (HR)</a:t>
            </a:r>
            <a:br>
              <a:rPr lang="en-US" sz="3400" b="1"/>
            </a:br>
            <a:r>
              <a:rPr lang="en-US" sz="3400" b="1"/>
              <a:t>		       4 non-selected Control (C)</a:t>
            </a:r>
            <a:br>
              <a:rPr lang="en-US" sz="3400" b="1"/>
            </a:br>
            <a:r>
              <a:rPr lang="en-US" sz="3400" b="1"/>
              <a:t>	10 mating pairs in each </a:t>
            </a:r>
            <a:r>
              <a:rPr lang="en-US" sz="3200"/>
              <a:t>(lit</a:t>
            </a:r>
            <a:r>
              <a:rPr lang="en-US" sz="400"/>
              <a:t> </a:t>
            </a:r>
            <a:r>
              <a:rPr lang="en-US" sz="3200"/>
              <a:t>ter size ~10)</a:t>
            </a:r>
            <a:br>
              <a:rPr lang="en-US" sz="3200"/>
            </a:br>
            <a:r>
              <a:rPr lang="en-US" sz="3400" b="1"/>
              <a:t>	Within-family selection</a:t>
            </a:r>
          </a:p>
          <a:p>
            <a:pPr eaLnBrk="0" hangingPunct="0">
              <a:spcBef>
                <a:spcPct val="20000"/>
              </a:spcBef>
            </a:pPr>
            <a:r>
              <a:rPr lang="en-US" sz="3400" b="1">
                <a:solidFill>
                  <a:srgbClr val="0000FF"/>
                </a:solidFill>
              </a:rPr>
              <a:t>Selection Criterion:</a:t>
            </a:r>
            <a:br>
              <a:rPr lang="en-US" sz="3400" b="1">
                <a:solidFill>
                  <a:srgbClr val="0000FF"/>
                </a:solidFill>
              </a:rPr>
            </a:br>
            <a:r>
              <a:rPr lang="en-US" sz="3400" b="1"/>
              <a:t>	Wheel revolutions on days 5 + 6</a:t>
            </a:r>
          </a:p>
        </p:txBody>
      </p:sp>
      <p:sp>
        <p:nvSpPr>
          <p:cNvPr id="32771" name="Text Box 3"/>
          <p:cNvSpPr txBox="1">
            <a:spLocks noChangeArrowheads="1"/>
          </p:cNvSpPr>
          <p:nvPr/>
        </p:nvSpPr>
        <p:spPr bwMode="auto">
          <a:xfrm>
            <a:off x="1905000" y="88900"/>
            <a:ext cx="6477000" cy="701675"/>
          </a:xfrm>
          <a:prstGeom prst="rect">
            <a:avLst/>
          </a:prstGeom>
          <a:noFill/>
          <a:ln w="9525">
            <a:noFill/>
            <a:miter lim="800000"/>
            <a:headEnd/>
            <a:tailEnd/>
          </a:ln>
          <a:effectLst/>
        </p:spPr>
        <p:txBody>
          <a:bodyPr>
            <a:spAutoFit/>
          </a:bodyPr>
          <a:lstStyle/>
          <a:p>
            <a:pPr eaLnBrk="0" hangingPunct="0">
              <a:spcBef>
                <a:spcPct val="50000"/>
              </a:spcBef>
              <a:defRPr/>
            </a:pPr>
            <a:r>
              <a:rPr lang="en-US" sz="4000" b="1">
                <a:effectLst>
                  <a:outerShdw blurRad="38100" dist="38100" dir="2700000" algn="tl">
                    <a:srgbClr val="C0C0C0"/>
                  </a:outerShdw>
                </a:effectLst>
                <a:cs typeface="+mn-cs"/>
              </a:rPr>
              <a:t>Experimental Design</a:t>
            </a:r>
          </a:p>
        </p:txBody>
      </p:sp>
      <p:sp>
        <p:nvSpPr>
          <p:cNvPr id="51204" name="Line 4"/>
          <p:cNvSpPr>
            <a:spLocks noChangeShapeType="1"/>
          </p:cNvSpPr>
          <p:nvPr/>
        </p:nvSpPr>
        <p:spPr bwMode="auto">
          <a:xfrm>
            <a:off x="228600" y="868363"/>
            <a:ext cx="8683625" cy="0"/>
          </a:xfrm>
          <a:prstGeom prst="line">
            <a:avLst/>
          </a:prstGeom>
          <a:noFill/>
          <a:ln w="50800">
            <a:solidFill>
              <a:srgbClr val="0000FF"/>
            </a:solidFill>
            <a:round/>
            <a:headEnd/>
            <a:tailEnd/>
          </a:ln>
        </p:spPr>
        <p:txBody>
          <a:bodyPr wrap="none" anchor="ctr"/>
          <a:lstStyle/>
          <a:p>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C84D7657-E0C0-425B-9915-0DB467C43D7B}" type="slidenum">
              <a:rPr lang="en-US"/>
              <a:pPr>
                <a:defRPr/>
              </a:pPr>
              <a:t>18</a:t>
            </a:fld>
            <a:endParaRPr lang="en-US"/>
          </a:p>
        </p:txBody>
      </p:sp>
      <p:pic>
        <p:nvPicPr>
          <p:cNvPr id="53250" name="Picture 2" descr="MusonWheel-EQ-30"/>
          <p:cNvPicPr>
            <a:picLocks noChangeAspect="1" noChangeArrowheads="1"/>
          </p:cNvPicPr>
          <p:nvPr/>
        </p:nvPicPr>
        <p:blipFill>
          <a:blip r:embed="rId3"/>
          <a:srcRect/>
          <a:stretch>
            <a:fillRect/>
          </a:stretch>
        </p:blipFill>
        <p:spPr bwMode="auto">
          <a:xfrm>
            <a:off x="0" y="0"/>
            <a:ext cx="9186863" cy="6094413"/>
          </a:xfrm>
          <a:prstGeom prst="rect">
            <a:avLst/>
          </a:prstGeom>
          <a:noFill/>
          <a:ln w="9525">
            <a:noFill/>
            <a:miter lim="800000"/>
            <a:headEnd/>
            <a:tailEnd/>
          </a:ln>
        </p:spPr>
      </p:pic>
      <p:sp>
        <p:nvSpPr>
          <p:cNvPr id="53251" name="Text Box 3"/>
          <p:cNvSpPr txBox="1">
            <a:spLocks noChangeArrowheads="1"/>
          </p:cNvSpPr>
          <p:nvPr/>
        </p:nvSpPr>
        <p:spPr bwMode="auto">
          <a:xfrm>
            <a:off x="0" y="6078538"/>
            <a:ext cx="9448800" cy="822325"/>
          </a:xfrm>
          <a:prstGeom prst="rect">
            <a:avLst/>
          </a:prstGeom>
          <a:solidFill>
            <a:srgbClr val="00FFFF"/>
          </a:solidFill>
          <a:ln w="9525">
            <a:noFill/>
            <a:miter lim="800000"/>
            <a:headEnd/>
            <a:tailEnd/>
          </a:ln>
        </p:spPr>
        <p:txBody>
          <a:bodyPr/>
          <a:lstStyle/>
          <a:p>
            <a:pPr eaLnBrk="0" hangingPunct="0">
              <a:spcBef>
                <a:spcPct val="50000"/>
              </a:spcBef>
            </a:pPr>
            <a:r>
              <a:rPr lang="en-US" sz="1600" b="1"/>
              <a:t> </a:t>
            </a:r>
            <a:r>
              <a:rPr lang="en-US" sz="3000" b="1"/>
              <a:t>Wheels are Attached to Standard Housing Cages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2"/>
          </p:nvPr>
        </p:nvSpPr>
        <p:spPr/>
        <p:txBody>
          <a:bodyPr/>
          <a:lstStyle/>
          <a:p>
            <a:pPr>
              <a:defRPr/>
            </a:pPr>
            <a:fld id="{44EDCA43-B3B9-424D-88CC-D36D1C903981}" type="slidenum">
              <a:rPr lang="en-US"/>
              <a:pPr>
                <a:defRPr/>
              </a:pPr>
              <a:t>19</a:t>
            </a:fld>
            <a:endParaRPr lang="en-US"/>
          </a:p>
        </p:txBody>
      </p:sp>
      <p:graphicFrame>
        <p:nvGraphicFramePr>
          <p:cNvPr id="36869" name="Object 5"/>
          <p:cNvGraphicFramePr>
            <a:graphicFrameLocks noChangeAspect="1"/>
          </p:cNvGraphicFramePr>
          <p:nvPr/>
        </p:nvGraphicFramePr>
        <p:xfrm>
          <a:off x="131763" y="184150"/>
          <a:ext cx="8977312" cy="7197725"/>
        </p:xfrm>
        <a:graphic>
          <a:graphicData uri="http://schemas.openxmlformats.org/presentationml/2006/ole">
            <mc:AlternateContent xmlns:mc="http://schemas.openxmlformats.org/markup-compatibility/2006">
              <mc:Choice xmlns:v="urn:schemas-microsoft-com:vml" Requires="v">
                <p:oleObj spid="_x0000_s36874" name="Chart" r:id="rId4" imgW="8972702" imgH="6420002" progId="MSGraph.Chart.8">
                  <p:embed followColorScheme="full"/>
                </p:oleObj>
              </mc:Choice>
              <mc:Fallback>
                <p:oleObj name="Chart" r:id="rId4" imgW="8972702" imgH="6420002" progId="MSGraph.Chart.8">
                  <p:embed followColorScheme="full"/>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763" y="184150"/>
                        <a:ext cx="8977312" cy="719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1" name="Text Box 3"/>
          <p:cNvSpPr txBox="1">
            <a:spLocks noChangeArrowheads="1"/>
          </p:cNvSpPr>
          <p:nvPr/>
        </p:nvSpPr>
        <p:spPr bwMode="auto">
          <a:xfrm>
            <a:off x="2173288" y="90488"/>
            <a:ext cx="5486400" cy="519112"/>
          </a:xfrm>
          <a:prstGeom prst="rect">
            <a:avLst/>
          </a:prstGeom>
          <a:noFill/>
          <a:ln w="9525">
            <a:noFill/>
            <a:miter lim="800000"/>
            <a:headEnd/>
            <a:tailEnd/>
          </a:ln>
        </p:spPr>
        <p:txBody>
          <a:bodyPr>
            <a:spAutoFit/>
          </a:bodyPr>
          <a:lstStyle/>
          <a:p>
            <a:pPr eaLnBrk="0" hangingPunct="0">
              <a:spcBef>
                <a:spcPct val="50000"/>
              </a:spcBef>
            </a:pPr>
            <a:r>
              <a:rPr lang="en-US" sz="2800" b="1"/>
              <a:t>Revolutions/Day on days 5 + 6</a:t>
            </a:r>
          </a:p>
        </p:txBody>
      </p:sp>
      <p:sp>
        <p:nvSpPr>
          <p:cNvPr id="36872" name="Text Box 4"/>
          <p:cNvSpPr txBox="1">
            <a:spLocks noChangeArrowheads="1"/>
          </p:cNvSpPr>
          <p:nvPr/>
        </p:nvSpPr>
        <p:spPr bwMode="auto">
          <a:xfrm>
            <a:off x="5672138" y="658813"/>
            <a:ext cx="1458912" cy="457200"/>
          </a:xfrm>
          <a:prstGeom prst="rect">
            <a:avLst/>
          </a:prstGeom>
          <a:noFill/>
          <a:ln w="9525">
            <a:noFill/>
            <a:miter lim="800000"/>
            <a:headEnd/>
            <a:tailEnd/>
          </a:ln>
        </p:spPr>
        <p:txBody>
          <a:bodyPr>
            <a:spAutoFit/>
          </a:bodyPr>
          <a:lstStyle/>
          <a:p>
            <a:pPr eaLnBrk="0" hangingPunct="0">
              <a:spcBef>
                <a:spcPct val="50000"/>
              </a:spcBef>
            </a:pPr>
            <a:r>
              <a:rPr lang="en-US" sz="2400" b="1">
                <a:solidFill>
                  <a:srgbClr val="FF0000"/>
                </a:solidFill>
              </a:rPr>
              <a:t>Selected</a:t>
            </a:r>
          </a:p>
        </p:txBody>
      </p:sp>
      <p:sp>
        <p:nvSpPr>
          <p:cNvPr id="36873" name="Rectangle 5"/>
          <p:cNvSpPr>
            <a:spLocks noChangeArrowheads="1"/>
          </p:cNvSpPr>
          <p:nvPr/>
        </p:nvSpPr>
        <p:spPr bwMode="auto">
          <a:xfrm>
            <a:off x="5884863" y="3908425"/>
            <a:ext cx="1266825" cy="457200"/>
          </a:xfrm>
          <a:prstGeom prst="rect">
            <a:avLst/>
          </a:prstGeom>
          <a:noFill/>
          <a:ln w="9525">
            <a:noFill/>
            <a:miter lim="800000"/>
            <a:headEnd/>
            <a:tailEnd/>
          </a:ln>
        </p:spPr>
        <p:txBody>
          <a:bodyPr wrap="none">
            <a:spAutoFit/>
          </a:bodyPr>
          <a:lstStyle/>
          <a:p>
            <a:pPr eaLnBrk="0" hangingPunct="0">
              <a:spcBef>
                <a:spcPct val="50000"/>
              </a:spcBef>
            </a:pPr>
            <a:r>
              <a:rPr lang="en-US" sz="2400" b="1">
                <a:solidFill>
                  <a:srgbClr val="0000CC"/>
                </a:solidFill>
              </a:rPr>
              <a:t>Control</a:t>
            </a:r>
          </a:p>
        </p:txBody>
      </p:sp>
      <p:grpSp>
        <p:nvGrpSpPr>
          <p:cNvPr id="36874" name="Group 6"/>
          <p:cNvGrpSpPr>
            <a:grpSpLocks/>
          </p:cNvGrpSpPr>
          <p:nvPr/>
        </p:nvGrpSpPr>
        <p:grpSpPr bwMode="auto">
          <a:xfrm>
            <a:off x="1492250" y="1508125"/>
            <a:ext cx="731838" cy="1493838"/>
            <a:chOff x="960" y="1104"/>
            <a:chExt cx="461" cy="941"/>
          </a:xfrm>
        </p:grpSpPr>
        <p:sp>
          <p:nvSpPr>
            <p:cNvPr id="36881" name="Oval 7"/>
            <p:cNvSpPr>
              <a:spLocks noChangeArrowheads="1"/>
            </p:cNvSpPr>
            <p:nvPr/>
          </p:nvSpPr>
          <p:spPr bwMode="auto">
            <a:xfrm>
              <a:off x="960" y="1104"/>
              <a:ext cx="461" cy="461"/>
            </a:xfrm>
            <a:prstGeom prst="ellipse">
              <a:avLst/>
            </a:prstGeom>
            <a:solidFill>
              <a:schemeClr val="bg1"/>
            </a:solidFill>
            <a:ln w="76200">
              <a:solidFill>
                <a:srgbClr val="000066"/>
              </a:solidFill>
              <a:round/>
              <a:headEnd/>
              <a:tailEnd/>
            </a:ln>
          </p:spPr>
          <p:txBody>
            <a:bodyPr wrap="none" anchor="ctr"/>
            <a:lstStyle/>
            <a:p>
              <a:pPr algn="ctr" eaLnBrk="0" hangingPunct="0"/>
              <a:endParaRPr lang="en-US" sz="2400">
                <a:solidFill>
                  <a:srgbClr val="CC0066"/>
                </a:solidFill>
                <a:latin typeface="Times New Roman" pitchFamily="18" charset="0"/>
              </a:endParaRPr>
            </a:p>
          </p:txBody>
        </p:sp>
        <p:sp>
          <p:nvSpPr>
            <p:cNvPr id="36882" name="Line 8"/>
            <p:cNvSpPr>
              <a:spLocks noChangeShapeType="1"/>
            </p:cNvSpPr>
            <p:nvPr/>
          </p:nvSpPr>
          <p:spPr bwMode="auto">
            <a:xfrm>
              <a:off x="1186" y="1584"/>
              <a:ext cx="0" cy="461"/>
            </a:xfrm>
            <a:prstGeom prst="line">
              <a:avLst/>
            </a:prstGeom>
            <a:noFill/>
            <a:ln w="76200">
              <a:solidFill>
                <a:srgbClr val="000066"/>
              </a:solidFill>
              <a:round/>
              <a:headEnd/>
              <a:tailEnd/>
            </a:ln>
          </p:spPr>
          <p:txBody>
            <a:bodyPr wrap="none" anchor="ctr"/>
            <a:lstStyle/>
            <a:p>
              <a:endParaRPr lang="en-US"/>
            </a:p>
          </p:txBody>
        </p:sp>
        <p:sp>
          <p:nvSpPr>
            <p:cNvPr id="36883" name="Line 9"/>
            <p:cNvSpPr>
              <a:spLocks noChangeShapeType="1"/>
            </p:cNvSpPr>
            <p:nvPr/>
          </p:nvSpPr>
          <p:spPr bwMode="auto">
            <a:xfrm>
              <a:off x="978" y="1842"/>
              <a:ext cx="432" cy="0"/>
            </a:xfrm>
            <a:prstGeom prst="line">
              <a:avLst/>
            </a:prstGeom>
            <a:noFill/>
            <a:ln w="76200">
              <a:solidFill>
                <a:srgbClr val="000066"/>
              </a:solidFill>
              <a:round/>
              <a:headEnd/>
              <a:tailEnd/>
            </a:ln>
          </p:spPr>
          <p:txBody>
            <a:bodyPr wrap="none" anchor="ctr"/>
            <a:lstStyle/>
            <a:p>
              <a:endParaRPr lang="en-US"/>
            </a:p>
          </p:txBody>
        </p:sp>
      </p:grpSp>
      <p:sp>
        <p:nvSpPr>
          <p:cNvPr id="36875" name="Text Box 10"/>
          <p:cNvSpPr txBox="1">
            <a:spLocks noChangeArrowheads="1"/>
          </p:cNvSpPr>
          <p:nvPr/>
        </p:nvSpPr>
        <p:spPr bwMode="auto">
          <a:xfrm>
            <a:off x="-14288" y="6616700"/>
            <a:ext cx="1081088" cy="244475"/>
          </a:xfrm>
          <a:prstGeom prst="rect">
            <a:avLst/>
          </a:prstGeom>
          <a:noFill/>
          <a:ln w="9525">
            <a:noFill/>
            <a:miter lim="800000"/>
            <a:headEnd/>
            <a:tailEnd/>
          </a:ln>
        </p:spPr>
        <p:txBody>
          <a:bodyPr>
            <a:spAutoFit/>
          </a:bodyPr>
          <a:lstStyle/>
          <a:p>
            <a:pPr eaLnBrk="0" hangingPunct="0">
              <a:spcBef>
                <a:spcPct val="50000"/>
              </a:spcBef>
            </a:pPr>
            <a:r>
              <a:rPr lang="en-US" sz="1000">
                <a:latin typeface="Times New Roman" pitchFamily="18" charset="0"/>
              </a:rPr>
              <a:t>14FRUN56.DSF</a:t>
            </a:r>
          </a:p>
        </p:txBody>
      </p:sp>
      <p:sp>
        <p:nvSpPr>
          <p:cNvPr id="36876" name="Text Box 11"/>
          <p:cNvSpPr txBox="1">
            <a:spLocks noChangeArrowheads="1"/>
          </p:cNvSpPr>
          <p:nvPr/>
        </p:nvSpPr>
        <p:spPr bwMode="auto">
          <a:xfrm>
            <a:off x="1092200" y="6018213"/>
            <a:ext cx="8377238" cy="593725"/>
          </a:xfrm>
          <a:prstGeom prst="rect">
            <a:avLst/>
          </a:prstGeom>
          <a:solidFill>
            <a:schemeClr val="bg1"/>
          </a:solidFill>
          <a:ln w="9525">
            <a:noFill/>
            <a:miter lim="800000"/>
            <a:headEnd/>
            <a:tailEnd/>
          </a:ln>
        </p:spPr>
        <p:txBody>
          <a:bodyPr/>
          <a:lstStyle/>
          <a:p>
            <a:pPr eaLnBrk="0" hangingPunct="0">
              <a:lnSpc>
                <a:spcPct val="90000"/>
              </a:lnSpc>
            </a:pPr>
            <a:r>
              <a:rPr lang="en-US" sz="2400" b="1"/>
              <a:t>0      </a:t>
            </a:r>
            <a:r>
              <a:rPr lang="en-US" sz="2000" b="1"/>
              <a:t> </a:t>
            </a:r>
            <a:r>
              <a:rPr lang="en-US" sz="2400" b="1"/>
              <a:t>5      10    </a:t>
            </a:r>
            <a:r>
              <a:rPr lang="en-US" sz="1600" b="1"/>
              <a:t> </a:t>
            </a:r>
            <a:r>
              <a:rPr lang="en-US" sz="2400" b="1"/>
              <a:t>15     20    </a:t>
            </a:r>
            <a:r>
              <a:rPr lang="en-US" sz="2000" b="1"/>
              <a:t> </a:t>
            </a:r>
            <a:r>
              <a:rPr lang="en-US" sz="2400" b="1"/>
              <a:t>25    </a:t>
            </a:r>
            <a:r>
              <a:rPr lang="en-US" b="1"/>
              <a:t> </a:t>
            </a:r>
            <a:r>
              <a:rPr lang="en-US" sz="2400" b="1"/>
              <a:t>30     35    </a:t>
            </a:r>
            <a:r>
              <a:rPr lang="en-US" b="1"/>
              <a:t> </a:t>
            </a:r>
            <a:r>
              <a:rPr lang="en-US" sz="2400" b="1"/>
              <a:t>40    </a:t>
            </a:r>
            <a:r>
              <a:rPr lang="en-US" sz="1600" b="1"/>
              <a:t> </a:t>
            </a:r>
            <a:r>
              <a:rPr lang="en-US" sz="2400" b="1"/>
              <a:t>45     50</a:t>
            </a:r>
          </a:p>
        </p:txBody>
      </p:sp>
      <p:sp>
        <p:nvSpPr>
          <p:cNvPr id="36877" name="Text Box 12"/>
          <p:cNvSpPr txBox="1">
            <a:spLocks noChangeArrowheads="1"/>
          </p:cNvSpPr>
          <p:nvPr/>
        </p:nvSpPr>
        <p:spPr bwMode="auto">
          <a:xfrm>
            <a:off x="3733800" y="6307138"/>
            <a:ext cx="2895600" cy="519112"/>
          </a:xfrm>
          <a:prstGeom prst="rect">
            <a:avLst/>
          </a:prstGeom>
          <a:noFill/>
          <a:ln w="9525">
            <a:noFill/>
            <a:miter lim="800000"/>
            <a:headEnd/>
            <a:tailEnd/>
          </a:ln>
        </p:spPr>
        <p:txBody>
          <a:bodyPr>
            <a:spAutoFit/>
          </a:bodyPr>
          <a:lstStyle/>
          <a:p>
            <a:pPr eaLnBrk="0" hangingPunct="0">
              <a:spcBef>
                <a:spcPct val="50000"/>
              </a:spcBef>
            </a:pPr>
            <a:r>
              <a:rPr lang="en-US" sz="2800" b="1"/>
              <a:t>Generation</a:t>
            </a:r>
          </a:p>
        </p:txBody>
      </p:sp>
      <p:sp>
        <p:nvSpPr>
          <p:cNvPr id="36878" name="Text Box 13"/>
          <p:cNvSpPr txBox="1">
            <a:spLocks noChangeArrowheads="1"/>
          </p:cNvSpPr>
          <p:nvPr/>
        </p:nvSpPr>
        <p:spPr bwMode="auto">
          <a:xfrm>
            <a:off x="1393825" y="681038"/>
            <a:ext cx="1773238" cy="593725"/>
          </a:xfrm>
          <a:prstGeom prst="rect">
            <a:avLst/>
          </a:prstGeom>
          <a:solidFill>
            <a:schemeClr val="bg1"/>
          </a:solidFill>
          <a:ln w="12700">
            <a:solidFill>
              <a:schemeClr val="tx1"/>
            </a:solidFill>
            <a:miter lim="800000"/>
            <a:headEnd/>
            <a:tailEnd/>
          </a:ln>
        </p:spPr>
        <p:txBody>
          <a:bodyPr rIns="0">
            <a:spAutoFit/>
          </a:bodyPr>
          <a:lstStyle/>
          <a:p>
            <a:pPr eaLnBrk="0" hangingPunct="0">
              <a:spcBef>
                <a:spcPct val="50000"/>
              </a:spcBef>
            </a:pPr>
            <a:r>
              <a:rPr lang="en-US" sz="1600" b="1"/>
              <a:t>Wheel Circum-</a:t>
            </a:r>
            <a:br>
              <a:rPr lang="en-US" sz="1600" b="1"/>
            </a:br>
            <a:r>
              <a:rPr lang="en-US" sz="1600" b="1"/>
              <a:t>ference = 1.12 m</a:t>
            </a:r>
          </a:p>
        </p:txBody>
      </p:sp>
      <p:sp>
        <p:nvSpPr>
          <p:cNvPr id="36879" name="AutoShape 14"/>
          <p:cNvSpPr>
            <a:spLocks noChangeArrowheads="1"/>
          </p:cNvSpPr>
          <p:nvPr/>
        </p:nvSpPr>
        <p:spPr bwMode="auto">
          <a:xfrm>
            <a:off x="7999413" y="2209800"/>
            <a:ext cx="288925" cy="2667000"/>
          </a:xfrm>
          <a:prstGeom prst="upDownArrow">
            <a:avLst>
              <a:gd name="adj1" fmla="val 50000"/>
              <a:gd name="adj2" fmla="val 184615"/>
            </a:avLst>
          </a:prstGeom>
          <a:solidFill>
            <a:srgbClr val="FFFF00"/>
          </a:solidFill>
          <a:ln w="15875">
            <a:solidFill>
              <a:schemeClr val="tx1"/>
            </a:solidFill>
            <a:miter lim="800000"/>
            <a:headEnd/>
            <a:tailEnd/>
          </a:ln>
        </p:spPr>
        <p:txBody>
          <a:bodyPr vert="eaVert" wrap="none" anchor="ctr"/>
          <a:lstStyle/>
          <a:p>
            <a:pPr eaLnBrk="0" hangingPunct="0"/>
            <a:endParaRPr lang="en-US"/>
          </a:p>
        </p:txBody>
      </p:sp>
      <p:sp>
        <p:nvSpPr>
          <p:cNvPr id="2" name="Text Box 15"/>
          <p:cNvSpPr txBox="1">
            <a:spLocks noChangeArrowheads="1"/>
          </p:cNvSpPr>
          <p:nvPr/>
        </p:nvSpPr>
        <p:spPr bwMode="auto">
          <a:xfrm>
            <a:off x="3538538" y="3636963"/>
            <a:ext cx="4467225" cy="323850"/>
          </a:xfrm>
          <a:prstGeom prst="rect">
            <a:avLst/>
          </a:prstGeom>
          <a:solidFill>
            <a:srgbClr val="FFFF00">
              <a:alpha val="56078"/>
            </a:srgbClr>
          </a:solidFill>
          <a:ln w="19050">
            <a:solidFill>
              <a:schemeClr val="tx1"/>
            </a:solidFill>
            <a:miter lim="800000"/>
            <a:headEnd/>
            <a:tailEnd/>
          </a:ln>
        </p:spPr>
        <p:txBody>
          <a:bodyPr rIns="0">
            <a:spAutoFit/>
          </a:bodyPr>
          <a:lstStyle/>
          <a:p>
            <a:pPr eaLnBrk="0" hangingPunct="0">
              <a:spcBef>
                <a:spcPct val="50000"/>
              </a:spcBef>
            </a:pPr>
            <a:r>
              <a:rPr lang="en-US" sz="1400" b="1" i="1"/>
              <a:t>Selected females run 3X more than control females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Grp="1" noChangeArrowheads="1"/>
          </p:cNvSpPr>
          <p:nvPr>
            <p:ph type="sldNum" sz="quarter" idx="12"/>
          </p:nvPr>
        </p:nvSpPr>
        <p:spPr/>
        <p:txBody>
          <a:bodyPr/>
          <a:lstStyle/>
          <a:p>
            <a:pPr>
              <a:defRPr/>
            </a:pPr>
            <a:fld id="{9EAC1260-D63D-4C0F-9DD1-3643E09CD895}" type="slidenum">
              <a:rPr lang="en-US"/>
              <a:pPr>
                <a:defRPr/>
              </a:pPr>
              <a:t>2</a:t>
            </a:fld>
            <a:endParaRPr lang="en-US"/>
          </a:p>
        </p:txBody>
      </p:sp>
      <p:sp>
        <p:nvSpPr>
          <p:cNvPr id="30722" name="Rectangle 2"/>
          <p:cNvSpPr>
            <a:spLocks noChangeArrowheads="1"/>
          </p:cNvSpPr>
          <p:nvPr/>
        </p:nvSpPr>
        <p:spPr bwMode="auto">
          <a:xfrm>
            <a:off x="1930400" y="309563"/>
            <a:ext cx="4735513" cy="762000"/>
          </a:xfrm>
          <a:prstGeom prst="rect">
            <a:avLst/>
          </a:prstGeom>
          <a:noFill/>
          <a:ln w="9525">
            <a:noFill/>
            <a:miter lim="800000"/>
            <a:headEnd/>
            <a:tailEnd/>
          </a:ln>
        </p:spPr>
        <p:txBody>
          <a:bodyPr anchor="b">
            <a:spAutoFit/>
          </a:bodyPr>
          <a:lstStyle/>
          <a:p>
            <a:pPr algn="r"/>
            <a:r>
              <a:rPr lang="en-US" sz="4400">
                <a:solidFill>
                  <a:schemeClr val="tx2"/>
                </a:solidFill>
                <a:latin typeface="Arial Black" pitchFamily="34" charset="0"/>
              </a:rPr>
              <a:t>"Born To Run"</a:t>
            </a:r>
          </a:p>
        </p:txBody>
      </p:sp>
      <p:sp>
        <p:nvSpPr>
          <p:cNvPr id="29702" name="Text Box 4"/>
          <p:cNvSpPr txBox="1">
            <a:spLocks noChangeArrowheads="1"/>
          </p:cNvSpPr>
          <p:nvPr/>
        </p:nvSpPr>
        <p:spPr bwMode="auto">
          <a:xfrm>
            <a:off x="195263" y="1909763"/>
            <a:ext cx="8743950" cy="4357687"/>
          </a:xfrm>
          <a:prstGeom prst="rect">
            <a:avLst/>
          </a:prstGeom>
          <a:noFill/>
          <a:ln w="9525">
            <a:noFill/>
            <a:miter lim="800000"/>
            <a:headEnd/>
            <a:tailEnd/>
          </a:ln>
        </p:spPr>
        <p:txBody>
          <a:bodyPr>
            <a:spAutoFit/>
          </a:bodyPr>
          <a:lstStyle/>
          <a:p>
            <a:pPr>
              <a:spcBef>
                <a:spcPct val="50000"/>
              </a:spcBef>
              <a:defRPr/>
            </a:pPr>
            <a:r>
              <a:rPr lang="en-US" sz="2400" b="1" u="sng">
                <a:solidFill>
                  <a:srgbClr val="0000FF"/>
                </a:solidFill>
              </a:rPr>
              <a:t>http://www.indiana.edu/~ensiweb/lessons/BornToRun.html</a:t>
            </a:r>
          </a:p>
          <a:p>
            <a:pPr>
              <a:spcBef>
                <a:spcPct val="50000"/>
              </a:spcBef>
              <a:defRPr/>
            </a:pPr>
            <a:r>
              <a:rPr lang="en-US" sz="2200" b="1">
                <a:solidFill>
                  <a:srgbClr val="FF9900"/>
                </a:solidFill>
                <a:effectLst>
                  <a:outerShdw blurRad="38100" dist="38100" dir="2700000" algn="tl">
                    <a:srgbClr val="C0C0C0"/>
                  </a:outerShdw>
                </a:effectLst>
              </a:rPr>
              <a:t>Radojcic, T., and T. Garland, Jr.</a:t>
            </a:r>
            <a:br>
              <a:rPr lang="en-US" sz="2200" b="1">
                <a:solidFill>
                  <a:srgbClr val="FF9900"/>
                </a:solidFill>
                <a:effectLst>
                  <a:outerShdw blurRad="38100" dist="38100" dir="2700000" algn="tl">
                    <a:srgbClr val="C0C0C0"/>
                  </a:outerShdw>
                </a:effectLst>
              </a:rPr>
            </a:br>
            <a:r>
              <a:rPr lang="en-US" sz="2200" b="1">
                <a:solidFill>
                  <a:srgbClr val="FF9900"/>
                </a:solidFill>
                <a:effectLst>
                  <a:outerShdw blurRad="38100" dist="38100" dir="2700000" algn="tl">
                    <a:srgbClr val="C0C0C0"/>
                  </a:outerShdw>
                </a:effectLst>
              </a:rPr>
              <a:t>     2014. Born to run: Experimental</a:t>
            </a:r>
            <a:br>
              <a:rPr lang="en-US" sz="2200" b="1">
                <a:solidFill>
                  <a:srgbClr val="FF9900"/>
                </a:solidFill>
                <a:effectLst>
                  <a:outerShdw blurRad="38100" dist="38100" dir="2700000" algn="tl">
                    <a:srgbClr val="C0C0C0"/>
                  </a:outerShdw>
                </a:effectLst>
              </a:rPr>
            </a:br>
            <a:r>
              <a:rPr lang="en-US" sz="2200" b="1">
                <a:solidFill>
                  <a:srgbClr val="FF9900"/>
                </a:solidFill>
                <a:effectLst>
                  <a:outerShdw blurRad="38100" dist="38100" dir="2700000" algn="tl">
                    <a:srgbClr val="C0C0C0"/>
                  </a:outerShdw>
                </a:effectLst>
              </a:rPr>
              <a:t>     evolution of high voluntary</a:t>
            </a:r>
            <a:br>
              <a:rPr lang="en-US" sz="2200" b="1">
                <a:solidFill>
                  <a:srgbClr val="FF9900"/>
                </a:solidFill>
                <a:effectLst>
                  <a:outerShdw blurRad="38100" dist="38100" dir="2700000" algn="tl">
                    <a:srgbClr val="C0C0C0"/>
                  </a:outerShdw>
                </a:effectLst>
              </a:rPr>
            </a:br>
            <a:r>
              <a:rPr lang="en-US" sz="2200" b="1">
                <a:solidFill>
                  <a:srgbClr val="FF9900"/>
                </a:solidFill>
                <a:effectLst>
                  <a:outerShdw blurRad="38100" dist="38100" dir="2700000" algn="tl">
                    <a:srgbClr val="C0C0C0"/>
                  </a:outerShdw>
                </a:effectLst>
              </a:rPr>
              <a:t>     exercise in mice.</a:t>
            </a:r>
            <a:br>
              <a:rPr lang="en-US" sz="2200" b="1">
                <a:solidFill>
                  <a:srgbClr val="FF9900"/>
                </a:solidFill>
                <a:effectLst>
                  <a:outerShdw blurRad="38100" dist="38100" dir="2700000" algn="tl">
                    <a:srgbClr val="C0C0C0"/>
                  </a:outerShdw>
                </a:effectLst>
              </a:rPr>
            </a:br>
            <a:r>
              <a:rPr lang="en-US" sz="2200" b="1">
                <a:solidFill>
                  <a:srgbClr val="FF9900"/>
                </a:solidFill>
                <a:effectLst>
                  <a:outerShdw blurRad="38100" dist="38100" dir="2700000" algn="tl">
                    <a:srgbClr val="C0C0C0"/>
                  </a:outerShdw>
                </a:effectLst>
              </a:rPr>
              <a:t>     </a:t>
            </a:r>
            <a:r>
              <a:rPr lang="en-US" sz="2200" b="1" i="1">
                <a:solidFill>
                  <a:srgbClr val="FF9900"/>
                </a:solidFill>
                <a:effectLst>
                  <a:outerShdw blurRad="38100" dist="38100" dir="2700000" algn="tl">
                    <a:srgbClr val="C0C0C0"/>
                  </a:outerShdw>
                </a:effectLst>
              </a:rPr>
              <a:t>Science Scope</a:t>
            </a:r>
            <a:r>
              <a:rPr lang="en-US" sz="2200" b="1">
                <a:solidFill>
                  <a:srgbClr val="FF9900"/>
                </a:solidFill>
                <a:effectLst>
                  <a:outerShdw blurRad="38100" dist="38100" dir="2700000" algn="tl">
                    <a:srgbClr val="C0C0C0"/>
                  </a:outerShdw>
                </a:effectLst>
              </a:rPr>
              <a:t> 37:51-60.</a:t>
            </a:r>
            <a:r>
              <a:rPr lang="en-US" sz="2200" b="1"/>
              <a:t> </a:t>
            </a:r>
          </a:p>
          <a:p>
            <a:pPr>
              <a:spcBef>
                <a:spcPct val="50000"/>
              </a:spcBef>
              <a:defRPr/>
            </a:pPr>
            <a:r>
              <a:rPr lang="en-US" sz="3000">
                <a:solidFill>
                  <a:srgbClr val="6699FF"/>
                </a:solidFill>
                <a:effectLst>
                  <a:outerShdw blurRad="38100" dist="38100" dir="2700000" algn="tl">
                    <a:srgbClr val="C0C0C0"/>
                  </a:outerShdw>
                </a:effectLst>
                <a:latin typeface="Arial Black" pitchFamily="34" charset="0"/>
              </a:rPr>
              <a:t>Originally developed for</a:t>
            </a:r>
            <a:br>
              <a:rPr lang="en-US" sz="3000">
                <a:solidFill>
                  <a:srgbClr val="6699FF"/>
                </a:solidFill>
                <a:effectLst>
                  <a:outerShdw blurRad="38100" dist="38100" dir="2700000" algn="tl">
                    <a:srgbClr val="C0C0C0"/>
                  </a:outerShdw>
                </a:effectLst>
                <a:latin typeface="Arial Black" pitchFamily="34" charset="0"/>
              </a:rPr>
            </a:br>
            <a:r>
              <a:rPr lang="en-US" sz="3000">
                <a:solidFill>
                  <a:srgbClr val="6699FF"/>
                </a:solidFill>
                <a:effectLst>
                  <a:outerShdw blurRad="38100" dist="38100" dir="2700000" algn="tl">
                    <a:srgbClr val="C0C0C0"/>
                  </a:outerShdw>
                </a:effectLst>
                <a:latin typeface="Arial Black" pitchFamily="34" charset="0"/>
              </a:rPr>
              <a:t>middle school, but easily</a:t>
            </a:r>
            <a:br>
              <a:rPr lang="en-US" sz="3000">
                <a:solidFill>
                  <a:srgbClr val="6699FF"/>
                </a:solidFill>
                <a:effectLst>
                  <a:outerShdw blurRad="38100" dist="38100" dir="2700000" algn="tl">
                    <a:srgbClr val="C0C0C0"/>
                  </a:outerShdw>
                </a:effectLst>
                <a:latin typeface="Arial Black" pitchFamily="34" charset="0"/>
              </a:rPr>
            </a:br>
            <a:r>
              <a:rPr lang="en-US" sz="3000">
                <a:solidFill>
                  <a:srgbClr val="6699FF"/>
                </a:solidFill>
                <a:effectLst>
                  <a:outerShdw blurRad="38100" dist="38100" dir="2700000" algn="tl">
                    <a:srgbClr val="C0C0C0"/>
                  </a:outerShdw>
                </a:effectLst>
                <a:latin typeface="Arial Black" pitchFamily="34" charset="0"/>
              </a:rPr>
              <a:t>scaled up to high school</a:t>
            </a:r>
            <a:br>
              <a:rPr lang="en-US" sz="3000">
                <a:solidFill>
                  <a:srgbClr val="6699FF"/>
                </a:solidFill>
                <a:effectLst>
                  <a:outerShdw blurRad="38100" dist="38100" dir="2700000" algn="tl">
                    <a:srgbClr val="C0C0C0"/>
                  </a:outerShdw>
                </a:effectLst>
                <a:latin typeface="Arial Black" pitchFamily="34" charset="0"/>
              </a:rPr>
            </a:br>
            <a:r>
              <a:rPr lang="en-US" sz="3000">
                <a:solidFill>
                  <a:srgbClr val="6699FF"/>
                </a:solidFill>
                <a:effectLst>
                  <a:outerShdw blurRad="38100" dist="38100" dir="2700000" algn="tl">
                    <a:srgbClr val="C0C0C0"/>
                  </a:outerShdw>
                </a:effectLst>
                <a:latin typeface="Arial Black" pitchFamily="34" charset="0"/>
              </a:rPr>
              <a:t>and college</a:t>
            </a:r>
          </a:p>
        </p:txBody>
      </p:sp>
      <p:pic>
        <p:nvPicPr>
          <p:cNvPr id="30724" name="Picture 7"/>
          <p:cNvPicPr>
            <a:picLocks noChangeAspect="1" noChangeArrowheads="1"/>
          </p:cNvPicPr>
          <p:nvPr/>
        </p:nvPicPr>
        <p:blipFill>
          <a:blip r:embed="rId3"/>
          <a:srcRect/>
          <a:stretch>
            <a:fillRect/>
          </a:stretch>
        </p:blipFill>
        <p:spPr bwMode="auto">
          <a:xfrm>
            <a:off x="5583238" y="2443163"/>
            <a:ext cx="3354387" cy="4252912"/>
          </a:xfrm>
          <a:prstGeom prst="rect">
            <a:avLst/>
          </a:prstGeom>
          <a:noFill/>
          <a:ln w="9525">
            <a:noFill/>
            <a:miter lim="800000"/>
            <a:headEnd/>
            <a:tailEnd/>
          </a:ln>
        </p:spPr>
      </p:pic>
      <p:sp>
        <p:nvSpPr>
          <p:cNvPr id="30725" name="Rectangle 3"/>
          <p:cNvSpPr>
            <a:spLocks noChangeArrowheads="1"/>
          </p:cNvSpPr>
          <p:nvPr/>
        </p:nvSpPr>
        <p:spPr bwMode="auto">
          <a:xfrm>
            <a:off x="0" y="1085850"/>
            <a:ext cx="9144000" cy="549275"/>
          </a:xfrm>
          <a:prstGeom prst="rect">
            <a:avLst/>
          </a:prstGeom>
          <a:noFill/>
          <a:ln w="9525">
            <a:noFill/>
            <a:miter lim="800000"/>
            <a:headEnd/>
            <a:tailEnd/>
          </a:ln>
        </p:spPr>
        <p:txBody>
          <a:bodyPr>
            <a:spAutoFit/>
          </a:bodyPr>
          <a:lstStyle/>
          <a:p>
            <a:pPr algn="r">
              <a:spcBef>
                <a:spcPct val="20000"/>
              </a:spcBef>
              <a:buClr>
                <a:schemeClr val="accent1"/>
              </a:buClr>
              <a:buFont typeface="Wingdings" pitchFamily="2" charset="2"/>
              <a:buNone/>
            </a:pPr>
            <a:r>
              <a:rPr lang="en-US" sz="3000">
                <a:latin typeface="Arial Black" pitchFamily="34" charset="0"/>
              </a:rPr>
              <a:t>An inquiry-based lesson to teach evolution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2"/>
          </p:nvPr>
        </p:nvSpPr>
        <p:spPr/>
        <p:txBody>
          <a:bodyPr/>
          <a:lstStyle/>
          <a:p>
            <a:pPr>
              <a:defRPr/>
            </a:pPr>
            <a:fld id="{E97E5890-7E6B-486A-A0F0-DEFE131C43A1}" type="slidenum">
              <a:rPr lang="en-US"/>
              <a:pPr>
                <a:defRPr/>
              </a:pPr>
              <a:t>20</a:t>
            </a:fld>
            <a:endParaRPr lang="en-US"/>
          </a:p>
        </p:txBody>
      </p:sp>
      <p:graphicFrame>
        <p:nvGraphicFramePr>
          <p:cNvPr id="41989" name="Object 5"/>
          <p:cNvGraphicFramePr>
            <a:graphicFrameLocks noChangeAspect="1"/>
          </p:cNvGraphicFramePr>
          <p:nvPr/>
        </p:nvGraphicFramePr>
        <p:xfrm>
          <a:off x="131763" y="184150"/>
          <a:ext cx="8977312" cy="7197725"/>
        </p:xfrm>
        <a:graphic>
          <a:graphicData uri="http://schemas.openxmlformats.org/presentationml/2006/ole">
            <mc:AlternateContent xmlns:mc="http://schemas.openxmlformats.org/markup-compatibility/2006">
              <mc:Choice xmlns:v="urn:schemas-microsoft-com:vml" Requires="v">
                <p:oleObj spid="_x0000_s41994" name="Microsoft Graph Chart" r:id="rId4" imgW="8972702" imgH="6420002" progId="MSGraph.Chart.8">
                  <p:embed followColorScheme="full"/>
                </p:oleObj>
              </mc:Choice>
              <mc:Fallback>
                <p:oleObj name="Microsoft Graph Chart" r:id="rId4" imgW="8972702" imgH="6420002" progId="MSGraph.Chart.8">
                  <p:embed followColorScheme="full"/>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763" y="184150"/>
                        <a:ext cx="8977312" cy="719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1" name="Text Box 3"/>
          <p:cNvSpPr txBox="1">
            <a:spLocks noChangeArrowheads="1"/>
          </p:cNvSpPr>
          <p:nvPr/>
        </p:nvSpPr>
        <p:spPr bwMode="auto">
          <a:xfrm>
            <a:off x="2173288" y="90488"/>
            <a:ext cx="5486400" cy="519112"/>
          </a:xfrm>
          <a:prstGeom prst="rect">
            <a:avLst/>
          </a:prstGeom>
          <a:noFill/>
          <a:ln w="9525">
            <a:noFill/>
            <a:miter lim="800000"/>
            <a:headEnd/>
            <a:tailEnd/>
          </a:ln>
        </p:spPr>
        <p:txBody>
          <a:bodyPr>
            <a:spAutoFit/>
          </a:bodyPr>
          <a:lstStyle/>
          <a:p>
            <a:pPr eaLnBrk="0" hangingPunct="0">
              <a:spcBef>
                <a:spcPct val="50000"/>
              </a:spcBef>
            </a:pPr>
            <a:r>
              <a:rPr lang="en-US" sz="2800" b="1"/>
              <a:t>Revolutions/Day on days 5 + 6</a:t>
            </a:r>
          </a:p>
        </p:txBody>
      </p:sp>
      <p:sp>
        <p:nvSpPr>
          <p:cNvPr id="41992" name="Text Box 4"/>
          <p:cNvSpPr txBox="1">
            <a:spLocks noChangeArrowheads="1"/>
          </p:cNvSpPr>
          <p:nvPr/>
        </p:nvSpPr>
        <p:spPr bwMode="auto">
          <a:xfrm>
            <a:off x="5818188" y="1919288"/>
            <a:ext cx="1458912" cy="457200"/>
          </a:xfrm>
          <a:prstGeom prst="rect">
            <a:avLst/>
          </a:prstGeom>
          <a:noFill/>
          <a:ln w="9525">
            <a:noFill/>
            <a:miter lim="800000"/>
            <a:headEnd/>
            <a:tailEnd/>
          </a:ln>
        </p:spPr>
        <p:txBody>
          <a:bodyPr>
            <a:spAutoFit/>
          </a:bodyPr>
          <a:lstStyle/>
          <a:p>
            <a:pPr eaLnBrk="0" hangingPunct="0">
              <a:spcBef>
                <a:spcPct val="50000"/>
              </a:spcBef>
            </a:pPr>
            <a:r>
              <a:rPr lang="en-US" sz="2400" b="1">
                <a:solidFill>
                  <a:srgbClr val="FF0000"/>
                </a:solidFill>
              </a:rPr>
              <a:t>Selected</a:t>
            </a:r>
          </a:p>
        </p:txBody>
      </p:sp>
      <p:sp>
        <p:nvSpPr>
          <p:cNvPr id="41993" name="Rectangle 5"/>
          <p:cNvSpPr>
            <a:spLocks noChangeArrowheads="1"/>
          </p:cNvSpPr>
          <p:nvPr/>
        </p:nvSpPr>
        <p:spPr bwMode="auto">
          <a:xfrm>
            <a:off x="5640388" y="4164013"/>
            <a:ext cx="1266825" cy="457200"/>
          </a:xfrm>
          <a:prstGeom prst="rect">
            <a:avLst/>
          </a:prstGeom>
          <a:noFill/>
          <a:ln w="9525">
            <a:noFill/>
            <a:miter lim="800000"/>
            <a:headEnd/>
            <a:tailEnd/>
          </a:ln>
        </p:spPr>
        <p:txBody>
          <a:bodyPr wrap="none">
            <a:spAutoFit/>
          </a:bodyPr>
          <a:lstStyle/>
          <a:p>
            <a:pPr eaLnBrk="0" hangingPunct="0">
              <a:spcBef>
                <a:spcPct val="50000"/>
              </a:spcBef>
            </a:pPr>
            <a:r>
              <a:rPr lang="en-US" sz="2400" b="1">
                <a:solidFill>
                  <a:srgbClr val="0000CC"/>
                </a:solidFill>
              </a:rPr>
              <a:t>Control</a:t>
            </a:r>
          </a:p>
        </p:txBody>
      </p:sp>
      <p:sp>
        <p:nvSpPr>
          <p:cNvPr id="41994" name="Text Box 6"/>
          <p:cNvSpPr txBox="1">
            <a:spLocks noChangeArrowheads="1"/>
          </p:cNvSpPr>
          <p:nvPr/>
        </p:nvSpPr>
        <p:spPr bwMode="auto">
          <a:xfrm>
            <a:off x="1092200" y="6018213"/>
            <a:ext cx="8377238" cy="593725"/>
          </a:xfrm>
          <a:prstGeom prst="rect">
            <a:avLst/>
          </a:prstGeom>
          <a:solidFill>
            <a:schemeClr val="bg1"/>
          </a:solidFill>
          <a:ln w="9525">
            <a:noFill/>
            <a:miter lim="800000"/>
            <a:headEnd/>
            <a:tailEnd/>
          </a:ln>
        </p:spPr>
        <p:txBody>
          <a:bodyPr/>
          <a:lstStyle/>
          <a:p>
            <a:pPr eaLnBrk="0" hangingPunct="0">
              <a:lnSpc>
                <a:spcPct val="90000"/>
              </a:lnSpc>
            </a:pPr>
            <a:r>
              <a:rPr lang="en-US" sz="2400" b="1"/>
              <a:t>0      </a:t>
            </a:r>
            <a:r>
              <a:rPr lang="en-US" sz="2000" b="1"/>
              <a:t> </a:t>
            </a:r>
            <a:r>
              <a:rPr lang="en-US" sz="2400" b="1"/>
              <a:t>5      10    </a:t>
            </a:r>
            <a:r>
              <a:rPr lang="en-US" sz="1600" b="1"/>
              <a:t> </a:t>
            </a:r>
            <a:r>
              <a:rPr lang="en-US" sz="2400" b="1"/>
              <a:t>15     20    </a:t>
            </a:r>
            <a:r>
              <a:rPr lang="en-US" sz="2000" b="1"/>
              <a:t> </a:t>
            </a:r>
            <a:r>
              <a:rPr lang="en-US" sz="2400" b="1"/>
              <a:t>25    </a:t>
            </a:r>
            <a:r>
              <a:rPr lang="en-US" b="1"/>
              <a:t> </a:t>
            </a:r>
            <a:r>
              <a:rPr lang="en-US" sz="2400" b="1"/>
              <a:t>30     35    </a:t>
            </a:r>
            <a:r>
              <a:rPr lang="en-US" b="1"/>
              <a:t> </a:t>
            </a:r>
            <a:r>
              <a:rPr lang="en-US" sz="2400" b="1"/>
              <a:t>40    </a:t>
            </a:r>
            <a:r>
              <a:rPr lang="en-US" sz="1600" b="1"/>
              <a:t> </a:t>
            </a:r>
            <a:r>
              <a:rPr lang="en-US" sz="2400" b="1"/>
              <a:t>45     50</a:t>
            </a:r>
          </a:p>
        </p:txBody>
      </p:sp>
      <p:sp>
        <p:nvSpPr>
          <p:cNvPr id="41995" name="Text Box 7"/>
          <p:cNvSpPr txBox="1">
            <a:spLocks noChangeArrowheads="1"/>
          </p:cNvSpPr>
          <p:nvPr/>
        </p:nvSpPr>
        <p:spPr bwMode="auto">
          <a:xfrm>
            <a:off x="3733800" y="6307138"/>
            <a:ext cx="2895600" cy="519112"/>
          </a:xfrm>
          <a:prstGeom prst="rect">
            <a:avLst/>
          </a:prstGeom>
          <a:noFill/>
          <a:ln w="9525">
            <a:noFill/>
            <a:miter lim="800000"/>
            <a:headEnd/>
            <a:tailEnd/>
          </a:ln>
        </p:spPr>
        <p:txBody>
          <a:bodyPr>
            <a:spAutoFit/>
          </a:bodyPr>
          <a:lstStyle/>
          <a:p>
            <a:pPr eaLnBrk="0" hangingPunct="0">
              <a:spcBef>
                <a:spcPct val="50000"/>
              </a:spcBef>
            </a:pPr>
            <a:r>
              <a:rPr lang="en-US" sz="2800" b="1"/>
              <a:t>Generation</a:t>
            </a:r>
          </a:p>
        </p:txBody>
      </p:sp>
      <p:grpSp>
        <p:nvGrpSpPr>
          <p:cNvPr id="41996" name="Group 8"/>
          <p:cNvGrpSpPr>
            <a:grpSpLocks/>
          </p:cNvGrpSpPr>
          <p:nvPr/>
        </p:nvGrpSpPr>
        <p:grpSpPr bwMode="auto">
          <a:xfrm>
            <a:off x="1524000" y="1560513"/>
            <a:ext cx="1157288" cy="1157287"/>
            <a:chOff x="960" y="1287"/>
            <a:chExt cx="729" cy="729"/>
          </a:xfrm>
        </p:grpSpPr>
        <p:sp>
          <p:nvSpPr>
            <p:cNvPr id="42000" name="Oval 9"/>
            <p:cNvSpPr>
              <a:spLocks noChangeArrowheads="1"/>
            </p:cNvSpPr>
            <p:nvPr/>
          </p:nvSpPr>
          <p:spPr bwMode="auto">
            <a:xfrm>
              <a:off x="960" y="1555"/>
              <a:ext cx="461" cy="461"/>
            </a:xfrm>
            <a:prstGeom prst="ellipse">
              <a:avLst/>
            </a:prstGeom>
            <a:solidFill>
              <a:schemeClr val="bg1"/>
            </a:solidFill>
            <a:ln w="76200">
              <a:solidFill>
                <a:srgbClr val="000066"/>
              </a:solidFill>
              <a:round/>
              <a:headEnd/>
              <a:tailEnd/>
            </a:ln>
          </p:spPr>
          <p:txBody>
            <a:bodyPr wrap="none" anchor="ctr"/>
            <a:lstStyle/>
            <a:p>
              <a:pPr algn="ctr" eaLnBrk="0" hangingPunct="0"/>
              <a:endParaRPr lang="en-US" sz="2400">
                <a:solidFill>
                  <a:srgbClr val="CC0066"/>
                </a:solidFill>
                <a:latin typeface="Times New Roman" pitchFamily="18" charset="0"/>
              </a:endParaRPr>
            </a:p>
          </p:txBody>
        </p:sp>
        <p:sp>
          <p:nvSpPr>
            <p:cNvPr id="42001" name="Line 10"/>
            <p:cNvSpPr>
              <a:spLocks noChangeShapeType="1"/>
            </p:cNvSpPr>
            <p:nvPr/>
          </p:nvSpPr>
          <p:spPr bwMode="auto">
            <a:xfrm flipH="1">
              <a:off x="1344" y="1287"/>
              <a:ext cx="345" cy="345"/>
            </a:xfrm>
            <a:prstGeom prst="line">
              <a:avLst/>
            </a:prstGeom>
            <a:noFill/>
            <a:ln w="76200">
              <a:solidFill>
                <a:srgbClr val="000066"/>
              </a:solidFill>
              <a:round/>
              <a:headEnd/>
              <a:tailEnd/>
            </a:ln>
          </p:spPr>
          <p:txBody>
            <a:bodyPr wrap="none" anchor="ctr"/>
            <a:lstStyle/>
            <a:p>
              <a:endParaRPr lang="en-US"/>
            </a:p>
          </p:txBody>
        </p:sp>
        <p:sp>
          <p:nvSpPr>
            <p:cNvPr id="42002" name="Line 11"/>
            <p:cNvSpPr>
              <a:spLocks noChangeShapeType="1"/>
            </p:cNvSpPr>
            <p:nvPr/>
          </p:nvSpPr>
          <p:spPr bwMode="auto">
            <a:xfrm flipH="1">
              <a:off x="1387" y="1295"/>
              <a:ext cx="288" cy="0"/>
            </a:xfrm>
            <a:prstGeom prst="line">
              <a:avLst/>
            </a:prstGeom>
            <a:noFill/>
            <a:ln w="76200">
              <a:solidFill>
                <a:srgbClr val="000066"/>
              </a:solidFill>
              <a:round/>
              <a:headEnd/>
              <a:tailEnd/>
            </a:ln>
          </p:spPr>
          <p:txBody>
            <a:bodyPr wrap="none" anchor="ctr"/>
            <a:lstStyle/>
            <a:p>
              <a:endParaRPr lang="en-US"/>
            </a:p>
          </p:txBody>
        </p:sp>
        <p:sp>
          <p:nvSpPr>
            <p:cNvPr id="42003" name="Line 12"/>
            <p:cNvSpPr>
              <a:spLocks noChangeShapeType="1"/>
            </p:cNvSpPr>
            <p:nvPr/>
          </p:nvSpPr>
          <p:spPr bwMode="auto">
            <a:xfrm>
              <a:off x="1681" y="1307"/>
              <a:ext cx="0" cy="288"/>
            </a:xfrm>
            <a:prstGeom prst="line">
              <a:avLst/>
            </a:prstGeom>
            <a:noFill/>
            <a:ln w="76200">
              <a:solidFill>
                <a:srgbClr val="000066"/>
              </a:solidFill>
              <a:round/>
              <a:headEnd/>
              <a:tailEnd/>
            </a:ln>
          </p:spPr>
          <p:txBody>
            <a:bodyPr wrap="none" anchor="ctr"/>
            <a:lstStyle/>
            <a:p>
              <a:endParaRPr lang="en-US"/>
            </a:p>
          </p:txBody>
        </p:sp>
      </p:grpSp>
      <p:sp>
        <p:nvSpPr>
          <p:cNvPr id="41997" name="Text Box 13"/>
          <p:cNvSpPr txBox="1">
            <a:spLocks noChangeArrowheads="1"/>
          </p:cNvSpPr>
          <p:nvPr/>
        </p:nvSpPr>
        <p:spPr bwMode="auto">
          <a:xfrm>
            <a:off x="-14288" y="6616700"/>
            <a:ext cx="1196976" cy="244475"/>
          </a:xfrm>
          <a:prstGeom prst="rect">
            <a:avLst/>
          </a:prstGeom>
          <a:noFill/>
          <a:ln w="9525">
            <a:noFill/>
            <a:miter lim="800000"/>
            <a:headEnd/>
            <a:tailEnd/>
          </a:ln>
        </p:spPr>
        <p:txBody>
          <a:bodyPr>
            <a:spAutoFit/>
          </a:bodyPr>
          <a:lstStyle/>
          <a:p>
            <a:pPr eaLnBrk="0" hangingPunct="0">
              <a:spcBef>
                <a:spcPct val="50000"/>
              </a:spcBef>
            </a:pPr>
            <a:r>
              <a:rPr lang="en-US" sz="1000">
                <a:latin typeface="Times New Roman" pitchFamily="18" charset="0"/>
              </a:rPr>
              <a:t>14MRUN56.DSF</a:t>
            </a:r>
          </a:p>
        </p:txBody>
      </p:sp>
      <p:sp>
        <p:nvSpPr>
          <p:cNvPr id="41998" name="Text Box 14"/>
          <p:cNvSpPr txBox="1">
            <a:spLocks noChangeArrowheads="1"/>
          </p:cNvSpPr>
          <p:nvPr/>
        </p:nvSpPr>
        <p:spPr bwMode="auto">
          <a:xfrm>
            <a:off x="1393825" y="681038"/>
            <a:ext cx="1773238" cy="593725"/>
          </a:xfrm>
          <a:prstGeom prst="rect">
            <a:avLst/>
          </a:prstGeom>
          <a:solidFill>
            <a:schemeClr val="bg1"/>
          </a:solidFill>
          <a:ln w="12700">
            <a:solidFill>
              <a:schemeClr val="tx1"/>
            </a:solidFill>
            <a:miter lim="800000"/>
            <a:headEnd/>
            <a:tailEnd/>
          </a:ln>
        </p:spPr>
        <p:txBody>
          <a:bodyPr rIns="0">
            <a:spAutoFit/>
          </a:bodyPr>
          <a:lstStyle/>
          <a:p>
            <a:pPr eaLnBrk="0" hangingPunct="0">
              <a:spcBef>
                <a:spcPct val="50000"/>
              </a:spcBef>
            </a:pPr>
            <a:r>
              <a:rPr lang="en-US" sz="1600" b="1"/>
              <a:t>Wheel Circum-</a:t>
            </a:r>
            <a:br>
              <a:rPr lang="en-US" sz="1600" b="1"/>
            </a:br>
            <a:r>
              <a:rPr lang="en-US" sz="1600" b="1"/>
              <a:t>ference = 1.12 m</a:t>
            </a:r>
          </a:p>
        </p:txBody>
      </p:sp>
      <p:sp>
        <p:nvSpPr>
          <p:cNvPr id="41999" name="Text Box 15"/>
          <p:cNvSpPr txBox="1">
            <a:spLocks noChangeArrowheads="1"/>
          </p:cNvSpPr>
          <p:nvPr/>
        </p:nvSpPr>
        <p:spPr bwMode="auto">
          <a:xfrm>
            <a:off x="3448050" y="685800"/>
            <a:ext cx="5492750" cy="1025525"/>
          </a:xfrm>
          <a:prstGeom prst="rect">
            <a:avLst/>
          </a:prstGeom>
          <a:solidFill>
            <a:srgbClr val="FFFF00">
              <a:alpha val="56078"/>
            </a:srgbClr>
          </a:solidFill>
          <a:ln w="19050">
            <a:solidFill>
              <a:schemeClr val="tx1"/>
            </a:solidFill>
            <a:miter lim="800000"/>
            <a:headEnd/>
            <a:tailEnd/>
          </a:ln>
        </p:spPr>
        <p:txBody>
          <a:bodyPr rIns="0">
            <a:spAutoFit/>
          </a:bodyPr>
          <a:lstStyle/>
          <a:p>
            <a:pPr eaLnBrk="0" hangingPunct="0">
              <a:spcBef>
                <a:spcPct val="50000"/>
              </a:spcBef>
            </a:pPr>
            <a:r>
              <a:rPr lang="en-US" sz="2000" b="1" i="1"/>
              <a:t>Males always tend to run less than females, but the differences between selected and control are the same as in females.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999"/>
                                        </p:tgtEl>
                                        <p:attrNameLst>
                                          <p:attrName>style.visibility</p:attrName>
                                        </p:attrNameLst>
                                      </p:cBhvr>
                                      <p:to>
                                        <p:strVal val="visible"/>
                                      </p:to>
                                    </p:set>
                                    <p:anim calcmode="lin" valueType="num">
                                      <p:cBhvr additive="base">
                                        <p:cTn id="7" dur="500" fill="hold"/>
                                        <p:tgtEl>
                                          <p:spTgt spid="41999"/>
                                        </p:tgtEl>
                                        <p:attrNameLst>
                                          <p:attrName>ppt_x</p:attrName>
                                        </p:attrNameLst>
                                      </p:cBhvr>
                                      <p:tavLst>
                                        <p:tav tm="0">
                                          <p:val>
                                            <p:strVal val="1+#ppt_w/2"/>
                                          </p:val>
                                        </p:tav>
                                        <p:tav tm="100000">
                                          <p:val>
                                            <p:strVal val="#ppt_x"/>
                                          </p:val>
                                        </p:tav>
                                      </p:tavLst>
                                    </p:anim>
                                    <p:anim calcmode="lin" valueType="num">
                                      <p:cBhvr additive="base">
                                        <p:cTn id="8" dur="500" fill="hold"/>
                                        <p:tgtEl>
                                          <p:spTgt spid="419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F5C87329-7D4E-4BFF-8B66-0C21720F3147}" type="slidenum">
              <a:rPr lang="en-US"/>
              <a:pPr>
                <a:defRPr/>
              </a:pPr>
              <a:t>21</a:t>
            </a:fld>
            <a:endParaRPr lang="en-US"/>
          </a:p>
        </p:txBody>
      </p:sp>
      <p:sp>
        <p:nvSpPr>
          <p:cNvPr id="44034" name="Text Box 2"/>
          <p:cNvSpPr txBox="1">
            <a:spLocks noChangeArrowheads="1"/>
          </p:cNvSpPr>
          <p:nvPr/>
        </p:nvSpPr>
        <p:spPr bwMode="auto">
          <a:xfrm>
            <a:off x="533400" y="1905000"/>
            <a:ext cx="8370888" cy="4186238"/>
          </a:xfrm>
          <a:prstGeom prst="rect">
            <a:avLst/>
          </a:prstGeom>
          <a:noFill/>
          <a:ln w="9525">
            <a:noFill/>
            <a:miter lim="800000"/>
            <a:headEnd/>
            <a:tailEnd/>
          </a:ln>
          <a:effectLst/>
        </p:spPr>
        <p:txBody>
          <a:bodyPr>
            <a:spAutoFit/>
          </a:bodyPr>
          <a:lstStyle/>
          <a:p>
            <a:pPr eaLnBrk="0" hangingPunct="0">
              <a:spcBef>
                <a:spcPct val="50000"/>
              </a:spcBef>
              <a:defRPr/>
            </a:pPr>
            <a:r>
              <a:rPr lang="en-US" sz="3200" b="1" dirty="0">
                <a:solidFill>
                  <a:srgbClr val="FF0000"/>
                </a:solidFill>
                <a:effectLst>
                  <a:outerShdw blurRad="38100" dist="38100" dir="2700000" algn="tl">
                    <a:srgbClr val="C0C0C0"/>
                  </a:outerShdw>
                </a:effectLst>
                <a:cs typeface="+mn-cs"/>
              </a:rPr>
              <a:t>Show movie that accompanies:</a:t>
            </a:r>
          </a:p>
          <a:p>
            <a:pPr eaLnBrk="0" hangingPunct="0">
              <a:spcBef>
                <a:spcPct val="50000"/>
              </a:spcBef>
              <a:defRPr/>
            </a:pPr>
            <a:r>
              <a:rPr lang="en-US" sz="2400" dirty="0">
                <a:cs typeface="+mn-cs"/>
              </a:rPr>
              <a:t>Girard, I., M. W. </a:t>
            </a:r>
            <a:r>
              <a:rPr lang="en-US" sz="2400" dirty="0" err="1">
                <a:cs typeface="+mn-cs"/>
              </a:rPr>
              <a:t>McAleer</a:t>
            </a:r>
            <a:r>
              <a:rPr lang="en-US" sz="2400" dirty="0">
                <a:cs typeface="+mn-cs"/>
              </a:rPr>
              <a:t>, J. S. Rhodes, and T. Garland, Jr. 2001. Selection for high voluntary wheel running increases intermittency in house mice (</a:t>
            </a:r>
            <a:r>
              <a:rPr lang="en-US" sz="2400" i="1" dirty="0" err="1">
                <a:cs typeface="+mn-cs"/>
              </a:rPr>
              <a:t>Mus</a:t>
            </a:r>
            <a:r>
              <a:rPr lang="en-US" sz="2400" i="1" dirty="0">
                <a:cs typeface="+mn-cs"/>
              </a:rPr>
              <a:t> </a:t>
            </a:r>
            <a:r>
              <a:rPr lang="en-US" sz="2400" i="1" dirty="0" err="1">
                <a:cs typeface="+mn-cs"/>
              </a:rPr>
              <a:t>domesticus</a:t>
            </a:r>
            <a:r>
              <a:rPr lang="en-US" sz="2400" dirty="0">
                <a:cs typeface="+mn-cs"/>
              </a:rPr>
              <a:t>).</a:t>
            </a:r>
            <a:br>
              <a:rPr lang="en-US" sz="2400" dirty="0">
                <a:cs typeface="+mn-cs"/>
              </a:rPr>
            </a:br>
            <a:r>
              <a:rPr lang="en-US" sz="2400" dirty="0">
                <a:cs typeface="+mn-cs"/>
              </a:rPr>
              <a:t>Journal of Experimental Biology 204:4311-4320.</a:t>
            </a:r>
          </a:p>
          <a:p>
            <a:pPr eaLnBrk="0" hangingPunct="0">
              <a:spcBef>
                <a:spcPct val="50000"/>
              </a:spcBef>
              <a:defRPr/>
            </a:pPr>
            <a:endParaRPr lang="en-US" sz="2400" dirty="0">
              <a:cs typeface="+mn-cs"/>
            </a:endParaRPr>
          </a:p>
          <a:p>
            <a:pPr eaLnBrk="0" hangingPunct="0">
              <a:spcBef>
                <a:spcPct val="50000"/>
              </a:spcBef>
              <a:defRPr/>
            </a:pPr>
            <a:endParaRPr lang="en-US" sz="2000" u="sng" dirty="0">
              <a:solidFill>
                <a:srgbClr val="0000FF"/>
              </a:solidFill>
              <a:cs typeface="+mn-cs"/>
            </a:endParaRPr>
          </a:p>
          <a:p>
            <a:pPr eaLnBrk="0" hangingPunct="0">
              <a:spcBef>
                <a:spcPct val="50000"/>
              </a:spcBef>
              <a:defRPr/>
            </a:pPr>
            <a:endParaRPr lang="en-US" sz="2000" u="sng" dirty="0">
              <a:solidFill>
                <a:srgbClr val="0000FF"/>
              </a:solidFill>
              <a:cs typeface="+mn-cs"/>
            </a:endParaRPr>
          </a:p>
          <a:p>
            <a:pPr eaLnBrk="0" hangingPunct="0">
              <a:spcBef>
                <a:spcPct val="50000"/>
              </a:spcBef>
              <a:defRPr/>
            </a:pPr>
            <a:endParaRPr lang="en-US" sz="2000" u="sng" dirty="0">
              <a:solidFill>
                <a:srgbClr val="0000FF"/>
              </a:solidFill>
              <a:cs typeface="+mn-cs"/>
            </a:endParaRPr>
          </a:p>
        </p:txBody>
      </p:sp>
      <p:sp>
        <p:nvSpPr>
          <p:cNvPr id="61443" name="Rectangle 2"/>
          <p:cNvSpPr>
            <a:spLocks noChangeArrowheads="1"/>
          </p:cNvSpPr>
          <p:nvPr/>
        </p:nvSpPr>
        <p:spPr bwMode="auto">
          <a:xfrm>
            <a:off x="1447800" y="4495800"/>
            <a:ext cx="5943600" cy="369888"/>
          </a:xfrm>
          <a:prstGeom prst="rect">
            <a:avLst/>
          </a:prstGeom>
          <a:noFill/>
          <a:ln w="9525">
            <a:noFill/>
            <a:miter lim="800000"/>
            <a:headEnd/>
            <a:tailEnd/>
          </a:ln>
        </p:spPr>
        <p:txBody>
          <a:bodyPr>
            <a:spAutoFit/>
          </a:bodyPr>
          <a:lstStyle/>
          <a:p>
            <a:r>
              <a:rPr lang="en-US">
                <a:hlinkClick r:id="rId3"/>
              </a:rPr>
              <a:t>http://www.youtube.com/watch?v=RuqhC7g_XP0</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2"/>
          </p:nvPr>
        </p:nvSpPr>
        <p:spPr/>
        <p:txBody>
          <a:bodyPr/>
          <a:lstStyle/>
          <a:p>
            <a:pPr>
              <a:defRPr/>
            </a:pPr>
            <a:fld id="{CBBE836E-DB89-46A7-A46B-BB15E666B471}" type="slidenum">
              <a:rPr lang="en-US"/>
              <a:pPr>
                <a:defRPr/>
              </a:pPr>
              <a:t>22</a:t>
            </a:fld>
            <a:endParaRPr lang="en-US"/>
          </a:p>
        </p:txBody>
      </p:sp>
      <p:sp>
        <p:nvSpPr>
          <p:cNvPr id="63490" name="Rectangle 2"/>
          <p:cNvSpPr>
            <a:spLocks noGrp="1" noChangeArrowheads="1"/>
          </p:cNvSpPr>
          <p:nvPr>
            <p:ph type="title"/>
          </p:nvPr>
        </p:nvSpPr>
        <p:spPr>
          <a:xfrm>
            <a:off x="190500" y="381000"/>
            <a:ext cx="9067800" cy="1143000"/>
          </a:xfrm>
        </p:spPr>
        <p:txBody>
          <a:bodyPr/>
          <a:lstStyle/>
          <a:p>
            <a:pPr eaLnBrk="1" hangingPunct="1"/>
            <a:r>
              <a:rPr lang="en-US" sz="3300">
                <a:latin typeface="Arial Black" pitchFamily="34" charset="0"/>
              </a:rPr>
              <a:t>We provide photographs of actual research specimens used to publish scientific papers: this is real science!</a:t>
            </a:r>
          </a:p>
        </p:txBody>
      </p:sp>
      <p:pic>
        <p:nvPicPr>
          <p:cNvPr id="63491" name="Picture 3" descr="C14001RF_f_1"/>
          <p:cNvPicPr>
            <a:picLocks noGrp="1" noChangeAspect="1" noChangeArrowheads="1"/>
          </p:cNvPicPr>
          <p:nvPr>
            <p:ph sz="half" idx="1"/>
          </p:nvPr>
        </p:nvPicPr>
        <p:blipFill>
          <a:blip r:embed="rId2"/>
          <a:srcRect/>
          <a:stretch>
            <a:fillRect/>
          </a:stretch>
        </p:blipFill>
        <p:spPr>
          <a:xfrm>
            <a:off x="762000" y="2057400"/>
            <a:ext cx="3394075" cy="4525963"/>
          </a:xfrm>
        </p:spPr>
      </p:pic>
      <p:pic>
        <p:nvPicPr>
          <p:cNvPr id="63492" name="Picture 4" descr="C14001LF_f_1"/>
          <p:cNvPicPr>
            <a:picLocks noGrp="1" noChangeAspect="1" noChangeArrowheads="1"/>
          </p:cNvPicPr>
          <p:nvPr>
            <p:ph sz="half" idx="2"/>
          </p:nvPr>
        </p:nvPicPr>
        <p:blipFill>
          <a:blip r:embed="rId3"/>
          <a:srcRect/>
          <a:stretch>
            <a:fillRect/>
          </a:stretch>
        </p:blipFill>
        <p:spPr>
          <a:xfrm>
            <a:off x="5181600" y="2057400"/>
            <a:ext cx="3394075" cy="45259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2"/>
          </p:nvPr>
        </p:nvSpPr>
        <p:spPr/>
        <p:txBody>
          <a:bodyPr/>
          <a:lstStyle/>
          <a:p>
            <a:pPr>
              <a:defRPr/>
            </a:pPr>
            <a:fld id="{09F63C61-4EF1-4D37-931E-96AF6156CD43}" type="slidenum">
              <a:rPr lang="en-US"/>
              <a:pPr>
                <a:defRPr/>
              </a:pPr>
              <a:t>23</a:t>
            </a:fld>
            <a:endParaRPr lang="en-US"/>
          </a:p>
        </p:txBody>
      </p:sp>
      <p:sp>
        <p:nvSpPr>
          <p:cNvPr id="64514" name="Rectangle 2"/>
          <p:cNvSpPr>
            <a:spLocks noChangeArrowheads="1"/>
          </p:cNvSpPr>
          <p:nvPr/>
        </p:nvSpPr>
        <p:spPr bwMode="auto">
          <a:xfrm>
            <a:off x="1930400" y="309563"/>
            <a:ext cx="4735513" cy="762000"/>
          </a:xfrm>
          <a:prstGeom prst="rect">
            <a:avLst/>
          </a:prstGeom>
          <a:noFill/>
          <a:ln w="9525">
            <a:noFill/>
            <a:miter lim="800000"/>
            <a:headEnd/>
            <a:tailEnd/>
          </a:ln>
        </p:spPr>
        <p:txBody>
          <a:bodyPr anchor="b">
            <a:spAutoFit/>
          </a:bodyPr>
          <a:lstStyle/>
          <a:p>
            <a:pPr algn="r"/>
            <a:r>
              <a:rPr lang="en-US" sz="4400">
                <a:solidFill>
                  <a:schemeClr val="tx2"/>
                </a:solidFill>
                <a:latin typeface="Arial Black" pitchFamily="34" charset="0"/>
              </a:rPr>
              <a:t>"Born To Run"</a:t>
            </a:r>
          </a:p>
        </p:txBody>
      </p:sp>
      <p:sp>
        <p:nvSpPr>
          <p:cNvPr id="122883" name="Text Box 4"/>
          <p:cNvSpPr txBox="1">
            <a:spLocks noChangeArrowheads="1"/>
          </p:cNvSpPr>
          <p:nvPr/>
        </p:nvSpPr>
        <p:spPr bwMode="auto">
          <a:xfrm>
            <a:off x="1052513" y="2797175"/>
            <a:ext cx="7491412" cy="2563813"/>
          </a:xfrm>
          <a:prstGeom prst="rect">
            <a:avLst/>
          </a:prstGeom>
          <a:noFill/>
          <a:ln w="9525">
            <a:noFill/>
            <a:miter lim="800000"/>
            <a:headEnd/>
            <a:tailEnd/>
          </a:ln>
        </p:spPr>
        <p:txBody>
          <a:bodyPr>
            <a:spAutoFit/>
          </a:bodyPr>
          <a:lstStyle/>
          <a:p>
            <a:pPr>
              <a:spcBef>
                <a:spcPct val="50000"/>
              </a:spcBef>
              <a:defRPr/>
            </a:pPr>
            <a:r>
              <a:rPr lang="en-US" sz="3600" b="1">
                <a:effectLst>
                  <a:outerShdw blurRad="38100" dist="38100" dir="2700000" algn="tl">
                    <a:srgbClr val="C0C0C0"/>
                  </a:outerShdw>
                </a:effectLst>
              </a:rPr>
              <a:t>… makes use of those photos …</a:t>
            </a:r>
          </a:p>
          <a:p>
            <a:pPr>
              <a:spcBef>
                <a:spcPct val="50000"/>
              </a:spcBef>
              <a:defRPr/>
            </a:pPr>
            <a:r>
              <a:rPr lang="en-US" sz="3600" b="1">
                <a:effectLst>
                  <a:outerShdw blurRad="38100" dist="38100" dir="2700000" algn="tl">
                    <a:srgbClr val="C0C0C0"/>
                  </a:outerShdw>
                </a:effectLst>
              </a:rPr>
              <a:t>… after first </a:t>
            </a:r>
            <a:r>
              <a:rPr lang="en-US" sz="3600" b="1">
                <a:solidFill>
                  <a:schemeClr val="folHlink"/>
                </a:solidFill>
                <a:effectLst>
                  <a:outerShdw blurRad="38100" dist="38100" dir="2700000" algn="tl">
                    <a:srgbClr val="C0C0C0"/>
                  </a:outerShdw>
                </a:effectLst>
              </a:rPr>
              <a:t>introducing</a:t>
            </a:r>
            <a:r>
              <a:rPr lang="en-US" sz="3600" b="1">
                <a:effectLst>
                  <a:outerShdw blurRad="38100" dist="38100" dir="2700000" algn="tl">
                    <a:srgbClr val="C0C0C0"/>
                  </a:outerShdw>
                </a:effectLst>
              </a:rPr>
              <a:t> and </a:t>
            </a:r>
            <a:r>
              <a:rPr lang="en-US" sz="3600" b="1">
                <a:solidFill>
                  <a:schemeClr val="folHlink"/>
                </a:solidFill>
                <a:effectLst>
                  <a:outerShdw blurRad="38100" dist="38100" dir="2700000" algn="tl">
                    <a:srgbClr val="C0C0C0"/>
                  </a:outerShdw>
                </a:effectLst>
              </a:rPr>
              <a:t>motivating</a:t>
            </a:r>
            <a:r>
              <a:rPr lang="en-US" sz="3600" b="1">
                <a:effectLst>
                  <a:outerShdw blurRad="38100" dist="38100" dir="2700000" algn="tl">
                    <a:srgbClr val="C0C0C0"/>
                  </a:outerShdw>
                </a:effectLst>
              </a:rPr>
              <a:t> students to the subject material …</a:t>
            </a:r>
          </a:p>
        </p:txBody>
      </p:sp>
      <p:sp>
        <p:nvSpPr>
          <p:cNvPr id="64516" name="Rectangle 3"/>
          <p:cNvSpPr>
            <a:spLocks noChangeArrowheads="1"/>
          </p:cNvSpPr>
          <p:nvPr/>
        </p:nvSpPr>
        <p:spPr bwMode="auto">
          <a:xfrm>
            <a:off x="0" y="1085850"/>
            <a:ext cx="9144000" cy="549275"/>
          </a:xfrm>
          <a:prstGeom prst="rect">
            <a:avLst/>
          </a:prstGeom>
          <a:noFill/>
          <a:ln w="9525">
            <a:noFill/>
            <a:miter lim="800000"/>
            <a:headEnd/>
            <a:tailEnd/>
          </a:ln>
        </p:spPr>
        <p:txBody>
          <a:bodyPr>
            <a:spAutoFit/>
          </a:bodyPr>
          <a:lstStyle/>
          <a:p>
            <a:pPr algn="r">
              <a:spcBef>
                <a:spcPct val="20000"/>
              </a:spcBef>
              <a:buClr>
                <a:schemeClr val="accent1"/>
              </a:buClr>
              <a:buFont typeface="Wingdings" pitchFamily="2" charset="2"/>
              <a:buNone/>
            </a:pPr>
            <a:r>
              <a:rPr lang="en-US" sz="3000">
                <a:latin typeface="Arial Black" pitchFamily="34" charset="0"/>
              </a:rPr>
              <a:t>An inquiry-based lesson to teach evolution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sz="quarter" idx="12"/>
          </p:nvPr>
        </p:nvSpPr>
        <p:spPr/>
        <p:txBody>
          <a:bodyPr/>
          <a:lstStyle/>
          <a:p>
            <a:pPr>
              <a:defRPr/>
            </a:pPr>
            <a:fld id="{AD7F5BEA-BED4-46E3-A5E0-1D22C2C5C0A0}" type="slidenum">
              <a:rPr lang="en-US"/>
              <a:pPr>
                <a:defRPr/>
              </a:pPr>
              <a:t>24</a:t>
            </a:fld>
            <a:endParaRPr lang="en-US"/>
          </a:p>
        </p:txBody>
      </p:sp>
      <p:sp>
        <p:nvSpPr>
          <p:cNvPr id="66562" name="Rectangle 2"/>
          <p:cNvSpPr>
            <a:spLocks noGrp="1" noChangeArrowheads="1"/>
          </p:cNvSpPr>
          <p:nvPr>
            <p:ph type="title"/>
          </p:nvPr>
        </p:nvSpPr>
        <p:spPr>
          <a:xfrm>
            <a:off x="457200" y="457200"/>
            <a:ext cx="8229600" cy="1143000"/>
          </a:xfrm>
        </p:spPr>
        <p:txBody>
          <a:bodyPr/>
          <a:lstStyle/>
          <a:p>
            <a:pPr eaLnBrk="1" hangingPunct="1"/>
            <a:r>
              <a:rPr lang="en-US" sz="3400">
                <a:latin typeface="Arial Black" pitchFamily="34" charset="0"/>
              </a:rPr>
              <a:t>In general, how would the legs of a good runner be different from those of "regular" animals?</a:t>
            </a:r>
          </a:p>
        </p:txBody>
      </p:sp>
      <p:sp>
        <p:nvSpPr>
          <p:cNvPr id="66563" name="Rectangle 3"/>
          <p:cNvSpPr>
            <a:spLocks noGrp="1" noChangeArrowheads="1"/>
          </p:cNvSpPr>
          <p:nvPr>
            <p:ph type="body" idx="1"/>
          </p:nvPr>
        </p:nvSpPr>
        <p:spPr>
          <a:xfrm>
            <a:off x="304800" y="1933575"/>
            <a:ext cx="8229600" cy="4530725"/>
          </a:xfrm>
        </p:spPr>
        <p:txBody>
          <a:bodyPr/>
          <a:lstStyle/>
          <a:p>
            <a:pPr eaLnBrk="1" hangingPunct="1">
              <a:lnSpc>
                <a:spcPct val="90000"/>
              </a:lnSpc>
              <a:buClr>
                <a:schemeClr val="tx1"/>
              </a:buClr>
            </a:pPr>
            <a:r>
              <a:rPr lang="en-US" sz="2800"/>
              <a:t>True for other</a:t>
            </a:r>
            <a:br>
              <a:rPr lang="en-US" sz="2800"/>
            </a:br>
            <a:r>
              <a:rPr lang="en-US" sz="2800"/>
              <a:t>good runners?</a:t>
            </a:r>
          </a:p>
          <a:p>
            <a:pPr lvl="1" eaLnBrk="1" hangingPunct="1">
              <a:lnSpc>
                <a:spcPct val="90000"/>
              </a:lnSpc>
              <a:buClr>
                <a:schemeClr val="tx1"/>
              </a:buClr>
            </a:pPr>
            <a:r>
              <a:rPr lang="en-US" sz="2300">
                <a:hlinkClick r:id="rId3"/>
              </a:rPr>
              <a:t>Cat</a:t>
            </a:r>
            <a:endParaRPr lang="en-US" sz="2300"/>
          </a:p>
          <a:p>
            <a:pPr eaLnBrk="1" hangingPunct="1">
              <a:lnSpc>
                <a:spcPct val="90000"/>
              </a:lnSpc>
              <a:buClr>
                <a:schemeClr val="tx1"/>
              </a:buClr>
            </a:pPr>
            <a:r>
              <a:rPr lang="en-US" sz="2800"/>
              <a:t>True for extinct</a:t>
            </a:r>
            <a:br>
              <a:rPr lang="en-US" sz="2800"/>
            </a:br>
            <a:r>
              <a:rPr lang="en-US" sz="2800"/>
              <a:t>animals?</a:t>
            </a:r>
          </a:p>
          <a:p>
            <a:pPr lvl="1" eaLnBrk="1" hangingPunct="1">
              <a:lnSpc>
                <a:spcPct val="90000"/>
              </a:lnSpc>
              <a:buClr>
                <a:schemeClr val="tx1"/>
              </a:buClr>
            </a:pPr>
            <a:r>
              <a:rPr lang="en-US" sz="2300">
                <a:hlinkClick r:id="rId4"/>
              </a:rPr>
              <a:t>T Rex</a:t>
            </a:r>
            <a:endParaRPr lang="en-US" sz="2300"/>
          </a:p>
          <a:p>
            <a:pPr eaLnBrk="1" hangingPunct="1">
              <a:lnSpc>
                <a:spcPct val="90000"/>
              </a:lnSpc>
              <a:buClr>
                <a:schemeClr val="tx1"/>
              </a:buClr>
            </a:pPr>
            <a:r>
              <a:rPr lang="en-US" sz="2800"/>
              <a:t>True for human beings?</a:t>
            </a:r>
          </a:p>
          <a:p>
            <a:pPr lvl="1" eaLnBrk="1" hangingPunct="1">
              <a:lnSpc>
                <a:spcPct val="90000"/>
              </a:lnSpc>
              <a:buClr>
                <a:schemeClr val="tx1"/>
              </a:buClr>
            </a:pPr>
            <a:r>
              <a:rPr lang="en-US" sz="2300">
                <a:hlinkClick r:id="rId5"/>
              </a:rPr>
              <a:t>Human</a:t>
            </a:r>
            <a:endParaRPr lang="en-US" sz="2300"/>
          </a:p>
          <a:p>
            <a:pPr eaLnBrk="1" hangingPunct="1">
              <a:lnSpc>
                <a:spcPct val="90000"/>
              </a:lnSpc>
              <a:buClr>
                <a:schemeClr val="tx1"/>
              </a:buClr>
            </a:pPr>
            <a:r>
              <a:rPr lang="en-US" sz="2800"/>
              <a:t>What about the bones of</a:t>
            </a:r>
            <a:br>
              <a:rPr lang="en-US" sz="2800"/>
            </a:br>
            <a:r>
              <a:rPr lang="en-US" sz="2800"/>
              <a:t>good runners?</a:t>
            </a:r>
          </a:p>
          <a:p>
            <a:pPr lvl="1" eaLnBrk="1" hangingPunct="1">
              <a:lnSpc>
                <a:spcPct val="90000"/>
              </a:lnSpc>
              <a:buClr>
                <a:schemeClr val="tx1"/>
              </a:buClr>
            </a:pPr>
            <a:r>
              <a:rPr lang="en-US" sz="2300">
                <a:hlinkClick r:id="rId6"/>
              </a:rPr>
              <a:t>Human skeleton</a:t>
            </a:r>
            <a:endParaRPr lang="en-US" sz="2300"/>
          </a:p>
        </p:txBody>
      </p:sp>
      <p:sp>
        <p:nvSpPr>
          <p:cNvPr id="66564" name="Text Box 4"/>
          <p:cNvSpPr txBox="1">
            <a:spLocks noChangeArrowheads="1"/>
          </p:cNvSpPr>
          <p:nvPr/>
        </p:nvSpPr>
        <p:spPr bwMode="auto">
          <a:xfrm>
            <a:off x="6111875" y="6343650"/>
            <a:ext cx="2438400" cy="274638"/>
          </a:xfrm>
          <a:prstGeom prst="rect">
            <a:avLst/>
          </a:prstGeom>
          <a:noFill/>
          <a:ln w="9525">
            <a:noFill/>
            <a:miter lim="800000"/>
            <a:headEnd/>
            <a:tailEnd/>
          </a:ln>
        </p:spPr>
        <p:txBody>
          <a:bodyPr wrap="none">
            <a:spAutoFit/>
          </a:bodyPr>
          <a:lstStyle/>
          <a:p>
            <a:r>
              <a:rPr lang="en-US" sz="1200"/>
              <a:t>http://www.dublinphysio.com/blog</a:t>
            </a:r>
          </a:p>
        </p:txBody>
      </p:sp>
      <p:pic>
        <p:nvPicPr>
          <p:cNvPr id="66565" name="Picture 5" descr="run"/>
          <p:cNvPicPr>
            <a:picLocks noChangeAspect="1" noChangeArrowheads="1"/>
          </p:cNvPicPr>
          <p:nvPr/>
        </p:nvPicPr>
        <p:blipFill>
          <a:blip r:embed="rId7"/>
          <a:srcRect/>
          <a:stretch>
            <a:fillRect/>
          </a:stretch>
        </p:blipFill>
        <p:spPr bwMode="auto">
          <a:xfrm>
            <a:off x="5829300" y="4275138"/>
            <a:ext cx="2879725" cy="2001837"/>
          </a:xfrm>
          <a:prstGeom prst="rect">
            <a:avLst/>
          </a:prstGeom>
          <a:noFill/>
          <a:ln w="9525">
            <a:noFill/>
            <a:miter lim="800000"/>
            <a:headEnd/>
            <a:tailEnd/>
          </a:ln>
        </p:spPr>
      </p:pic>
      <p:pic>
        <p:nvPicPr>
          <p:cNvPr id="66566" name="Picture 7" descr="Cheetah_www"/>
          <p:cNvPicPr>
            <a:picLocks noChangeAspect="1" noChangeArrowheads="1"/>
          </p:cNvPicPr>
          <p:nvPr/>
        </p:nvPicPr>
        <p:blipFill>
          <a:blip r:embed="rId8"/>
          <a:srcRect l="4053" t="38710" b="19354"/>
          <a:stretch>
            <a:fillRect/>
          </a:stretch>
        </p:blipFill>
        <p:spPr bwMode="auto">
          <a:xfrm>
            <a:off x="3675063" y="2036763"/>
            <a:ext cx="6494462" cy="1981200"/>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40AB5D63-06A6-45F8-B78D-79CAA8BCFEFD}" type="slidenum">
              <a:rPr lang="en-US"/>
              <a:pPr>
                <a:defRPr/>
              </a:pPr>
              <a:t>25</a:t>
            </a:fld>
            <a:endParaRPr lang="en-US"/>
          </a:p>
        </p:txBody>
      </p:sp>
      <p:sp>
        <p:nvSpPr>
          <p:cNvPr id="68610" name="Title 1"/>
          <p:cNvSpPr>
            <a:spLocks noGrp="1"/>
          </p:cNvSpPr>
          <p:nvPr>
            <p:ph type="title"/>
          </p:nvPr>
        </p:nvSpPr>
        <p:spPr/>
        <p:txBody>
          <a:bodyPr/>
          <a:lstStyle/>
          <a:p>
            <a:pPr eaLnBrk="1" hangingPunct="1"/>
            <a:r>
              <a:rPr lang="en-US" sz="4200" b="1"/>
              <a:t>Pushing students to think:</a:t>
            </a:r>
            <a:br>
              <a:rPr lang="en-US" sz="4200" b="1"/>
            </a:br>
            <a:r>
              <a:rPr lang="en-US" b="1"/>
              <a:t>Do you expect the legs to be:</a:t>
            </a:r>
          </a:p>
        </p:txBody>
      </p:sp>
      <p:sp>
        <p:nvSpPr>
          <p:cNvPr id="68611" name="Content Placeholder 2"/>
          <p:cNvSpPr>
            <a:spLocks noGrp="1"/>
          </p:cNvSpPr>
          <p:nvPr>
            <p:ph idx="1"/>
          </p:nvPr>
        </p:nvSpPr>
        <p:spPr>
          <a:xfrm>
            <a:off x="514350" y="1628775"/>
            <a:ext cx="8229600" cy="4668838"/>
          </a:xfrm>
        </p:spPr>
        <p:txBody>
          <a:bodyPr>
            <a:spAutoFit/>
          </a:bodyPr>
          <a:lstStyle/>
          <a:p>
            <a:pPr eaLnBrk="1" hangingPunct="1"/>
            <a:r>
              <a:rPr lang="en-US"/>
              <a:t>Longer</a:t>
            </a:r>
          </a:p>
          <a:p>
            <a:pPr eaLnBrk="1" hangingPunct="1"/>
            <a:r>
              <a:rPr lang="en-US"/>
              <a:t>Stronger</a:t>
            </a:r>
          </a:p>
          <a:p>
            <a:pPr eaLnBrk="1" hangingPunct="1"/>
            <a:r>
              <a:rPr lang="en-US"/>
              <a:t>Lighter</a:t>
            </a:r>
          </a:p>
          <a:p>
            <a:pPr eaLnBrk="1" hangingPunct="1"/>
            <a:r>
              <a:rPr lang="en-US"/>
              <a:t>Flexible</a:t>
            </a:r>
          </a:p>
          <a:p>
            <a:pPr eaLnBrk="1" hangingPunct="1"/>
            <a:r>
              <a:rPr lang="en-US"/>
              <a:t>Muscular</a:t>
            </a:r>
          </a:p>
          <a:p>
            <a:pPr eaLnBrk="1" hangingPunct="1"/>
            <a:endParaRPr lang="en-US"/>
          </a:p>
          <a:p>
            <a:pPr eaLnBrk="1" hangingPunct="1"/>
            <a:r>
              <a:rPr lang="en-US"/>
              <a:t>How would this affect/show on the femur?</a:t>
            </a:r>
          </a:p>
          <a:p>
            <a:pPr eaLnBrk="1" hangingPunct="1">
              <a:buFont typeface="Wingdings" pitchFamily="2" charset="2"/>
              <a:buNone/>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Grp="1" noChangeArrowheads="1"/>
          </p:cNvSpPr>
          <p:nvPr>
            <p:ph type="sldNum" sz="quarter" idx="12"/>
          </p:nvPr>
        </p:nvSpPr>
        <p:spPr/>
        <p:txBody>
          <a:bodyPr/>
          <a:lstStyle/>
          <a:p>
            <a:pPr>
              <a:defRPr/>
            </a:pPr>
            <a:fld id="{03283CDD-EECE-4532-B037-1B67A8B30F6A}" type="slidenum">
              <a:rPr lang="en-US"/>
              <a:pPr>
                <a:defRPr/>
              </a:pPr>
              <a:t>26</a:t>
            </a:fld>
            <a:endParaRPr lang="en-US"/>
          </a:p>
        </p:txBody>
      </p:sp>
      <p:sp>
        <p:nvSpPr>
          <p:cNvPr id="70658" name="Rectangle 2"/>
          <p:cNvSpPr>
            <a:spLocks noGrp="1" noChangeArrowheads="1"/>
          </p:cNvSpPr>
          <p:nvPr>
            <p:ph type="title"/>
          </p:nvPr>
        </p:nvSpPr>
        <p:spPr/>
        <p:txBody>
          <a:bodyPr/>
          <a:lstStyle/>
          <a:p>
            <a:pPr eaLnBrk="1" hangingPunct="1"/>
            <a:r>
              <a:rPr lang="en-US" sz="4000">
                <a:latin typeface="Arial Black" pitchFamily="34" charset="0"/>
              </a:rPr>
              <a:t>Collecting Data from Photos</a:t>
            </a:r>
          </a:p>
        </p:txBody>
      </p:sp>
      <p:pic>
        <p:nvPicPr>
          <p:cNvPr id="70659" name="Picture 3" descr="C14001RF_f_1"/>
          <p:cNvPicPr>
            <a:picLocks noGrp="1" noChangeAspect="1" noChangeArrowheads="1"/>
          </p:cNvPicPr>
          <p:nvPr>
            <p:ph sz="half" idx="1"/>
          </p:nvPr>
        </p:nvPicPr>
        <p:blipFill>
          <a:blip r:embed="rId2"/>
          <a:srcRect/>
          <a:stretch>
            <a:fillRect/>
          </a:stretch>
        </p:blipFill>
        <p:spPr>
          <a:xfrm>
            <a:off x="533400" y="1676400"/>
            <a:ext cx="3394075" cy="4525963"/>
          </a:xfrm>
        </p:spPr>
      </p:pic>
      <p:sp>
        <p:nvSpPr>
          <p:cNvPr id="70660" name="Content Placeholder 4"/>
          <p:cNvSpPr>
            <a:spLocks noGrp="1"/>
          </p:cNvSpPr>
          <p:nvPr>
            <p:ph sz="half" idx="2"/>
          </p:nvPr>
        </p:nvSpPr>
        <p:spPr>
          <a:xfrm>
            <a:off x="4648200" y="1600200"/>
            <a:ext cx="4495800" cy="4530725"/>
          </a:xfrm>
        </p:spPr>
        <p:txBody>
          <a:bodyPr/>
          <a:lstStyle/>
          <a:p>
            <a:pPr eaLnBrk="1" hangingPunct="1"/>
            <a:r>
              <a:rPr lang="en-US"/>
              <a:t>Mouse ID number</a:t>
            </a:r>
          </a:p>
          <a:p>
            <a:pPr lvl="1" eaLnBrk="1" hangingPunct="1"/>
            <a:r>
              <a:rPr lang="en-US"/>
              <a:t>Provided in the Excel file:</a:t>
            </a:r>
          </a:p>
          <a:p>
            <a:pPr lvl="2" eaLnBrk="1" hangingPunct="1"/>
            <a:r>
              <a:rPr lang="en-US" sz="2200"/>
              <a:t>Selected or Control</a:t>
            </a:r>
          </a:p>
          <a:p>
            <a:pPr lvl="2" eaLnBrk="1" hangingPunct="1"/>
            <a:r>
              <a:rPr lang="en-US" sz="2200"/>
              <a:t>Sex</a:t>
            </a:r>
          </a:p>
          <a:p>
            <a:pPr lvl="2" eaLnBrk="1" hangingPunct="1"/>
            <a:r>
              <a:rPr lang="en-US" sz="2200"/>
              <a:t>Body mass at death</a:t>
            </a:r>
          </a:p>
          <a:p>
            <a:pPr eaLnBrk="1" hangingPunct="1"/>
            <a:r>
              <a:rPr lang="en-US"/>
              <a:t>Right or Left femur?</a:t>
            </a:r>
          </a:p>
          <a:p>
            <a:pPr eaLnBrk="1" hangingPunct="1"/>
            <a:r>
              <a:rPr lang="en-US"/>
              <a:t>Scale bar</a:t>
            </a:r>
          </a:p>
          <a:p>
            <a:pPr lvl="1" eaLnBrk="1" hangingPunct="1"/>
            <a:r>
              <a:rPr lang="en-US" sz="2300"/>
              <a:t>Note that this femur is</a:t>
            </a:r>
            <a:br>
              <a:rPr lang="en-US" sz="2300"/>
            </a:br>
            <a:r>
              <a:rPr lang="en-US" sz="2300"/>
              <a:t>~16 mm in length</a:t>
            </a:r>
          </a:p>
        </p:txBody>
      </p:sp>
      <p:cxnSp>
        <p:nvCxnSpPr>
          <p:cNvPr id="70661" name="Straight Arrow Connector 6"/>
          <p:cNvCxnSpPr>
            <a:cxnSpLocks noChangeShapeType="1"/>
          </p:cNvCxnSpPr>
          <p:nvPr/>
        </p:nvCxnSpPr>
        <p:spPr bwMode="auto">
          <a:xfrm flipH="1">
            <a:off x="2438400" y="1905000"/>
            <a:ext cx="2286000" cy="762000"/>
          </a:xfrm>
          <a:prstGeom prst="straightConnector1">
            <a:avLst/>
          </a:prstGeom>
          <a:noFill/>
          <a:ln w="130175" algn="ctr">
            <a:solidFill>
              <a:srgbClr val="FF0000"/>
            </a:solidFill>
            <a:round/>
            <a:headEnd/>
            <a:tailEnd type="arrow" w="med" len="med"/>
          </a:ln>
        </p:spPr>
      </p:cxnSp>
      <p:cxnSp>
        <p:nvCxnSpPr>
          <p:cNvPr id="70662" name="Straight Arrow Connector 8"/>
          <p:cNvCxnSpPr>
            <a:cxnSpLocks noChangeShapeType="1"/>
          </p:cNvCxnSpPr>
          <p:nvPr/>
        </p:nvCxnSpPr>
        <p:spPr bwMode="auto">
          <a:xfrm flipH="1" flipV="1">
            <a:off x="3533775" y="3067050"/>
            <a:ext cx="1219200" cy="893763"/>
          </a:xfrm>
          <a:prstGeom prst="straightConnector1">
            <a:avLst/>
          </a:prstGeom>
          <a:noFill/>
          <a:ln w="130175" algn="ctr">
            <a:solidFill>
              <a:srgbClr val="FF0000"/>
            </a:solidFill>
            <a:round/>
            <a:headEnd/>
            <a:tailEnd type="arrow" w="med" len="med"/>
          </a:ln>
        </p:spPr>
      </p:cxnSp>
      <p:sp>
        <p:nvSpPr>
          <p:cNvPr id="70663" name="Line 9"/>
          <p:cNvSpPr>
            <a:spLocks noChangeShapeType="1"/>
          </p:cNvSpPr>
          <p:nvPr/>
        </p:nvSpPr>
        <p:spPr bwMode="auto">
          <a:xfrm flipH="1">
            <a:off x="3540125" y="4600575"/>
            <a:ext cx="1195388" cy="450850"/>
          </a:xfrm>
          <a:prstGeom prst="line">
            <a:avLst/>
          </a:prstGeom>
          <a:noFill/>
          <a:ln w="127000">
            <a:solidFill>
              <a:srgbClr val="FF0000"/>
            </a:solidFill>
            <a:round/>
            <a:headEnd/>
            <a:tailEnd type="arrow" w="med" len="med"/>
          </a:ln>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8F70035F-4902-4607-9FDB-DC8707C69BB8}" type="slidenum">
              <a:rPr lang="en-US"/>
              <a:pPr>
                <a:defRPr/>
              </a:pPr>
              <a:t>27</a:t>
            </a:fld>
            <a:endParaRPr lang="en-US"/>
          </a:p>
        </p:txBody>
      </p:sp>
      <p:sp>
        <p:nvSpPr>
          <p:cNvPr id="71682" name="Title 1"/>
          <p:cNvSpPr>
            <a:spLocks noGrp="1"/>
          </p:cNvSpPr>
          <p:nvPr>
            <p:ph type="ctrTitle"/>
          </p:nvPr>
        </p:nvSpPr>
        <p:spPr>
          <a:xfrm>
            <a:off x="685800" y="1885950"/>
            <a:ext cx="7772400" cy="762000"/>
          </a:xfrm>
        </p:spPr>
        <p:txBody>
          <a:bodyPr>
            <a:spAutoFit/>
          </a:bodyPr>
          <a:lstStyle/>
          <a:p>
            <a:pPr eaLnBrk="1" hangingPunct="1"/>
            <a:r>
              <a:rPr lang="en-US">
                <a:latin typeface="Arial Black" pitchFamily="34" charset="0"/>
              </a:rPr>
              <a:t>Your Turn!</a:t>
            </a:r>
            <a:endParaRPr lang="en-US"/>
          </a:p>
        </p:txBody>
      </p:sp>
      <p:sp>
        <p:nvSpPr>
          <p:cNvPr id="70659" name="Content Placeholder 2"/>
          <p:cNvSpPr>
            <a:spLocks noGrp="1"/>
          </p:cNvSpPr>
          <p:nvPr>
            <p:ph type="subTitle" idx="1"/>
          </p:nvPr>
        </p:nvSpPr>
        <p:spPr>
          <a:xfrm>
            <a:off x="911225" y="3724275"/>
            <a:ext cx="7635875" cy="2528888"/>
          </a:xfrm>
        </p:spPr>
        <p:txBody>
          <a:bodyPr>
            <a:spAutoFit/>
          </a:bodyPr>
          <a:lstStyle/>
          <a:p>
            <a:pPr eaLnBrk="1" hangingPunct="1">
              <a:defRPr/>
            </a:pPr>
            <a:r>
              <a:rPr lang="en-US">
                <a:latin typeface="Arial Black" pitchFamily="34" charset="0"/>
              </a:rPr>
              <a:t>Discuss questions/hypothesespredictions you could address/test</a:t>
            </a:r>
            <a:br>
              <a:rPr lang="en-US">
                <a:latin typeface="Arial Black" pitchFamily="34" charset="0"/>
              </a:rPr>
            </a:br>
            <a:r>
              <a:rPr lang="en-US">
                <a:latin typeface="Arial Black" pitchFamily="34" charset="0"/>
              </a:rPr>
              <a:t>by measuring photographs of </a:t>
            </a:r>
            <a:r>
              <a:rPr lang="en-US">
                <a:solidFill>
                  <a:srgbClr val="6600FF"/>
                </a:solidFill>
                <a:effectLst>
                  <a:outerShdw blurRad="38100" dist="38100" dir="2700000" algn="tl">
                    <a:srgbClr val="C0C0C0"/>
                  </a:outerShdw>
                </a:effectLst>
                <a:latin typeface="Arial Black" pitchFamily="34" charset="0"/>
              </a:rPr>
              <a:t>femurs</a:t>
            </a:r>
            <a:r>
              <a:rPr lang="en-US">
                <a:latin typeface="Arial Black" pitchFamily="34" charset="0"/>
              </a:rPr>
              <a:t> from these athletic mice.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4CD0ABA6-B724-4BCC-B204-A77466E631FF}" type="slidenum">
              <a:rPr lang="en-US"/>
              <a:pPr>
                <a:defRPr/>
              </a:pPr>
              <a:t>28</a:t>
            </a:fld>
            <a:endParaRPr lang="en-US"/>
          </a:p>
        </p:txBody>
      </p:sp>
      <p:sp>
        <p:nvSpPr>
          <p:cNvPr id="73730" name="Rectangle 2"/>
          <p:cNvSpPr>
            <a:spLocks noGrp="1" noChangeArrowheads="1"/>
          </p:cNvSpPr>
          <p:nvPr>
            <p:ph type="title"/>
          </p:nvPr>
        </p:nvSpPr>
        <p:spPr>
          <a:xfrm>
            <a:off x="198438" y="234950"/>
            <a:ext cx="9120187" cy="1143000"/>
          </a:xfrm>
        </p:spPr>
        <p:txBody>
          <a:bodyPr/>
          <a:lstStyle/>
          <a:p>
            <a:pPr eaLnBrk="1" hangingPunct="1"/>
            <a:r>
              <a:rPr lang="en-US" sz="3400">
                <a:latin typeface="Arial Black" pitchFamily="34" charset="0"/>
              </a:rPr>
              <a:t>Born to Run &amp; the Scientific Method</a:t>
            </a:r>
          </a:p>
        </p:txBody>
      </p:sp>
      <p:sp>
        <p:nvSpPr>
          <p:cNvPr id="73731" name="Rectangle 3"/>
          <p:cNvSpPr>
            <a:spLocks noGrp="1" noChangeArrowheads="1"/>
          </p:cNvSpPr>
          <p:nvPr>
            <p:ph type="body" idx="1"/>
          </p:nvPr>
        </p:nvSpPr>
        <p:spPr>
          <a:xfrm>
            <a:off x="266700" y="1352550"/>
            <a:ext cx="8877300" cy="4940300"/>
          </a:xfrm>
        </p:spPr>
        <p:txBody>
          <a:bodyPr>
            <a:spAutoFit/>
          </a:bodyPr>
          <a:lstStyle/>
          <a:p>
            <a:pPr eaLnBrk="1" hangingPunct="1"/>
            <a:r>
              <a:rPr lang="en-US" sz="3000" b="1">
                <a:latin typeface="Arial Black" pitchFamily="34" charset="0"/>
              </a:rPr>
              <a:t>Observation</a:t>
            </a:r>
            <a:r>
              <a:rPr lang="en-US" sz="3000" b="1"/>
              <a:t>:</a:t>
            </a:r>
            <a:r>
              <a:rPr lang="en-US" sz="3000"/>
              <a:t> Good runners usually have</a:t>
            </a:r>
            <a:br>
              <a:rPr lang="en-US" sz="3000"/>
            </a:br>
            <a:r>
              <a:rPr lang="en-US" sz="3000"/>
              <a:t>long &amp; strong legs, among other characteristics.</a:t>
            </a:r>
          </a:p>
          <a:p>
            <a:pPr eaLnBrk="1" hangingPunct="1"/>
            <a:r>
              <a:rPr lang="en-US" sz="3000" b="1">
                <a:latin typeface="Arial Black" pitchFamily="34" charset="0"/>
              </a:rPr>
              <a:t>Question</a:t>
            </a:r>
            <a:r>
              <a:rPr lang="en-US" sz="3000" b="1"/>
              <a:t>:</a:t>
            </a:r>
            <a:r>
              <a:rPr lang="en-US" sz="3000"/>
              <a:t> How would the legs of mice artificially selected for high levels of wheel running differ from those of control mice?</a:t>
            </a:r>
          </a:p>
          <a:p>
            <a:pPr eaLnBrk="1" hangingPunct="1"/>
            <a:r>
              <a:rPr lang="en-US" sz="3000" b="1">
                <a:latin typeface="Arial Black" pitchFamily="34" charset="0"/>
              </a:rPr>
              <a:t>Hypothesis</a:t>
            </a:r>
            <a:r>
              <a:rPr lang="en-US" sz="3000" b="1"/>
              <a:t>:</a:t>
            </a:r>
            <a:r>
              <a:rPr lang="en-US" sz="3000"/>
              <a:t> They should differ in ways that would improve running ability (e.g., be longer, stronger, lighter). </a:t>
            </a:r>
            <a:endParaRPr lang="en-US" sz="3000">
              <a:solidFill>
                <a:srgbClr val="FF0000"/>
              </a:solidFill>
            </a:endParaRPr>
          </a:p>
          <a:p>
            <a:pPr eaLnBrk="1" hangingPunct="1"/>
            <a:r>
              <a:rPr lang="en-US" sz="3000" b="1">
                <a:latin typeface="Arial Black" pitchFamily="34" charset="0"/>
              </a:rPr>
              <a:t>Prediction</a:t>
            </a:r>
            <a:r>
              <a:rPr lang="en-US" sz="3000" b="1"/>
              <a:t>:</a:t>
            </a:r>
            <a:r>
              <a:rPr lang="en-US" sz="3000"/>
              <a:t> The femur bones of selected mice will be </a:t>
            </a:r>
            <a:r>
              <a:rPr lang="en-US" sz="3000">
                <a:solidFill>
                  <a:srgbClr val="6600FF"/>
                </a:solidFill>
              </a:rPr>
              <a:t>[longer? thicker? etc.?]</a:t>
            </a:r>
            <a:r>
              <a:rPr lang="en-US" sz="300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sz="quarter" idx="12"/>
          </p:nvPr>
        </p:nvSpPr>
        <p:spPr/>
        <p:txBody>
          <a:bodyPr/>
          <a:lstStyle/>
          <a:p>
            <a:pPr>
              <a:defRPr/>
            </a:pPr>
            <a:fld id="{A37EC9F5-A309-46FB-BDFF-CCB64370AB61}" type="slidenum">
              <a:rPr lang="en-US"/>
              <a:pPr>
                <a:defRPr/>
              </a:pPr>
              <a:t>29</a:t>
            </a:fld>
            <a:endParaRPr lang="en-US"/>
          </a:p>
        </p:txBody>
      </p:sp>
      <p:sp>
        <p:nvSpPr>
          <p:cNvPr id="75778" name="Title 1"/>
          <p:cNvSpPr>
            <a:spLocks noGrp="1"/>
          </p:cNvSpPr>
          <p:nvPr>
            <p:ph type="title"/>
          </p:nvPr>
        </p:nvSpPr>
        <p:spPr>
          <a:xfrm>
            <a:off x="381000" y="153988"/>
            <a:ext cx="8229600" cy="1143000"/>
          </a:xfrm>
        </p:spPr>
        <p:txBody>
          <a:bodyPr/>
          <a:lstStyle/>
          <a:p>
            <a:pPr eaLnBrk="1" hangingPunct="1"/>
            <a:r>
              <a:rPr lang="en-US">
                <a:latin typeface="Arial Black" pitchFamily="34" charset="0"/>
              </a:rPr>
              <a:t>How Will You Measure?</a:t>
            </a:r>
          </a:p>
        </p:txBody>
      </p:sp>
      <p:sp>
        <p:nvSpPr>
          <p:cNvPr id="75779" name="Content Placeholder 2"/>
          <p:cNvSpPr>
            <a:spLocks noGrp="1"/>
          </p:cNvSpPr>
          <p:nvPr>
            <p:ph sz="half" idx="1"/>
          </p:nvPr>
        </p:nvSpPr>
        <p:spPr>
          <a:xfrm>
            <a:off x="342900" y="1282700"/>
            <a:ext cx="4281488" cy="4684713"/>
          </a:xfrm>
        </p:spPr>
        <p:txBody>
          <a:bodyPr>
            <a:spAutoFit/>
          </a:bodyPr>
          <a:lstStyle/>
          <a:p>
            <a:pPr eaLnBrk="1" hangingPunct="1"/>
            <a:r>
              <a:rPr lang="en-US">
                <a:latin typeface="Arial Black" pitchFamily="34" charset="0"/>
              </a:rPr>
              <a:t>Planning</a:t>
            </a:r>
          </a:p>
          <a:p>
            <a:pPr lvl="1" eaLnBrk="1" hangingPunct="1"/>
            <a:r>
              <a:rPr lang="en-US"/>
              <a:t>Bones have features which vary by individual</a:t>
            </a:r>
          </a:p>
          <a:p>
            <a:pPr eaLnBrk="1" hangingPunct="1"/>
            <a:r>
              <a:rPr lang="en-US">
                <a:latin typeface="Arial Black" pitchFamily="34" charset="0"/>
              </a:rPr>
              <a:t>Practice </a:t>
            </a:r>
          </a:p>
          <a:p>
            <a:pPr lvl="1" eaLnBrk="1" hangingPunct="1"/>
            <a:r>
              <a:rPr lang="en-US"/>
              <a:t>Ensure that each measurement is consistent</a:t>
            </a:r>
          </a:p>
          <a:p>
            <a:pPr eaLnBrk="1" hangingPunct="1"/>
            <a:r>
              <a:rPr lang="en-US">
                <a:latin typeface="Arial Black" pitchFamily="34" charset="0"/>
              </a:rPr>
              <a:t>Compare</a:t>
            </a:r>
          </a:p>
          <a:p>
            <a:pPr lvl="1" eaLnBrk="1" hangingPunct="1"/>
            <a:r>
              <a:rPr lang="en-US"/>
              <a:t>Two measurements of the same photograph</a:t>
            </a:r>
            <a:br>
              <a:rPr lang="en-US"/>
            </a:br>
            <a:r>
              <a:rPr lang="en-US"/>
              <a:t>(by different students)</a:t>
            </a:r>
          </a:p>
        </p:txBody>
      </p:sp>
      <p:sp>
        <p:nvSpPr>
          <p:cNvPr id="75780" name="Content Placeholder 9"/>
          <p:cNvSpPr>
            <a:spLocks noGrp="1"/>
          </p:cNvSpPr>
          <p:nvPr>
            <p:ph sz="half" idx="2"/>
          </p:nvPr>
        </p:nvSpPr>
        <p:spPr/>
        <p:txBody>
          <a:bodyPr/>
          <a:lstStyle/>
          <a:p>
            <a:pPr eaLnBrk="1" hangingPunct="1"/>
            <a:endParaRPr lang="en-US"/>
          </a:p>
        </p:txBody>
      </p:sp>
      <p:pic>
        <p:nvPicPr>
          <p:cNvPr id="75781" name="Picture 5" descr="C14001RF_f_1"/>
          <p:cNvPicPr>
            <a:picLocks noChangeAspect="1" noChangeArrowheads="1"/>
          </p:cNvPicPr>
          <p:nvPr/>
        </p:nvPicPr>
        <p:blipFill>
          <a:blip r:embed="rId2"/>
          <a:srcRect/>
          <a:stretch>
            <a:fillRect/>
          </a:stretch>
        </p:blipFill>
        <p:spPr bwMode="auto">
          <a:xfrm>
            <a:off x="4895850" y="1371600"/>
            <a:ext cx="3943350" cy="5257800"/>
          </a:xfrm>
          <a:prstGeom prst="rect">
            <a:avLst/>
          </a:prstGeom>
          <a:noFill/>
          <a:ln w="9525">
            <a:noFill/>
            <a:miter lim="800000"/>
            <a:headEnd/>
            <a:tailEnd/>
          </a:ln>
        </p:spPr>
      </p:pic>
      <p:cxnSp>
        <p:nvCxnSpPr>
          <p:cNvPr id="75782" name="Straight Connector 13"/>
          <p:cNvCxnSpPr>
            <a:cxnSpLocks noChangeShapeType="1"/>
          </p:cNvCxnSpPr>
          <p:nvPr/>
        </p:nvCxnSpPr>
        <p:spPr bwMode="auto">
          <a:xfrm>
            <a:off x="6083300" y="4148138"/>
            <a:ext cx="2317750" cy="14287"/>
          </a:xfrm>
          <a:prstGeom prst="line">
            <a:avLst/>
          </a:prstGeom>
          <a:noFill/>
          <a:ln w="28575" algn="ctr">
            <a:solidFill>
              <a:srgbClr val="FFFF00"/>
            </a:solidFill>
            <a:round/>
            <a:headEnd/>
            <a:tailEn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B79C2908-9B7B-4CB7-A39D-028300626DE7}" type="slidenum">
              <a:rPr lang="en-US"/>
              <a:pPr>
                <a:defRPr/>
              </a:pPr>
              <a:t>3</a:t>
            </a:fld>
            <a:endParaRPr lang="en-US"/>
          </a:p>
        </p:txBody>
      </p:sp>
      <p:sp>
        <p:nvSpPr>
          <p:cNvPr id="32770" name="Rectangle 2"/>
          <p:cNvSpPr>
            <a:spLocks noChangeArrowheads="1"/>
          </p:cNvSpPr>
          <p:nvPr/>
        </p:nvSpPr>
        <p:spPr bwMode="auto">
          <a:xfrm>
            <a:off x="1930400" y="309563"/>
            <a:ext cx="4735513" cy="762000"/>
          </a:xfrm>
          <a:prstGeom prst="rect">
            <a:avLst/>
          </a:prstGeom>
          <a:noFill/>
          <a:ln w="9525">
            <a:noFill/>
            <a:miter lim="800000"/>
            <a:headEnd/>
            <a:tailEnd/>
          </a:ln>
        </p:spPr>
        <p:txBody>
          <a:bodyPr anchor="b">
            <a:spAutoFit/>
          </a:bodyPr>
          <a:lstStyle/>
          <a:p>
            <a:pPr algn="r"/>
            <a:r>
              <a:rPr lang="en-US" sz="4400">
                <a:solidFill>
                  <a:schemeClr val="tx2"/>
                </a:solidFill>
                <a:latin typeface="Arial Black" pitchFamily="34" charset="0"/>
              </a:rPr>
              <a:t>"Born To Run"</a:t>
            </a:r>
          </a:p>
        </p:txBody>
      </p:sp>
      <p:sp>
        <p:nvSpPr>
          <p:cNvPr id="32771" name="Text Box 4"/>
          <p:cNvSpPr txBox="1">
            <a:spLocks noChangeArrowheads="1"/>
          </p:cNvSpPr>
          <p:nvPr/>
        </p:nvSpPr>
        <p:spPr bwMode="auto">
          <a:xfrm>
            <a:off x="404813" y="2062163"/>
            <a:ext cx="8339137" cy="3511550"/>
          </a:xfrm>
          <a:prstGeom prst="rect">
            <a:avLst/>
          </a:prstGeom>
          <a:noFill/>
          <a:ln w="9525">
            <a:noFill/>
            <a:miter lim="800000"/>
            <a:headEnd/>
            <a:tailEnd/>
          </a:ln>
        </p:spPr>
        <p:txBody>
          <a:bodyPr>
            <a:spAutoFit/>
          </a:bodyPr>
          <a:lstStyle/>
          <a:p>
            <a:pPr>
              <a:spcBef>
                <a:spcPct val="50000"/>
              </a:spcBef>
            </a:pPr>
            <a:r>
              <a:rPr lang="en-US" sz="2800" b="1"/>
              <a:t>We will post </a:t>
            </a:r>
            <a:r>
              <a:rPr lang="en-US" sz="2800" b="1" u="sng"/>
              <a:t>this</a:t>
            </a:r>
            <a:r>
              <a:rPr lang="en-US" sz="2800" b="1"/>
              <a:t> presentation here:</a:t>
            </a:r>
          </a:p>
          <a:p>
            <a:pPr>
              <a:spcBef>
                <a:spcPct val="50000"/>
              </a:spcBef>
            </a:pPr>
            <a:endParaRPr lang="en-US" sz="2800" b="1" u="sng">
              <a:solidFill>
                <a:srgbClr val="0000FF"/>
              </a:solidFill>
            </a:endParaRPr>
          </a:p>
          <a:p>
            <a:pPr>
              <a:spcBef>
                <a:spcPct val="50000"/>
              </a:spcBef>
            </a:pPr>
            <a:r>
              <a:rPr lang="en-US" sz="2800" b="1" u="sng">
                <a:solidFill>
                  <a:srgbClr val="0000FF"/>
                </a:solidFill>
              </a:rPr>
              <a:t>http://www.biology.ucr.edu/people/faculty/Garland/Artificial_Selection_Lab_2014_NSTA_6.pptx</a:t>
            </a:r>
          </a:p>
          <a:p>
            <a:pPr>
              <a:spcBef>
                <a:spcPct val="50000"/>
              </a:spcBef>
            </a:pPr>
            <a:endParaRPr lang="en-US" sz="2800" b="1" u="sng">
              <a:solidFill>
                <a:srgbClr val="0000FF"/>
              </a:solidFill>
            </a:endParaRPr>
          </a:p>
          <a:p>
            <a:pPr>
              <a:spcBef>
                <a:spcPct val="50000"/>
              </a:spcBef>
            </a:pPr>
            <a:r>
              <a:rPr lang="en-US" sz="2800" b="1" i="1"/>
              <a:t>Feel free to use it, edit it, share it!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D3E1B9D8-9640-4054-8A69-EE870C6587E5}" type="slidenum">
              <a:rPr lang="en-US"/>
              <a:pPr>
                <a:defRPr/>
              </a:pPr>
              <a:t>30</a:t>
            </a:fld>
            <a:endParaRPr lang="en-US"/>
          </a:p>
        </p:txBody>
      </p:sp>
      <p:sp>
        <p:nvSpPr>
          <p:cNvPr id="76802" name="Title 1"/>
          <p:cNvSpPr>
            <a:spLocks noGrp="1"/>
          </p:cNvSpPr>
          <p:nvPr>
            <p:ph type="title"/>
          </p:nvPr>
        </p:nvSpPr>
        <p:spPr/>
        <p:txBody>
          <a:bodyPr/>
          <a:lstStyle/>
          <a:p>
            <a:pPr eaLnBrk="1" hangingPunct="1"/>
            <a:r>
              <a:rPr lang="en-US">
                <a:latin typeface="Arial Black" pitchFamily="34" charset="0"/>
              </a:rPr>
              <a:t>Measurement options</a:t>
            </a:r>
          </a:p>
        </p:txBody>
      </p:sp>
      <p:sp>
        <p:nvSpPr>
          <p:cNvPr id="76803" name="Content Placeholder 2"/>
          <p:cNvSpPr>
            <a:spLocks noGrp="1"/>
          </p:cNvSpPr>
          <p:nvPr>
            <p:ph idx="1"/>
          </p:nvPr>
        </p:nvSpPr>
        <p:spPr>
          <a:xfrm>
            <a:off x="304800" y="1641475"/>
            <a:ext cx="8458200" cy="4530725"/>
          </a:xfrm>
        </p:spPr>
        <p:txBody>
          <a:bodyPr/>
          <a:lstStyle/>
          <a:p>
            <a:pPr marL="514350" indent="-514350" eaLnBrk="1" hangingPunct="1">
              <a:buFont typeface="Courier New" pitchFamily="49" charset="0"/>
              <a:buChar char="o"/>
            </a:pPr>
            <a:r>
              <a:rPr lang="en-US" sz="2800">
                <a:latin typeface="Arial Black" pitchFamily="34" charset="0"/>
              </a:rPr>
              <a:t>Direct measurement of photographs:</a:t>
            </a:r>
          </a:p>
          <a:p>
            <a:pPr marL="971550" lvl="1" indent="-514350" eaLnBrk="1" hangingPunct="1">
              <a:buFont typeface="Courier New" pitchFamily="49" charset="0"/>
              <a:buChar char="o"/>
            </a:pPr>
            <a:r>
              <a:rPr lang="en-US" sz="2300">
                <a:latin typeface="Arial Black" pitchFamily="34" charset="0"/>
              </a:rPr>
              <a:t>From a hardcopy print</a:t>
            </a:r>
          </a:p>
          <a:p>
            <a:pPr marL="971550" lvl="1" indent="-514350" eaLnBrk="1" hangingPunct="1">
              <a:buFont typeface="Courier New" pitchFamily="49" charset="0"/>
              <a:buChar char="o"/>
            </a:pPr>
            <a:r>
              <a:rPr lang="en-US" sz="2300">
                <a:latin typeface="Arial Black" pitchFamily="34" charset="0"/>
              </a:rPr>
              <a:t>By holding a ruler to the computer monitor</a:t>
            </a:r>
          </a:p>
          <a:p>
            <a:pPr lvl="2" eaLnBrk="1" hangingPunct="1">
              <a:buFont typeface="Courier New" pitchFamily="49" charset="0"/>
              <a:buChar char="o"/>
            </a:pPr>
            <a:r>
              <a:rPr lang="en-US"/>
              <a:t>Math connection: Using the scale bar</a:t>
            </a:r>
          </a:p>
          <a:p>
            <a:pPr lvl="2" eaLnBrk="1" hangingPunct="1">
              <a:buFont typeface="Courier New" pitchFamily="49" charset="0"/>
              <a:buChar char="o"/>
            </a:pPr>
            <a:r>
              <a:rPr lang="en-US"/>
              <a:t>Common core </a:t>
            </a:r>
            <a:r>
              <a:rPr lang="en-US" b="1"/>
              <a:t>shift</a:t>
            </a:r>
            <a:r>
              <a:rPr lang="en-US"/>
              <a:t>: Rigor</a:t>
            </a:r>
            <a:br>
              <a:rPr lang="en-US"/>
            </a:br>
            <a:endParaRPr lang="en-US"/>
          </a:p>
          <a:p>
            <a:pPr marL="514350" indent="-514350" eaLnBrk="1" hangingPunct="1">
              <a:buFont typeface="Courier New" pitchFamily="49" charset="0"/>
              <a:buChar char="o"/>
            </a:pPr>
            <a:r>
              <a:rPr lang="en-US" sz="2800">
                <a:latin typeface="Arial Black" pitchFamily="34" charset="0"/>
              </a:rPr>
              <a:t>Automated measurement using Image J</a:t>
            </a:r>
          </a:p>
          <a:p>
            <a:pPr marL="971550" lvl="1" indent="-514350" eaLnBrk="1" hangingPunct="1">
              <a:buFont typeface="Courier New" pitchFamily="49" charset="0"/>
              <a:buChar char="o"/>
            </a:pPr>
            <a:r>
              <a:rPr lang="en-US"/>
              <a:t>Technology connection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Grp="1" noChangeArrowheads="1"/>
          </p:cNvSpPr>
          <p:nvPr>
            <p:ph type="sldNum" sz="quarter" idx="12"/>
          </p:nvPr>
        </p:nvSpPr>
        <p:spPr/>
        <p:txBody>
          <a:bodyPr/>
          <a:lstStyle/>
          <a:p>
            <a:pPr>
              <a:defRPr/>
            </a:pPr>
            <a:fld id="{31FAE692-B78F-41EA-8BF2-23D68217D4A6}" type="slidenum">
              <a:rPr lang="en-US"/>
              <a:pPr>
                <a:defRPr/>
              </a:pPr>
              <a:t>31</a:t>
            </a:fld>
            <a:endParaRPr lang="en-US"/>
          </a:p>
        </p:txBody>
      </p:sp>
      <p:sp>
        <p:nvSpPr>
          <p:cNvPr id="78850" name="Title 1"/>
          <p:cNvSpPr>
            <a:spLocks noGrp="1"/>
          </p:cNvSpPr>
          <p:nvPr>
            <p:ph type="title"/>
          </p:nvPr>
        </p:nvSpPr>
        <p:spPr/>
        <p:txBody>
          <a:bodyPr/>
          <a:lstStyle/>
          <a:p>
            <a:pPr eaLnBrk="1" hangingPunct="1"/>
            <a:r>
              <a:rPr lang="en-US" sz="4000">
                <a:latin typeface="Arial Black" pitchFamily="34" charset="0"/>
              </a:rPr>
              <a:t>Direct Measurement of Photographs</a:t>
            </a:r>
          </a:p>
        </p:txBody>
      </p:sp>
      <p:pic>
        <p:nvPicPr>
          <p:cNvPr id="78851" name="Content Placeholder 3" descr="C14001RF_f_1"/>
          <p:cNvPicPr>
            <a:picLocks noGrp="1" noChangeAspect="1" noChangeArrowheads="1"/>
          </p:cNvPicPr>
          <p:nvPr>
            <p:ph sz="half" idx="1"/>
          </p:nvPr>
        </p:nvPicPr>
        <p:blipFill>
          <a:blip r:embed="rId2"/>
          <a:srcRect/>
          <a:stretch>
            <a:fillRect/>
          </a:stretch>
        </p:blipFill>
        <p:spPr>
          <a:xfrm>
            <a:off x="0" y="2332038"/>
            <a:ext cx="3395663" cy="4525962"/>
          </a:xfrm>
        </p:spPr>
      </p:pic>
      <p:sp>
        <p:nvSpPr>
          <p:cNvPr id="78852" name="Content Placeholder 6"/>
          <p:cNvSpPr>
            <a:spLocks noGrp="1"/>
          </p:cNvSpPr>
          <p:nvPr>
            <p:ph sz="half" idx="2"/>
          </p:nvPr>
        </p:nvSpPr>
        <p:spPr/>
        <p:txBody>
          <a:body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graphicFrame>
        <p:nvGraphicFramePr>
          <p:cNvPr id="8" name="Group 24"/>
          <p:cNvGraphicFramePr>
            <a:graphicFrameLocks/>
          </p:cNvGraphicFramePr>
          <p:nvPr/>
        </p:nvGraphicFramePr>
        <p:xfrm>
          <a:off x="3613150" y="1651000"/>
          <a:ext cx="5410201" cy="4202050"/>
        </p:xfrm>
        <a:graphic>
          <a:graphicData uri="http://schemas.openxmlformats.org/drawingml/2006/table">
            <a:tbl>
              <a:tblPr/>
              <a:tblGrid>
                <a:gridCol w="1524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08599">
                  <a:extLst>
                    <a:ext uri="{9D8B030D-6E8A-4147-A177-3AD203B41FA5}">
                      <a16:colId xmlns:a16="http://schemas.microsoft.com/office/drawing/2014/main" val="20002"/>
                    </a:ext>
                  </a:extLst>
                </a:gridCol>
                <a:gridCol w="1458402">
                  <a:extLst>
                    <a:ext uri="{9D8B030D-6E8A-4147-A177-3AD203B41FA5}">
                      <a16:colId xmlns:a16="http://schemas.microsoft.com/office/drawing/2014/main" val="20003"/>
                    </a:ext>
                  </a:extLst>
                </a:gridCol>
              </a:tblGrid>
              <a:tr h="7937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a:ln>
                            <a:noFill/>
                          </a:ln>
                          <a:solidFill>
                            <a:schemeClr val="tx1"/>
                          </a:solidFill>
                          <a:effectLst/>
                          <a:latin typeface="Arial" charset="0"/>
                        </a:rPr>
                        <a:t>Mouse 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a:ln>
                            <a:noFill/>
                          </a:ln>
                          <a:solidFill>
                            <a:schemeClr val="tx1"/>
                          </a:solidFill>
                          <a:effectLst/>
                          <a:latin typeface="Arial" charset="0"/>
                        </a:rPr>
                        <a:t>Leg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a:ln>
                            <a:noFill/>
                          </a:ln>
                          <a:solidFill>
                            <a:schemeClr val="tx1"/>
                          </a:solidFill>
                          <a:effectLst/>
                          <a:latin typeface="Arial" charset="0"/>
                        </a:rPr>
                        <a:t>Scale factor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a:ln>
                            <a:noFill/>
                          </a:ln>
                          <a:solidFill>
                            <a:schemeClr val="tx1"/>
                          </a:solidFill>
                          <a:effectLst/>
                          <a:latin typeface="Arial" charset="0"/>
                        </a:rPr>
                        <a:t>Actual</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a:ln>
                            <a:noFill/>
                          </a:ln>
                          <a:solidFill>
                            <a:schemeClr val="tx1"/>
                          </a:solidFill>
                          <a:effectLst/>
                          <a:latin typeface="Arial" charset="0"/>
                        </a:rPr>
                        <a:t>(cm)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21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37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21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37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Grp="1" noChangeArrowheads="1"/>
          </p:cNvSpPr>
          <p:nvPr>
            <p:ph type="sldNum" sz="quarter" idx="12"/>
          </p:nvPr>
        </p:nvSpPr>
        <p:spPr/>
        <p:txBody>
          <a:bodyPr/>
          <a:lstStyle/>
          <a:p>
            <a:pPr>
              <a:defRPr/>
            </a:pPr>
            <a:fld id="{367E4D10-B7F3-4173-A3A7-48846BDC8F61}" type="slidenum">
              <a:rPr lang="en-US"/>
              <a:pPr>
                <a:defRPr/>
              </a:pPr>
              <a:t>32</a:t>
            </a:fld>
            <a:endParaRPr lang="en-US"/>
          </a:p>
        </p:txBody>
      </p:sp>
      <p:sp>
        <p:nvSpPr>
          <p:cNvPr id="79874" name="Rectangle 2"/>
          <p:cNvSpPr>
            <a:spLocks noGrp="1" noChangeArrowheads="1"/>
          </p:cNvSpPr>
          <p:nvPr>
            <p:ph type="title"/>
          </p:nvPr>
        </p:nvSpPr>
        <p:spPr>
          <a:xfrm>
            <a:off x="71438" y="242888"/>
            <a:ext cx="9144000" cy="1143000"/>
          </a:xfrm>
        </p:spPr>
        <p:txBody>
          <a:bodyPr/>
          <a:lstStyle/>
          <a:p>
            <a:pPr eaLnBrk="1" hangingPunct="1"/>
            <a:r>
              <a:rPr lang="en-US" sz="3200">
                <a:latin typeface="Arial Black" pitchFamily="34" charset="0"/>
              </a:rPr>
              <a:t>Automated Measurement using ImageJ </a:t>
            </a:r>
          </a:p>
        </p:txBody>
      </p:sp>
      <p:pic>
        <p:nvPicPr>
          <p:cNvPr id="79875" name="Picture 3"/>
          <p:cNvPicPr>
            <a:picLocks noGrp="1" noChangeAspect="1" noChangeArrowheads="1"/>
          </p:cNvPicPr>
          <p:nvPr>
            <p:ph sz="half" idx="1"/>
          </p:nvPr>
        </p:nvPicPr>
        <p:blipFill>
          <a:blip r:embed="rId3"/>
          <a:srcRect/>
          <a:stretch>
            <a:fillRect/>
          </a:stretch>
        </p:blipFill>
        <p:spPr>
          <a:xfrm>
            <a:off x="0" y="1447800"/>
            <a:ext cx="9144000" cy="2362200"/>
          </a:xfrm>
        </p:spPr>
      </p:pic>
      <p:sp>
        <p:nvSpPr>
          <p:cNvPr id="79876" name="Text Box 4"/>
          <p:cNvSpPr txBox="1">
            <a:spLocks noChangeArrowheads="1"/>
          </p:cNvSpPr>
          <p:nvPr/>
        </p:nvSpPr>
        <p:spPr bwMode="auto">
          <a:xfrm>
            <a:off x="609600" y="4114800"/>
            <a:ext cx="5978525" cy="2282825"/>
          </a:xfrm>
          <a:prstGeom prst="rect">
            <a:avLst/>
          </a:prstGeom>
          <a:noFill/>
          <a:ln w="9525">
            <a:noFill/>
            <a:miter lim="800000"/>
            <a:headEnd/>
            <a:tailEnd/>
          </a:ln>
        </p:spPr>
        <p:txBody>
          <a:bodyPr>
            <a:spAutoFit/>
          </a:bodyPr>
          <a:lstStyle/>
          <a:p>
            <a:pPr eaLnBrk="0" hangingPunct="0">
              <a:lnSpc>
                <a:spcPct val="120000"/>
              </a:lnSpc>
            </a:pPr>
            <a:r>
              <a:rPr lang="en-US" sz="2000"/>
              <a:t>Select </a:t>
            </a:r>
            <a:r>
              <a:rPr lang="en-US" sz="2000" i="1"/>
              <a:t>File – Open</a:t>
            </a:r>
            <a:r>
              <a:rPr lang="en-US" sz="2000"/>
              <a:t>:  Click on the first image</a:t>
            </a:r>
          </a:p>
          <a:p>
            <a:pPr eaLnBrk="0" hangingPunct="0">
              <a:lnSpc>
                <a:spcPct val="120000"/>
              </a:lnSpc>
            </a:pPr>
            <a:r>
              <a:rPr lang="en-US" sz="2000"/>
              <a:t>Select Line tool on the tool bar</a:t>
            </a:r>
          </a:p>
          <a:p>
            <a:pPr eaLnBrk="0" hangingPunct="0">
              <a:lnSpc>
                <a:spcPct val="120000"/>
              </a:lnSpc>
            </a:pPr>
            <a:r>
              <a:rPr lang="en-US" sz="2000"/>
              <a:t>Draw a line on the ruler that is 15 mm (1.5 cm)</a:t>
            </a:r>
          </a:p>
          <a:p>
            <a:pPr eaLnBrk="0" hangingPunct="0">
              <a:lnSpc>
                <a:spcPct val="120000"/>
              </a:lnSpc>
            </a:pPr>
            <a:r>
              <a:rPr lang="en-US" sz="2000"/>
              <a:t>On menu bar: Select </a:t>
            </a:r>
            <a:r>
              <a:rPr lang="en-US" sz="2000" i="1"/>
              <a:t>analyze – set scale</a:t>
            </a:r>
          </a:p>
          <a:p>
            <a:pPr eaLnBrk="0" hangingPunct="0">
              <a:lnSpc>
                <a:spcPct val="120000"/>
              </a:lnSpc>
            </a:pPr>
            <a:r>
              <a:rPr lang="en-US" sz="2000"/>
              <a:t>Draw a line on the femur</a:t>
            </a:r>
          </a:p>
          <a:p>
            <a:pPr eaLnBrk="0" hangingPunct="0">
              <a:lnSpc>
                <a:spcPct val="120000"/>
              </a:lnSpc>
            </a:pPr>
            <a:r>
              <a:rPr lang="en-US" sz="2000"/>
              <a:t>On the menu bar:  Select </a:t>
            </a:r>
            <a:r>
              <a:rPr lang="en-US" sz="2000" i="1"/>
              <a:t>analyze - measurement</a:t>
            </a:r>
          </a:p>
        </p:txBody>
      </p:sp>
      <p:pic>
        <p:nvPicPr>
          <p:cNvPr id="79877" name="Picture 5" descr="C14001RF_f_1"/>
          <p:cNvPicPr>
            <a:picLocks noGrp="1" noChangeAspect="1" noChangeArrowheads="1"/>
          </p:cNvPicPr>
          <p:nvPr>
            <p:ph sz="half" idx="2"/>
          </p:nvPr>
        </p:nvPicPr>
        <p:blipFill>
          <a:blip r:embed="rId4"/>
          <a:srcRect/>
          <a:stretch>
            <a:fillRect/>
          </a:stretch>
        </p:blipFill>
        <p:spPr>
          <a:xfrm>
            <a:off x="6781800" y="3810000"/>
            <a:ext cx="2057400" cy="25908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9D8E7F15-BED5-48D4-8FDB-792E44076673}" type="slidenum">
              <a:rPr lang="en-US"/>
              <a:pPr>
                <a:defRPr/>
              </a:pPr>
              <a:t>33</a:t>
            </a:fld>
            <a:endParaRPr lang="en-US"/>
          </a:p>
        </p:txBody>
      </p:sp>
      <p:sp>
        <p:nvSpPr>
          <p:cNvPr id="81922" name="Title 1"/>
          <p:cNvSpPr>
            <a:spLocks noGrp="1"/>
          </p:cNvSpPr>
          <p:nvPr>
            <p:ph type="title" idx="4294967295"/>
          </p:nvPr>
        </p:nvSpPr>
        <p:spPr>
          <a:xfrm>
            <a:off x="88900" y="409575"/>
            <a:ext cx="9144000" cy="731838"/>
          </a:xfrm>
        </p:spPr>
        <p:txBody>
          <a:bodyPr>
            <a:spAutoFit/>
          </a:bodyPr>
          <a:lstStyle/>
          <a:p>
            <a:pPr eaLnBrk="1" hangingPunct="1"/>
            <a:r>
              <a:rPr lang="en-US" sz="4200" b="1"/>
              <a:t>Accessing Biological </a:t>
            </a:r>
            <a:r>
              <a:rPr lang="en-US" sz="4200"/>
              <a:t>"</a:t>
            </a:r>
            <a:r>
              <a:rPr lang="en-US" sz="4200" b="1"/>
              <a:t>Specimens</a:t>
            </a:r>
            <a:r>
              <a:rPr lang="en-US" sz="4200"/>
              <a:t>"</a:t>
            </a:r>
          </a:p>
        </p:txBody>
      </p:sp>
      <p:sp>
        <p:nvSpPr>
          <p:cNvPr id="120835" name="Content Placeholder 2"/>
          <p:cNvSpPr>
            <a:spLocks noGrp="1"/>
          </p:cNvSpPr>
          <p:nvPr>
            <p:ph idx="4294967295"/>
          </p:nvPr>
        </p:nvSpPr>
        <p:spPr>
          <a:xfrm>
            <a:off x="268288" y="1276350"/>
            <a:ext cx="8726487" cy="4816475"/>
          </a:xfrm>
        </p:spPr>
        <p:txBody>
          <a:bodyPr>
            <a:spAutoFit/>
          </a:bodyPr>
          <a:lstStyle/>
          <a:p>
            <a:pPr eaLnBrk="1" hangingPunct="1">
              <a:defRPr/>
            </a:pPr>
            <a:r>
              <a:rPr lang="en-US"/>
              <a:t>The femur photographs are contained in online folders organized by </a:t>
            </a:r>
            <a:r>
              <a:rPr lang="en-US" b="1">
                <a:solidFill>
                  <a:srgbClr val="FF0000"/>
                </a:solidFill>
                <a:effectLst>
                  <a:outerShdw blurRad="38100" dist="38100" dir="2700000" algn="tl">
                    <a:srgbClr val="C0C0C0"/>
                  </a:outerShdw>
                </a:effectLst>
              </a:rPr>
              <a:t>line type</a:t>
            </a:r>
            <a:r>
              <a:rPr lang="en-US"/>
              <a:t> &amp; </a:t>
            </a:r>
            <a:r>
              <a:rPr lang="en-US" b="1">
                <a:solidFill>
                  <a:srgbClr val="FF0000"/>
                </a:solidFill>
                <a:effectLst>
                  <a:outerShdw blurRad="38100" dist="38100" dir="2700000" algn="tl">
                    <a:srgbClr val="C0C0C0"/>
                  </a:outerShdw>
                </a:effectLst>
              </a:rPr>
              <a:t>sex</a:t>
            </a:r>
            <a:r>
              <a:rPr lang="en-US"/>
              <a:t>:</a:t>
            </a:r>
          </a:p>
          <a:p>
            <a:pPr lvl="1" eaLnBrk="1" hangingPunct="1">
              <a:defRPr/>
            </a:pPr>
            <a:r>
              <a:rPr lang="en-US" sz="2200"/>
              <a:t>G12_Control_Female_Femora (4 lines)</a:t>
            </a:r>
          </a:p>
          <a:p>
            <a:pPr lvl="1" eaLnBrk="1" hangingPunct="1">
              <a:defRPr/>
            </a:pPr>
            <a:r>
              <a:rPr lang="en-US" sz="2200"/>
              <a:t>G12_Control_Male_Femora (4 lines)</a:t>
            </a:r>
          </a:p>
          <a:p>
            <a:pPr lvl="1" eaLnBrk="1" hangingPunct="1">
              <a:defRPr/>
            </a:pPr>
            <a:r>
              <a:rPr lang="en-US" sz="2200"/>
              <a:t>G12_Selected_Female_Femora (4 lines)</a:t>
            </a:r>
          </a:p>
          <a:p>
            <a:pPr lvl="1" eaLnBrk="1" hangingPunct="1">
              <a:defRPr/>
            </a:pPr>
            <a:r>
              <a:rPr lang="en-US" sz="2200"/>
              <a:t>G12_Selected_Male_Femora (4 lines)</a:t>
            </a:r>
          </a:p>
          <a:p>
            <a:pPr eaLnBrk="1" hangingPunct="1">
              <a:defRPr/>
            </a:pPr>
            <a:r>
              <a:rPr lang="en-US"/>
              <a:t>Each mouse is represented by </a:t>
            </a:r>
            <a:r>
              <a:rPr lang="en-US" b="1">
                <a:solidFill>
                  <a:srgbClr val="FF0000"/>
                </a:solidFill>
                <a:effectLst>
                  <a:outerShdw blurRad="38100" dist="38100" dir="2700000" algn="tl">
                    <a:srgbClr val="C0C0C0"/>
                  </a:outerShdw>
                </a:effectLst>
              </a:rPr>
              <a:t>two photos</a:t>
            </a:r>
            <a:r>
              <a:rPr lang="en-US"/>
              <a:t>,</a:t>
            </a:r>
            <a:br>
              <a:rPr lang="en-US"/>
            </a:br>
            <a:r>
              <a:rPr lang="en-US"/>
              <a:t>1 of the Left femur and 1 of the Right </a:t>
            </a:r>
          </a:p>
          <a:p>
            <a:pPr eaLnBrk="1" hangingPunct="1">
              <a:defRPr/>
            </a:pPr>
            <a:r>
              <a:rPr lang="en-US"/>
              <a:t>The downloadable spreadsheet (Excel file) includes data on </a:t>
            </a:r>
            <a:r>
              <a:rPr lang="en-US" b="1">
                <a:solidFill>
                  <a:srgbClr val="FF0000"/>
                </a:solidFill>
                <a:effectLst>
                  <a:outerShdw blurRad="38100" dist="38100" dir="2700000" algn="tl">
                    <a:srgbClr val="C0C0C0"/>
                  </a:outerShdw>
                </a:effectLst>
              </a:rPr>
              <a:t>body mass</a:t>
            </a:r>
            <a:r>
              <a:rPr lang="en-US"/>
              <a:t> of each mouse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40ACD217-3613-49CC-9C84-DDC88D3F0868}" type="slidenum">
              <a:rPr lang="en-US"/>
              <a:pPr>
                <a:defRPr/>
              </a:pPr>
              <a:t>34</a:t>
            </a:fld>
            <a:endParaRPr lang="en-US"/>
          </a:p>
        </p:txBody>
      </p:sp>
      <p:sp>
        <p:nvSpPr>
          <p:cNvPr id="83970" name="Title 1"/>
          <p:cNvSpPr>
            <a:spLocks noGrp="1"/>
          </p:cNvSpPr>
          <p:nvPr>
            <p:ph type="title" idx="4294967295"/>
          </p:nvPr>
        </p:nvSpPr>
        <p:spPr>
          <a:xfrm>
            <a:off x="257175" y="198438"/>
            <a:ext cx="8886825" cy="1250950"/>
          </a:xfrm>
        </p:spPr>
        <p:txBody>
          <a:bodyPr>
            <a:spAutoFit/>
          </a:bodyPr>
          <a:lstStyle/>
          <a:p>
            <a:pPr eaLnBrk="1" hangingPunct="1"/>
            <a:r>
              <a:rPr lang="en-US">
                <a:latin typeface="Arial Black" pitchFamily="34" charset="0"/>
              </a:rPr>
              <a:t>Many questions can be addressed, various points made</a:t>
            </a:r>
          </a:p>
        </p:txBody>
      </p:sp>
      <p:sp>
        <p:nvSpPr>
          <p:cNvPr id="83971" name="Content Placeholder 2"/>
          <p:cNvSpPr>
            <a:spLocks noGrp="1"/>
          </p:cNvSpPr>
          <p:nvPr>
            <p:ph idx="4294967295"/>
          </p:nvPr>
        </p:nvSpPr>
        <p:spPr>
          <a:xfrm>
            <a:off x="209550" y="1609725"/>
            <a:ext cx="8847138" cy="4924425"/>
          </a:xfrm>
        </p:spPr>
        <p:txBody>
          <a:bodyPr>
            <a:spAutoFit/>
          </a:bodyPr>
          <a:lstStyle/>
          <a:p>
            <a:pPr eaLnBrk="1" hangingPunct="1"/>
            <a:r>
              <a:rPr lang="en-US"/>
              <a:t>Are two measurements of the same bone dimension reproducible?</a:t>
            </a:r>
          </a:p>
          <a:p>
            <a:pPr lvl="1" eaLnBrk="1" hangingPunct="1"/>
            <a:r>
              <a:rPr lang="en-US"/>
              <a:t>Plot measure 1 vs. measure 2</a:t>
            </a:r>
          </a:p>
          <a:p>
            <a:pPr lvl="1" eaLnBrk="1" hangingPunct="1"/>
            <a:r>
              <a:rPr lang="en-US" sz="2800"/>
              <a:t>How do you deal with discrepancies?</a:t>
            </a:r>
          </a:p>
          <a:p>
            <a:pPr lvl="3" eaLnBrk="1" hangingPunct="1"/>
            <a:r>
              <a:rPr lang="en-US" sz="1800"/>
              <a:t>Remeasure?</a:t>
            </a:r>
          </a:p>
          <a:p>
            <a:pPr lvl="3" eaLnBrk="1" hangingPunct="1"/>
            <a:r>
              <a:rPr lang="en-US" sz="1800"/>
              <a:t>Throw one out?</a:t>
            </a:r>
          </a:p>
          <a:p>
            <a:pPr lvl="3" eaLnBrk="1" hangingPunct="1"/>
            <a:endParaRPr lang="en-US" sz="1700"/>
          </a:p>
          <a:p>
            <a:pPr lvl="3" eaLnBrk="1" hangingPunct="1"/>
            <a:endParaRPr lang="en-US" sz="1700"/>
          </a:p>
          <a:p>
            <a:pPr eaLnBrk="1" hangingPunct="1"/>
            <a:r>
              <a:rPr lang="en-US" u="sng">
                <a:solidFill>
                  <a:srgbClr val="6600FF"/>
                </a:solidFill>
              </a:rPr>
              <a:t>Key Point</a:t>
            </a:r>
            <a:r>
              <a:rPr lang="en-US">
                <a:solidFill>
                  <a:srgbClr val="6600FF"/>
                </a:solidFill>
              </a:rPr>
              <a:t>  Measurements form the empirical basis for testing scientific predictions - they must be precise &amp; accurate.</a:t>
            </a:r>
            <a:endParaRPr lang="en-US" sz="2600">
              <a:solidFill>
                <a:srgbClr val="6600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FF7696C2-5A8E-4D96-8298-8846F52B8465}" type="slidenum">
              <a:rPr lang="en-US"/>
              <a:pPr>
                <a:defRPr/>
              </a:pPr>
              <a:t>35</a:t>
            </a:fld>
            <a:endParaRPr lang="en-US"/>
          </a:p>
        </p:txBody>
      </p:sp>
      <p:sp>
        <p:nvSpPr>
          <p:cNvPr id="86018" name="Title 1"/>
          <p:cNvSpPr>
            <a:spLocks noGrp="1"/>
          </p:cNvSpPr>
          <p:nvPr>
            <p:ph type="title" idx="4294967295"/>
          </p:nvPr>
        </p:nvSpPr>
        <p:spPr>
          <a:xfrm>
            <a:off x="257175" y="198438"/>
            <a:ext cx="8886825" cy="1250950"/>
          </a:xfrm>
        </p:spPr>
        <p:txBody>
          <a:bodyPr>
            <a:spAutoFit/>
          </a:bodyPr>
          <a:lstStyle/>
          <a:p>
            <a:pPr eaLnBrk="1" hangingPunct="1"/>
            <a:r>
              <a:rPr lang="en-US">
                <a:latin typeface="Arial Black" pitchFamily="34" charset="0"/>
              </a:rPr>
              <a:t>Many questions can be addressed, various points made</a:t>
            </a:r>
          </a:p>
        </p:txBody>
      </p:sp>
      <p:sp>
        <p:nvSpPr>
          <p:cNvPr id="86019" name="Content Placeholder 2"/>
          <p:cNvSpPr>
            <a:spLocks noGrp="1"/>
          </p:cNvSpPr>
          <p:nvPr>
            <p:ph idx="4294967295"/>
          </p:nvPr>
        </p:nvSpPr>
        <p:spPr>
          <a:xfrm>
            <a:off x="290513" y="1554163"/>
            <a:ext cx="8726487" cy="5140325"/>
          </a:xfrm>
        </p:spPr>
        <p:txBody>
          <a:bodyPr>
            <a:spAutoFit/>
          </a:bodyPr>
          <a:lstStyle/>
          <a:p>
            <a:pPr eaLnBrk="1" hangingPunct="1"/>
            <a:r>
              <a:rPr lang="en-US"/>
              <a:t>Using the means (averages) of femur measurements, do Selected and Control mice differ?</a:t>
            </a:r>
          </a:p>
          <a:p>
            <a:pPr lvl="1" eaLnBrk="1" hangingPunct="1"/>
            <a:r>
              <a:rPr lang="en-US"/>
              <a:t>Make a bar graph</a:t>
            </a:r>
          </a:p>
          <a:p>
            <a:pPr lvl="1" eaLnBrk="1" hangingPunct="1"/>
            <a:r>
              <a:rPr lang="en-US"/>
              <a:t>Make a histogram</a:t>
            </a:r>
          </a:p>
          <a:p>
            <a:pPr lvl="1" eaLnBrk="1" hangingPunct="1"/>
            <a:endParaRPr lang="en-US"/>
          </a:p>
          <a:p>
            <a:pPr lvl="1" eaLnBrk="1" hangingPunct="1"/>
            <a:endParaRPr lang="en-US"/>
          </a:p>
          <a:p>
            <a:pPr eaLnBrk="1" hangingPunct="1"/>
            <a:r>
              <a:rPr lang="en-US" u="sng">
                <a:solidFill>
                  <a:srgbClr val="6600FF"/>
                </a:solidFill>
              </a:rPr>
              <a:t>Key Point</a:t>
            </a:r>
            <a:r>
              <a:rPr lang="en-US">
                <a:solidFill>
                  <a:srgbClr val="6600FF"/>
                </a:solidFill>
              </a:rPr>
              <a:t>  This is probably at the heart of the main predictions you made and can include length, width, femoral head size, etc.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Grp="1" noChangeArrowheads="1"/>
          </p:cNvSpPr>
          <p:nvPr/>
        </p:nvSpPr>
        <p:spPr bwMode="auto">
          <a:xfrm>
            <a:off x="7010400" y="6553200"/>
            <a:ext cx="2133600" cy="457200"/>
          </a:xfrm>
          <a:prstGeom prst="rect">
            <a:avLst/>
          </a:prstGeom>
          <a:noFill/>
          <a:ln>
            <a:miter lim="800000"/>
            <a:headEnd/>
            <a:tailEnd/>
          </a:ln>
        </p:spPr>
        <p:txBody>
          <a:bodyPr/>
          <a:lstStyle/>
          <a:p>
            <a:pPr algn="r">
              <a:defRPr/>
            </a:pPr>
            <a:fld id="{EDCDF57E-4788-474E-BA66-71ACD9857EC2}" type="slidenum">
              <a:rPr lang="en-US" sz="1000">
                <a:cs typeface="+mn-cs"/>
              </a:rPr>
              <a:pPr algn="r">
                <a:defRPr/>
              </a:pPr>
              <a:t>36</a:t>
            </a:fld>
            <a:endParaRPr lang="en-US" sz="1000">
              <a:cs typeface="+mn-cs"/>
            </a:endParaRPr>
          </a:p>
        </p:txBody>
      </p:sp>
      <p:sp>
        <p:nvSpPr>
          <p:cNvPr id="88066" name="Title 1"/>
          <p:cNvSpPr>
            <a:spLocks noGrp="1"/>
          </p:cNvSpPr>
          <p:nvPr>
            <p:ph type="title" idx="4294967295"/>
          </p:nvPr>
        </p:nvSpPr>
        <p:spPr>
          <a:xfrm>
            <a:off x="257175" y="198438"/>
            <a:ext cx="8886825" cy="1250950"/>
          </a:xfrm>
        </p:spPr>
        <p:txBody>
          <a:bodyPr>
            <a:spAutoFit/>
          </a:bodyPr>
          <a:lstStyle/>
          <a:p>
            <a:pPr eaLnBrk="1" hangingPunct="1"/>
            <a:r>
              <a:rPr lang="en-US">
                <a:latin typeface="Arial Black" pitchFamily="34" charset="0"/>
              </a:rPr>
              <a:t>Many questions can be addressed, various points made</a:t>
            </a:r>
          </a:p>
        </p:txBody>
      </p:sp>
      <p:sp>
        <p:nvSpPr>
          <p:cNvPr id="88067" name="Content Placeholder 2"/>
          <p:cNvSpPr>
            <a:spLocks noGrp="1"/>
          </p:cNvSpPr>
          <p:nvPr>
            <p:ph idx="4294967295"/>
          </p:nvPr>
        </p:nvSpPr>
        <p:spPr>
          <a:xfrm>
            <a:off x="234950" y="1609725"/>
            <a:ext cx="8726488" cy="5056188"/>
          </a:xfrm>
        </p:spPr>
        <p:txBody>
          <a:bodyPr>
            <a:spAutoFit/>
          </a:bodyPr>
          <a:lstStyle/>
          <a:p>
            <a:pPr eaLnBrk="1" hangingPunct="1"/>
            <a:r>
              <a:rPr lang="en-US"/>
              <a:t>Using the means (averages) of the replicate measurements, are the left and right femurs exactly the same length?</a:t>
            </a:r>
          </a:p>
          <a:p>
            <a:pPr lvl="1" eaLnBrk="1" hangingPunct="1"/>
            <a:r>
              <a:rPr lang="en-US"/>
              <a:t>Plot left leg measure vs. right leg measure</a:t>
            </a:r>
          </a:p>
          <a:p>
            <a:pPr lvl="1" eaLnBrk="1" hangingPunct="1"/>
            <a:r>
              <a:rPr lang="en-US"/>
              <a:t>Is there any directional asymmetry?</a:t>
            </a:r>
            <a:br>
              <a:rPr lang="en-US"/>
            </a:br>
            <a:r>
              <a:rPr lang="en-US"/>
              <a:t>(see Garland &amp; Freeman 2005)</a:t>
            </a:r>
          </a:p>
          <a:p>
            <a:pPr lvl="1" eaLnBrk="1" hangingPunct="1"/>
            <a:endParaRPr lang="en-US"/>
          </a:p>
          <a:p>
            <a:pPr eaLnBrk="1" hangingPunct="1"/>
            <a:r>
              <a:rPr lang="en-US" u="sng">
                <a:solidFill>
                  <a:srgbClr val="6600FF"/>
                </a:solidFill>
              </a:rPr>
              <a:t>Key Point</a:t>
            </a:r>
            <a:r>
              <a:rPr lang="en-US">
                <a:solidFill>
                  <a:srgbClr val="6600FF"/>
                </a:solidFill>
              </a:rPr>
              <a:t>  Many organisms are bilaterally symmetrical, but not perfectly so.  Asymmetry could affect function.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Grp="1" noChangeArrowheads="1"/>
          </p:cNvSpPr>
          <p:nvPr/>
        </p:nvSpPr>
        <p:spPr bwMode="auto">
          <a:xfrm>
            <a:off x="7010400" y="6553200"/>
            <a:ext cx="2133600" cy="457200"/>
          </a:xfrm>
          <a:prstGeom prst="rect">
            <a:avLst/>
          </a:prstGeom>
          <a:noFill/>
          <a:ln>
            <a:miter lim="800000"/>
            <a:headEnd/>
            <a:tailEnd/>
          </a:ln>
        </p:spPr>
        <p:txBody>
          <a:bodyPr/>
          <a:lstStyle/>
          <a:p>
            <a:pPr algn="r">
              <a:defRPr/>
            </a:pPr>
            <a:fld id="{FA7073CF-7CE1-41CA-AEFA-96A690898AA8}" type="slidenum">
              <a:rPr lang="en-US" sz="1000">
                <a:cs typeface="+mn-cs"/>
              </a:rPr>
              <a:pPr algn="r">
                <a:defRPr/>
              </a:pPr>
              <a:t>37</a:t>
            </a:fld>
            <a:endParaRPr lang="en-US" sz="1000">
              <a:cs typeface="+mn-cs"/>
            </a:endParaRPr>
          </a:p>
        </p:txBody>
      </p:sp>
      <p:sp>
        <p:nvSpPr>
          <p:cNvPr id="90114" name="Title 1"/>
          <p:cNvSpPr>
            <a:spLocks noGrp="1"/>
          </p:cNvSpPr>
          <p:nvPr>
            <p:ph type="title" idx="4294967295"/>
          </p:nvPr>
        </p:nvSpPr>
        <p:spPr>
          <a:xfrm>
            <a:off x="257175" y="198438"/>
            <a:ext cx="8886825" cy="1250950"/>
          </a:xfrm>
        </p:spPr>
        <p:txBody>
          <a:bodyPr>
            <a:spAutoFit/>
          </a:bodyPr>
          <a:lstStyle/>
          <a:p>
            <a:pPr eaLnBrk="1" hangingPunct="1"/>
            <a:r>
              <a:rPr lang="en-US">
                <a:latin typeface="Arial Black" pitchFamily="34" charset="0"/>
              </a:rPr>
              <a:t>Many questions can be addressed, various points made</a:t>
            </a:r>
          </a:p>
        </p:txBody>
      </p:sp>
      <p:sp>
        <p:nvSpPr>
          <p:cNvPr id="90115" name="Content Placeholder 2"/>
          <p:cNvSpPr>
            <a:spLocks noGrp="1"/>
          </p:cNvSpPr>
          <p:nvPr>
            <p:ph idx="4294967295"/>
          </p:nvPr>
        </p:nvSpPr>
        <p:spPr>
          <a:xfrm>
            <a:off x="290513" y="1554163"/>
            <a:ext cx="8726487" cy="5087937"/>
          </a:xfrm>
        </p:spPr>
        <p:txBody>
          <a:bodyPr>
            <a:spAutoFit/>
          </a:bodyPr>
          <a:lstStyle/>
          <a:p>
            <a:pPr eaLnBrk="1" hangingPunct="1"/>
            <a:r>
              <a:rPr lang="en-US"/>
              <a:t>Using the means (averages) of left and right femur measurements, do males and females differ?</a:t>
            </a:r>
          </a:p>
          <a:p>
            <a:pPr lvl="1" eaLnBrk="1" hangingPunct="1"/>
            <a:r>
              <a:rPr lang="en-US"/>
              <a:t>Make a bar graph</a:t>
            </a:r>
          </a:p>
          <a:p>
            <a:pPr lvl="1" eaLnBrk="1" hangingPunct="1"/>
            <a:r>
              <a:rPr lang="en-US"/>
              <a:t>Make a histogram</a:t>
            </a:r>
          </a:p>
          <a:p>
            <a:pPr lvl="1" eaLnBrk="1" hangingPunct="1"/>
            <a:endParaRPr lang="en-US"/>
          </a:p>
          <a:p>
            <a:pPr lvl="1" eaLnBrk="1" hangingPunct="1"/>
            <a:endParaRPr lang="en-US"/>
          </a:p>
          <a:p>
            <a:pPr eaLnBrk="1" hangingPunct="1"/>
            <a:r>
              <a:rPr lang="en-US" u="sng">
                <a:solidFill>
                  <a:srgbClr val="6600FF"/>
                </a:solidFill>
              </a:rPr>
              <a:t>Key Point</a:t>
            </a:r>
            <a:r>
              <a:rPr lang="en-US">
                <a:solidFill>
                  <a:srgbClr val="6600FF"/>
                </a:solidFill>
              </a:rPr>
              <a:t>  Most organisms have some degree of sexual dimorphism.  It needs to be considered when studying them.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CC3D705A-4941-401A-B53A-3CAF90B52A4B}" type="slidenum">
              <a:rPr lang="en-US"/>
              <a:pPr>
                <a:defRPr/>
              </a:pPr>
              <a:t>38</a:t>
            </a:fld>
            <a:endParaRPr lang="en-US"/>
          </a:p>
        </p:txBody>
      </p:sp>
      <p:sp>
        <p:nvSpPr>
          <p:cNvPr id="92162" name="Title 1"/>
          <p:cNvSpPr>
            <a:spLocks noGrp="1"/>
          </p:cNvSpPr>
          <p:nvPr>
            <p:ph type="title" idx="4294967295"/>
          </p:nvPr>
        </p:nvSpPr>
        <p:spPr>
          <a:xfrm>
            <a:off x="257175" y="198438"/>
            <a:ext cx="8886825" cy="1250950"/>
          </a:xfrm>
        </p:spPr>
        <p:txBody>
          <a:bodyPr>
            <a:spAutoFit/>
          </a:bodyPr>
          <a:lstStyle/>
          <a:p>
            <a:pPr eaLnBrk="1" hangingPunct="1"/>
            <a:r>
              <a:rPr lang="en-US">
                <a:latin typeface="Arial Black" pitchFamily="34" charset="0"/>
              </a:rPr>
              <a:t>Many questions can be addressed, various points made</a:t>
            </a:r>
          </a:p>
        </p:txBody>
      </p:sp>
      <p:sp>
        <p:nvSpPr>
          <p:cNvPr id="92163" name="Content Placeholder 2"/>
          <p:cNvSpPr>
            <a:spLocks noGrp="1"/>
          </p:cNvSpPr>
          <p:nvPr>
            <p:ph idx="4294967295"/>
          </p:nvPr>
        </p:nvSpPr>
        <p:spPr>
          <a:xfrm>
            <a:off x="171450" y="1609725"/>
            <a:ext cx="8853488" cy="4862513"/>
          </a:xfrm>
        </p:spPr>
        <p:txBody>
          <a:bodyPr>
            <a:spAutoFit/>
          </a:bodyPr>
          <a:lstStyle/>
          <a:p>
            <a:pPr eaLnBrk="1" hangingPunct="1"/>
            <a:r>
              <a:rPr lang="en-US"/>
              <a:t>If you provide students with the data on body mass …</a:t>
            </a:r>
          </a:p>
          <a:p>
            <a:pPr lvl="1" eaLnBrk="1" hangingPunct="1"/>
            <a:r>
              <a:rPr lang="en-US"/>
              <a:t>Do Selected and Control mice differ in average body mass?</a:t>
            </a:r>
          </a:p>
          <a:p>
            <a:pPr lvl="1" eaLnBrk="1" hangingPunct="1"/>
            <a:r>
              <a:rPr lang="en-US"/>
              <a:t>Do males and females differ in average body mass?</a:t>
            </a:r>
          </a:p>
          <a:p>
            <a:pPr lvl="1" eaLnBrk="1" hangingPunct="1"/>
            <a:r>
              <a:rPr lang="en-US"/>
              <a:t>Do you need to account for variation in body mass when comparing femur dimensions?</a:t>
            </a:r>
          </a:p>
          <a:p>
            <a:pPr lvl="2" eaLnBrk="1" hangingPunct="1"/>
            <a:r>
              <a:rPr lang="en-US"/>
              <a:t>Yes, you do!  Make a scatterplot</a:t>
            </a:r>
          </a:p>
          <a:p>
            <a:pPr eaLnBrk="1" hangingPunct="1"/>
            <a:r>
              <a:rPr lang="en-US" u="sng">
                <a:solidFill>
                  <a:srgbClr val="6600FF"/>
                </a:solidFill>
              </a:rPr>
              <a:t>Key Point</a:t>
            </a:r>
            <a:r>
              <a:rPr lang="en-US">
                <a:solidFill>
                  <a:srgbClr val="6600FF"/>
                </a:solidFill>
              </a:rPr>
              <a:t>  Body size affects everything.  It needs to be considered when analyzing data.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Grp="1" noChangeArrowheads="1"/>
          </p:cNvSpPr>
          <p:nvPr/>
        </p:nvSpPr>
        <p:spPr bwMode="auto">
          <a:xfrm>
            <a:off x="7010400" y="6553200"/>
            <a:ext cx="2133600" cy="457200"/>
          </a:xfrm>
          <a:prstGeom prst="rect">
            <a:avLst/>
          </a:prstGeom>
          <a:noFill/>
          <a:ln>
            <a:miter lim="800000"/>
            <a:headEnd/>
            <a:tailEnd/>
          </a:ln>
        </p:spPr>
        <p:txBody>
          <a:bodyPr/>
          <a:lstStyle/>
          <a:p>
            <a:pPr algn="r">
              <a:defRPr/>
            </a:pPr>
            <a:fld id="{28FA4B36-3274-48AC-B7B1-25DFB4978A59}" type="slidenum">
              <a:rPr lang="en-US" sz="1000">
                <a:cs typeface="+mn-cs"/>
              </a:rPr>
              <a:pPr algn="r">
                <a:defRPr/>
              </a:pPr>
              <a:t>39</a:t>
            </a:fld>
            <a:endParaRPr lang="en-US" sz="1000">
              <a:cs typeface="+mn-cs"/>
            </a:endParaRPr>
          </a:p>
        </p:txBody>
      </p:sp>
      <p:sp>
        <p:nvSpPr>
          <p:cNvPr id="94210" name="Title 1"/>
          <p:cNvSpPr>
            <a:spLocks noGrp="1"/>
          </p:cNvSpPr>
          <p:nvPr>
            <p:ph type="title" idx="4294967295"/>
          </p:nvPr>
        </p:nvSpPr>
        <p:spPr>
          <a:xfrm>
            <a:off x="257175" y="198438"/>
            <a:ext cx="8886825" cy="1250950"/>
          </a:xfrm>
        </p:spPr>
        <p:txBody>
          <a:bodyPr>
            <a:spAutoFit/>
          </a:bodyPr>
          <a:lstStyle/>
          <a:p>
            <a:pPr eaLnBrk="1" hangingPunct="1"/>
            <a:r>
              <a:rPr lang="en-US">
                <a:latin typeface="Arial Black" pitchFamily="34" charset="0"/>
              </a:rPr>
              <a:t>Many questions can be addressed, various points made</a:t>
            </a:r>
          </a:p>
        </p:txBody>
      </p:sp>
      <p:sp>
        <p:nvSpPr>
          <p:cNvPr id="94211" name="Content Placeholder 2"/>
          <p:cNvSpPr>
            <a:spLocks noGrp="1"/>
          </p:cNvSpPr>
          <p:nvPr>
            <p:ph idx="4294967295"/>
          </p:nvPr>
        </p:nvSpPr>
        <p:spPr>
          <a:xfrm>
            <a:off x="171450" y="1609725"/>
            <a:ext cx="8853488" cy="5002213"/>
          </a:xfrm>
        </p:spPr>
        <p:txBody>
          <a:bodyPr>
            <a:spAutoFit/>
          </a:bodyPr>
          <a:lstStyle/>
          <a:p>
            <a:pPr eaLnBrk="1" hangingPunct="1"/>
            <a:r>
              <a:rPr lang="en-US"/>
              <a:t>All of the analyses can be separated by line.</a:t>
            </a:r>
          </a:p>
          <a:p>
            <a:pPr lvl="1" eaLnBrk="1" hangingPunct="1"/>
            <a:r>
              <a:rPr lang="en-US"/>
              <a:t>Do the lines differ?</a:t>
            </a:r>
          </a:p>
          <a:p>
            <a:pPr lvl="2" eaLnBrk="1" hangingPunct="1"/>
            <a:r>
              <a:rPr lang="en-US"/>
              <a:t>Yes, they do for some traits!</a:t>
            </a:r>
          </a:p>
          <a:p>
            <a:pPr eaLnBrk="1" hangingPunct="1"/>
            <a:r>
              <a:rPr lang="en-US" u="sng">
                <a:solidFill>
                  <a:srgbClr val="6600FF"/>
                </a:solidFill>
              </a:rPr>
              <a:t>Key Point</a:t>
            </a:r>
            <a:r>
              <a:rPr lang="en-US">
                <a:solidFill>
                  <a:srgbClr val="6600FF"/>
                </a:solidFill>
              </a:rPr>
              <a:t>  The lines are the experimental units and they must be replicated to allow strong inferences concerning the effect of the selection treatment.  Genetic drift can cause any two lines to differ.  A single Selected and Control line would be an unreplicated experiment.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B3B3F65B-8E3F-45A6-BE5C-D18526CD2035}" type="slidenum">
              <a:rPr lang="en-US"/>
              <a:pPr>
                <a:defRPr/>
              </a:pPr>
              <a:t>4</a:t>
            </a:fld>
            <a:endParaRPr lang="en-US"/>
          </a:p>
        </p:txBody>
      </p:sp>
      <p:sp>
        <p:nvSpPr>
          <p:cNvPr id="34818" name="Title 1"/>
          <p:cNvSpPr>
            <a:spLocks noGrp="1"/>
          </p:cNvSpPr>
          <p:nvPr>
            <p:ph type="title" idx="4294967295"/>
          </p:nvPr>
        </p:nvSpPr>
        <p:spPr/>
        <p:txBody>
          <a:bodyPr/>
          <a:lstStyle/>
          <a:p>
            <a:pPr eaLnBrk="1" hangingPunct="1"/>
            <a:r>
              <a:rPr lang="en-US">
                <a:latin typeface="Arial Black" pitchFamily="34" charset="0"/>
              </a:rPr>
              <a:t>Overview of Today's Session</a:t>
            </a:r>
          </a:p>
        </p:txBody>
      </p:sp>
      <p:sp>
        <p:nvSpPr>
          <p:cNvPr id="34819" name="Content Placeholder 2"/>
          <p:cNvSpPr>
            <a:spLocks noGrp="1"/>
          </p:cNvSpPr>
          <p:nvPr>
            <p:ph idx="4294967295"/>
          </p:nvPr>
        </p:nvSpPr>
        <p:spPr>
          <a:xfrm>
            <a:off x="457200" y="1441450"/>
            <a:ext cx="8229600" cy="4718050"/>
          </a:xfrm>
        </p:spPr>
        <p:txBody>
          <a:bodyPr>
            <a:spAutoFit/>
          </a:bodyPr>
          <a:lstStyle/>
          <a:p>
            <a:pPr eaLnBrk="1" hangingPunct="1"/>
            <a:r>
              <a:rPr lang="en-US">
                <a:latin typeface="Arial Black" pitchFamily="34" charset="0"/>
              </a:rPr>
              <a:t>Strategies for teaching evolution</a:t>
            </a:r>
          </a:p>
          <a:p>
            <a:pPr eaLnBrk="1" hangingPunct="1"/>
            <a:r>
              <a:rPr lang="en-US">
                <a:latin typeface="Arial Black" pitchFamily="34" charset="0"/>
              </a:rPr>
              <a:t>Experimental evolution</a:t>
            </a:r>
          </a:p>
          <a:p>
            <a:pPr eaLnBrk="1" hangingPunct="1"/>
            <a:r>
              <a:rPr lang="en-US">
                <a:latin typeface="Arial Black" pitchFamily="34" charset="0"/>
              </a:rPr>
              <a:t>Artificial selection</a:t>
            </a:r>
          </a:p>
          <a:p>
            <a:pPr eaLnBrk="1" hangingPunct="1"/>
            <a:r>
              <a:rPr lang="en-US">
                <a:latin typeface="Arial Black" pitchFamily="34" charset="0"/>
              </a:rPr>
              <a:t>An inquiry-based lab</a:t>
            </a:r>
          </a:p>
          <a:p>
            <a:pPr lvl="1" eaLnBrk="1" hangingPunct="1"/>
            <a:r>
              <a:rPr lang="en-US">
                <a:latin typeface="Arial Black" pitchFamily="34" charset="0"/>
              </a:rPr>
              <a:t>Developing questions/hypotheses</a:t>
            </a:r>
          </a:p>
          <a:p>
            <a:pPr lvl="1" eaLnBrk="1" hangingPunct="1"/>
            <a:r>
              <a:rPr lang="en-US">
                <a:latin typeface="Arial Black" pitchFamily="34" charset="0"/>
              </a:rPr>
              <a:t>Data collection</a:t>
            </a:r>
          </a:p>
          <a:p>
            <a:pPr lvl="1" eaLnBrk="1" hangingPunct="1"/>
            <a:r>
              <a:rPr lang="en-US">
                <a:latin typeface="Arial Black" pitchFamily="34" charset="0"/>
              </a:rPr>
              <a:t>Data analysis</a:t>
            </a:r>
          </a:p>
          <a:p>
            <a:pPr lvl="1" eaLnBrk="1" hangingPunct="1"/>
            <a:r>
              <a:rPr lang="en-US">
                <a:latin typeface="Arial Black" pitchFamily="34" charset="0"/>
              </a:rPr>
              <a:t>Writing conclusions and relations to the Common Core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C8549A0F-62BA-4EC6-950A-5F56E0A9EF2F}" type="slidenum">
              <a:rPr lang="en-US"/>
              <a:pPr>
                <a:defRPr/>
              </a:pPr>
              <a:t>40</a:t>
            </a:fld>
            <a:endParaRPr lang="en-US"/>
          </a:p>
        </p:txBody>
      </p:sp>
      <p:sp>
        <p:nvSpPr>
          <p:cNvPr id="96258" name="Title 1"/>
          <p:cNvSpPr>
            <a:spLocks noGrp="1"/>
          </p:cNvSpPr>
          <p:nvPr>
            <p:ph type="title" idx="4294967295"/>
          </p:nvPr>
        </p:nvSpPr>
        <p:spPr>
          <a:xfrm>
            <a:off x="336550" y="261938"/>
            <a:ext cx="8686800" cy="1143000"/>
          </a:xfrm>
        </p:spPr>
        <p:txBody>
          <a:bodyPr/>
          <a:lstStyle/>
          <a:p>
            <a:pPr eaLnBrk="1" hangingPunct="1"/>
            <a:r>
              <a:rPr lang="en-US" sz="3600">
                <a:latin typeface="Arial Black" pitchFamily="34" charset="0"/>
              </a:rPr>
              <a:t>Data Recording/Sharing Options:</a:t>
            </a:r>
          </a:p>
        </p:txBody>
      </p:sp>
      <p:sp>
        <p:nvSpPr>
          <p:cNvPr id="96259" name="Content Placeholder 2"/>
          <p:cNvSpPr>
            <a:spLocks/>
          </p:cNvSpPr>
          <p:nvPr/>
        </p:nvSpPr>
        <p:spPr bwMode="auto">
          <a:xfrm>
            <a:off x="268288" y="1460500"/>
            <a:ext cx="8726487" cy="4668838"/>
          </a:xfrm>
          <a:prstGeom prst="rect">
            <a:avLst/>
          </a:prstGeom>
          <a:noFill/>
          <a:ln w="9525">
            <a:noFill/>
            <a:miter lim="800000"/>
            <a:headEnd/>
            <a:tailEnd/>
          </a:ln>
        </p:spPr>
        <p:txBody>
          <a:bodyPr>
            <a:spAutoFit/>
          </a:bodyPr>
          <a:lstStyle/>
          <a:p>
            <a:pPr marL="342900" indent="-342900">
              <a:spcBef>
                <a:spcPct val="20000"/>
              </a:spcBef>
              <a:buClr>
                <a:schemeClr val="accent1"/>
              </a:buClr>
              <a:buFont typeface="Wingdings" pitchFamily="2" charset="2"/>
              <a:buChar char="l"/>
            </a:pPr>
            <a:r>
              <a:rPr lang="en-US" sz="3200"/>
              <a:t>On paper:</a:t>
            </a:r>
          </a:p>
          <a:p>
            <a:pPr marL="742950" lvl="1" indent="-285750">
              <a:spcBef>
                <a:spcPct val="20000"/>
              </a:spcBef>
              <a:buClr>
                <a:schemeClr val="accent1"/>
              </a:buClr>
              <a:buFont typeface="Wingdings" pitchFamily="2" charset="2"/>
              <a:buChar char="¡"/>
            </a:pPr>
            <a:r>
              <a:rPr lang="en-US" sz="2700"/>
              <a:t> downloadable student handout</a:t>
            </a:r>
          </a:p>
          <a:p>
            <a:pPr marL="742950" lvl="1" indent="-285750">
              <a:spcBef>
                <a:spcPct val="20000"/>
              </a:spcBef>
              <a:buClr>
                <a:schemeClr val="accent1"/>
              </a:buClr>
              <a:buFont typeface="Wingdings" pitchFamily="2" charset="2"/>
              <a:buChar char="¡"/>
            </a:pPr>
            <a:r>
              <a:rPr lang="en-US" sz="2700"/>
              <a:t> make your own data sheet</a:t>
            </a:r>
          </a:p>
          <a:p>
            <a:pPr marL="742950" lvl="1" indent="-285750">
              <a:spcBef>
                <a:spcPct val="20000"/>
              </a:spcBef>
              <a:buClr>
                <a:schemeClr val="accent1"/>
              </a:buClr>
              <a:buFont typeface="Wingdings" pitchFamily="2" charset="2"/>
              <a:buChar char="¡"/>
            </a:pPr>
            <a:r>
              <a:rPr lang="en-US" sz="2700"/>
              <a:t> lab notebook</a:t>
            </a:r>
          </a:p>
          <a:p>
            <a:pPr marL="342900" indent="-342900">
              <a:spcBef>
                <a:spcPct val="20000"/>
              </a:spcBef>
              <a:buClr>
                <a:schemeClr val="accent1"/>
              </a:buClr>
              <a:buFont typeface="Wingdings" pitchFamily="2" charset="2"/>
              <a:buChar char="l"/>
            </a:pPr>
            <a:r>
              <a:rPr lang="en-US" sz="3200"/>
              <a:t>Electronic spreadsheet (Excel, Google Drive)</a:t>
            </a:r>
          </a:p>
          <a:p>
            <a:pPr marL="342900" indent="-342900">
              <a:spcBef>
                <a:spcPct val="20000"/>
              </a:spcBef>
              <a:buClr>
                <a:schemeClr val="accent1"/>
              </a:buClr>
              <a:buFont typeface="Wingdings" pitchFamily="2" charset="2"/>
              <a:buChar char="l"/>
            </a:pPr>
            <a:r>
              <a:rPr lang="en-US" sz="3200"/>
              <a:t>Google form for online submission that enters automatically into a Google spreadsheet</a:t>
            </a:r>
          </a:p>
          <a:p>
            <a:pPr marL="742950" lvl="1" indent="-285750">
              <a:spcBef>
                <a:spcPct val="20000"/>
              </a:spcBef>
              <a:buClr>
                <a:schemeClr val="accent1"/>
              </a:buClr>
              <a:buFont typeface="Wingdings" pitchFamily="2" charset="2"/>
              <a:buChar char="¡"/>
            </a:pPr>
            <a:r>
              <a:rPr lang="en-US" sz="2700"/>
              <a:t> students are sent a link to the form that allows</a:t>
            </a:r>
            <a:br>
              <a:rPr lang="en-US" sz="2700"/>
            </a:br>
            <a:r>
              <a:rPr lang="en-US" sz="2700"/>
              <a:t> entry of one of many measurements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2"/>
          </p:nvPr>
        </p:nvSpPr>
        <p:spPr/>
        <p:txBody>
          <a:bodyPr/>
          <a:lstStyle/>
          <a:p>
            <a:pPr>
              <a:defRPr/>
            </a:pPr>
            <a:fld id="{956E0EB6-8C22-43A9-864A-204FC540BC8D}" type="slidenum">
              <a:rPr lang="en-US"/>
              <a:pPr>
                <a:defRPr/>
              </a:pPr>
              <a:t>41</a:t>
            </a:fld>
            <a:endParaRPr lang="en-US"/>
          </a:p>
        </p:txBody>
      </p:sp>
      <p:sp>
        <p:nvSpPr>
          <p:cNvPr id="97282" name="Title 1"/>
          <p:cNvSpPr>
            <a:spLocks noGrp="1"/>
          </p:cNvSpPr>
          <p:nvPr>
            <p:ph type="title"/>
          </p:nvPr>
        </p:nvSpPr>
        <p:spPr/>
        <p:txBody>
          <a:bodyPr/>
          <a:lstStyle/>
          <a:p>
            <a:pPr eaLnBrk="1" hangingPunct="1"/>
            <a:r>
              <a:rPr lang="en-US" sz="3600">
                <a:latin typeface="Arial Black" pitchFamily="34" charset="0"/>
              </a:rPr>
              <a:t>Data Recording/Sharing with a</a:t>
            </a:r>
            <a:br>
              <a:rPr lang="en-US" sz="3600">
                <a:latin typeface="Arial Black" pitchFamily="34" charset="0"/>
              </a:rPr>
            </a:br>
            <a:r>
              <a:rPr lang="en-US" sz="3600">
                <a:latin typeface="Arial Black" pitchFamily="34" charset="0"/>
              </a:rPr>
              <a:t>Downloadable Student Handout</a:t>
            </a:r>
          </a:p>
        </p:txBody>
      </p:sp>
      <p:graphicFrame>
        <p:nvGraphicFramePr>
          <p:cNvPr id="4" name="Table 3"/>
          <p:cNvGraphicFramePr>
            <a:graphicFrameLocks noGrp="1"/>
          </p:cNvGraphicFramePr>
          <p:nvPr/>
        </p:nvGraphicFramePr>
        <p:xfrm>
          <a:off x="1200150" y="1828800"/>
          <a:ext cx="6781800" cy="2209800"/>
        </p:xfrm>
        <a:graphic>
          <a:graphicData uri="http://schemas.openxmlformats.org/drawingml/2006/table">
            <a:tbl>
              <a:tblPr/>
              <a:tblGrid>
                <a:gridCol w="1127950">
                  <a:extLst>
                    <a:ext uri="{9D8B030D-6E8A-4147-A177-3AD203B41FA5}">
                      <a16:colId xmlns:a16="http://schemas.microsoft.com/office/drawing/2014/main" val="20000"/>
                    </a:ext>
                  </a:extLst>
                </a:gridCol>
                <a:gridCol w="2368695">
                  <a:extLst>
                    <a:ext uri="{9D8B030D-6E8A-4147-A177-3AD203B41FA5}">
                      <a16:colId xmlns:a16="http://schemas.microsoft.com/office/drawing/2014/main" val="20001"/>
                    </a:ext>
                  </a:extLst>
                </a:gridCol>
                <a:gridCol w="1127950">
                  <a:extLst>
                    <a:ext uri="{9D8B030D-6E8A-4147-A177-3AD203B41FA5}">
                      <a16:colId xmlns:a16="http://schemas.microsoft.com/office/drawing/2014/main" val="20002"/>
                    </a:ext>
                  </a:extLst>
                </a:gridCol>
                <a:gridCol w="2157205">
                  <a:extLst>
                    <a:ext uri="{9D8B030D-6E8A-4147-A177-3AD203B41FA5}">
                      <a16:colId xmlns:a16="http://schemas.microsoft.com/office/drawing/2014/main" val="20003"/>
                    </a:ext>
                  </a:extLst>
                </a:gridCol>
              </a:tblGrid>
              <a:tr h="736600">
                <a:tc>
                  <a:txBody>
                    <a:bodyPr/>
                    <a:lstStyle/>
                    <a:p>
                      <a:pPr marL="0" marR="0">
                        <a:lnSpc>
                          <a:spcPct val="115000"/>
                        </a:lnSpc>
                        <a:spcBef>
                          <a:spcPts val="0"/>
                        </a:spcBef>
                        <a:spcAft>
                          <a:spcPts val="0"/>
                        </a:spcAft>
                      </a:pPr>
                      <a:r>
                        <a:rPr lang="en-US" sz="1200" b="1">
                          <a:latin typeface="Times New Roman"/>
                          <a:ea typeface="Times New Roman"/>
                        </a:rPr>
                        <a:t>Sample number</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rPr>
                        <a:t>Selected Measurement (cm)</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rPr>
                        <a:t>Sample number</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Times New Roman"/>
                          <a:ea typeface="Times New Roman"/>
                        </a:rPr>
                        <a:t>Control Measurement (cm)</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marL="0" marR="0">
                        <a:lnSpc>
                          <a:spcPct val="115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8300">
                <a:tc>
                  <a:txBody>
                    <a:bodyPr/>
                    <a:lstStyle/>
                    <a:p>
                      <a:pPr marL="0" marR="0">
                        <a:lnSpc>
                          <a:spcPct val="115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8300">
                <a:tc>
                  <a:txBody>
                    <a:bodyPr/>
                    <a:lstStyle/>
                    <a:p>
                      <a:pPr marL="0" marR="0">
                        <a:lnSpc>
                          <a:spcPct val="115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8300">
                <a:tc>
                  <a:txBody>
                    <a:bodyPr/>
                    <a:lstStyle/>
                    <a:p>
                      <a:pPr marL="0" marR="0">
                        <a:lnSpc>
                          <a:spcPct val="115000"/>
                        </a:lnSpc>
                        <a:spcBef>
                          <a:spcPts val="0"/>
                        </a:spcBef>
                        <a:spcAft>
                          <a:spcPts val="0"/>
                        </a:spcAft>
                      </a:pPr>
                      <a:r>
                        <a:rPr lang="en-US" sz="1200" b="1">
                          <a:latin typeface="Times New Roman"/>
                          <a:ea typeface="Times New Roman"/>
                        </a:rPr>
                        <a:t>Averages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87093" name="Group 53"/>
          <p:cNvGraphicFramePr>
            <a:graphicFrameLocks noGrp="1"/>
          </p:cNvGraphicFramePr>
          <p:nvPr/>
        </p:nvGraphicFramePr>
        <p:xfrm>
          <a:off x="990600" y="4495800"/>
          <a:ext cx="7375525" cy="1449388"/>
        </p:xfrm>
        <a:graphic>
          <a:graphicData uri="http://schemas.openxmlformats.org/drawingml/2006/table">
            <a:tbl>
              <a:tblPr/>
              <a:tblGrid>
                <a:gridCol w="2501900">
                  <a:extLst>
                    <a:ext uri="{9D8B030D-6E8A-4147-A177-3AD203B41FA5}">
                      <a16:colId xmlns:a16="http://schemas.microsoft.com/office/drawing/2014/main" val="20000"/>
                    </a:ext>
                  </a:extLst>
                </a:gridCol>
                <a:gridCol w="2686050">
                  <a:extLst>
                    <a:ext uri="{9D8B030D-6E8A-4147-A177-3AD203B41FA5}">
                      <a16:colId xmlns:a16="http://schemas.microsoft.com/office/drawing/2014/main" val="20001"/>
                    </a:ext>
                  </a:extLst>
                </a:gridCol>
                <a:gridCol w="2187575">
                  <a:extLst>
                    <a:ext uri="{9D8B030D-6E8A-4147-A177-3AD203B41FA5}">
                      <a16:colId xmlns:a16="http://schemas.microsoft.com/office/drawing/2014/main" val="20002"/>
                    </a:ext>
                  </a:extLst>
                </a:gridCol>
              </a:tblGrid>
              <a:tr h="72548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Average Measurement (mm)</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Total number of femurs measured</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1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Selected</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1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Control</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34D6C0F2-AE05-4279-925B-014BF7B7B900}" type="slidenum">
              <a:rPr lang="en-US"/>
              <a:pPr>
                <a:defRPr/>
              </a:pPr>
              <a:t>42</a:t>
            </a:fld>
            <a:endParaRPr lang="en-US"/>
          </a:p>
        </p:txBody>
      </p:sp>
      <p:sp>
        <p:nvSpPr>
          <p:cNvPr id="98306" name="Title 1"/>
          <p:cNvSpPr>
            <a:spLocks noGrp="1"/>
          </p:cNvSpPr>
          <p:nvPr>
            <p:ph type="title"/>
          </p:nvPr>
        </p:nvSpPr>
        <p:spPr>
          <a:xfrm>
            <a:off x="457200" y="188913"/>
            <a:ext cx="8229600" cy="1677987"/>
          </a:xfrm>
        </p:spPr>
        <p:txBody>
          <a:bodyPr>
            <a:spAutoFit/>
          </a:bodyPr>
          <a:lstStyle/>
          <a:p>
            <a:pPr eaLnBrk="1" hangingPunct="1"/>
            <a:r>
              <a:rPr lang="en-US" sz="3600">
                <a:latin typeface="Arial Black" pitchFamily="34" charset="0"/>
              </a:rPr>
              <a:t>Data Recording on a</a:t>
            </a:r>
            <a:br>
              <a:rPr lang="en-US" sz="3600">
                <a:latin typeface="Arial Black" pitchFamily="34" charset="0"/>
              </a:rPr>
            </a:br>
            <a:r>
              <a:rPr lang="en-US" sz="3600">
                <a:latin typeface="Arial Black" pitchFamily="34" charset="0"/>
              </a:rPr>
              <a:t>Downloadable Spreadsheet</a:t>
            </a:r>
            <a:br>
              <a:rPr lang="en-US" sz="3600">
                <a:latin typeface="Arial Black" pitchFamily="34" charset="0"/>
              </a:rPr>
            </a:br>
            <a:r>
              <a:rPr lang="en-US" sz="3200"/>
              <a:t>(Excel file, can convert to Google Drive)</a:t>
            </a:r>
          </a:p>
        </p:txBody>
      </p:sp>
      <p:sp>
        <p:nvSpPr>
          <p:cNvPr id="98307" name="Content Placeholder 2"/>
          <p:cNvSpPr>
            <a:spLocks/>
          </p:cNvSpPr>
          <p:nvPr/>
        </p:nvSpPr>
        <p:spPr bwMode="auto">
          <a:xfrm>
            <a:off x="268288" y="2070100"/>
            <a:ext cx="8875712" cy="4241800"/>
          </a:xfrm>
          <a:prstGeom prst="rect">
            <a:avLst/>
          </a:prstGeom>
          <a:noFill/>
          <a:ln w="9525">
            <a:noFill/>
            <a:miter lim="800000"/>
            <a:headEnd/>
            <a:tailEnd/>
          </a:ln>
        </p:spPr>
        <p:txBody>
          <a:bodyPr>
            <a:spAutoFit/>
          </a:bodyPr>
          <a:lstStyle/>
          <a:p>
            <a:pPr marL="342900" indent="-342900">
              <a:spcBef>
                <a:spcPct val="20000"/>
              </a:spcBef>
              <a:buClr>
                <a:schemeClr val="accent1"/>
              </a:buClr>
              <a:buFont typeface="Wingdings" pitchFamily="2" charset="2"/>
              <a:buChar char="l"/>
            </a:pPr>
            <a:r>
              <a:rPr lang="en-US" sz="3200"/>
              <a:t>Includes information about:</a:t>
            </a:r>
          </a:p>
          <a:p>
            <a:pPr marL="742950" lvl="1" indent="-285750">
              <a:spcBef>
                <a:spcPct val="20000"/>
              </a:spcBef>
              <a:buClr>
                <a:schemeClr val="accent1"/>
              </a:buClr>
              <a:buFont typeface="Wingdings" pitchFamily="2" charset="2"/>
              <a:buChar char="¡"/>
            </a:pPr>
            <a:r>
              <a:rPr lang="en-US" sz="2700"/>
              <a:t> Line type (0 = Control, 1 = Selected)</a:t>
            </a:r>
          </a:p>
          <a:p>
            <a:pPr marL="742950" lvl="1" indent="-285750">
              <a:spcBef>
                <a:spcPct val="20000"/>
              </a:spcBef>
              <a:buClr>
                <a:schemeClr val="accent1"/>
              </a:buClr>
              <a:buFont typeface="Wingdings" pitchFamily="2" charset="2"/>
              <a:buChar char="¡"/>
            </a:pPr>
            <a:r>
              <a:rPr lang="en-US" sz="2700"/>
              <a:t> Line (1,2,4,5 = Control, 3,6,7,8 = Selected)</a:t>
            </a:r>
          </a:p>
          <a:p>
            <a:pPr marL="742950" lvl="1" indent="-285750">
              <a:spcBef>
                <a:spcPct val="20000"/>
              </a:spcBef>
              <a:buClr>
                <a:schemeClr val="accent1"/>
              </a:buClr>
              <a:buFont typeface="Wingdings" pitchFamily="2" charset="2"/>
              <a:buChar char="¡"/>
            </a:pPr>
            <a:r>
              <a:rPr lang="en-US" sz="2700"/>
              <a:t> Sex (0 = Female, 1 = Male)</a:t>
            </a:r>
          </a:p>
          <a:p>
            <a:pPr marL="742950" lvl="1" indent="-285750">
              <a:spcBef>
                <a:spcPct val="20000"/>
              </a:spcBef>
              <a:buClr>
                <a:schemeClr val="accent1"/>
              </a:buClr>
              <a:buFont typeface="Wingdings" pitchFamily="2" charset="2"/>
              <a:buChar char="¡"/>
            </a:pPr>
            <a:r>
              <a:rPr lang="en-US" sz="2700"/>
              <a:t> Body mass (grams)</a:t>
            </a:r>
          </a:p>
          <a:p>
            <a:pPr marL="742950" lvl="1" indent="-285750">
              <a:spcBef>
                <a:spcPct val="20000"/>
              </a:spcBef>
              <a:buClr>
                <a:schemeClr val="accent1"/>
              </a:buClr>
              <a:buFont typeface="Wingdings" pitchFamily="2" charset="2"/>
              <a:buChar char="¡"/>
            </a:pPr>
            <a:r>
              <a:rPr lang="en-US" sz="2700"/>
              <a:t> </a:t>
            </a:r>
            <a:r>
              <a:rPr lang="en-US" sz="2300"/>
              <a:t>Measurements of R &amp; L femur lengths (mm)</a:t>
            </a:r>
            <a:br>
              <a:rPr lang="en-US" sz="2300"/>
            </a:br>
            <a:r>
              <a:rPr lang="en-US" sz="2000"/>
              <a:t>  taken by calipers directly from the bones and used to publish Garland</a:t>
            </a:r>
            <a:br>
              <a:rPr lang="en-US" sz="2000"/>
            </a:br>
            <a:r>
              <a:rPr lang="en-US" sz="2000"/>
              <a:t>  &amp; Freeman (2005) - you may/may not want to give this to students</a:t>
            </a:r>
          </a:p>
          <a:p>
            <a:pPr marL="342900" indent="-342900">
              <a:spcBef>
                <a:spcPct val="20000"/>
              </a:spcBef>
              <a:buClr>
                <a:schemeClr val="accent1"/>
              </a:buClr>
              <a:buFont typeface="Wingdings" pitchFamily="2" charset="2"/>
              <a:buChar char="l"/>
            </a:pPr>
            <a:r>
              <a:rPr lang="en-US" sz="3200"/>
              <a:t>Can be used to make graphs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33DCA281-2665-412D-A44F-ECADF3ABDFC5}" type="slidenum">
              <a:rPr lang="en-US"/>
              <a:pPr>
                <a:defRPr/>
              </a:pPr>
              <a:t>43</a:t>
            </a:fld>
            <a:endParaRPr lang="en-US"/>
          </a:p>
        </p:txBody>
      </p:sp>
      <p:sp>
        <p:nvSpPr>
          <p:cNvPr id="99330" name="Title 6"/>
          <p:cNvSpPr>
            <a:spLocks noGrp="1"/>
          </p:cNvSpPr>
          <p:nvPr>
            <p:ph type="title"/>
          </p:nvPr>
        </p:nvSpPr>
        <p:spPr>
          <a:xfrm>
            <a:off x="46038" y="134938"/>
            <a:ext cx="9021762" cy="1143000"/>
          </a:xfrm>
        </p:spPr>
        <p:txBody>
          <a:bodyPr/>
          <a:lstStyle/>
          <a:p>
            <a:pPr eaLnBrk="1" hangingPunct="1"/>
            <a:r>
              <a:rPr lang="en-US" sz="3300">
                <a:latin typeface="Arial Black" pitchFamily="34" charset="0"/>
              </a:rPr>
              <a:t>Sample of Downloadable Spreadsheet</a:t>
            </a:r>
            <a:br>
              <a:rPr lang="en-US" sz="3300">
                <a:latin typeface="Arial Black" pitchFamily="34" charset="0"/>
              </a:rPr>
            </a:br>
            <a:r>
              <a:rPr lang="en-US" sz="2000"/>
              <a:t>(-9 indicates no data available)</a:t>
            </a:r>
          </a:p>
        </p:txBody>
      </p:sp>
      <p:graphicFrame>
        <p:nvGraphicFramePr>
          <p:cNvPr id="93350" name="Group 166"/>
          <p:cNvGraphicFramePr>
            <a:graphicFrameLocks noGrp="1"/>
          </p:cNvGraphicFramePr>
          <p:nvPr/>
        </p:nvGraphicFramePr>
        <p:xfrm>
          <a:off x="381000" y="1566863"/>
          <a:ext cx="8229600" cy="5159386"/>
        </p:xfrm>
        <a:graphic>
          <a:graphicData uri="http://schemas.openxmlformats.org/drawingml/2006/table">
            <a:tbl>
              <a:tblPr/>
              <a:tblGrid>
                <a:gridCol w="1389063">
                  <a:extLst>
                    <a:ext uri="{9D8B030D-6E8A-4147-A177-3AD203B41FA5}">
                      <a16:colId xmlns:a16="http://schemas.microsoft.com/office/drawing/2014/main" val="20000"/>
                    </a:ext>
                  </a:extLst>
                </a:gridCol>
                <a:gridCol w="1387475">
                  <a:extLst>
                    <a:ext uri="{9D8B030D-6E8A-4147-A177-3AD203B41FA5}">
                      <a16:colId xmlns:a16="http://schemas.microsoft.com/office/drawing/2014/main" val="20001"/>
                    </a:ext>
                  </a:extLst>
                </a:gridCol>
                <a:gridCol w="774700">
                  <a:extLst>
                    <a:ext uri="{9D8B030D-6E8A-4147-A177-3AD203B41FA5}">
                      <a16:colId xmlns:a16="http://schemas.microsoft.com/office/drawing/2014/main" val="20002"/>
                    </a:ext>
                  </a:extLst>
                </a:gridCol>
                <a:gridCol w="706437">
                  <a:extLst>
                    <a:ext uri="{9D8B030D-6E8A-4147-A177-3AD203B41FA5}">
                      <a16:colId xmlns:a16="http://schemas.microsoft.com/office/drawing/2014/main" val="20003"/>
                    </a:ext>
                  </a:extLst>
                </a:gridCol>
                <a:gridCol w="1211263">
                  <a:extLst>
                    <a:ext uri="{9D8B030D-6E8A-4147-A177-3AD203B41FA5}">
                      <a16:colId xmlns:a16="http://schemas.microsoft.com/office/drawing/2014/main" val="20004"/>
                    </a:ext>
                  </a:extLst>
                </a:gridCol>
                <a:gridCol w="1381125">
                  <a:extLst>
                    <a:ext uri="{9D8B030D-6E8A-4147-A177-3AD203B41FA5}">
                      <a16:colId xmlns:a16="http://schemas.microsoft.com/office/drawing/2014/main" val="20005"/>
                    </a:ext>
                  </a:extLst>
                </a:gridCol>
                <a:gridCol w="1379537">
                  <a:extLst>
                    <a:ext uri="{9D8B030D-6E8A-4147-A177-3AD203B41FA5}">
                      <a16:colId xmlns:a16="http://schemas.microsoft.com/office/drawing/2014/main" val="20006"/>
                    </a:ext>
                  </a:extLst>
                </a:gridCol>
              </a:tblGrid>
              <a:tr h="220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MouseID</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Linetype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Line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Sex</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KMass</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RFML</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LFML</a:t>
                      </a:r>
                    </a:p>
                  </a:txBody>
                  <a:tcPr marL="0" marR="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14001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37.68</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15.86</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15.77</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01"/>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14159</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-9.00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-9.00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-9.00</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02"/>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14201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-9.00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-9.00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-9.00</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03"/>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14202</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34.60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16.13</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15.82</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04"/>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14278</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-9.00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-9.00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-9.00</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05"/>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14279</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40.48</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16.34</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16.18</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06"/>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14315</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34.99</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15.96</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15.95</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07"/>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14377</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38.90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16.30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16.33</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08"/>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14408</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-9.00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-9.00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-9.00</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09"/>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14422</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-9.00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-9.00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-9.00</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10"/>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14587</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37.22</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16.54</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16.12</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11"/>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14588</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35.65</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-9.00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-9.00</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12"/>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14004</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39.17</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15.16</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15.00</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13"/>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14160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42.28</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14.83</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14.87</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14"/>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14204</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45.51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16.10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16.06</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15"/>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14277</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46.07</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15.16</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15.14</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16"/>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14314</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54.04</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15.26</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14.92</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17"/>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14375</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49.12</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15.55</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15.53</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18"/>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14407</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42.64</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15.57</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15.32</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19"/>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14425</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47.71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15.40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15.34</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20"/>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14584</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41.05</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15.45</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15.18</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21"/>
                  </a:ext>
                </a:extLst>
              </a:tr>
              <a:tr h="2206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14591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0</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42.09</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15.51</a:t>
                      </a:r>
                    </a:p>
                  </a:txBody>
                  <a:tcPr marL="0" marR="0" marT="0" marB="0" anchor="b" horzOverflow="overflow">
                    <a:lnL>
                      <a:noFill/>
                    </a:lnL>
                    <a:lnR>
                      <a:noFill/>
                    </a:lnR>
                    <a:lnT>
                      <a:noFill/>
                    </a:lnT>
                    <a:lnB>
                      <a:noFill/>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15.16</a:t>
                      </a:r>
                    </a:p>
                  </a:txBody>
                  <a:tcPr marL="0" marR="0" marT="0" marB="0" anchor="b"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22"/>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68E6FB9B-07E0-48B6-88B9-15DB2D9E6B0E}" type="slidenum">
              <a:rPr lang="en-US"/>
              <a:pPr>
                <a:defRPr/>
              </a:pPr>
              <a:t>44</a:t>
            </a:fld>
            <a:endParaRPr lang="en-US"/>
          </a:p>
        </p:txBody>
      </p:sp>
      <p:sp>
        <p:nvSpPr>
          <p:cNvPr id="100354" name="Content Placeholder 2"/>
          <p:cNvSpPr>
            <a:spLocks noGrp="1"/>
          </p:cNvSpPr>
          <p:nvPr>
            <p:ph idx="4294967295"/>
          </p:nvPr>
        </p:nvSpPr>
        <p:spPr>
          <a:xfrm>
            <a:off x="457200" y="1828800"/>
            <a:ext cx="8229600" cy="4294188"/>
          </a:xfrm>
        </p:spPr>
        <p:txBody>
          <a:bodyPr>
            <a:spAutoFit/>
          </a:bodyPr>
          <a:lstStyle/>
          <a:p>
            <a:pPr marL="514350" indent="-514350" eaLnBrk="1" hangingPunct="1">
              <a:buFont typeface="Courier New" pitchFamily="49" charset="0"/>
              <a:buChar char="o"/>
            </a:pPr>
            <a:r>
              <a:rPr lang="en-US">
                <a:latin typeface="Arial Black" pitchFamily="34" charset="0"/>
              </a:rPr>
              <a:t>Create your own Google form</a:t>
            </a:r>
          </a:p>
          <a:p>
            <a:pPr marL="514350" indent="-514350" eaLnBrk="1" hangingPunct="1">
              <a:buFont typeface="Courier New" pitchFamily="49" charset="0"/>
              <a:buChar char="o"/>
            </a:pPr>
            <a:r>
              <a:rPr lang="en-US">
                <a:latin typeface="Arial Black" pitchFamily="34" charset="0"/>
              </a:rPr>
              <a:t>Send link (URL) to students</a:t>
            </a:r>
          </a:p>
          <a:p>
            <a:pPr marL="514350" indent="-514350" eaLnBrk="1" hangingPunct="1">
              <a:buFont typeface="Courier New" pitchFamily="49" charset="0"/>
              <a:buChar char="o"/>
            </a:pPr>
            <a:r>
              <a:rPr lang="en-US">
                <a:latin typeface="Arial Black" pitchFamily="34" charset="0"/>
              </a:rPr>
              <a:t>They enter their data individually and then click "submit"</a:t>
            </a:r>
          </a:p>
          <a:p>
            <a:pPr marL="514350" indent="-514350" eaLnBrk="1" hangingPunct="1">
              <a:buFont typeface="Courier New" pitchFamily="49" charset="0"/>
              <a:buChar char="o"/>
            </a:pPr>
            <a:r>
              <a:rPr lang="en-US">
                <a:latin typeface="Arial Black" pitchFamily="34" charset="0"/>
              </a:rPr>
              <a:t>Data go automatically into a Google spreadsheet</a:t>
            </a:r>
          </a:p>
          <a:p>
            <a:pPr marL="971550" lvl="1" indent="-514350" eaLnBrk="1" hangingPunct="1">
              <a:buFont typeface="Courier New" pitchFamily="49" charset="0"/>
              <a:buChar char="o"/>
            </a:pPr>
            <a:r>
              <a:rPr lang="en-US"/>
              <a:t>Only you can see it or share with students</a:t>
            </a:r>
          </a:p>
          <a:p>
            <a:pPr marL="971550" lvl="1" indent="-514350" eaLnBrk="1" hangingPunct="1">
              <a:buFont typeface="Courier New" pitchFamily="49" charset="0"/>
              <a:buChar char="o"/>
            </a:pPr>
            <a:r>
              <a:rPr lang="en-US"/>
              <a:t>Common core </a:t>
            </a:r>
            <a:r>
              <a:rPr lang="en-US" b="1"/>
              <a:t>shift</a:t>
            </a:r>
            <a:r>
              <a:rPr lang="en-US"/>
              <a:t>: Collaboration</a:t>
            </a:r>
          </a:p>
        </p:txBody>
      </p:sp>
      <p:sp>
        <p:nvSpPr>
          <p:cNvPr id="100355" name="Title 1"/>
          <p:cNvSpPr>
            <a:spLocks/>
          </p:cNvSpPr>
          <p:nvPr/>
        </p:nvSpPr>
        <p:spPr bwMode="auto">
          <a:xfrm>
            <a:off x="457200" y="431800"/>
            <a:ext cx="8229600" cy="1190625"/>
          </a:xfrm>
          <a:prstGeom prst="rect">
            <a:avLst/>
          </a:prstGeom>
          <a:noFill/>
          <a:ln w="9525">
            <a:noFill/>
            <a:miter lim="800000"/>
            <a:headEnd/>
            <a:tailEnd/>
          </a:ln>
        </p:spPr>
        <p:txBody>
          <a:bodyPr anchor="ctr">
            <a:spAutoFit/>
          </a:bodyPr>
          <a:lstStyle/>
          <a:p>
            <a:r>
              <a:rPr lang="en-US" sz="3600">
                <a:solidFill>
                  <a:schemeClr val="tx2"/>
                </a:solidFill>
                <a:latin typeface="Arial Black" pitchFamily="34" charset="0"/>
              </a:rPr>
              <a:t>Data Recording/Sharing with a</a:t>
            </a:r>
            <a:br>
              <a:rPr lang="en-US" sz="3600">
                <a:solidFill>
                  <a:schemeClr val="tx2"/>
                </a:solidFill>
                <a:latin typeface="Arial Black" pitchFamily="34" charset="0"/>
              </a:rPr>
            </a:br>
            <a:r>
              <a:rPr lang="en-US" sz="3600">
                <a:solidFill>
                  <a:schemeClr val="tx2"/>
                </a:solidFill>
                <a:latin typeface="Arial Black" pitchFamily="34" charset="0"/>
              </a:rPr>
              <a:t>Google Form</a:t>
            </a:r>
            <a:endParaRPr lang="en-US" sz="3200">
              <a:solidFill>
                <a:schemeClr val="tx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01" name="Picture 4"/>
          <p:cNvPicPr>
            <a:picLocks noChangeAspect="1" noChangeArrowheads="1"/>
          </p:cNvPicPr>
          <p:nvPr/>
        </p:nvPicPr>
        <p:blipFill>
          <a:blip r:embed="rId2"/>
          <a:srcRect l="66008"/>
          <a:stretch>
            <a:fillRect/>
          </a:stretch>
        </p:blipFill>
        <p:spPr bwMode="auto">
          <a:xfrm>
            <a:off x="4975225" y="0"/>
            <a:ext cx="3943350" cy="7248525"/>
          </a:xfrm>
          <a:prstGeom prst="rect">
            <a:avLst/>
          </a:prstGeom>
          <a:noFill/>
          <a:ln w="9525">
            <a:noFill/>
            <a:miter lim="800000"/>
            <a:headEnd/>
            <a:tailEnd/>
          </a:ln>
        </p:spPr>
      </p:pic>
      <p:sp>
        <p:nvSpPr>
          <p:cNvPr id="102402" name="Title 2"/>
          <p:cNvSpPr>
            <a:spLocks/>
          </p:cNvSpPr>
          <p:nvPr/>
        </p:nvSpPr>
        <p:spPr bwMode="auto">
          <a:xfrm>
            <a:off x="409575" y="171450"/>
            <a:ext cx="4279900" cy="3387725"/>
          </a:xfrm>
          <a:prstGeom prst="rect">
            <a:avLst/>
          </a:prstGeom>
          <a:noFill/>
          <a:ln w="9525">
            <a:noFill/>
            <a:miter lim="800000"/>
            <a:headEnd/>
            <a:tailEnd/>
          </a:ln>
        </p:spPr>
        <p:txBody>
          <a:bodyPr anchor="ctr">
            <a:spAutoFit/>
          </a:bodyPr>
          <a:lstStyle/>
          <a:p>
            <a:r>
              <a:rPr lang="en-US" sz="3600">
                <a:solidFill>
                  <a:schemeClr val="tx2"/>
                </a:solidFill>
                <a:latin typeface="Arial Black" pitchFamily="34" charset="0"/>
              </a:rPr>
              <a:t>Screen Shot of a Google Form</a:t>
            </a:r>
            <a:br>
              <a:rPr lang="en-US" sz="3600">
                <a:solidFill>
                  <a:schemeClr val="tx2"/>
                </a:solidFill>
                <a:latin typeface="Arial Black" pitchFamily="34" charset="0"/>
              </a:rPr>
            </a:br>
            <a:br>
              <a:rPr lang="en-US" sz="3600">
                <a:solidFill>
                  <a:schemeClr val="tx2"/>
                </a:solidFill>
              </a:rPr>
            </a:br>
            <a:r>
              <a:rPr lang="en-US" sz="3600">
                <a:solidFill>
                  <a:schemeClr val="tx2"/>
                </a:solidFill>
              </a:rPr>
              <a:t>(you can customize this any way you choose)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5" name="Title 2"/>
          <p:cNvSpPr>
            <a:spLocks/>
          </p:cNvSpPr>
          <p:nvPr/>
        </p:nvSpPr>
        <p:spPr bwMode="auto">
          <a:xfrm>
            <a:off x="0" y="4763"/>
            <a:ext cx="9226550" cy="595312"/>
          </a:xfrm>
          <a:prstGeom prst="rect">
            <a:avLst/>
          </a:prstGeom>
          <a:noFill/>
          <a:ln w="9525">
            <a:noFill/>
            <a:miter lim="800000"/>
            <a:headEnd/>
            <a:tailEnd/>
          </a:ln>
        </p:spPr>
        <p:txBody>
          <a:bodyPr anchor="ctr">
            <a:spAutoFit/>
          </a:bodyPr>
          <a:lstStyle/>
          <a:p>
            <a:r>
              <a:rPr lang="en-US" sz="3300">
                <a:solidFill>
                  <a:schemeClr val="tx2"/>
                </a:solidFill>
                <a:latin typeface="Arial Black" pitchFamily="34" charset="0"/>
              </a:rPr>
              <a:t>Data Submitted through a Google Form</a:t>
            </a:r>
          </a:p>
        </p:txBody>
      </p:sp>
      <p:pic>
        <p:nvPicPr>
          <p:cNvPr id="103426" name="Picture 6"/>
          <p:cNvPicPr>
            <a:picLocks noChangeAspect="1" noChangeArrowheads="1"/>
          </p:cNvPicPr>
          <p:nvPr/>
        </p:nvPicPr>
        <p:blipFill>
          <a:blip r:embed="rId2"/>
          <a:srcRect/>
          <a:stretch>
            <a:fillRect/>
          </a:stretch>
        </p:blipFill>
        <p:spPr bwMode="auto">
          <a:xfrm>
            <a:off x="38100" y="636588"/>
            <a:ext cx="13893800" cy="8685212"/>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2"/>
          </p:nvPr>
        </p:nvSpPr>
        <p:spPr/>
        <p:txBody>
          <a:bodyPr/>
          <a:lstStyle/>
          <a:p>
            <a:pPr>
              <a:defRPr/>
            </a:pPr>
            <a:fld id="{BABBB49A-49D2-445C-AA90-E5AEB9E6C1B8}" type="slidenum">
              <a:rPr lang="en-US"/>
              <a:pPr>
                <a:defRPr/>
              </a:pPr>
              <a:t>47</a:t>
            </a:fld>
            <a:endParaRPr lang="en-US"/>
          </a:p>
        </p:txBody>
      </p:sp>
      <p:pic>
        <p:nvPicPr>
          <p:cNvPr id="104450" name="Picture 4" descr="https://lh3.googleusercontent.com/Ab0OjpOr5n20lpviT-W81e71tCqzWeDEvPLDGEZtrqL8Li2ZH8jAjTvLFzRuPx_JknoKscMM-voIz1v8o05q6zLJfy3erZg-IcT2eAD4cKCpVbJTOlQ"/>
          <p:cNvPicPr>
            <a:picLocks noChangeAspect="1" noChangeArrowheads="1"/>
          </p:cNvPicPr>
          <p:nvPr/>
        </p:nvPicPr>
        <p:blipFill>
          <a:blip r:embed="rId3"/>
          <a:srcRect/>
          <a:stretch>
            <a:fillRect/>
          </a:stretch>
        </p:blipFill>
        <p:spPr bwMode="auto">
          <a:xfrm>
            <a:off x="990600" y="1795463"/>
            <a:ext cx="7086600" cy="4381500"/>
          </a:xfrm>
          <a:prstGeom prst="rect">
            <a:avLst/>
          </a:prstGeom>
          <a:noFill/>
          <a:ln w="9525">
            <a:noFill/>
            <a:miter lim="800000"/>
            <a:headEnd/>
            <a:tailEnd/>
          </a:ln>
        </p:spPr>
      </p:pic>
      <p:sp>
        <p:nvSpPr>
          <p:cNvPr id="104451" name="Rectangle 4"/>
          <p:cNvSpPr>
            <a:spLocks noGrp="1" noChangeArrowheads="1"/>
          </p:cNvSpPr>
          <p:nvPr>
            <p:ph type="title" idx="4294967295"/>
          </p:nvPr>
        </p:nvSpPr>
        <p:spPr/>
        <p:txBody>
          <a:bodyPr/>
          <a:lstStyle/>
          <a:p>
            <a:pPr eaLnBrk="1" hangingPunct="1"/>
            <a:r>
              <a:rPr lang="en-US">
                <a:latin typeface="Arial Black" pitchFamily="34" charset="0"/>
              </a:rPr>
              <a:t>Data Analysis Options</a:t>
            </a:r>
          </a:p>
        </p:txBody>
      </p:sp>
      <p:sp>
        <p:nvSpPr>
          <p:cNvPr id="104452" name="Rectangle 5"/>
          <p:cNvSpPr>
            <a:spLocks noGrp="1" noChangeArrowheads="1"/>
          </p:cNvSpPr>
          <p:nvPr>
            <p:ph type="body" idx="4294967295"/>
          </p:nvPr>
        </p:nvSpPr>
        <p:spPr>
          <a:xfrm>
            <a:off x="457200" y="1371600"/>
            <a:ext cx="8229600" cy="4530725"/>
          </a:xfrm>
        </p:spPr>
        <p:txBody>
          <a:bodyPr/>
          <a:lstStyle/>
          <a:p>
            <a:pPr eaLnBrk="1" hangingPunct="1"/>
            <a:r>
              <a:rPr lang="en-US"/>
              <a:t>Bar graph of average femur dimensions</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r>
              <a:rPr lang="en-US"/>
              <a:t>But what about possible sex differences?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2"/>
          </p:nvPr>
        </p:nvSpPr>
        <p:spPr/>
        <p:txBody>
          <a:bodyPr/>
          <a:lstStyle/>
          <a:p>
            <a:pPr>
              <a:defRPr/>
            </a:pPr>
            <a:fld id="{1371FB83-A77D-48CE-AA65-35F9241C284C}" type="slidenum">
              <a:rPr lang="en-US"/>
              <a:pPr>
                <a:defRPr/>
              </a:pPr>
              <a:t>48</a:t>
            </a:fld>
            <a:endParaRPr lang="en-US"/>
          </a:p>
        </p:txBody>
      </p:sp>
      <p:pic>
        <p:nvPicPr>
          <p:cNvPr id="106498" name="Picture 7" descr="Figure_7"/>
          <p:cNvPicPr>
            <a:picLocks noChangeAspect="1" noChangeArrowheads="1"/>
          </p:cNvPicPr>
          <p:nvPr/>
        </p:nvPicPr>
        <p:blipFill>
          <a:blip r:embed="rId3"/>
          <a:srcRect/>
          <a:stretch>
            <a:fillRect/>
          </a:stretch>
        </p:blipFill>
        <p:spPr bwMode="auto">
          <a:xfrm>
            <a:off x="1752600" y="1997075"/>
            <a:ext cx="5334000" cy="4608513"/>
          </a:xfrm>
          <a:prstGeom prst="rect">
            <a:avLst/>
          </a:prstGeom>
          <a:noFill/>
          <a:ln w="9525">
            <a:noFill/>
            <a:miter lim="800000"/>
            <a:headEnd/>
            <a:tailEnd/>
          </a:ln>
        </p:spPr>
      </p:pic>
      <p:sp>
        <p:nvSpPr>
          <p:cNvPr id="106499" name="Rectangle 4"/>
          <p:cNvSpPr>
            <a:spLocks noGrp="1" noChangeArrowheads="1"/>
          </p:cNvSpPr>
          <p:nvPr>
            <p:ph type="title"/>
          </p:nvPr>
        </p:nvSpPr>
        <p:spPr>
          <a:xfrm>
            <a:off x="457200" y="141288"/>
            <a:ext cx="8229600" cy="1143000"/>
          </a:xfrm>
        </p:spPr>
        <p:txBody>
          <a:bodyPr/>
          <a:lstStyle/>
          <a:p>
            <a:pPr eaLnBrk="1" hangingPunct="1"/>
            <a:r>
              <a:rPr lang="en-US">
                <a:latin typeface="Arial Black" pitchFamily="34" charset="0"/>
              </a:rPr>
              <a:t>Data Analysis Options</a:t>
            </a:r>
          </a:p>
        </p:txBody>
      </p:sp>
      <p:sp>
        <p:nvSpPr>
          <p:cNvPr id="106500" name="Rectangle 5"/>
          <p:cNvSpPr>
            <a:spLocks noGrp="1" noChangeArrowheads="1"/>
          </p:cNvSpPr>
          <p:nvPr>
            <p:ph type="body" idx="1"/>
          </p:nvPr>
        </p:nvSpPr>
        <p:spPr>
          <a:xfrm>
            <a:off x="457200" y="1047750"/>
            <a:ext cx="8229600" cy="1006475"/>
          </a:xfrm>
        </p:spPr>
        <p:txBody>
          <a:bodyPr>
            <a:spAutoFit/>
          </a:bodyPr>
          <a:lstStyle/>
          <a:p>
            <a:pPr eaLnBrk="1" hangingPunct="1"/>
            <a:r>
              <a:rPr lang="en-US"/>
              <a:t>Bar graph of average body masses</a:t>
            </a:r>
            <a:br>
              <a:rPr lang="en-US"/>
            </a:br>
            <a:r>
              <a:rPr lang="en-US" sz="2800"/>
              <a:t>(provided in the downloadable Excel file)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2"/>
          </p:nvPr>
        </p:nvSpPr>
        <p:spPr/>
        <p:txBody>
          <a:bodyPr/>
          <a:lstStyle/>
          <a:p>
            <a:pPr>
              <a:defRPr/>
            </a:pPr>
            <a:fld id="{A5C9AABD-DD43-4BAE-B366-8973696A1527}" type="slidenum">
              <a:rPr lang="en-US"/>
              <a:pPr>
                <a:defRPr/>
              </a:pPr>
              <a:t>49</a:t>
            </a:fld>
            <a:endParaRPr lang="en-US"/>
          </a:p>
        </p:txBody>
      </p:sp>
      <p:pic>
        <p:nvPicPr>
          <p:cNvPr id="108546" name="Picture 5" descr="Figure_8"/>
          <p:cNvPicPr>
            <a:picLocks noChangeAspect="1" noChangeArrowheads="1"/>
          </p:cNvPicPr>
          <p:nvPr/>
        </p:nvPicPr>
        <p:blipFill>
          <a:blip r:embed="rId3"/>
          <a:srcRect/>
          <a:stretch>
            <a:fillRect/>
          </a:stretch>
        </p:blipFill>
        <p:spPr bwMode="auto">
          <a:xfrm>
            <a:off x="1614488" y="1881188"/>
            <a:ext cx="5843587" cy="4383087"/>
          </a:xfrm>
          <a:prstGeom prst="rect">
            <a:avLst/>
          </a:prstGeom>
          <a:noFill/>
          <a:ln w="9525">
            <a:noFill/>
            <a:miter lim="800000"/>
            <a:headEnd/>
            <a:tailEnd/>
          </a:ln>
        </p:spPr>
      </p:pic>
      <p:sp>
        <p:nvSpPr>
          <p:cNvPr id="108547" name="Rectangle 5"/>
          <p:cNvSpPr>
            <a:spLocks noGrp="1" noChangeArrowheads="1"/>
          </p:cNvSpPr>
          <p:nvPr>
            <p:ph type="body" idx="4294967295"/>
          </p:nvPr>
        </p:nvSpPr>
        <p:spPr>
          <a:xfrm>
            <a:off x="457200" y="1295400"/>
            <a:ext cx="8229600" cy="5253038"/>
          </a:xfrm>
        </p:spPr>
        <p:txBody>
          <a:bodyPr>
            <a:spAutoFit/>
          </a:bodyPr>
          <a:lstStyle/>
          <a:p>
            <a:pPr eaLnBrk="1" hangingPunct="1"/>
            <a:r>
              <a:rPr lang="en-US"/>
              <a:t>Scatter plot to factor in body mass</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r>
              <a:rPr lang="en-US"/>
              <a:t>Also need to separate by sex</a:t>
            </a:r>
          </a:p>
        </p:txBody>
      </p:sp>
      <p:sp>
        <p:nvSpPr>
          <p:cNvPr id="108548" name="Rectangle 4"/>
          <p:cNvSpPr>
            <a:spLocks noGrp="1" noChangeArrowheads="1"/>
          </p:cNvSpPr>
          <p:nvPr>
            <p:ph type="title" idx="4294967295"/>
          </p:nvPr>
        </p:nvSpPr>
        <p:spPr/>
        <p:txBody>
          <a:bodyPr/>
          <a:lstStyle/>
          <a:p>
            <a:pPr eaLnBrk="1" hangingPunct="1"/>
            <a:r>
              <a:rPr lang="en-US">
                <a:latin typeface="Arial Black" pitchFamily="34" charset="0"/>
              </a:rPr>
              <a:t>Data Analysis Options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a:spLocks noGrp="1" noChangeArrowheads="1"/>
          </p:cNvSpPr>
          <p:nvPr>
            <p:ph type="sldNum" sz="quarter" idx="12"/>
          </p:nvPr>
        </p:nvSpPr>
        <p:spPr/>
        <p:txBody>
          <a:bodyPr/>
          <a:lstStyle/>
          <a:p>
            <a:pPr>
              <a:defRPr/>
            </a:pPr>
            <a:fld id="{D23D7E5B-2EF6-4802-9DF1-5F9CE892E5C7}" type="slidenum">
              <a:rPr lang="en-US"/>
              <a:pPr>
                <a:defRPr/>
              </a:pPr>
              <a:t>5</a:t>
            </a:fld>
            <a:endParaRPr lang="en-US"/>
          </a:p>
        </p:txBody>
      </p:sp>
      <p:pic>
        <p:nvPicPr>
          <p:cNvPr id="56322" name="Picture 10" descr="http://www.corkfpc.com/originb%5B1%5D.jpg"/>
          <p:cNvPicPr>
            <a:picLocks noChangeAspect="1" noChangeArrowheads="1"/>
          </p:cNvPicPr>
          <p:nvPr/>
        </p:nvPicPr>
        <p:blipFill>
          <a:blip r:embed="rId2"/>
          <a:srcRect/>
          <a:stretch>
            <a:fillRect/>
          </a:stretch>
        </p:blipFill>
        <p:spPr bwMode="auto">
          <a:xfrm>
            <a:off x="533400" y="1295400"/>
            <a:ext cx="3910013" cy="3124200"/>
          </a:xfrm>
          <a:prstGeom prst="rect">
            <a:avLst/>
          </a:prstGeom>
          <a:noFill/>
          <a:ln w="9525">
            <a:noFill/>
            <a:miter lim="800000"/>
            <a:headEnd/>
            <a:tailEnd/>
          </a:ln>
        </p:spPr>
      </p:pic>
      <p:sp>
        <p:nvSpPr>
          <p:cNvPr id="56323" name="Title 1"/>
          <p:cNvSpPr>
            <a:spLocks noGrp="1"/>
          </p:cNvSpPr>
          <p:nvPr>
            <p:ph type="title"/>
          </p:nvPr>
        </p:nvSpPr>
        <p:spPr>
          <a:xfrm>
            <a:off x="223838" y="74613"/>
            <a:ext cx="8229600" cy="1143000"/>
          </a:xfrm>
        </p:spPr>
        <p:txBody>
          <a:bodyPr/>
          <a:lstStyle/>
          <a:p>
            <a:pPr eaLnBrk="1" hangingPunct="1"/>
            <a:r>
              <a:rPr lang="en-US">
                <a:latin typeface="Arial Black" pitchFamily="34" charset="0"/>
              </a:rPr>
              <a:t>Teaching Evolution</a:t>
            </a:r>
          </a:p>
        </p:txBody>
      </p:sp>
      <p:sp>
        <p:nvSpPr>
          <p:cNvPr id="56324" name="Content Placeholder 2"/>
          <p:cNvSpPr>
            <a:spLocks noGrp="1"/>
          </p:cNvSpPr>
          <p:nvPr>
            <p:ph idx="1"/>
          </p:nvPr>
        </p:nvSpPr>
        <p:spPr>
          <a:xfrm>
            <a:off x="381000" y="4648200"/>
            <a:ext cx="8382000" cy="1828800"/>
          </a:xfrm>
        </p:spPr>
        <p:txBody>
          <a:bodyPr/>
          <a:lstStyle/>
          <a:p>
            <a:pPr eaLnBrk="1" hangingPunct="1"/>
            <a:r>
              <a:rPr lang="en-US">
                <a:latin typeface="Arial Black" pitchFamily="34" charset="0"/>
              </a:rPr>
              <a:t>Traditionally text based</a:t>
            </a:r>
          </a:p>
          <a:p>
            <a:pPr lvl="1" eaLnBrk="1" hangingPunct="1"/>
            <a:r>
              <a:rPr lang="en-US">
                <a:latin typeface="Arial Black" pitchFamily="34" charset="0"/>
              </a:rPr>
              <a:t>Definitions &amp; examples</a:t>
            </a:r>
            <a:endParaRPr lang="en-US" sz="1800">
              <a:solidFill>
                <a:srgbClr val="FF0000"/>
              </a:solidFill>
              <a:latin typeface="Arial Black" pitchFamily="34" charset="0"/>
            </a:endParaRPr>
          </a:p>
          <a:p>
            <a:pPr lvl="1" eaLnBrk="1" hangingPunct="1"/>
            <a:r>
              <a:rPr lang="en-US">
                <a:latin typeface="Arial Black" pitchFamily="34" charset="0"/>
              </a:rPr>
              <a:t>Historical: reviewing published results</a:t>
            </a:r>
          </a:p>
        </p:txBody>
      </p:sp>
      <p:sp>
        <p:nvSpPr>
          <p:cNvPr id="56325" name="AutoShape 2" descr="data:image/jpeg;base64,/9j/4AAQSkZJRgABAQAAAQABAAD/2wCEAAkGBxQTEhQUEhMWFhQVGBQYFhcWFRQXFBcXFBQWFhUUFhUYHCggGBolHBQUITEhJSkrLi4uFx8zODMsNygtLiwBCgoKDg0OGhAQGiwkHyQsLCwsLCwsLCwsLCwsLCwsLCwsLCwsLCwsLCwsLCwsLCwsLCwsLCwsLCwsLCwsLCwsLP/AABEIAOwA1QMBIgACEQEDEQH/xAAcAAABBQEBAQAAAAAAAAAAAAADAQIEBQYABwj/xAA5EAABAwIEBAQEBgEEAgMAAAABAAIRAyEEMUFRBRJhcQYigZETMqGxQlLB0eHw8QcUI3IzYhWCov/EABkBAAMBAQEAAAAAAAAAAAAAAAECAwAEBf/EACQRAAICAgICAgIDAAAAAAAAAAABAhEDIRIxIkEEUWFxgZGh/9oADAMBAAIRAxEAPwDeEpOZNkdk2FwHrhWldUcgBxSlyIBC9KmOCbKwLDSkJQwlcVrNR3MmGouJTZCwRhqpA8lR8Ti2tsSAVXV/EGHp/NWAc05Z+lljUXont63SF3usufGGG0eY3Mzr6oNPxfQk+RxG8W9kuxqNeE5r1T8O4pTq/wDjcJ/LzQ7tBVq14I/ufVCw0ED0pO6EHb2T0QDgjNKB2StchQSRyJW2Q2OT1jBg5cDdCFSEQQRmiKEBSVAhApeZBmFC5NcEiARjimOEIhCG9qogCLk2V3OsKc5NgJyQrGEEhIXhc50BQMfjAy2bjkgxkFxWMDba/wBzKx3iHxWGEtaATlmftko3iTjPKfhNPmMl52WO5i6zZA3/ABFCNvvoZ667CcV4rXf83MBteFWNpuK0WBwlMRzP82t3E/sPVX2G4OHkFgBGsFtusyi8yj0gLA5O2zF0sBV/KVKwuFdzag7zC9C/+LDRJbbQ2PvdTMPwwO/Cx3p5lF/Iv0XXx1H2Zjg/DHyD83rDrflv91tsO4FgLagLgPMHeV5jTm3SUODgkWgic4BHY5/dQOPzSBBz5dMyNyMnIxTasWTSdFngsU1xLZkj39lOLF5xhOLltQEG1pOhBNj2+y9DwOKFRgcPbODqOyaNrQsle0EYM7pZTHuXJxLDByc0hBDly1GskJzEBr0VrkDB80hCa0rpWoB3KuXCouQCMKj1H6jQpn+5M6JgrRnkU4oVz5u32SOqi31/ZDF7g3TXNBuNMx1QMFa/O9l3xhoornyJFkxr7X123WMHfVnT0WQ8ScUguAaOezZ2V7jMRyNc6bga7rI8NwhxFQ1Hk/DGQ1d1PdJNlYR9lXguEueS4yZm/wCY7dkZ2DDHhoBJGZGROoC1xpAgtaAIgdB/AQRgAKlhZrQL7k5pOdlUkgeB4KLF2f27q2w/BmjzN8ru1ultlNw7JCl0VNsJHZgyQOYNkflmD6FCrYEgyx3LOhu30Oit2hFbTnRT42Pzoh0Q8t0kDOc1CxmHfUby1G201HurwURsmvamSf2LyR494j4M6g7X4Z+U/l1grUeDeKS0tNiIsbAjcFaLjPDW1GFrgCD/AGyxnDuHOpufTM2uw/mafwq6lapk3HejckXPXL+7p7XWQMG6WC85GTmnvf8AyE8HZKSHOcuDkMJR1VCYYOTmFDa1OYVqMH5kQOQSua/3QCFXJocuQoJXFpBg5aJ5cIhN+JaPqmPWAMBuntqfyhOZomt+y1GHOqRI0KA6pF/6DuiV91CdVG+e2aKAVfF6pqFrHEHnJcdB09E/AuaAYPkbDfQZn3WX45xUtruAzADR0AuUp4jy0uT87T75qU4M6cc1Rr8LUkyD8xtGkBS2MBM7fUrM8G4lFFp1Bj6aq/4fXls9yfVSaodb2XWHIIsj4YmSqzB4iSrWkkYxMYFIpBBpBGDgEUTkSXsiOqjuGaJzoL3XTOicUwOJEj3Wax7OUtdE3v06rSVD+qzfiSpFNxGYH0QLJBDXDTTAcBeDGoN1MJm/v66rC0OJioHwflLCO4E2Ws4XihUa14yIj9lWKpkntE8FKh5Z9krDnGn7K5AOClDkEuIjX7JzXomDl2y4FNa6cglalZkPlcuhcgEgOKc11u6jSnB+qagBnsshT0Xc0hKDAWMCr1BqCRpfVVWKcGsc4/hkzP0Vi+4OkfZZrxXVLKD4/EAAqKNxEvZ57jsRzVXO3JRK2KkMOrYn0UGqbpwBI7J3FE1N7NDgjeJMG/oRmtpwKtzU9t1heCVpIbIvlNrbSttwilyMkZOuO4zC48q2ehjdxsu8I2HZn9FoMO2BmsI/i7abvNNlLoeKmvBl3L7W6qXBlLNyXwkCx2I8VU2cv/K13NeJl3sFZ8L8RU6tua+yDi12Kmn0aUZIZaof+9Gh+qgY/j7aedydEqaZuLRavFljfGWI5KNQ7iPdTG+JS75RbrEx2CpfGlT42GPJc8zf5lOltGdpMwnDcYWMdBuXAa6DNbvwfiCcOzu4X6Lz/C4V3I4zZro6mdVvvDeHLcOxs+YkmOi6Zr6ObH+fo1AqkhGa+6iYNlr/AF6qWW/wU6Qo4gnX0TQ6DGg+yTm2SgAmf7mgYe1/SyKQYtmlDcrLmvQZhzTuuSO6JEoSryXNSEpoKskI2Gahuy6LnOvKZzWQcDchKjvVZDx1Pw266T6rVubsqLxbTJpeWnzEf/neybi0hbPMwyTZGogtcZHcHZLhwRUvZXr2yZi+U791pTo2PHeyPwVlwQIAJvP0XomGpy0EZbaei88pQ2oIECZjQ+i33C8QPhtAXNlOzEqVFZxrwtVIc+l3gG6oeH+F6lZtneYEgtJAPeCvW8PUkCyZV4XTceeIduLdx1U45Gh5Y4y7Mk3wa0UhJZ8QmTFhE5ABSsD4YczlLiJ0i5MHXZaylhgM7x0HsmV3SfZK5N9jJcdIi8T4fNB3wo+IRaTabLCcQ8NYp1Nzj5njO8j0A0XqGFHk7FMxOGBy8p3RT4ivytM8hpeGK4Z8RrSx1rXBuNzmrlvD6tKhzVnHmMQPvK3LcD5gXmeXIXgH1N1T+Lr07aEe83WlkthjBIyRwQqubTazlaYcXAZ9Oy1GCwoETBIEW0HRLw2Phjy+ylUgBobZLow+zmzB2OtZPB7oYOqUO9yqkgoIRGwgNGvRFae6DCFY47rixc06pQUrMc3qkSuK5LQbKh6YCnLiromziU0lI7JNP2TpCtiqPiKUjWEYm6aSqpUTbswPGOBuaS9omL22Ci0sTziD5XCLjot9iaEgjdYPjHDalIlzBvlnG8LmyQpnRjloh4d8OOq1XCscAQ05rI4R3M4W0iBurplM2OwHuoZUdOJ6PTeHV+Zo/vsrCm/If32WU8PVTGdv3zWkp5/rC5WdJZA2uoD6oMnYxboVJ5ozWF4vhsZSLjTPxGySInmuZu1MlYlnoGGB5TGSe98heecL49i3/wDHTpuJjN4LQN5cVtsKSGDmMugTsD0WegVezsXUjJZ3j+IBZB1tH2VxiX5rD+I8XNUNm4j3Kmlcij0i+4THwx7ZqwabWVPwWeWMrnUHLPJWwNl24E0jizvdCh+6c0oefdcH2yVyAenMQZR6Jj+3QGOsDqjtelYUPBXTCHF5TWO0SsYPzhKht6LkoSsc697LpTH+6YHbKyWibClMIXByWVVE2DcmlPIlNVFJCUxItkoPEMO1zCHeUCSXflB1U55i6x/jDipAdSYTez41H5SpypsdWjN8zRUcGGWyQDv1VphqxkA9T0WXdVIIvkrbAYwOgO3zv9RsoZMerLYc26PQ+B1fL2/uS09F45ev8bLzrhOLdTI5xZ4sdD2Oq2GBxYIt6rjapnbd7HY7jRZAFOo86ljS4BNw/iJkSWVJGctII7qbSfH96qBjsSRdrZO/3WbHikybW43ShpbzO7NM93FLh+KNqPhkxrII+4uq/h2P57Op8p+/VW1Wq0wdvYJX9DNJLQzGVIvOnp2Xm2MxHPiHnqY7BaPxTxj4dMgG7pAv9VlOAUi57je4/s7p8cNWRnPdGx4FJYO5MX0zKvG6DJV2EhsNAgNj/CmGpddUI0jlnK2Fc1JG3qlJGeaTmTkwrGxKe/JCLsvrZPYN0Ajw7ZMc+/dI43SgApWMEa86LkNchRive5DlE5xkfRDIhNGVAcbHeqcTdNadkjmydim5uxXEVzkrv8LqbfVMqOAzMBP6FIHGcYKbC7pDRu4rN4bhQqNfzuPMdepuSmcT4kK1byiWMnl6nVyteGM/49pJJUskqKY1Z5/xDDfDdynRRWmCrvj7eaq8agwFRuarR2tnLkVS0aXhXHvL8Or8s2kSP47ha7hJf81MF7BEweblB1jMj7Ly1roVlwnjdXDvD6TiCDa6nPEpFsXyHHs9moPGt/8ACmUsOyxMEXka++qwtL/UBlWkG1KbW1g4k1IA52xZpjWVMoeKWGPNnouSeNwdHdjyRmrNbUw7LkD7T0KrMY8jL9fSFVVfFdNo+aw/sQolHxpQYeZzC94EtBPknrCVQcvQ0pxj2w1fwhVrc9es7lp0wCMjzuc6BTA03JR8LgWU/lAH7p7PErq3K15MEyAbNBjQI5bvfsumEUzmnKSv8j6ZNp7ypFL1zUenlYRCKH5j/CsRDHZOGwQ2vsnEpAheayZ8WEFwm0pCdFjEltScyic4UekLfZEGSDCghcVyY02uuSjECtIJGoQiSUXEXPumBiyaqxq9DWOIT2uKSwUTF4+IDSObc6AZuKN2K0Sq2JDRza7DO3RZjjWNdU8uQOYBvff0Up2Kc5trDf8AERoSqmo0gzfXNHm2DggTKIbAaOi0eFs0DYD3VBhGy9veVf08ie30U5spBGJ43S5arzpPqor6PxDLBcjzDqNQr/xFhb82hH1VDgsV8F7KgMua643Gy7cVTx17RxZVxyb6ZCdRQvgHQT2Wux9GjiX+TlpmJueaf+wGSpcTw6rTMjS4jKBnfVSjMMsZU36pWA6Sr3D4x1g+k0jciQp9DFU2gv5YjQNE6ouddo0cSfTKbB8MqkcxADc5cY7m6jPqEkuAsNtloquJfiCTENAmItAzBP5jsqupDKn/AKusR0/cJFK2VljpaZa8JxRdEkEDLft6LX4LFB7QdRn1XnXDSadVzdpI/f2Ww4fipAIsQPQhSkuEtFcb5Rpmha4nT/CewXjdRcLVkTeMjG4U1gm49N1ZU+ib0JO6LP7pjiAJTXvOnRZgOLrpaTb3uE6iwE3zR3UtP7dKERtk7oUM7Tkl5c+n1QYUOY3OVyGHAgT90qw1nYmq1riXua1ozcTboqpvGabp5LjfL0UfimFdVa3nc0hpBtIy06qthgBDYA2/dRh0VkqZIxVRzrF8ds/Uqte7IN1MEzc31RMS8kAxbqboGDPmnaT72H0T7oX2WBaA1RKzRBRjV6odW8pEMxnC23J2Vu8WF9LqDhKHl/t1Oe0Ft/VCbDFUZ3xNjDy8lMc05kXhZJtFx0XpOIwoLHAWtmLLDVK0P2i2eoMSV0YJLjo5PkQ8rYPh9YAwYE5G4IPVTuK8Sqlop81he2uyjuYHXDZ3hX3hzg9CufhVyKbj/wCKqDaSfkqDbY6KrhJ+VE1JJcbMpRx9RpsYGqsMPVfXcA3zEgTGw3C0vGP9P6tEnnEjRzflP7LPUmOwdXzAGYzyLTBU3NSWh1Fxe+i/p1qtWmKbQ0BhMsbDXWtLtzqs/W4Y4kumQDyyLt5um/dbXAcPZU5Kog/GMWB+UfNllqPVTPHOA+FSjkDGgMLGjKNu6lF0zoklJHnlSi7lbUHzMIB7Cyu+HVZHMMs/Q5+yHhKTS1wJiQRfQnqonDHcpLZyNv1hdGeGkyGGW6NTgqha5wmxgtnZWzKvqCs8/FZNIvHlOnZHwXEyC5jmk7bj+FDHKmXnGy9LwYslp2JGxt2UfDYlrrTeLDIo4qTHNmNVW7JUSG0y24MZWT21L9SmRaQE0VYIsJQMFeRlMfZJfQ/ymFwd330smNZImYHslCEaY/lcuFMnX6pFgmaex7hdxAM23kWhRnNIs7MD0I/dTzV0UTFNtzahRTKkSo/ymcvsoeGqx/8AYz2A+UImNMiPzEe2qh1MWGm1z9E4jeyyoVDqpFNs3JhozJWZxPFHOszPopWF4RUqEfEqGNQZWca7Mp3pKzXU4IBGSNTbZRcO1rWBrdLXlSaZsoMuhX01iePM+HUcOQHn8wIzGhW2BBCqeP8ADviU5HzNuO2qrgycJWRzQ5xMxgawIjIqS0xcJrqIDQWi4uOvdML/AOQvcxS5KmeTOPFnqfgPxfzAYfEOk5U3vuHA/geTrsV6COGYas0sq0abgfzMbP8AHovnTD1eUmQbix0GxPRei+DvGRpxSxDpa0wH/MW7Bx1b1XD8j4/GXKP9HRCfOPF9m4p+FMPh+cUKQYHjQmOkAmyyX+orebCUy7Npc128tIIXo9DFc0TBBuDp3XmH+p2IgVGaAl8f9oAI9lxtLkmjoxN00/RgsGZc+dgY9RYoGMZyVwR8rr2HVGwNqjSdbRvbVJxVpBkz22BzXoZo3EhidOyWWTb2/RGwVEVTDncrxadwEtMyGmMxPtZD5eUyPQ9V5iZ6LjYTH4YtgOcbA8ruux6J/CsbULD5i5wPSQP1CA/HPLS15BcNxY7EFVb8RyOD/lM32/wqRb6JyVbNbQxzhZ+2amtqcxBzlUL65c0GbEex36yp/BsSZgnOPfR3qihWvZceUgHlySNIOhRaY0T2gjRZmQCUilfDXJbY1Iy/JKBVyNk0Vrwc0lapadFNDGe4w48oI0Nz6KmptdUMCbmO5Wj4jQLpYI8157XAUvhuFbys8sak9VdTqJGUOUiPwrg4YJIl+5yCuqTS28zvb6J0c0EG3T9NklY2j7fqVBttl4xUdIc0z3CIP8INIwLFLklY6Hl2qI105oDk/mQMZ3iuD+G4x8p8w7nMKHUZ8rgLa9xmtTjaXOwjb5T12VNSwxALTkbj0BIHdel8fNr9Hn58W/wyIKd4ixIEzvc+ikYZ3JnkTHUbDqnvo+QxnzeuQsnu1F5EfSAuvnZDgbHwr4rdhyKdUl9GwAmSydW7jp7Kn8U8T/3L3OFxUcYjINZlEqrLxyiTkI/YwiUKDWVGud+KGzPyFxjmI1G65c2NLyRfHN7RWU3kEDUfVWHEG87AQM2/UIGOpcp6gkeoKLwyvzN5DoTH7KzdomlTGYCsXUxP4fsc1LaZVdgqnK4s05nBTGXEe68uSps9GDtBKtEPaNwoVfDQLyWn5t43HZS6b4Uik0EFKnQ7VkTDU+UOpl3M0AFp/M05O/hFwsxAMOYbblu36pWs5DLRIGh2OcLqtOSHMMCJ7XyVFKyTjRqeF4kVGgjPIjaFPL7gLL8ExAY+SYmxGhB27FaOIkp0rQj0x9aQcpSJrX2uuQ0bZjMVnI+qaKgcEaq6RdQQYMZFSRRgsQ60Zn+wrTCEfDaNAPN6aKqxxcIIvEXGijYXjbqZIi2x/RNTa0KpJPZf03EEzloP0TK9blHMfZPw1djwHNM75fZDxVPmIGgP9CT9lPWgWGa9x5nyG6Df+FOFhEW0TWuk7RkFxCDClRwd76/ukDoski8yucJ09VjD6T4skxNIFtjvkLzuh1CnBt4P4hYqmJ1JCZFcWiHXeGi+pBtNyNukBOri8gfMM+90tHE8jXj8dgCIs0zzwdCkp1JAbnI9B0Xoyi1s4YyT0Mc0SCNW/wBlGoDnbBFjbpCFSbIAycMzoQg06xYbaEyNI1Tva0L0xvG7NBP4mzP/AL0zyu+yr+GYm4dOt1ecQirhiG/NTqBw18lVsEE/9hPqspTeWyet/wBVzQnqv4Kyjv8A0sK9b/mqDqCI6hWtF9+946rMVap+LJ1Ge9rK64ViOYCc8j+hUMsdlsUiw1PW6fQqJHDXXTshm3fVQOkl/EiD3SsIAcLaEbXzCj5j7J2HILjKyBITDuh3eeXvsfqFsKWIDmNcJhwGem6x9Sn8zR/2b+sLQ8IxPMyIE5x3zVbIlg8N1J9FyRteNPsuSWNRkT/dkCtTOeikvTXjLsggsh4keWSI7LKY58uWt5fI7sfos1j6YgHdVg9kcq0R8JjXU3SCtVw3i7ag2dqP2WNKRryDIzCpKCkShlcT0QXEj+U0VN/5VbwrEucwE5qbWXM1TO1O1ZIBm31SvqAGJ0umUnQJTXNg9xJOqAQjktRksJBuMlDYTe5VhhTP96IdG7M7W4rTc4ESDk4EW5hqFJoVJ+WDBv6rPcWYA8kWkoVDEOZDmmCNf0XqQzNLaPLcPI2TaQItIvbcXzCiYqk5z3E5NiOpTOBY11WQ6O4se6nT5oKNp9D7rYHhdV0vbEl7Sw9J8wcO3L9VR8bon526/MtDgmzVadZOXYqr4gIDgk4+TX6NJ+KMzUBABOuXorXhtbldnmAq6o3yHoUfhp8wUsiDjezYi4n+zCEcuoSYD5T0hOxHzeq4z0ExQ72XYYec9xPoF1M5hJw8+b1d9ljMnvpZGLiR+yDwfEw594MAj0nmCmUzY9VSudyvJGcn6i6eOyctbNfRrSAQR6mFygYaoSxpOy5KNR//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56326" name="AutoShape 4" descr="data:image/jpeg;base64,/9j/4AAQSkZJRgABAQAAAQABAAD/2wCEAAkGBxQTEhQUEhMWFhQVGBQYFhcWFRQXFBcXFBQWFhUUFhUYHCggGBolHBQUITEhJSkrLi4uFx8zODMsNygtLiwBCgoKDg0OGhAQGiwkHyQsLCwsLCwsLCwsLCwsLCwsLCwsLCwsLCwsLCwsLCwsLCwsLCwsLCwsLCwsLCwsLCwsLP/AABEIAOwA1QMBIgACEQEDEQH/xAAcAAABBQEBAQAAAAAAAAAAAAADAQIEBQYABwj/xAA5EAABAwIEBAQEBgEEAgMAAAABAAIRAyEEMUFRBRJhcQYigZETMqGxQlLB0eHw8QcUI3IzYhWCov/EABkBAAMBAQEAAAAAAAAAAAAAAAECAwAEBf/EACQRAAICAgICAgIDAAAAAAAAAAABAhEDIRIxIkEEUWFxgZGh/9oADAMBAAIRAxEAPwDeEpOZNkdk2FwHrhWldUcgBxSlyIBC9KmOCbKwLDSkJQwlcVrNR3MmGouJTZCwRhqpA8lR8Ti2tsSAVXV/EGHp/NWAc05Z+lljUXont63SF3usufGGG0eY3Mzr6oNPxfQk+RxG8W9kuxqNeE5r1T8O4pTq/wDjcJ/LzQ7tBVq14I/ufVCw0ED0pO6EHb2T0QDgjNKB2StchQSRyJW2Q2OT1jBg5cDdCFSEQQRmiKEBSVAhApeZBmFC5NcEiARjimOEIhCG9qogCLk2V3OsKc5NgJyQrGEEhIXhc50BQMfjAy2bjkgxkFxWMDba/wBzKx3iHxWGEtaATlmftko3iTjPKfhNPmMl52WO5i6zZA3/ABFCNvvoZ667CcV4rXf83MBteFWNpuK0WBwlMRzP82t3E/sPVX2G4OHkFgBGsFtusyi8yj0gLA5O2zF0sBV/KVKwuFdzag7zC9C/+LDRJbbQ2PvdTMPwwO/Cx3p5lF/Iv0XXx1H2Zjg/DHyD83rDrflv91tsO4FgLagLgPMHeV5jTm3SUODgkWgic4BHY5/dQOPzSBBz5dMyNyMnIxTasWTSdFngsU1xLZkj39lOLF5xhOLltQEG1pOhBNj2+y9DwOKFRgcPbODqOyaNrQsle0EYM7pZTHuXJxLDByc0hBDly1GskJzEBr0VrkDB80hCa0rpWoB3KuXCouQCMKj1H6jQpn+5M6JgrRnkU4oVz5u32SOqi31/ZDF7g3TXNBuNMx1QMFa/O9l3xhoornyJFkxr7X123WMHfVnT0WQ8ScUguAaOezZ2V7jMRyNc6bga7rI8NwhxFQ1Hk/DGQ1d1PdJNlYR9lXguEueS4yZm/wCY7dkZ2DDHhoBJGZGROoC1xpAgtaAIgdB/AQRgAKlhZrQL7k5pOdlUkgeB4KLF2f27q2w/BmjzN8ru1ultlNw7JCl0VNsJHZgyQOYNkflmD6FCrYEgyx3LOhu30Oit2hFbTnRT42Pzoh0Q8t0kDOc1CxmHfUby1G201HurwURsmvamSf2LyR494j4M6g7X4Z+U/l1grUeDeKS0tNiIsbAjcFaLjPDW1GFrgCD/AGyxnDuHOpufTM2uw/mafwq6lapk3HejckXPXL+7p7XWQMG6WC85GTmnvf8AyE8HZKSHOcuDkMJR1VCYYOTmFDa1OYVqMH5kQOQSua/3QCFXJocuQoJXFpBg5aJ5cIhN+JaPqmPWAMBuntqfyhOZomt+y1GHOqRI0KA6pF/6DuiV91CdVG+e2aKAVfF6pqFrHEHnJcdB09E/AuaAYPkbDfQZn3WX45xUtruAzADR0AuUp4jy0uT87T75qU4M6cc1Rr8LUkyD8xtGkBS2MBM7fUrM8G4lFFp1Bj6aq/4fXls9yfVSaodb2XWHIIsj4YmSqzB4iSrWkkYxMYFIpBBpBGDgEUTkSXsiOqjuGaJzoL3XTOicUwOJEj3Wax7OUtdE3v06rSVD+qzfiSpFNxGYH0QLJBDXDTTAcBeDGoN1MJm/v66rC0OJioHwflLCO4E2Ws4XihUa14yIj9lWKpkntE8FKh5Z9krDnGn7K5AOClDkEuIjX7JzXomDl2y4FNa6cglalZkPlcuhcgEgOKc11u6jSnB+qagBnsshT0Xc0hKDAWMCr1BqCRpfVVWKcGsc4/hkzP0Vi+4OkfZZrxXVLKD4/EAAqKNxEvZ57jsRzVXO3JRK2KkMOrYn0UGqbpwBI7J3FE1N7NDgjeJMG/oRmtpwKtzU9t1heCVpIbIvlNrbSttwilyMkZOuO4zC48q2ehjdxsu8I2HZn9FoMO2BmsI/i7abvNNlLoeKmvBl3L7W6qXBlLNyXwkCx2I8VU2cv/K13NeJl3sFZ8L8RU6tua+yDi12Kmn0aUZIZaof+9Gh+qgY/j7aedydEqaZuLRavFljfGWI5KNQ7iPdTG+JS75RbrEx2CpfGlT42GPJc8zf5lOltGdpMwnDcYWMdBuXAa6DNbvwfiCcOzu4X6Lz/C4V3I4zZro6mdVvvDeHLcOxs+YkmOi6Zr6ObH+fo1AqkhGa+6iYNlr/AF6qWW/wU6Qo4gnX0TQ6DGg+yTm2SgAmf7mgYe1/SyKQYtmlDcrLmvQZhzTuuSO6JEoSryXNSEpoKskI2Gahuy6LnOvKZzWQcDchKjvVZDx1Pw266T6rVubsqLxbTJpeWnzEf/neybi0hbPMwyTZGogtcZHcHZLhwRUvZXr2yZi+U791pTo2PHeyPwVlwQIAJvP0XomGpy0EZbaei88pQ2oIECZjQ+i33C8QPhtAXNlOzEqVFZxrwtVIc+l3gG6oeH+F6lZtneYEgtJAPeCvW8PUkCyZV4XTceeIduLdx1U45Gh5Y4y7Mk3wa0UhJZ8QmTFhE5ABSsD4YczlLiJ0i5MHXZaylhgM7x0HsmV3SfZK5N9jJcdIi8T4fNB3wo+IRaTabLCcQ8NYp1Nzj5njO8j0A0XqGFHk7FMxOGBy8p3RT4ivytM8hpeGK4Z8RrSx1rXBuNzmrlvD6tKhzVnHmMQPvK3LcD5gXmeXIXgH1N1T+Lr07aEe83WlkthjBIyRwQqubTazlaYcXAZ9Oy1GCwoETBIEW0HRLw2Phjy+ylUgBobZLow+zmzB2OtZPB7oYOqUO9yqkgoIRGwgNGvRFae6DCFY47rixc06pQUrMc3qkSuK5LQbKh6YCnLiromziU0lI7JNP2TpCtiqPiKUjWEYm6aSqpUTbswPGOBuaS9omL22Ci0sTziD5XCLjot9iaEgjdYPjHDalIlzBvlnG8LmyQpnRjloh4d8OOq1XCscAQ05rI4R3M4W0iBurplM2OwHuoZUdOJ6PTeHV+Zo/vsrCm/If32WU8PVTGdv3zWkp5/rC5WdJZA2uoD6oMnYxboVJ5ozWF4vhsZSLjTPxGySInmuZu1MlYlnoGGB5TGSe98heecL49i3/wDHTpuJjN4LQN5cVtsKSGDmMugTsD0WegVezsXUjJZ3j+IBZB1tH2VxiX5rD+I8XNUNm4j3Kmlcij0i+4THwx7ZqwabWVPwWeWMrnUHLPJWwNl24E0jizvdCh+6c0oefdcH2yVyAenMQZR6Jj+3QGOsDqjtelYUPBXTCHF5TWO0SsYPzhKht6LkoSsc697LpTH+6YHbKyWibClMIXByWVVE2DcmlPIlNVFJCUxItkoPEMO1zCHeUCSXflB1U55i6x/jDipAdSYTez41H5SpypsdWjN8zRUcGGWyQDv1VphqxkA9T0WXdVIIvkrbAYwOgO3zv9RsoZMerLYc26PQ+B1fL2/uS09F45ev8bLzrhOLdTI5xZ4sdD2Oq2GBxYIt6rjapnbd7HY7jRZAFOo86ljS4BNw/iJkSWVJGctII7qbSfH96qBjsSRdrZO/3WbHikybW43ShpbzO7NM93FLh+KNqPhkxrII+4uq/h2P57Op8p+/VW1Wq0wdvYJX9DNJLQzGVIvOnp2Xm2MxHPiHnqY7BaPxTxj4dMgG7pAv9VlOAUi57je4/s7p8cNWRnPdGx4FJYO5MX0zKvG6DJV2EhsNAgNj/CmGpddUI0jlnK2Fc1JG3qlJGeaTmTkwrGxKe/JCLsvrZPYN0Ajw7ZMc+/dI43SgApWMEa86LkNchRive5DlE5xkfRDIhNGVAcbHeqcTdNadkjmydim5uxXEVzkrv8LqbfVMqOAzMBP6FIHGcYKbC7pDRu4rN4bhQqNfzuPMdepuSmcT4kK1byiWMnl6nVyteGM/49pJJUskqKY1Z5/xDDfDdynRRWmCrvj7eaq8agwFRuarR2tnLkVS0aXhXHvL8Or8s2kSP47ha7hJf81MF7BEweblB1jMj7Ly1roVlwnjdXDvD6TiCDa6nPEpFsXyHHs9moPGt/8ACmUsOyxMEXka++qwtL/UBlWkG1KbW1g4k1IA52xZpjWVMoeKWGPNnouSeNwdHdjyRmrNbUw7LkD7T0KrMY8jL9fSFVVfFdNo+aw/sQolHxpQYeZzC94EtBPknrCVQcvQ0pxj2w1fwhVrc9es7lp0wCMjzuc6BTA03JR8LgWU/lAH7p7PErq3K15MEyAbNBjQI5bvfsumEUzmnKSv8j6ZNp7ypFL1zUenlYRCKH5j/CsRDHZOGwQ2vsnEpAheayZ8WEFwm0pCdFjEltScyic4UekLfZEGSDCghcVyY02uuSjECtIJGoQiSUXEXPumBiyaqxq9DWOIT2uKSwUTF4+IDSObc6AZuKN2K0Sq2JDRza7DO3RZjjWNdU8uQOYBvff0Up2Kc5trDf8AERoSqmo0gzfXNHm2DggTKIbAaOi0eFs0DYD3VBhGy9veVf08ie30U5spBGJ43S5arzpPqor6PxDLBcjzDqNQr/xFhb82hH1VDgsV8F7KgMua643Gy7cVTx17RxZVxyb6ZCdRQvgHQT2Wux9GjiX+TlpmJueaf+wGSpcTw6rTMjS4jKBnfVSjMMsZU36pWA6Sr3D4x1g+k0jciQp9DFU2gv5YjQNE6ouddo0cSfTKbB8MqkcxADc5cY7m6jPqEkuAsNtloquJfiCTENAmItAzBP5jsqupDKn/AKusR0/cJFK2VljpaZa8JxRdEkEDLft6LX4LFB7QdRn1XnXDSadVzdpI/f2Ww4fipAIsQPQhSkuEtFcb5Rpmha4nT/CewXjdRcLVkTeMjG4U1gm49N1ZU+ib0JO6LP7pjiAJTXvOnRZgOLrpaTb3uE6iwE3zR3UtP7dKERtk7oUM7Tkl5c+n1QYUOY3OVyGHAgT90qw1nYmq1riXua1ozcTboqpvGabp5LjfL0UfimFdVa3nc0hpBtIy06qthgBDYA2/dRh0VkqZIxVRzrF8ds/Uqte7IN1MEzc31RMS8kAxbqboGDPmnaT72H0T7oX2WBaA1RKzRBRjV6odW8pEMxnC23J2Vu8WF9LqDhKHl/t1Oe0Ft/VCbDFUZ3xNjDy8lMc05kXhZJtFx0XpOIwoLHAWtmLLDVK0P2i2eoMSV0YJLjo5PkQ8rYPh9YAwYE5G4IPVTuK8Sqlop81he2uyjuYHXDZ3hX3hzg9CufhVyKbj/wCKqDaSfkqDbY6KrhJ+VE1JJcbMpRx9RpsYGqsMPVfXcA3zEgTGw3C0vGP9P6tEnnEjRzflP7LPUmOwdXzAGYzyLTBU3NSWh1Fxe+i/p1qtWmKbQ0BhMsbDXWtLtzqs/W4Y4kumQDyyLt5um/dbXAcPZU5Kog/GMWB+UfNllqPVTPHOA+FSjkDGgMLGjKNu6lF0zoklJHnlSi7lbUHzMIB7Cyu+HVZHMMs/Q5+yHhKTS1wJiQRfQnqonDHcpLZyNv1hdGeGkyGGW6NTgqha5wmxgtnZWzKvqCs8/FZNIvHlOnZHwXEyC5jmk7bj+FDHKmXnGy9LwYslp2JGxt2UfDYlrrTeLDIo4qTHNmNVW7JUSG0y24MZWT21L9SmRaQE0VYIsJQMFeRlMfZJfQ/ymFwd330smNZImYHslCEaY/lcuFMnX6pFgmaex7hdxAM23kWhRnNIs7MD0I/dTzV0UTFNtzahRTKkSo/ymcvsoeGqx/8AYz2A+UImNMiPzEe2qh1MWGm1z9E4jeyyoVDqpFNs3JhozJWZxPFHOszPopWF4RUqEfEqGNQZWca7Mp3pKzXU4IBGSNTbZRcO1rWBrdLXlSaZsoMuhX01iePM+HUcOQHn8wIzGhW2BBCqeP8ADviU5HzNuO2qrgycJWRzQ5xMxgawIjIqS0xcJrqIDQWi4uOvdML/AOQvcxS5KmeTOPFnqfgPxfzAYfEOk5U3vuHA/geTrsV6COGYas0sq0abgfzMbP8AHovnTD1eUmQbix0GxPRei+DvGRpxSxDpa0wH/MW7Bx1b1XD8j4/GXKP9HRCfOPF9m4p+FMPh+cUKQYHjQmOkAmyyX+orebCUy7Npc128tIIXo9DFc0TBBuDp3XmH+p2IgVGaAl8f9oAI9lxtLkmjoxN00/RgsGZc+dgY9RYoGMZyVwR8rr2HVGwNqjSdbRvbVJxVpBkz22BzXoZo3EhidOyWWTb2/RGwVEVTDncrxadwEtMyGmMxPtZD5eUyPQ9V5iZ6LjYTH4YtgOcbA8ruux6J/CsbULD5i5wPSQP1CA/HPLS15BcNxY7EFVb8RyOD/lM32/wqRb6JyVbNbQxzhZ+2amtqcxBzlUL65c0GbEex36yp/BsSZgnOPfR3qihWvZceUgHlySNIOhRaY0T2gjRZmQCUilfDXJbY1Iy/JKBVyNk0Vrwc0lapadFNDGe4w48oI0Nz6KmptdUMCbmO5Wj4jQLpYI8157XAUvhuFbys8sak9VdTqJGUOUiPwrg4YJIl+5yCuqTS28zvb6J0c0EG3T9NklY2j7fqVBttl4xUdIc0z3CIP8INIwLFLklY6Hl2qI105oDk/mQMZ3iuD+G4x8p8w7nMKHUZ8rgLa9xmtTjaXOwjb5T12VNSwxALTkbj0BIHdel8fNr9Hn58W/wyIKd4ixIEzvc+ikYZ3JnkTHUbDqnvo+QxnzeuQsnu1F5EfSAuvnZDgbHwr4rdhyKdUl9GwAmSydW7jp7Kn8U8T/3L3OFxUcYjINZlEqrLxyiTkI/YwiUKDWVGud+KGzPyFxjmI1G65c2NLyRfHN7RWU3kEDUfVWHEG87AQM2/UIGOpcp6gkeoKLwyvzN5DoTH7KzdomlTGYCsXUxP4fsc1LaZVdgqnK4s05nBTGXEe68uSps9GDtBKtEPaNwoVfDQLyWn5t43HZS6b4Uik0EFKnQ7VkTDU+UOpl3M0AFp/M05O/hFwsxAMOYbblu36pWs5DLRIGh2OcLqtOSHMMCJ7XyVFKyTjRqeF4kVGgjPIjaFPL7gLL8ExAY+SYmxGhB27FaOIkp0rQj0x9aQcpSJrX2uuQ0bZjMVnI+qaKgcEaq6RdQQYMZFSRRgsQ60Zn+wrTCEfDaNAPN6aKqxxcIIvEXGijYXjbqZIi2x/RNTa0KpJPZf03EEzloP0TK9blHMfZPw1djwHNM75fZDxVPmIGgP9CT9lPWgWGa9x5nyG6Df+FOFhEW0TWuk7RkFxCDClRwd76/ukDoski8yucJ09VjD6T4skxNIFtjvkLzuh1CnBt4P4hYqmJ1JCZFcWiHXeGi+pBtNyNukBOri8gfMM+90tHE8jXj8dgCIs0zzwdCkp1JAbnI9B0Xoyi1s4YyT0Mc0SCNW/wBlGoDnbBFjbpCFSbIAycMzoQg06xYbaEyNI1Tva0L0xvG7NBP4mzP/AL0zyu+yr+GYm4dOt1ecQirhiG/NTqBw18lVsEE/9hPqspTeWyet/wBVzQnqv4Kyjv8A0sK9b/mqDqCI6hWtF9+946rMVap+LJ1Ge9rK64ViOYCc8j+hUMsdlsUiw1PW6fQqJHDXXTshm3fVQOkl/EiD3SsIAcLaEbXzCj5j7J2HILjKyBITDuh3eeXvsfqFsKWIDmNcJhwGem6x9Sn8zR/2b+sLQ8IxPMyIE5x3zVbIlg8N1J9FyRteNPsuSWNRkT/dkCtTOeikvTXjLsggsh4keWSI7LKY58uWt5fI7sfos1j6YgHdVg9kcq0R8JjXU3SCtVw3i7ag2dqP2WNKRryDIzCpKCkShlcT0QXEj+U0VN/5VbwrEucwE5qbWXM1TO1O1ZIBm31SvqAGJ0umUnQJTXNg9xJOqAQjktRksJBuMlDYTe5VhhTP96IdG7M7W4rTc4ESDk4EW5hqFJoVJ+WDBv6rPcWYA8kWkoVDEOZDmmCNf0XqQzNLaPLcPI2TaQItIvbcXzCiYqk5z3E5NiOpTOBY11WQ6O4se6nT5oKNp9D7rYHhdV0vbEl7Sw9J8wcO3L9VR8bon526/MtDgmzVadZOXYqr4gIDgk4+TX6NJ+KMzUBABOuXorXhtbldnmAq6o3yHoUfhp8wUsiDjezYi4n+zCEcuoSYD5T0hOxHzeq4z0ExQ72XYYec9xPoF1M5hJw8+b1d9ljMnvpZGLiR+yDwfEw594MAj0nmCmUzY9VSudyvJGcn6i6eOyctbNfRrSAQR6mFygYaoSxpOy5KNR//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56327" name="AutoShape 6" descr="data:image/jpeg;base64,/9j/4AAQSkZJRgABAQAAAQABAAD/2wCEAAkGBxQTEhQUEhMWFhQVGBQYFhcWFRQXFBcXFBQWFhUUFhUYHCggGBolHBQUITEhJSkrLi4uFx8zODMsNygtLiwBCgoKDg0OGhAQGiwkHyQsLCwsLCwsLCwsLCwsLCwsLCwsLCwsLCwsLCwsLCwsLCwsLCwsLCwsLCwsLCwsLCwsLP/AABEIAOwA1QMBIgACEQEDEQH/xAAcAAABBQEBAQAAAAAAAAAAAAADAQIEBQYABwj/xAA5EAABAwIEBAQEBgEEAgMAAAABAAIRAyEEMUFRBRJhcQYigZETMqGxQlLB0eHw8QcUI3IzYhWCov/EABkBAAMBAQEAAAAAAAAAAAAAAAECAwAEBf/EACQRAAICAgICAgIDAAAAAAAAAAABAhEDIRIxIkEEUWFxgZGh/9oADAMBAAIRAxEAPwDeEpOZNkdk2FwHrhWldUcgBxSlyIBC9KmOCbKwLDSkJQwlcVrNR3MmGouJTZCwRhqpA8lR8Ti2tsSAVXV/EGHp/NWAc05Z+lljUXont63SF3usufGGG0eY3Mzr6oNPxfQk+RxG8W9kuxqNeE5r1T8O4pTq/wDjcJ/LzQ7tBVq14I/ufVCw0ED0pO6EHb2T0QDgjNKB2StchQSRyJW2Q2OT1jBg5cDdCFSEQQRmiKEBSVAhApeZBmFC5NcEiARjimOEIhCG9qogCLk2V3OsKc5NgJyQrGEEhIXhc50BQMfjAy2bjkgxkFxWMDba/wBzKx3iHxWGEtaATlmftko3iTjPKfhNPmMl52WO5i6zZA3/ABFCNvvoZ667CcV4rXf83MBteFWNpuK0WBwlMRzP82t3E/sPVX2G4OHkFgBGsFtusyi8yj0gLA5O2zF0sBV/KVKwuFdzag7zC9C/+LDRJbbQ2PvdTMPwwO/Cx3p5lF/Iv0XXx1H2Zjg/DHyD83rDrflv91tsO4FgLagLgPMHeV5jTm3SUODgkWgic4BHY5/dQOPzSBBz5dMyNyMnIxTasWTSdFngsU1xLZkj39lOLF5xhOLltQEG1pOhBNj2+y9DwOKFRgcPbODqOyaNrQsle0EYM7pZTHuXJxLDByc0hBDly1GskJzEBr0VrkDB80hCa0rpWoB3KuXCouQCMKj1H6jQpn+5M6JgrRnkU4oVz5u32SOqi31/ZDF7g3TXNBuNMx1QMFa/O9l3xhoornyJFkxr7X123WMHfVnT0WQ8ScUguAaOezZ2V7jMRyNc6bga7rI8NwhxFQ1Hk/DGQ1d1PdJNlYR9lXguEueS4yZm/wCY7dkZ2DDHhoBJGZGROoC1xpAgtaAIgdB/AQRgAKlhZrQL7k5pOdlUkgeB4KLF2f27q2w/BmjzN8ru1ultlNw7JCl0VNsJHZgyQOYNkflmD6FCrYEgyx3LOhu30Oit2hFbTnRT42Pzoh0Q8t0kDOc1CxmHfUby1G201HurwURsmvamSf2LyR494j4M6g7X4Z+U/l1grUeDeKS0tNiIsbAjcFaLjPDW1GFrgCD/AGyxnDuHOpufTM2uw/mafwq6lapk3HejckXPXL+7p7XWQMG6WC85GTmnvf8AyE8HZKSHOcuDkMJR1VCYYOTmFDa1OYVqMH5kQOQSua/3QCFXJocuQoJXFpBg5aJ5cIhN+JaPqmPWAMBuntqfyhOZomt+y1GHOqRI0KA6pF/6DuiV91CdVG+e2aKAVfF6pqFrHEHnJcdB09E/AuaAYPkbDfQZn3WX45xUtruAzADR0AuUp4jy0uT87T75qU4M6cc1Rr8LUkyD8xtGkBS2MBM7fUrM8G4lFFp1Bj6aq/4fXls9yfVSaodb2XWHIIsj4YmSqzB4iSrWkkYxMYFIpBBpBGDgEUTkSXsiOqjuGaJzoL3XTOicUwOJEj3Wax7OUtdE3v06rSVD+qzfiSpFNxGYH0QLJBDXDTTAcBeDGoN1MJm/v66rC0OJioHwflLCO4E2Ws4XihUa14yIj9lWKpkntE8FKh5Z9krDnGn7K5AOClDkEuIjX7JzXomDl2y4FNa6cglalZkPlcuhcgEgOKc11u6jSnB+qagBnsshT0Xc0hKDAWMCr1BqCRpfVVWKcGsc4/hkzP0Vi+4OkfZZrxXVLKD4/EAAqKNxEvZ57jsRzVXO3JRK2KkMOrYn0UGqbpwBI7J3FE1N7NDgjeJMG/oRmtpwKtzU9t1heCVpIbIvlNrbSttwilyMkZOuO4zC48q2ehjdxsu8I2HZn9FoMO2BmsI/i7abvNNlLoeKmvBl3L7W6qXBlLNyXwkCx2I8VU2cv/K13NeJl3sFZ8L8RU6tua+yDi12Kmn0aUZIZaof+9Gh+qgY/j7aedydEqaZuLRavFljfGWI5KNQ7iPdTG+JS75RbrEx2CpfGlT42GPJc8zf5lOltGdpMwnDcYWMdBuXAa6DNbvwfiCcOzu4X6Lz/C4V3I4zZro6mdVvvDeHLcOxs+YkmOi6Zr6ObH+fo1AqkhGa+6iYNlr/AF6qWW/wU6Qo4gnX0TQ6DGg+yTm2SgAmf7mgYe1/SyKQYtmlDcrLmvQZhzTuuSO6JEoSryXNSEpoKskI2Gahuy6LnOvKZzWQcDchKjvVZDx1Pw266T6rVubsqLxbTJpeWnzEf/neybi0hbPMwyTZGogtcZHcHZLhwRUvZXr2yZi+U791pTo2PHeyPwVlwQIAJvP0XomGpy0EZbaei88pQ2oIECZjQ+i33C8QPhtAXNlOzEqVFZxrwtVIc+l3gG6oeH+F6lZtneYEgtJAPeCvW8PUkCyZV4XTceeIduLdx1U45Gh5Y4y7Mk3wa0UhJZ8QmTFhE5ABSsD4YczlLiJ0i5MHXZaylhgM7x0HsmV3SfZK5N9jJcdIi8T4fNB3wo+IRaTabLCcQ8NYp1Nzj5njO8j0A0XqGFHk7FMxOGBy8p3RT4ivytM8hpeGK4Z8RrSx1rXBuNzmrlvD6tKhzVnHmMQPvK3LcD5gXmeXIXgH1N1T+Lr07aEe83WlkthjBIyRwQqubTazlaYcXAZ9Oy1GCwoETBIEW0HRLw2Phjy+ylUgBobZLow+zmzB2OtZPB7oYOqUO9yqkgoIRGwgNGvRFae6DCFY47rixc06pQUrMc3qkSuK5LQbKh6YCnLiromziU0lI7JNP2TpCtiqPiKUjWEYm6aSqpUTbswPGOBuaS9omL22Ci0sTziD5XCLjot9iaEgjdYPjHDalIlzBvlnG8LmyQpnRjloh4d8OOq1XCscAQ05rI4R3M4W0iBurplM2OwHuoZUdOJ6PTeHV+Zo/vsrCm/If32WU8PVTGdv3zWkp5/rC5WdJZA2uoD6oMnYxboVJ5ozWF4vhsZSLjTPxGySInmuZu1MlYlnoGGB5TGSe98heecL49i3/wDHTpuJjN4LQN5cVtsKSGDmMugTsD0WegVezsXUjJZ3j+IBZB1tH2VxiX5rD+I8XNUNm4j3Kmlcij0i+4THwx7ZqwabWVPwWeWMrnUHLPJWwNl24E0jizvdCh+6c0oefdcH2yVyAenMQZR6Jj+3QGOsDqjtelYUPBXTCHF5TWO0SsYPzhKht6LkoSsc697LpTH+6YHbKyWibClMIXByWVVE2DcmlPIlNVFJCUxItkoPEMO1zCHeUCSXflB1U55i6x/jDipAdSYTez41H5SpypsdWjN8zRUcGGWyQDv1VphqxkA9T0WXdVIIvkrbAYwOgO3zv9RsoZMerLYc26PQ+B1fL2/uS09F45ev8bLzrhOLdTI5xZ4sdD2Oq2GBxYIt6rjapnbd7HY7jRZAFOo86ljS4BNw/iJkSWVJGctII7qbSfH96qBjsSRdrZO/3WbHikybW43ShpbzO7NM93FLh+KNqPhkxrII+4uq/h2P57Op8p+/VW1Wq0wdvYJX9DNJLQzGVIvOnp2Xm2MxHPiHnqY7BaPxTxj4dMgG7pAv9VlOAUi57je4/s7p8cNWRnPdGx4FJYO5MX0zKvG6DJV2EhsNAgNj/CmGpddUI0jlnK2Fc1JG3qlJGeaTmTkwrGxKe/JCLsvrZPYN0Ajw7ZMc+/dI43SgApWMEa86LkNchRive5DlE5xkfRDIhNGVAcbHeqcTdNadkjmydim5uxXEVzkrv8LqbfVMqOAzMBP6FIHGcYKbC7pDRu4rN4bhQqNfzuPMdepuSmcT4kK1byiWMnl6nVyteGM/49pJJUskqKY1Z5/xDDfDdynRRWmCrvj7eaq8agwFRuarR2tnLkVS0aXhXHvL8Or8s2kSP47ha7hJf81MF7BEweblB1jMj7Ly1roVlwnjdXDvD6TiCDa6nPEpFsXyHHs9moPGt/8ACmUsOyxMEXka++qwtL/UBlWkG1KbW1g4k1IA52xZpjWVMoeKWGPNnouSeNwdHdjyRmrNbUw7LkD7T0KrMY8jL9fSFVVfFdNo+aw/sQolHxpQYeZzC94EtBPknrCVQcvQ0pxj2w1fwhVrc9es7lp0wCMjzuc6BTA03JR8LgWU/lAH7p7PErq3K15MEyAbNBjQI5bvfsumEUzmnKSv8j6ZNp7ypFL1zUenlYRCKH5j/CsRDHZOGwQ2vsnEpAheayZ8WEFwm0pCdFjEltScyic4UekLfZEGSDCghcVyY02uuSjECtIJGoQiSUXEXPumBiyaqxq9DWOIT2uKSwUTF4+IDSObc6AZuKN2K0Sq2JDRza7DO3RZjjWNdU8uQOYBvff0Up2Kc5trDf8AERoSqmo0gzfXNHm2DggTKIbAaOi0eFs0DYD3VBhGy9veVf08ie30U5spBGJ43S5arzpPqor6PxDLBcjzDqNQr/xFhb82hH1VDgsV8F7KgMua643Gy7cVTx17RxZVxyb6ZCdRQvgHQT2Wux9GjiX+TlpmJueaf+wGSpcTw6rTMjS4jKBnfVSjMMsZU36pWA6Sr3D4x1g+k0jciQp9DFU2gv5YjQNE6ouddo0cSfTKbB8MqkcxADc5cY7m6jPqEkuAsNtloquJfiCTENAmItAzBP5jsqupDKn/AKusR0/cJFK2VljpaZa8JxRdEkEDLft6LX4LFB7QdRn1XnXDSadVzdpI/f2Ww4fipAIsQPQhSkuEtFcb5Rpmha4nT/CewXjdRcLVkTeMjG4U1gm49N1ZU+ib0JO6LP7pjiAJTXvOnRZgOLrpaTb3uE6iwE3zR3UtP7dKERtk7oUM7Tkl5c+n1QYUOY3OVyGHAgT90qw1nYmq1riXua1ozcTboqpvGabp5LjfL0UfimFdVa3nc0hpBtIy06qthgBDYA2/dRh0VkqZIxVRzrF8ds/Uqte7IN1MEzc31RMS8kAxbqboGDPmnaT72H0T7oX2WBaA1RKzRBRjV6odW8pEMxnC23J2Vu8WF9LqDhKHl/t1Oe0Ft/VCbDFUZ3xNjDy8lMc05kXhZJtFx0XpOIwoLHAWtmLLDVK0P2i2eoMSV0YJLjo5PkQ8rYPh9YAwYE5G4IPVTuK8Sqlop81he2uyjuYHXDZ3hX3hzg9CufhVyKbj/wCKqDaSfkqDbY6KrhJ+VE1JJcbMpRx9RpsYGqsMPVfXcA3zEgTGw3C0vGP9P6tEnnEjRzflP7LPUmOwdXzAGYzyLTBU3NSWh1Fxe+i/p1qtWmKbQ0BhMsbDXWtLtzqs/W4Y4kumQDyyLt5um/dbXAcPZU5Kog/GMWB+UfNllqPVTPHOA+FSjkDGgMLGjKNu6lF0zoklJHnlSi7lbUHzMIB7Cyu+HVZHMMs/Q5+yHhKTS1wJiQRfQnqonDHcpLZyNv1hdGeGkyGGW6NTgqha5wmxgtnZWzKvqCs8/FZNIvHlOnZHwXEyC5jmk7bj+FDHKmXnGy9LwYslp2JGxt2UfDYlrrTeLDIo4qTHNmNVW7JUSG0y24MZWT21L9SmRaQE0VYIsJQMFeRlMfZJfQ/ymFwd330smNZImYHslCEaY/lcuFMnX6pFgmaex7hdxAM23kWhRnNIs7MD0I/dTzV0UTFNtzahRTKkSo/ymcvsoeGqx/8AYz2A+UImNMiPzEe2qh1MWGm1z9E4jeyyoVDqpFNs3JhozJWZxPFHOszPopWF4RUqEfEqGNQZWca7Mp3pKzXU4IBGSNTbZRcO1rWBrdLXlSaZsoMuhX01iePM+HUcOQHn8wIzGhW2BBCqeP8ADviU5HzNuO2qrgycJWRzQ5xMxgawIjIqS0xcJrqIDQWi4uOvdML/AOQvcxS5KmeTOPFnqfgPxfzAYfEOk5U3vuHA/geTrsV6COGYas0sq0abgfzMbP8AHovnTD1eUmQbix0GxPRei+DvGRpxSxDpa0wH/MW7Bx1b1XD8j4/GXKP9HRCfOPF9m4p+FMPh+cUKQYHjQmOkAmyyX+orebCUy7Npc128tIIXo9DFc0TBBuDp3XmH+p2IgVGaAl8f9oAI9lxtLkmjoxN00/RgsGZc+dgY9RYoGMZyVwR8rr2HVGwNqjSdbRvbVJxVpBkz22BzXoZo3EhidOyWWTb2/RGwVEVTDncrxadwEtMyGmMxPtZD5eUyPQ9V5iZ6LjYTH4YtgOcbA8ruux6J/CsbULD5i5wPSQP1CA/HPLS15BcNxY7EFVb8RyOD/lM32/wqRb6JyVbNbQxzhZ+2amtqcxBzlUL65c0GbEex36yp/BsSZgnOPfR3qihWvZceUgHlySNIOhRaY0T2gjRZmQCUilfDXJbY1Iy/JKBVyNk0Vrwc0lapadFNDGe4w48oI0Nz6KmptdUMCbmO5Wj4jQLpYI8157XAUvhuFbys8sak9VdTqJGUOUiPwrg4YJIl+5yCuqTS28zvb6J0c0EG3T9NklY2j7fqVBttl4xUdIc0z3CIP8INIwLFLklY6Hl2qI105oDk/mQMZ3iuD+G4x8p8w7nMKHUZ8rgLa9xmtTjaXOwjb5T12VNSwxALTkbj0BIHdel8fNr9Hn58W/wyIKd4ixIEzvc+ikYZ3JnkTHUbDqnvo+QxnzeuQsnu1F5EfSAuvnZDgbHwr4rdhyKdUl9GwAmSydW7jp7Kn8U8T/3L3OFxUcYjINZlEqrLxyiTkI/YwiUKDWVGud+KGzPyFxjmI1G65c2NLyRfHN7RWU3kEDUfVWHEG87AQM2/UIGOpcp6gkeoKLwyvzN5DoTH7KzdomlTGYCsXUxP4fsc1LaZVdgqnK4s05nBTGXEe68uSps9GDtBKtEPaNwoVfDQLyWn5t43HZS6b4Uik0EFKnQ7VkTDU+UOpl3M0AFp/M05O/hFwsxAMOYbblu36pWs5DLRIGh2OcLqtOSHMMCJ7XyVFKyTjRqeF4kVGgjPIjaFPL7gLL8ExAY+SYmxGhB27FaOIkp0rQj0x9aQcpSJrX2uuQ0bZjMVnI+qaKgcEaq6RdQQYMZFSRRgsQ60Zn+wrTCEfDaNAPN6aKqxxcIIvEXGijYXjbqZIi2x/RNTa0KpJPZf03EEzloP0TK9blHMfZPw1djwHNM75fZDxVPmIGgP9CT9lPWgWGa9x5nyG6Df+FOFhEW0TWuk7RkFxCDClRwd76/ukDoski8yucJ09VjD6T4skxNIFtjvkLzuh1CnBt4P4hYqmJ1JCZFcWiHXeGi+pBtNyNukBOri8gfMM+90tHE8jXj8dgCIs0zzwdCkp1JAbnI9B0Xoyi1s4YyT0Mc0SCNW/wBlGoDnbBFjbpCFSbIAycMzoQg06xYbaEyNI1Tva0L0xvG7NBP4mzP/AL0zyu+yr+GYm4dOt1ecQirhiG/NTqBw18lVsEE/9hPqspTeWyet/wBVzQnqv4Kyjv8A0sK9b/mqDqCI6hWtF9+946rMVap+LJ1Ge9rK64ViOYCc8j+hUMsdlsUiw1PW6fQqJHDXXTshm3fVQOkl/EiD3SsIAcLaEbXzCj5j7J2HILjKyBITDuh3eeXvsfqFsKWIDmNcJhwGem6x9Sn8zR/2b+sLQ8IxPMyIE5x3zVbIlg8N1J9FyRteNPsuSWNRkT/dkCtTOeikvTXjLsggsh4keWSI7LKY58uWt5fI7sfos1j6YgHdVg9kcq0R8JjXU3SCtVw3i7ag2dqP2WNKRryDIzCpKCkShlcT0QXEj+U0VN/5VbwrEucwE5qbWXM1TO1O1ZIBm31SvqAGJ0umUnQJTXNg9xJOqAQjktRksJBuMlDYTe5VhhTP96IdG7M7W4rTc4ESDk4EW5hqFJoVJ+WDBv6rPcWYA8kWkoVDEOZDmmCNf0XqQzNLaPLcPI2TaQItIvbcXzCiYqk5z3E5NiOpTOBY11WQ6O4se6nT5oKNp9D7rYHhdV0vbEl7Sw9J8wcO3L9VR8bon526/MtDgmzVadZOXYqr4gIDgk4+TX6NJ+KMzUBABOuXorXhtbldnmAq6o3yHoUfhp8wUsiDjezYi4n+zCEcuoSYD5T0hOxHzeq4z0ExQ72XYYec9xPoF1M5hJw8+b1d9ljMnvpZGLiR+yDwfEw594MAj0nmCmUzY9VSudyvJGcn6i6eOyctbNfRrSAQR6mFygYaoSxpOy5KNR//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56328" name="Picture 8" descr="http://galapagosonline.files.wordpress.com/2011/09/charlesdarwin.jpg"/>
          <p:cNvPicPr>
            <a:picLocks noChangeAspect="1" noChangeArrowheads="1"/>
          </p:cNvPicPr>
          <p:nvPr/>
        </p:nvPicPr>
        <p:blipFill>
          <a:blip r:embed="rId3"/>
          <a:srcRect/>
          <a:stretch>
            <a:fillRect/>
          </a:stretch>
        </p:blipFill>
        <p:spPr bwMode="auto">
          <a:xfrm>
            <a:off x="5983288" y="0"/>
            <a:ext cx="3160712" cy="35052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59580D37-905C-430E-B566-75223AED9FB2}" type="slidenum">
              <a:rPr lang="en-US"/>
              <a:pPr>
                <a:defRPr/>
              </a:pPr>
              <a:t>50</a:t>
            </a:fld>
            <a:endParaRPr lang="en-US"/>
          </a:p>
        </p:txBody>
      </p:sp>
      <p:sp>
        <p:nvSpPr>
          <p:cNvPr id="110594" name="Rectangle 4"/>
          <p:cNvSpPr>
            <a:spLocks noGrp="1" noChangeArrowheads="1"/>
          </p:cNvSpPr>
          <p:nvPr>
            <p:ph type="title" idx="4294967295"/>
          </p:nvPr>
        </p:nvSpPr>
        <p:spPr/>
        <p:txBody>
          <a:bodyPr/>
          <a:lstStyle/>
          <a:p>
            <a:pPr eaLnBrk="1" hangingPunct="1"/>
            <a:r>
              <a:rPr lang="en-US">
                <a:latin typeface="Arial Black" pitchFamily="34" charset="0"/>
              </a:rPr>
              <a:t>Data Analysis Options</a:t>
            </a:r>
          </a:p>
        </p:txBody>
      </p:sp>
      <p:sp>
        <p:nvSpPr>
          <p:cNvPr id="110595" name="Rectangle 5"/>
          <p:cNvSpPr>
            <a:spLocks noGrp="1" noChangeArrowheads="1"/>
          </p:cNvSpPr>
          <p:nvPr>
            <p:ph type="body" idx="4294967295"/>
          </p:nvPr>
        </p:nvSpPr>
        <p:spPr>
          <a:xfrm>
            <a:off x="406400" y="1270000"/>
            <a:ext cx="8458200" cy="5334000"/>
          </a:xfrm>
        </p:spPr>
        <p:txBody>
          <a:bodyPr>
            <a:spAutoFit/>
          </a:bodyPr>
          <a:lstStyle/>
          <a:p>
            <a:pPr eaLnBrk="1" hangingPunct="1"/>
            <a:r>
              <a:rPr lang="en-US"/>
              <a:t>Depending on the level of your students, it may make sense to give all of them a standardized "Results" section </a:t>
            </a:r>
            <a:r>
              <a:rPr lang="en-US" b="1" u="sng"/>
              <a:t>after</a:t>
            </a:r>
            <a:r>
              <a:rPr lang="en-US"/>
              <a:t> you have reached a consensus in class.</a:t>
            </a:r>
          </a:p>
          <a:p>
            <a:pPr lvl="1" eaLnBrk="1" hangingPunct="1"/>
            <a:r>
              <a:rPr lang="en-US"/>
              <a:t> If they are confused about the basic results, how can they write a conclusion, etc.?</a:t>
            </a:r>
          </a:p>
          <a:p>
            <a:pPr lvl="1" eaLnBrk="1" hangingPunct="1"/>
            <a:r>
              <a:rPr lang="en-US"/>
              <a:t> So, you may want to finalize the graphs, tables, and a few sentences explaining the Results while referring to the individual graphs &amp; tables.</a:t>
            </a:r>
          </a:p>
          <a:p>
            <a:pPr eaLnBrk="1" hangingPunct="1"/>
            <a:r>
              <a:rPr lang="en-US"/>
              <a:t>They add Introduction, Methods, Conclusions, etc.</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D747075D-B75E-4554-B96B-640F0D5866E6}" type="slidenum">
              <a:rPr lang="en-US"/>
              <a:pPr>
                <a:defRPr/>
              </a:pPr>
              <a:t>51</a:t>
            </a:fld>
            <a:endParaRPr lang="en-US"/>
          </a:p>
        </p:txBody>
      </p:sp>
      <p:sp>
        <p:nvSpPr>
          <p:cNvPr id="133122" name="Rectangle 4"/>
          <p:cNvSpPr>
            <a:spLocks noGrp="1" noChangeArrowheads="1"/>
          </p:cNvSpPr>
          <p:nvPr>
            <p:ph type="title" idx="4294967295"/>
          </p:nvPr>
        </p:nvSpPr>
        <p:spPr>
          <a:xfrm>
            <a:off x="317500" y="201613"/>
            <a:ext cx="8229600" cy="4148137"/>
          </a:xfrm>
        </p:spPr>
        <p:txBody>
          <a:bodyPr>
            <a:spAutoFit/>
          </a:bodyPr>
          <a:lstStyle/>
          <a:p>
            <a:pPr eaLnBrk="1" hangingPunct="1">
              <a:defRPr/>
            </a:pPr>
            <a:r>
              <a:rPr lang="en-US">
                <a:latin typeface="Arial Black" pitchFamily="34" charset="0"/>
              </a:rPr>
              <a:t>Born to Run is easily "scalable" depending on the </a:t>
            </a:r>
            <a:r>
              <a:rPr lang="en-US" u="sng">
                <a:effectLst>
                  <a:outerShdw blurRad="38100" dist="38100" dir="2700000" algn="tl">
                    <a:srgbClr val="C0C0C0"/>
                  </a:outerShdw>
                </a:effectLst>
                <a:latin typeface="Arial Black" pitchFamily="34" charset="0"/>
              </a:rPr>
              <a:t>level</a:t>
            </a:r>
            <a:r>
              <a:rPr lang="en-US">
                <a:latin typeface="Arial Black" pitchFamily="34" charset="0"/>
              </a:rPr>
              <a:t> of your students, the number of curricular </a:t>
            </a:r>
            <a:r>
              <a:rPr lang="en-US" u="sng">
                <a:effectLst>
                  <a:outerShdw blurRad="38100" dist="38100" dir="2700000" algn="tl">
                    <a:srgbClr val="C0C0C0"/>
                  </a:outerShdw>
                </a:effectLst>
                <a:latin typeface="Arial Black" pitchFamily="34" charset="0"/>
              </a:rPr>
              <a:t>connections</a:t>
            </a:r>
            <a:r>
              <a:rPr lang="en-US">
                <a:latin typeface="Arial Black" pitchFamily="34" charset="0"/>
              </a:rPr>
              <a:t> you want to make, and the amount of </a:t>
            </a:r>
            <a:r>
              <a:rPr lang="en-US" u="sng">
                <a:effectLst>
                  <a:outerShdw blurRad="38100" dist="38100" dir="2700000" algn="tl">
                    <a:srgbClr val="C0C0C0"/>
                  </a:outerShdw>
                </a:effectLst>
                <a:latin typeface="Arial Black" pitchFamily="34" charset="0"/>
              </a:rPr>
              <a:t>time</a:t>
            </a:r>
            <a:r>
              <a:rPr lang="en-US">
                <a:latin typeface="Arial Black" pitchFamily="34" charset="0"/>
              </a:rPr>
              <a:t> you have to devote.</a:t>
            </a:r>
          </a:p>
        </p:txBody>
      </p:sp>
      <p:sp>
        <p:nvSpPr>
          <p:cNvPr id="112643" name="Rectangle 5"/>
          <p:cNvSpPr>
            <a:spLocks noGrp="1" noChangeArrowheads="1"/>
          </p:cNvSpPr>
          <p:nvPr>
            <p:ph type="body" idx="4294967295"/>
          </p:nvPr>
        </p:nvSpPr>
        <p:spPr>
          <a:xfrm>
            <a:off x="1298575" y="4972050"/>
            <a:ext cx="8458200" cy="641350"/>
          </a:xfrm>
        </p:spPr>
        <p:txBody>
          <a:bodyPr>
            <a:spAutoFit/>
          </a:bodyPr>
          <a:lstStyle/>
          <a:p>
            <a:pPr eaLnBrk="1" hangingPunct="1"/>
            <a:r>
              <a:rPr lang="en-US"/>
              <a:t> </a:t>
            </a:r>
            <a:r>
              <a:rPr lang="en-US" sz="3600" b="1" i="1"/>
              <a:t>Go ahead, run with it!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59383044-E695-4760-ACC1-8630D27CB4B0}" type="slidenum">
              <a:rPr lang="en-US"/>
              <a:pPr>
                <a:defRPr/>
              </a:pPr>
              <a:t>52</a:t>
            </a:fld>
            <a:endParaRPr lang="en-US"/>
          </a:p>
        </p:txBody>
      </p:sp>
      <p:sp>
        <p:nvSpPr>
          <p:cNvPr id="114690" name="Rectangle 2"/>
          <p:cNvSpPr>
            <a:spLocks noGrp="1" noChangeArrowheads="1"/>
          </p:cNvSpPr>
          <p:nvPr>
            <p:ph type="title"/>
          </p:nvPr>
        </p:nvSpPr>
        <p:spPr>
          <a:xfrm>
            <a:off x="107950" y="52388"/>
            <a:ext cx="9144000" cy="1096962"/>
          </a:xfrm>
        </p:spPr>
        <p:txBody>
          <a:bodyPr>
            <a:spAutoFit/>
          </a:bodyPr>
          <a:lstStyle/>
          <a:p>
            <a:pPr eaLnBrk="1" hangingPunct="1"/>
            <a:r>
              <a:rPr lang="en-US" sz="3400">
                <a:latin typeface="Arial Black" pitchFamily="34" charset="0"/>
              </a:rPr>
              <a:t>Helping Students Reach Conclusions</a:t>
            </a:r>
            <a:br>
              <a:rPr lang="en-US" sz="3400">
                <a:latin typeface="Arial Black" pitchFamily="34" charset="0"/>
              </a:rPr>
            </a:br>
            <a:r>
              <a:rPr lang="en-US" sz="3200"/>
              <a:t>Supporting ELA Common Core	</a:t>
            </a:r>
          </a:p>
        </p:txBody>
      </p:sp>
      <p:sp>
        <p:nvSpPr>
          <p:cNvPr id="114691" name="Rectangle 3"/>
          <p:cNvSpPr>
            <a:spLocks noGrp="1" noChangeArrowheads="1"/>
          </p:cNvSpPr>
          <p:nvPr>
            <p:ph type="body" idx="1"/>
          </p:nvPr>
        </p:nvSpPr>
        <p:spPr>
          <a:xfrm>
            <a:off x="196850" y="1409700"/>
            <a:ext cx="8661400" cy="5486400"/>
          </a:xfrm>
        </p:spPr>
        <p:txBody>
          <a:bodyPr/>
          <a:lstStyle/>
          <a:p>
            <a:pPr eaLnBrk="1" hangingPunct="1">
              <a:lnSpc>
                <a:spcPct val="90000"/>
              </a:lnSpc>
              <a:buFont typeface="Arial" charset="0"/>
              <a:buChar char="•"/>
            </a:pPr>
            <a:r>
              <a:rPr lang="en-US" sz="3000"/>
              <a:t>Explain your results.  What effect did selective breeding for the trait of wheel running have on your measurements? </a:t>
            </a:r>
          </a:p>
          <a:p>
            <a:pPr eaLnBrk="1" hangingPunct="1">
              <a:buFont typeface="Arial" charset="0"/>
              <a:buChar char="•"/>
            </a:pPr>
            <a:r>
              <a:rPr lang="en-US" sz="3000"/>
              <a:t>Explain how the average </a:t>
            </a:r>
            <a:r>
              <a:rPr lang="en-US" sz="3000" u="sng"/>
              <a:t>femur</a:t>
            </a:r>
            <a:r>
              <a:rPr lang="en-US" sz="3000"/>
              <a:t> measurements for selected and control mice support your hypothesis.  Be sure to restate the averages you obtained.</a:t>
            </a:r>
          </a:p>
          <a:p>
            <a:pPr eaLnBrk="1" hangingPunct="1">
              <a:lnSpc>
                <a:spcPct val="90000"/>
              </a:lnSpc>
              <a:buFont typeface="Arial" charset="0"/>
              <a:buChar char="•"/>
            </a:pPr>
            <a:r>
              <a:rPr lang="en-US" sz="3000"/>
              <a:t>Was your hypothesis supported or not?</a:t>
            </a:r>
          </a:p>
          <a:p>
            <a:pPr eaLnBrk="1" hangingPunct="1">
              <a:lnSpc>
                <a:spcPct val="90000"/>
              </a:lnSpc>
              <a:buFont typeface="Arial" charset="0"/>
              <a:buChar char="•"/>
            </a:pPr>
            <a:r>
              <a:rPr lang="en-US" sz="3000"/>
              <a:t>What parts of your methods might have resulted in inaccuracies?</a:t>
            </a:r>
          </a:p>
          <a:p>
            <a:pPr eaLnBrk="1" hangingPunct="1">
              <a:lnSpc>
                <a:spcPct val="90000"/>
              </a:lnSpc>
              <a:buFont typeface="Arial" charset="0"/>
              <a:buChar char="•"/>
            </a:pPr>
            <a:r>
              <a:rPr lang="en-US" sz="3000"/>
              <a:t>Suggest further questions to address.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DA3AB37E-19F0-4B27-95F6-F4327D0D1569}" type="slidenum">
              <a:rPr lang="en-US"/>
              <a:pPr>
                <a:defRPr/>
              </a:pPr>
              <a:t>53</a:t>
            </a:fld>
            <a:endParaRPr lang="en-US"/>
          </a:p>
        </p:txBody>
      </p:sp>
      <p:sp>
        <p:nvSpPr>
          <p:cNvPr id="116738" name="Title 6"/>
          <p:cNvSpPr>
            <a:spLocks noGrp="1"/>
          </p:cNvSpPr>
          <p:nvPr>
            <p:ph type="title"/>
          </p:nvPr>
        </p:nvSpPr>
        <p:spPr>
          <a:xfrm>
            <a:off x="76200" y="236538"/>
            <a:ext cx="8978900" cy="1143000"/>
          </a:xfrm>
        </p:spPr>
        <p:txBody>
          <a:bodyPr/>
          <a:lstStyle/>
          <a:p>
            <a:pPr eaLnBrk="1" hangingPunct="1"/>
            <a:r>
              <a:rPr lang="en-US" sz="3600">
                <a:latin typeface="Arial Black" pitchFamily="34" charset="0"/>
              </a:rPr>
              <a:t>Middle-school Student Conclusions</a:t>
            </a:r>
          </a:p>
        </p:txBody>
      </p:sp>
      <p:sp>
        <p:nvSpPr>
          <p:cNvPr id="116739" name="Content Placeholder 7"/>
          <p:cNvSpPr>
            <a:spLocks noGrp="1"/>
          </p:cNvSpPr>
          <p:nvPr>
            <p:ph idx="1"/>
          </p:nvPr>
        </p:nvSpPr>
        <p:spPr>
          <a:xfrm>
            <a:off x="304800" y="1219200"/>
            <a:ext cx="8229600" cy="5410200"/>
          </a:xfrm>
        </p:spPr>
        <p:txBody>
          <a:bodyPr/>
          <a:lstStyle/>
          <a:p>
            <a:pPr eaLnBrk="1" hangingPunct="1"/>
            <a:r>
              <a:rPr lang="en-US"/>
              <a:t>"I hypothesized that the selected mice would have longer legs, as they have been shown to run faster on wheels.  However, my results suggest otherwise."</a:t>
            </a:r>
          </a:p>
          <a:p>
            <a:pPr eaLnBrk="1" hangingPunct="1"/>
            <a:r>
              <a:rPr lang="en-US"/>
              <a:t>"There are several problems… For example, I may have misjudged the distance ... when measuring the femurs." </a:t>
            </a:r>
          </a:p>
          <a:p>
            <a:pPr eaLnBrk="1" hangingPunct="1"/>
            <a:r>
              <a:rPr lang="en-US"/>
              <a:t>"In addition, selected mice were smaller in body mass, and that may have caused them to have shorter legs."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2"/>
          </p:nvPr>
        </p:nvSpPr>
        <p:spPr/>
        <p:txBody>
          <a:bodyPr/>
          <a:lstStyle/>
          <a:p>
            <a:pPr>
              <a:defRPr/>
            </a:pPr>
            <a:fld id="{FD9DDBE7-09BC-42BC-BB74-50C4909590F9}" type="slidenum">
              <a:rPr lang="en-US"/>
              <a:pPr>
                <a:defRPr/>
              </a:pPr>
              <a:t>54</a:t>
            </a:fld>
            <a:endParaRPr lang="en-US"/>
          </a:p>
        </p:txBody>
      </p:sp>
      <p:sp>
        <p:nvSpPr>
          <p:cNvPr id="118786" name="Title 3"/>
          <p:cNvSpPr>
            <a:spLocks noGrp="1"/>
          </p:cNvSpPr>
          <p:nvPr>
            <p:ph type="ctrTitle"/>
          </p:nvPr>
        </p:nvSpPr>
        <p:spPr>
          <a:xfrm>
            <a:off x="665163" y="2571750"/>
            <a:ext cx="7772400" cy="1431925"/>
          </a:xfrm>
        </p:spPr>
        <p:txBody>
          <a:bodyPr>
            <a:spAutoFit/>
          </a:bodyPr>
          <a:lstStyle/>
          <a:p>
            <a:pPr eaLnBrk="1" hangingPunct="1"/>
            <a:r>
              <a:rPr lang="en-US">
                <a:hlinkClick r:id="rId2"/>
              </a:rPr>
              <a:t>tradojcic@tvusd.k12.ca.us</a:t>
            </a:r>
            <a:br>
              <a:rPr lang="en-US"/>
            </a:br>
            <a:r>
              <a:rPr lang="en-US">
                <a:hlinkClick r:id="rId3"/>
              </a:rPr>
              <a:t>theodore.garland@ucr.edu</a:t>
            </a:r>
            <a:endParaRPr lang="en-US"/>
          </a:p>
        </p:txBody>
      </p:sp>
      <p:sp>
        <p:nvSpPr>
          <p:cNvPr id="100354" name="Subtitle 4"/>
          <p:cNvSpPr>
            <a:spLocks noGrp="1"/>
          </p:cNvSpPr>
          <p:nvPr>
            <p:ph type="subTitle" idx="1"/>
          </p:nvPr>
        </p:nvSpPr>
        <p:spPr>
          <a:xfrm>
            <a:off x="1266825" y="342900"/>
            <a:ext cx="7218363" cy="2260600"/>
          </a:xfrm>
        </p:spPr>
        <p:txBody>
          <a:bodyPr>
            <a:spAutoFit/>
          </a:bodyPr>
          <a:lstStyle/>
          <a:p>
            <a:pPr eaLnBrk="1" hangingPunct="1">
              <a:defRPr/>
            </a:pPr>
            <a:r>
              <a:rPr lang="en-US" sz="4000">
                <a:latin typeface="Arial Black" pitchFamily="34" charset="0"/>
              </a:rPr>
              <a:t>Our Contact Information</a:t>
            </a:r>
          </a:p>
          <a:p>
            <a:pPr eaLnBrk="1" hangingPunct="1">
              <a:defRPr/>
            </a:pPr>
            <a:r>
              <a:rPr lang="en-US">
                <a:effectLst>
                  <a:outerShdw blurRad="38100" dist="38100" dir="2700000" algn="tl">
                    <a:srgbClr val="C0C0C0"/>
                  </a:outerShdw>
                </a:effectLst>
              </a:rPr>
              <a:t>We would love to hear from you about your experiences, extensions, further applications, modifications, etc.</a:t>
            </a:r>
          </a:p>
        </p:txBody>
      </p:sp>
      <p:sp>
        <p:nvSpPr>
          <p:cNvPr id="118788" name="Text Box 4"/>
          <p:cNvSpPr txBox="1">
            <a:spLocks noChangeArrowheads="1"/>
          </p:cNvSpPr>
          <p:nvPr/>
        </p:nvSpPr>
        <p:spPr bwMode="auto">
          <a:xfrm>
            <a:off x="307975" y="4557713"/>
            <a:ext cx="8339138" cy="1847850"/>
          </a:xfrm>
          <a:prstGeom prst="rect">
            <a:avLst/>
          </a:prstGeom>
          <a:noFill/>
          <a:ln w="9525">
            <a:noFill/>
            <a:miter lim="800000"/>
            <a:headEnd/>
            <a:tailEnd/>
          </a:ln>
        </p:spPr>
        <p:txBody>
          <a:bodyPr>
            <a:spAutoFit/>
          </a:bodyPr>
          <a:lstStyle/>
          <a:p>
            <a:pPr>
              <a:spcBef>
                <a:spcPct val="50000"/>
              </a:spcBef>
            </a:pPr>
            <a:r>
              <a:rPr lang="en-US" sz="2800" b="1"/>
              <a:t>We will post </a:t>
            </a:r>
            <a:r>
              <a:rPr lang="en-US" sz="2800" b="1" u="sng"/>
              <a:t>this</a:t>
            </a:r>
            <a:r>
              <a:rPr lang="en-US" sz="2800" b="1"/>
              <a:t> presentation here:</a:t>
            </a:r>
            <a:endParaRPr lang="en-US" b="1" u="sng">
              <a:solidFill>
                <a:srgbClr val="0000FF"/>
              </a:solidFill>
            </a:endParaRPr>
          </a:p>
          <a:p>
            <a:pPr>
              <a:spcBef>
                <a:spcPct val="50000"/>
              </a:spcBef>
            </a:pPr>
            <a:r>
              <a:rPr lang="en-US" b="1" u="sng">
                <a:solidFill>
                  <a:srgbClr val="0000FF"/>
                </a:solidFill>
              </a:rPr>
              <a:t>http://www.biology.ucr.edu/people/faculty/Garland/Artificial_Selection_Lab_2014_NSTA_6.pptx</a:t>
            </a:r>
          </a:p>
          <a:p>
            <a:pPr>
              <a:spcBef>
                <a:spcPct val="50000"/>
              </a:spcBef>
            </a:pPr>
            <a:r>
              <a:rPr lang="en-US" sz="2800" b="1" i="1"/>
              <a:t>Feel free to use it, edit it, share 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Grp="1" noChangeArrowheads="1"/>
          </p:cNvSpPr>
          <p:nvPr>
            <p:ph type="sldNum" sz="quarter" idx="12"/>
          </p:nvPr>
        </p:nvSpPr>
        <p:spPr/>
        <p:txBody>
          <a:bodyPr/>
          <a:lstStyle/>
          <a:p>
            <a:pPr>
              <a:defRPr/>
            </a:pPr>
            <a:fld id="{939E4CA0-847C-4298-8BA9-E6E94FF397DF}" type="slidenum">
              <a:rPr lang="en-US"/>
              <a:pPr>
                <a:defRPr/>
              </a:pPr>
              <a:t>6</a:t>
            </a:fld>
            <a:endParaRPr lang="en-US"/>
          </a:p>
        </p:txBody>
      </p:sp>
      <p:sp>
        <p:nvSpPr>
          <p:cNvPr id="37890" name="Title 1"/>
          <p:cNvSpPr>
            <a:spLocks noGrp="1"/>
          </p:cNvSpPr>
          <p:nvPr>
            <p:ph type="title"/>
          </p:nvPr>
        </p:nvSpPr>
        <p:spPr/>
        <p:txBody>
          <a:bodyPr/>
          <a:lstStyle/>
          <a:p>
            <a:pPr eaLnBrk="1" hangingPunct="1"/>
            <a:r>
              <a:rPr lang="en-US">
                <a:latin typeface="Arial Black" pitchFamily="34" charset="0"/>
              </a:rPr>
              <a:t>Teaching Evolution</a:t>
            </a:r>
          </a:p>
        </p:txBody>
      </p:sp>
      <p:sp>
        <p:nvSpPr>
          <p:cNvPr id="37891" name="Content Placeholder 2"/>
          <p:cNvSpPr>
            <a:spLocks noGrp="1"/>
          </p:cNvSpPr>
          <p:nvPr>
            <p:ph idx="1"/>
          </p:nvPr>
        </p:nvSpPr>
        <p:spPr>
          <a:xfrm>
            <a:off x="457200" y="1371600"/>
            <a:ext cx="8686800" cy="2209800"/>
          </a:xfrm>
        </p:spPr>
        <p:txBody>
          <a:bodyPr/>
          <a:lstStyle/>
          <a:p>
            <a:pPr eaLnBrk="1" hangingPunct="1"/>
            <a:r>
              <a:rPr lang="en-US">
                <a:latin typeface="Arial Black" pitchFamily="34" charset="0"/>
              </a:rPr>
              <a:t>Modeling</a:t>
            </a:r>
          </a:p>
          <a:p>
            <a:pPr lvl="1" eaLnBrk="1" hangingPunct="1"/>
            <a:r>
              <a:rPr lang="en-US">
                <a:latin typeface="Arial Black" pitchFamily="34" charset="0"/>
              </a:rPr>
              <a:t>Constructing hypothetical “organisms” and “environments” that cause selection</a:t>
            </a:r>
          </a:p>
          <a:p>
            <a:pPr lvl="1" eaLnBrk="1" hangingPunct="1"/>
            <a:r>
              <a:rPr lang="en-US">
                <a:latin typeface="Arial Black" pitchFamily="34" charset="0"/>
              </a:rPr>
              <a:t>Computer simulations</a:t>
            </a:r>
          </a:p>
        </p:txBody>
      </p:sp>
      <p:pic>
        <p:nvPicPr>
          <p:cNvPr id="37892" name="Picture 2" descr="http://www.hhmi-biosphere.org/sites/default/files/styles/biointeractive_summary/public/Biointeractive/Images/stickleback.jpg?itok=ckQxWqUE"/>
          <p:cNvPicPr>
            <a:picLocks noChangeAspect="1" noChangeArrowheads="1"/>
          </p:cNvPicPr>
          <p:nvPr/>
        </p:nvPicPr>
        <p:blipFill>
          <a:blip r:embed="rId2"/>
          <a:srcRect/>
          <a:stretch>
            <a:fillRect/>
          </a:stretch>
        </p:blipFill>
        <p:spPr bwMode="auto">
          <a:xfrm>
            <a:off x="381000" y="3962400"/>
            <a:ext cx="2743200" cy="2743200"/>
          </a:xfrm>
          <a:prstGeom prst="rect">
            <a:avLst/>
          </a:prstGeom>
          <a:noFill/>
          <a:ln w="9525">
            <a:noFill/>
            <a:miter lim="800000"/>
            <a:headEnd/>
            <a:tailEnd/>
          </a:ln>
        </p:spPr>
      </p:pic>
      <p:sp>
        <p:nvSpPr>
          <p:cNvPr id="37893" name="TextBox 8"/>
          <p:cNvSpPr txBox="1">
            <a:spLocks noChangeArrowheads="1"/>
          </p:cNvSpPr>
          <p:nvPr/>
        </p:nvSpPr>
        <p:spPr bwMode="auto">
          <a:xfrm>
            <a:off x="457200" y="3473450"/>
            <a:ext cx="6851650" cy="366713"/>
          </a:xfrm>
          <a:prstGeom prst="rect">
            <a:avLst/>
          </a:prstGeom>
          <a:noFill/>
          <a:ln w="9525">
            <a:noFill/>
            <a:miter lim="800000"/>
            <a:headEnd/>
            <a:tailEnd/>
          </a:ln>
        </p:spPr>
        <p:txBody>
          <a:bodyPr wrap="none">
            <a:spAutoFit/>
          </a:bodyPr>
          <a:lstStyle/>
          <a:p>
            <a:r>
              <a:rPr lang="en-US">
                <a:hlinkClick r:id="rId3"/>
              </a:rPr>
              <a:t>http://www.hhmi.org/biointeractive/stickleback-evolution-virtual-lab</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sz="quarter" idx="12"/>
          </p:nvPr>
        </p:nvSpPr>
        <p:spPr/>
        <p:txBody>
          <a:bodyPr/>
          <a:lstStyle/>
          <a:p>
            <a:pPr>
              <a:defRPr/>
            </a:pPr>
            <a:fld id="{9CCF3040-DF22-424C-95C9-F6652E1591E9}" type="slidenum">
              <a:rPr lang="en-US"/>
              <a:pPr>
                <a:defRPr/>
              </a:pPr>
              <a:t>7</a:t>
            </a:fld>
            <a:endParaRPr lang="en-US"/>
          </a:p>
        </p:txBody>
      </p:sp>
      <p:sp>
        <p:nvSpPr>
          <p:cNvPr id="38914" name="Title 1"/>
          <p:cNvSpPr>
            <a:spLocks noGrp="1"/>
          </p:cNvSpPr>
          <p:nvPr>
            <p:ph type="title"/>
          </p:nvPr>
        </p:nvSpPr>
        <p:spPr/>
        <p:txBody>
          <a:bodyPr/>
          <a:lstStyle/>
          <a:p>
            <a:pPr eaLnBrk="1" hangingPunct="1"/>
            <a:r>
              <a:rPr lang="en-US">
                <a:latin typeface="Arial Black" pitchFamily="34" charset="0"/>
              </a:rPr>
              <a:t>Teaching Evolution</a:t>
            </a:r>
          </a:p>
        </p:txBody>
      </p:sp>
      <p:sp>
        <p:nvSpPr>
          <p:cNvPr id="38915" name="Content Placeholder 2"/>
          <p:cNvSpPr>
            <a:spLocks noGrp="1"/>
          </p:cNvSpPr>
          <p:nvPr>
            <p:ph idx="1"/>
          </p:nvPr>
        </p:nvSpPr>
        <p:spPr>
          <a:xfrm>
            <a:off x="457200" y="1371600"/>
            <a:ext cx="8229600" cy="4530725"/>
          </a:xfrm>
        </p:spPr>
        <p:txBody>
          <a:bodyPr/>
          <a:lstStyle/>
          <a:p>
            <a:pPr eaLnBrk="1" hangingPunct="1"/>
            <a:r>
              <a:rPr lang="en-US">
                <a:latin typeface="Arial Black" pitchFamily="34" charset="0"/>
              </a:rPr>
              <a:t>Sample analysis</a:t>
            </a:r>
          </a:p>
          <a:p>
            <a:pPr lvl="1" eaLnBrk="1" hangingPunct="1"/>
            <a:r>
              <a:rPr lang="en-US">
                <a:latin typeface="Arial Black" pitchFamily="34" charset="0"/>
              </a:rPr>
              <a:t>Fossil evidence</a:t>
            </a:r>
          </a:p>
          <a:p>
            <a:pPr lvl="1" eaLnBrk="1" hangingPunct="1"/>
            <a:r>
              <a:rPr lang="en-US">
                <a:latin typeface="Arial Black" pitchFamily="34" charset="0"/>
              </a:rPr>
              <a:t>DNA evidence</a:t>
            </a:r>
            <a:endParaRPr lang="en-US" sz="1200" b="1">
              <a:solidFill>
                <a:srgbClr val="FF0000"/>
              </a:solidFill>
              <a:latin typeface="Arial Black" pitchFamily="34" charset="0"/>
            </a:endParaRPr>
          </a:p>
          <a:p>
            <a:pPr lvl="1" eaLnBrk="1" hangingPunct="1"/>
            <a:endParaRPr lang="en-US" sz="1200"/>
          </a:p>
        </p:txBody>
      </p:sp>
      <p:pic>
        <p:nvPicPr>
          <p:cNvPr id="38916" name="Picture 2" descr="http://www.ucmp.berkeley.edu/education/explorations/tours/stories/images/palslides/pastliveslide0.gif"/>
          <p:cNvPicPr>
            <a:picLocks noChangeAspect="1" noChangeArrowheads="1"/>
          </p:cNvPicPr>
          <p:nvPr/>
        </p:nvPicPr>
        <p:blipFill>
          <a:blip r:embed="rId2"/>
          <a:srcRect/>
          <a:stretch>
            <a:fillRect/>
          </a:stretch>
        </p:blipFill>
        <p:spPr bwMode="auto">
          <a:xfrm>
            <a:off x="609600" y="3727450"/>
            <a:ext cx="2076450" cy="2352675"/>
          </a:xfrm>
          <a:prstGeom prst="rect">
            <a:avLst/>
          </a:prstGeom>
          <a:noFill/>
          <a:ln w="9525">
            <a:noFill/>
            <a:miter lim="800000"/>
            <a:headEnd/>
            <a:tailEnd/>
          </a:ln>
        </p:spPr>
      </p:pic>
      <p:sp>
        <p:nvSpPr>
          <p:cNvPr id="38917" name="TextBox 4"/>
          <p:cNvSpPr txBox="1">
            <a:spLocks noChangeArrowheads="1"/>
          </p:cNvSpPr>
          <p:nvPr/>
        </p:nvSpPr>
        <p:spPr bwMode="auto">
          <a:xfrm>
            <a:off x="447675" y="6248400"/>
            <a:ext cx="8696325" cy="369888"/>
          </a:xfrm>
          <a:prstGeom prst="rect">
            <a:avLst/>
          </a:prstGeom>
          <a:noFill/>
          <a:ln w="9525">
            <a:noFill/>
            <a:miter lim="800000"/>
            <a:headEnd/>
            <a:tailEnd/>
          </a:ln>
        </p:spPr>
        <p:txBody>
          <a:bodyPr wrap="none">
            <a:spAutoFit/>
          </a:bodyPr>
          <a:lstStyle/>
          <a:p>
            <a:r>
              <a:rPr lang="en-US">
                <a:hlinkClick r:id="rId3"/>
              </a:rPr>
              <a:t>http://www.ucmp.berkeley.edu/education/explorations/tours/stories/middle/intro.html</a:t>
            </a:r>
            <a:endParaRPr lang="en-US"/>
          </a:p>
        </p:txBody>
      </p:sp>
      <p:pic>
        <p:nvPicPr>
          <p:cNvPr id="38918" name="Picture 4" descr="http://solawakening.com/wp-content/uploads/2012/10/Fractal-art-dna.jpg"/>
          <p:cNvPicPr>
            <a:picLocks noChangeAspect="1" noChangeArrowheads="1"/>
          </p:cNvPicPr>
          <p:nvPr/>
        </p:nvPicPr>
        <p:blipFill>
          <a:blip r:embed="rId4"/>
          <a:srcRect/>
          <a:stretch>
            <a:fillRect/>
          </a:stretch>
        </p:blipFill>
        <p:spPr bwMode="auto">
          <a:xfrm>
            <a:off x="5029200" y="1295400"/>
            <a:ext cx="3962400" cy="2971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11"/>
          <p:cNvSpPr>
            <a:spLocks noGrp="1" noChangeArrowheads="1"/>
          </p:cNvSpPr>
          <p:nvPr>
            <p:ph type="sldNum" sz="quarter" idx="12"/>
          </p:nvPr>
        </p:nvSpPr>
        <p:spPr/>
        <p:txBody>
          <a:bodyPr/>
          <a:lstStyle/>
          <a:p>
            <a:pPr>
              <a:defRPr/>
            </a:pPr>
            <a:fld id="{98EFD129-FADD-4B97-8C65-131D16CD3998}" type="slidenum">
              <a:rPr lang="en-US"/>
              <a:pPr>
                <a:defRPr/>
              </a:pPr>
              <a:t>8</a:t>
            </a:fld>
            <a:endParaRPr lang="en-US"/>
          </a:p>
        </p:txBody>
      </p:sp>
      <p:sp>
        <p:nvSpPr>
          <p:cNvPr id="39938" name="Rectangle 3"/>
          <p:cNvSpPr>
            <a:spLocks noGrp="1" noChangeArrowheads="1"/>
          </p:cNvSpPr>
          <p:nvPr>
            <p:ph idx="1"/>
          </p:nvPr>
        </p:nvSpPr>
        <p:spPr>
          <a:xfrm>
            <a:off x="211493" y="1408465"/>
            <a:ext cx="8610600" cy="5309659"/>
          </a:xfrm>
        </p:spPr>
        <p:txBody>
          <a:bodyPr>
            <a:spAutoFit/>
          </a:bodyPr>
          <a:lstStyle/>
          <a:p>
            <a:pPr eaLnBrk="1" hangingPunct="1">
              <a:lnSpc>
                <a:spcPct val="150000"/>
              </a:lnSpc>
              <a:spcBef>
                <a:spcPts val="0"/>
              </a:spcBef>
              <a:spcAft>
                <a:spcPts val="600"/>
              </a:spcAft>
            </a:pPr>
            <a:r>
              <a:rPr lang="en-US" sz="1600">
                <a:latin typeface="+mj-lt"/>
                <a:cs typeface="Aharoni" pitchFamily="2" charset="-79"/>
              </a:rPr>
              <a:t>Cladistics is a Zip…Baggie</a:t>
            </a:r>
            <a:br>
              <a:rPr lang="en-US" sz="1600">
                <a:latin typeface="+mj-lt"/>
                <a:cs typeface="Aharoni" pitchFamily="2" charset="-79"/>
              </a:rPr>
            </a:br>
            <a:r>
              <a:rPr lang="en-US" sz="1600">
                <a:latin typeface="+mj-lt"/>
                <a:cs typeface="Aharoni" pitchFamily="2" charset="-79"/>
                <a:hlinkClick r:id="rId2"/>
              </a:rPr>
              <a:t>http://www.indiana.edu/~ensiweb/lessons/clad.bag.html</a:t>
            </a:r>
            <a:endParaRPr lang="en-US" sz="1600">
              <a:latin typeface="+mj-lt"/>
              <a:cs typeface="Aharoni" pitchFamily="2" charset="-79"/>
            </a:endParaRPr>
          </a:p>
          <a:p>
            <a:pPr eaLnBrk="1" hangingPunct="1">
              <a:lnSpc>
                <a:spcPct val="150000"/>
              </a:lnSpc>
              <a:spcBef>
                <a:spcPts val="0"/>
              </a:spcBef>
              <a:spcAft>
                <a:spcPts val="600"/>
              </a:spcAft>
            </a:pPr>
            <a:r>
              <a:rPr lang="en-US" sz="1600">
                <a:latin typeface="+mj-lt"/>
                <a:cs typeface="Aharoni" pitchFamily="2" charset="-79"/>
              </a:rPr>
              <a:t>Natural Selection of Stick Worms</a:t>
            </a:r>
            <a:br>
              <a:rPr lang="en-US" sz="1600">
                <a:latin typeface="+mj-lt"/>
                <a:cs typeface="Aharoni" pitchFamily="2" charset="-79"/>
              </a:rPr>
            </a:br>
            <a:r>
              <a:rPr lang="en-US" sz="1600">
                <a:latin typeface="+mj-lt"/>
                <a:cs typeface="Aharoni" pitchFamily="2" charset="-79"/>
                <a:hlinkClick r:id="rId3"/>
              </a:rPr>
              <a:t>http://www.indiana.edu/~ensiweb/lessons/ns.st.wm.html</a:t>
            </a:r>
            <a:endParaRPr lang="en-US" sz="1600">
              <a:latin typeface="+mj-lt"/>
              <a:cs typeface="Aharoni" pitchFamily="2" charset="-79"/>
            </a:endParaRPr>
          </a:p>
          <a:p>
            <a:pPr eaLnBrk="1" hangingPunct="1">
              <a:lnSpc>
                <a:spcPct val="150000"/>
              </a:lnSpc>
              <a:spcBef>
                <a:spcPts val="0"/>
              </a:spcBef>
              <a:spcAft>
                <a:spcPts val="600"/>
              </a:spcAft>
            </a:pPr>
            <a:r>
              <a:rPr lang="en-US" sz="1600">
                <a:latin typeface="+mj-lt"/>
                <a:cs typeface="Aharoni" pitchFamily="2" charset="-79"/>
              </a:rPr>
              <a:t>A peek at the past: Fossil patterns: Gradualism vs. Punctuated Equilibria</a:t>
            </a:r>
            <a:br>
              <a:rPr lang="en-US" sz="1600">
                <a:latin typeface="+mj-lt"/>
                <a:cs typeface="Aharoni" pitchFamily="2" charset="-79"/>
              </a:rPr>
            </a:br>
            <a:r>
              <a:rPr lang="en-US" sz="1600">
                <a:latin typeface="+mj-lt"/>
                <a:cs typeface="Aharoni" pitchFamily="2" charset="-79"/>
                <a:hlinkClick r:id="rId4"/>
              </a:rPr>
              <a:t>http://www.indiana.edu/~ensiweb/lessons/peek.html</a:t>
            </a:r>
            <a:endParaRPr lang="en-US" sz="1600">
              <a:latin typeface="+mj-lt"/>
              <a:cs typeface="Aharoni" pitchFamily="2" charset="-79"/>
            </a:endParaRPr>
          </a:p>
          <a:p>
            <a:pPr eaLnBrk="1" hangingPunct="1">
              <a:lnSpc>
                <a:spcPct val="150000"/>
              </a:lnSpc>
              <a:spcBef>
                <a:spcPts val="0"/>
              </a:spcBef>
              <a:spcAft>
                <a:spcPts val="600"/>
              </a:spcAft>
            </a:pPr>
            <a:r>
              <a:rPr lang="en-US" sz="1600">
                <a:latin typeface="+mj-lt"/>
                <a:cs typeface="Aharoni" pitchFamily="2" charset="-79"/>
              </a:rPr>
              <a:t>Nature at Work: Prentice Hall 2008 California Focus on Life Science pages 232-233</a:t>
            </a:r>
          </a:p>
          <a:p>
            <a:pPr eaLnBrk="1" hangingPunct="1">
              <a:lnSpc>
                <a:spcPct val="150000"/>
              </a:lnSpc>
              <a:spcBef>
                <a:spcPts val="0"/>
              </a:spcBef>
              <a:spcAft>
                <a:spcPts val="600"/>
              </a:spcAft>
            </a:pPr>
            <a:r>
              <a:rPr lang="en-US" sz="1600">
                <a:latin typeface="+mj-lt"/>
                <a:cs typeface="Aharoni" pitchFamily="2" charset="-79"/>
              </a:rPr>
              <a:t>The chips are down: A natural selection simulation</a:t>
            </a:r>
            <a:br>
              <a:rPr lang="en-US" sz="1600">
                <a:latin typeface="+mj-lt"/>
                <a:cs typeface="Aharoni" pitchFamily="2" charset="-79"/>
              </a:rPr>
            </a:br>
            <a:r>
              <a:rPr lang="en-US" sz="1600">
                <a:latin typeface="+mj-lt"/>
                <a:cs typeface="Aharoni" pitchFamily="2" charset="-79"/>
                <a:hlinkClick r:id="rId5"/>
              </a:rPr>
              <a:t>http://www.indiana.edu/~ensiweb/lessons/ns.chips.html</a:t>
            </a:r>
            <a:endParaRPr lang="en-US" sz="1600">
              <a:latin typeface="+mj-lt"/>
              <a:cs typeface="Aharoni" pitchFamily="2" charset="-79"/>
            </a:endParaRPr>
          </a:p>
          <a:p>
            <a:pPr eaLnBrk="1" hangingPunct="1">
              <a:lnSpc>
                <a:spcPct val="150000"/>
              </a:lnSpc>
              <a:spcBef>
                <a:spcPts val="0"/>
              </a:spcBef>
              <a:spcAft>
                <a:spcPts val="600"/>
              </a:spcAft>
            </a:pPr>
            <a:r>
              <a:rPr lang="en-US" sz="1600">
                <a:latin typeface="+mj-lt"/>
                <a:cs typeface="Aharoni" pitchFamily="2" charset="-79"/>
              </a:rPr>
              <a:t>An Origin of A Species: PBS interactive site</a:t>
            </a:r>
            <a:br>
              <a:rPr lang="en-US" sz="1600">
                <a:latin typeface="+mj-lt"/>
                <a:cs typeface="Aharoni" pitchFamily="2" charset="-79"/>
              </a:rPr>
            </a:br>
            <a:r>
              <a:rPr lang="en-US" sz="1600">
                <a:latin typeface="+mj-lt"/>
                <a:cs typeface="Aharoni" pitchFamily="2" charset="-79"/>
                <a:hlinkClick r:id="rId6"/>
              </a:rPr>
              <a:t>http://www.pbs.org/wgbh/evolution/darwin/origin/index.html</a:t>
            </a:r>
            <a:endParaRPr lang="en-US" sz="1600">
              <a:latin typeface="+mj-lt"/>
              <a:cs typeface="Aharoni" pitchFamily="2" charset="-79"/>
            </a:endParaRPr>
          </a:p>
          <a:p>
            <a:pPr eaLnBrk="1" hangingPunct="1">
              <a:lnSpc>
                <a:spcPct val="150000"/>
              </a:lnSpc>
              <a:spcBef>
                <a:spcPts val="0"/>
              </a:spcBef>
              <a:spcAft>
                <a:spcPts val="600"/>
              </a:spcAft>
            </a:pPr>
            <a:r>
              <a:rPr lang="en-US" sz="1600">
                <a:latin typeface="+mj-lt"/>
                <a:cs typeface="Aharoni" pitchFamily="2" charset="-79"/>
              </a:rPr>
              <a:t>Stories from the Fossil Record: UCMP Interactive Website</a:t>
            </a:r>
            <a:br>
              <a:rPr lang="en-US" sz="1600">
                <a:latin typeface="+mj-lt"/>
                <a:cs typeface="Aharoni" pitchFamily="2" charset="-79"/>
              </a:rPr>
            </a:br>
            <a:r>
              <a:rPr lang="en-US" sz="1600">
                <a:latin typeface="+mj-lt"/>
                <a:cs typeface="Aharoni" pitchFamily="2" charset="-79"/>
                <a:hlinkClick r:id="rId7"/>
              </a:rPr>
              <a:t>http://www.ucmp.berkeley.edu/education/explorations/tours/stories/middle/intro.html</a:t>
            </a:r>
            <a:endParaRPr lang="en-US" sz="1600">
              <a:latin typeface="+mj-lt"/>
              <a:cs typeface="Aharoni" pitchFamily="2" charset="-79"/>
            </a:endParaRPr>
          </a:p>
        </p:txBody>
      </p:sp>
      <p:sp>
        <p:nvSpPr>
          <p:cNvPr id="39939" name="Rectangle 2"/>
          <p:cNvSpPr>
            <a:spLocks noGrp="1" noChangeArrowheads="1"/>
          </p:cNvSpPr>
          <p:nvPr>
            <p:ph type="title"/>
          </p:nvPr>
        </p:nvSpPr>
        <p:spPr>
          <a:xfrm>
            <a:off x="457200" y="200025"/>
            <a:ext cx="8229600" cy="1143000"/>
          </a:xfrm>
        </p:spPr>
        <p:txBody>
          <a:bodyPr/>
          <a:lstStyle/>
          <a:p>
            <a:pPr algn="ctr" eaLnBrk="1" hangingPunct="1"/>
            <a:r>
              <a:rPr lang="en-US">
                <a:latin typeface="Arial Black" pitchFamily="34" charset="0"/>
              </a:rPr>
              <a:t>Explorations</a:t>
            </a:r>
            <a:br>
              <a:rPr lang="en-US">
                <a:latin typeface="Arial Black" pitchFamily="34" charset="0"/>
              </a:rPr>
            </a:br>
            <a:r>
              <a:rPr lang="en-US" sz="2400"/>
              <a:t>some existing resources</a:t>
            </a:r>
          </a:p>
        </p:txBody>
      </p:sp>
      <p:pic>
        <p:nvPicPr>
          <p:cNvPr id="39940" name="Picture 4" descr="C:\Users\cmcleod.TVUSD\AppData\Local\Microsoft\Windows\Temporary Internet Files\Content.IE5\PR1HH8BO\MC900312146[1].wmf"/>
          <p:cNvPicPr>
            <a:picLocks noChangeAspect="1" noChangeArrowheads="1"/>
          </p:cNvPicPr>
          <p:nvPr/>
        </p:nvPicPr>
        <p:blipFill>
          <a:blip r:embed="rId8"/>
          <a:srcRect/>
          <a:stretch>
            <a:fillRect/>
          </a:stretch>
        </p:blipFill>
        <p:spPr bwMode="auto">
          <a:xfrm>
            <a:off x="6400800" y="0"/>
            <a:ext cx="2057400" cy="1308100"/>
          </a:xfrm>
          <a:prstGeom prst="rect">
            <a:avLst/>
          </a:prstGeom>
          <a:noFill/>
          <a:ln w="9525">
            <a:noFill/>
            <a:miter lim="800000"/>
            <a:headEnd/>
            <a:tailEnd/>
          </a:ln>
        </p:spPr>
      </p:pic>
      <p:pic>
        <p:nvPicPr>
          <p:cNvPr id="39941" name="Picture 5" descr="C:\Users\cmcleod.TVUSD\AppData\Local\Microsoft\Windows\Temporary Internet Files\Content.IE5\PR1HH8BO\MC900312146[1].wmf"/>
          <p:cNvPicPr>
            <a:picLocks noChangeAspect="1" noChangeArrowheads="1"/>
          </p:cNvPicPr>
          <p:nvPr/>
        </p:nvPicPr>
        <p:blipFill>
          <a:blip r:embed="rId8"/>
          <a:srcRect/>
          <a:stretch>
            <a:fillRect/>
          </a:stretch>
        </p:blipFill>
        <p:spPr bwMode="auto">
          <a:xfrm rot="10800000">
            <a:off x="914400" y="0"/>
            <a:ext cx="1828800" cy="1162050"/>
          </a:xfrm>
          <a:prstGeom prst="rect">
            <a:avLst/>
          </a:prstGeom>
          <a:noFill/>
          <a:ln w="9525">
            <a:noFill/>
            <a:miter lim="800000"/>
            <a:headEnd/>
            <a:tailEnd/>
          </a:ln>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2"/>
          </p:nvPr>
        </p:nvSpPr>
        <p:spPr/>
        <p:txBody>
          <a:bodyPr/>
          <a:lstStyle/>
          <a:p>
            <a:pPr>
              <a:defRPr/>
            </a:pPr>
            <a:fld id="{D23E486F-1C7B-40B4-A5AD-26A533C5B5B4}" type="slidenum">
              <a:rPr lang="en-US"/>
              <a:pPr>
                <a:defRPr/>
              </a:pPr>
              <a:t>9</a:t>
            </a:fld>
            <a:endParaRPr lang="en-US"/>
          </a:p>
        </p:txBody>
      </p:sp>
      <p:sp>
        <p:nvSpPr>
          <p:cNvPr id="40962" name="Rectangle 3"/>
          <p:cNvSpPr>
            <a:spLocks noGrp="1" noChangeArrowheads="1"/>
          </p:cNvSpPr>
          <p:nvPr>
            <p:ph idx="1"/>
          </p:nvPr>
        </p:nvSpPr>
        <p:spPr>
          <a:xfrm>
            <a:off x="457200" y="1847850"/>
            <a:ext cx="8229600" cy="2806700"/>
          </a:xfrm>
        </p:spPr>
        <p:txBody>
          <a:bodyPr/>
          <a:lstStyle/>
          <a:p>
            <a:pPr eaLnBrk="1" hangingPunct="1"/>
            <a:r>
              <a:rPr lang="en-US">
                <a:latin typeface="Arial Black" pitchFamily="34" charset="0"/>
                <a:cs typeface="Aharoni" pitchFamily="2" charset="-79"/>
              </a:rPr>
              <a:t>Evolution is not a topic which lends itself to experimentation and inquiry in a classroom. </a:t>
            </a:r>
          </a:p>
          <a:p>
            <a:pPr eaLnBrk="1" hangingPunct="1"/>
            <a:endParaRPr lang="en-US">
              <a:latin typeface="Arial Black" pitchFamily="34" charset="0"/>
              <a:cs typeface="Aharoni" pitchFamily="2" charset="-79"/>
            </a:endParaRPr>
          </a:p>
        </p:txBody>
      </p:sp>
      <p:sp>
        <p:nvSpPr>
          <p:cNvPr id="40963" name="Rectangle 2"/>
          <p:cNvSpPr>
            <a:spLocks noGrp="1" noChangeArrowheads="1"/>
          </p:cNvSpPr>
          <p:nvPr>
            <p:ph type="title"/>
          </p:nvPr>
        </p:nvSpPr>
        <p:spPr>
          <a:xfrm>
            <a:off x="228600" y="-82550"/>
            <a:ext cx="8915400" cy="1828800"/>
          </a:xfrm>
        </p:spPr>
        <p:txBody>
          <a:bodyPr/>
          <a:lstStyle/>
          <a:p>
            <a:pPr eaLnBrk="1" hangingPunct="1"/>
            <a:r>
              <a:rPr lang="en-US">
                <a:latin typeface="Arial Black" pitchFamily="34" charset="0"/>
              </a:rPr>
              <a:t>Evolution and Inquiry in the Classroom?</a:t>
            </a:r>
          </a:p>
        </p:txBody>
      </p:sp>
      <p:pic>
        <p:nvPicPr>
          <p:cNvPr id="40964" name="Picture 4" descr="C:\Users\cmcleod.TVUSD\AppData\Local\Microsoft\Windows\Temporary Internet Files\Content.IE5\PR1HH8BO\MP900314407[1].jpg"/>
          <p:cNvPicPr>
            <a:picLocks noChangeAspect="1" noChangeArrowheads="1"/>
          </p:cNvPicPr>
          <p:nvPr/>
        </p:nvPicPr>
        <p:blipFill>
          <a:blip r:embed="rId2"/>
          <a:srcRect/>
          <a:stretch>
            <a:fillRect/>
          </a:stretch>
        </p:blipFill>
        <p:spPr bwMode="auto">
          <a:xfrm>
            <a:off x="6172200" y="4724400"/>
            <a:ext cx="2971800" cy="1843088"/>
          </a:xfrm>
          <a:prstGeom prst="rect">
            <a:avLst/>
          </a:prstGeom>
          <a:noFill/>
          <a:ln w="9525">
            <a:noFill/>
            <a:miter lim="800000"/>
            <a:headEnd/>
            <a:tailEnd/>
          </a:ln>
        </p:spPr>
      </p:pic>
    </p:spTree>
  </p:cSld>
  <p:clrMapOvr>
    <a:masterClrMapping/>
  </p:clrMapOvr>
  <p:transition>
    <p:dissolve/>
  </p:transition>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5166</TotalTime>
  <Words>2570</Words>
  <Application>Microsoft Office PowerPoint</Application>
  <PresentationFormat>On-screen Show (4:3)</PresentationFormat>
  <Paragraphs>611</Paragraphs>
  <Slides>54</Slides>
  <Notes>33</Notes>
  <HiddenSlides>1</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54</vt:i4>
      </vt:variant>
    </vt:vector>
  </HeadingPairs>
  <TitlesOfParts>
    <vt:vector size="64" baseType="lpstr">
      <vt:lpstr>Aharoni</vt:lpstr>
      <vt:lpstr>Arial</vt:lpstr>
      <vt:lpstr>Arial Black</vt:lpstr>
      <vt:lpstr>Courier New</vt:lpstr>
      <vt:lpstr>Times New Roman</vt:lpstr>
      <vt:lpstr>Wingdings</vt:lpstr>
      <vt:lpstr>Watermark</vt:lpstr>
      <vt:lpstr>Default Design</vt:lpstr>
      <vt:lpstr>Chart</vt:lpstr>
      <vt:lpstr>Microsoft Graph Chart</vt:lpstr>
      <vt:lpstr>"Born To Run"</vt:lpstr>
      <vt:lpstr>PowerPoint Presentation</vt:lpstr>
      <vt:lpstr>PowerPoint Presentation</vt:lpstr>
      <vt:lpstr>Overview of Today's Session</vt:lpstr>
      <vt:lpstr>Teaching Evolution</vt:lpstr>
      <vt:lpstr>Teaching Evolution</vt:lpstr>
      <vt:lpstr>Teaching Evolution</vt:lpstr>
      <vt:lpstr>Explorations some existing resources</vt:lpstr>
      <vt:lpstr>Evolution and Inquiry in the Classroom?</vt:lpstr>
      <vt:lpstr>Born to Run    Affords Students Opportunities to:</vt:lpstr>
      <vt:lpstr>Connections!  How will inquiry help me???</vt:lpstr>
      <vt:lpstr>Artificial selection for increased voluntary wheel running in mice</vt:lpstr>
      <vt:lpstr>PowerPoint Presentation</vt:lpstr>
      <vt:lpstr>Experimental Evolution Addresses Common Misconceptions:</vt:lpstr>
      <vt:lpstr>Types of Experimental Evolution</vt:lpstr>
      <vt:lpstr>PowerPoint Presentation</vt:lpstr>
      <vt:lpstr>PowerPoint Presentation</vt:lpstr>
      <vt:lpstr>PowerPoint Presentation</vt:lpstr>
      <vt:lpstr>PowerPoint Presentation</vt:lpstr>
      <vt:lpstr>PowerPoint Presentation</vt:lpstr>
      <vt:lpstr>PowerPoint Presentation</vt:lpstr>
      <vt:lpstr>We provide photographs of actual research specimens used to publish scientific papers: this is real science!</vt:lpstr>
      <vt:lpstr>PowerPoint Presentation</vt:lpstr>
      <vt:lpstr>In general, how would the legs of a good runner be different from those of "regular" animals?</vt:lpstr>
      <vt:lpstr>Pushing students to think: Do you expect the legs to be:</vt:lpstr>
      <vt:lpstr>Collecting Data from Photos</vt:lpstr>
      <vt:lpstr>Your Turn!</vt:lpstr>
      <vt:lpstr>Born to Run &amp; the Scientific Method</vt:lpstr>
      <vt:lpstr>How Will You Measure?</vt:lpstr>
      <vt:lpstr>Measurement options</vt:lpstr>
      <vt:lpstr>Direct Measurement of Photographs</vt:lpstr>
      <vt:lpstr>Automated Measurement using ImageJ </vt:lpstr>
      <vt:lpstr>Accessing Biological "Specimens"</vt:lpstr>
      <vt:lpstr>Many questions can be addressed, various points made</vt:lpstr>
      <vt:lpstr>Many questions can be addressed, various points made</vt:lpstr>
      <vt:lpstr>Many questions can be addressed, various points made</vt:lpstr>
      <vt:lpstr>Many questions can be addressed, various points made</vt:lpstr>
      <vt:lpstr>Many questions can be addressed, various points made</vt:lpstr>
      <vt:lpstr>Many questions can be addressed, various points made</vt:lpstr>
      <vt:lpstr>Data Recording/Sharing Options:</vt:lpstr>
      <vt:lpstr>Data Recording/Sharing with a Downloadable Student Handout</vt:lpstr>
      <vt:lpstr>Data Recording on a Downloadable Spreadsheet (Excel file, can convert to Google Drive)</vt:lpstr>
      <vt:lpstr>Sample of Downloadable Spreadsheet (-9 indicates no data available)</vt:lpstr>
      <vt:lpstr>PowerPoint Presentation</vt:lpstr>
      <vt:lpstr>PowerPoint Presentation</vt:lpstr>
      <vt:lpstr>PowerPoint Presentation</vt:lpstr>
      <vt:lpstr>Data Analysis Options</vt:lpstr>
      <vt:lpstr>Data Analysis Options</vt:lpstr>
      <vt:lpstr>Data Analysis Options</vt:lpstr>
      <vt:lpstr>Data Analysis Options</vt:lpstr>
      <vt:lpstr>Born to Run is easily "scalable" depending on the level of your students, the number of curricular connections you want to make, and the amount of time you have to devote.</vt:lpstr>
      <vt:lpstr>Helping Students Reach Conclusions Supporting ELA Common Core </vt:lpstr>
      <vt:lpstr>Middle-school Student Conclusions</vt:lpstr>
      <vt:lpstr>tradojcic@tvusd.k12.ca.us theodore.garland@ucr.edu</vt:lpstr>
    </vt:vector>
  </TitlesOfParts>
  <Company>TVUSD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Selection Lab</dc:title>
  <dc:creator>T Radojcic</dc:creator>
  <cp:lastModifiedBy>User</cp:lastModifiedBy>
  <cp:revision>192</cp:revision>
  <dcterms:created xsi:type="dcterms:W3CDTF">2011-02-07T16:41:28Z</dcterms:created>
  <dcterms:modified xsi:type="dcterms:W3CDTF">2016-07-10T16:07:48Z</dcterms:modified>
</cp:coreProperties>
</file>