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295" r:id="rId2"/>
    <p:sldId id="294" r:id="rId3"/>
    <p:sldId id="296" r:id="rId4"/>
    <p:sldId id="297" r:id="rId5"/>
    <p:sldId id="264" r:id="rId6"/>
    <p:sldId id="279" r:id="rId7"/>
    <p:sldId id="298" r:id="rId8"/>
    <p:sldId id="299" r:id="rId9"/>
    <p:sldId id="267" r:id="rId10"/>
    <p:sldId id="269" r:id="rId11"/>
    <p:sldId id="270" r:id="rId12"/>
    <p:sldId id="271" r:id="rId13"/>
    <p:sldId id="272" r:id="rId14"/>
    <p:sldId id="273" r:id="rId15"/>
    <p:sldId id="280" r:id="rId16"/>
    <p:sldId id="274" r:id="rId17"/>
    <p:sldId id="275" r:id="rId18"/>
    <p:sldId id="276" r:id="rId19"/>
    <p:sldId id="257" r:id="rId20"/>
    <p:sldId id="302" r:id="rId21"/>
    <p:sldId id="284" r:id="rId22"/>
    <p:sldId id="291" r:id="rId23"/>
    <p:sldId id="292" r:id="rId24"/>
    <p:sldId id="293" r:id="rId25"/>
    <p:sldId id="301" r:id="rId26"/>
    <p:sldId id="288" r:id="rId27"/>
    <p:sldId id="300" r:id="rId28"/>
    <p:sldId id="286" r:id="rId29"/>
    <p:sldId id="285" r:id="rId30"/>
    <p:sldId id="290" r:id="rId31"/>
    <p:sldId id="281" r:id="rId32"/>
    <p:sldId id="282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00CC"/>
    <a:srgbClr val="0066FF"/>
    <a:srgbClr val="0033CC"/>
    <a:srgbClr val="33CC33"/>
    <a:srgbClr val="66FFFF"/>
    <a:srgbClr val="CCFF66"/>
    <a:srgbClr val="FFCC66"/>
    <a:srgbClr val="FF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55" autoAdjust="0"/>
    <p:restoredTop sz="89126" autoAdjust="0"/>
  </p:normalViewPr>
  <p:slideViewPr>
    <p:cSldViewPr snapToGrid="0" snapToObjects="1">
      <p:cViewPr varScale="1">
        <p:scale>
          <a:sx n="96" d="100"/>
          <a:sy n="96" d="100"/>
        </p:scale>
        <p:origin x="72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5AF54-37E8-DD49-B333-969C8BD6EFFB}" type="datetimeFigureOut">
              <a:rPr lang="en-US" smtClean="0"/>
              <a:t>11/4/2021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87C9C-9822-8C48-8377-938870E1AC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416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Originally modified (heavily) from:</a:t>
            </a:r>
          </a:p>
          <a:p>
            <a:r>
              <a:rPr lang="en-US" dirty="0"/>
              <a:t>DM.pptx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dena.plemmons@ucr.edu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Houle, D., C. Pélabon, G. P. Wagner, and T. F. Hansen. 2011. Measurement and meaning in biology. The Quarterly Review of Biology 86:3–34.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Deans, A. R., S. E. Lewis, E. Huala, S. S. Anzaldo, M. Ashburner, J. P. Balhoff, D. C. Blackburn, J. A. Blake, J. G. Burleigh, B. Chanet, L. D. Cooper, M. Courtot, S. Csösz, H. Cui, W. Dahdul, S. Das, T. A. Dececchi, A. Dettai, R. Diogo, R. E. Druzinsky, M. Dumontier, N. M. Franz, F. Friedrich, G. V. Gkoutos, M. Haendel, L. J. Harmon, T. F. Hayamizu, Y. He, H. M. Hines, N. Ibrahim, L. M. Jackson, P. Jaiswal, C. James-Zorn, S. Köhler, G. Lecointre, H. Lapp, C. J. Lawrence, N. L. Novère, J. G. Lundberg, J. Macklin, A. R. Mast, P. E. Midford, I. Mikó, C. J. Mungall, A. Oellrich, D. Osumi-Sutherland, H. Parkinson, M. J. Ramírez, S. Richter, P. N. Robinson, A. Ruttenberg, K. S. Schulz, E. Segerdell, K. C. Seltmann, M. J. Sharkey, A. D. Smith, B. Smith, C. D. Specht, R. B. Squires, R. W. Thacker, A. Thessen, J. Fernandez-Triana, M. Vihinen, P. D. Vize, L. Vogt, C. E. Wall, R. L. Walls, M. Westerfeld, R. A. Wharton, C. S. Wirkner, J. B. Woolley, M. J. Yoder, A. M. Zorn, and P. Mabee. 2015. Finding our way through phenotypes. PLOS Biology 13:e1002033.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87C9C-9822-8C48-8377-938870E1AC4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422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Graphs, Reality checks, Statistics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87C9C-9822-8C48-8377-938870E1AC4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515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present?</a:t>
            </a:r>
          </a:p>
          <a:p>
            <a:r>
              <a:rPr lang="en-US" dirty="0"/>
              <a:t>Figures versus Tables?</a:t>
            </a:r>
          </a:p>
          <a:p>
            <a:r>
              <a:rPr lang="en-US" dirty="0"/>
              <a:t>Supplementary materials?</a:t>
            </a:r>
          </a:p>
          <a:p>
            <a:r>
              <a:rPr lang="en-US" dirty="0"/>
              <a:t>What journal?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87C9C-9822-8C48-8377-938870E1AC4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868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"Is that all there is, my friend?"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87C9C-9822-8C48-8377-938870E1AC4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93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calibrate a balance before you use it?</a:t>
            </a:r>
          </a:p>
          <a:p>
            <a:r>
              <a:rPr lang="en-US" dirty="0"/>
              <a:t>I pipette?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87C9C-9822-8C48-8377-938870E1AC4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581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calibrate a balance before you use it?</a:t>
            </a:r>
          </a:p>
          <a:p>
            <a:r>
              <a:rPr lang="en-US" dirty="0"/>
              <a:t>I pipette?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87C9C-9822-8C48-8377-938870E1AC4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320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becoming big in business.</a:t>
            </a:r>
          </a:p>
          <a:p>
            <a:r>
              <a:rPr lang="en-US" dirty="0"/>
              <a:t>Lots of companies will do this for you:</a:t>
            </a:r>
          </a:p>
          <a:p>
            <a:r>
              <a:rPr lang="en-US" dirty="0"/>
              <a:t>https://www.stitchdata.com/resources/what-is-data-pipeline/</a:t>
            </a:r>
          </a:p>
          <a:p>
            <a:r>
              <a:rPr lang="en-US" dirty="0"/>
              <a:t>Maybe you will get a job doing this someday …</a:t>
            </a:r>
          </a:p>
          <a:p>
            <a:endParaRPr lang="en-US" dirty="0"/>
          </a:p>
          <a:p>
            <a:r>
              <a:rPr lang="en-US" dirty="0"/>
              <a:t>https://www.qlik.com/us/data-integration/data-pipeline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87C9C-9822-8C48-8377-938870E1AC4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054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https://www.qlik.com/us/data-integration/data-pipeline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87C9C-9822-8C48-8377-938870E1AC4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950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Especially prominent in molecular analyses of sequencing, metagenomic, gene expression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87C9C-9822-8C48-8377-938870E1AC4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33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Originally modified (heavily) from:</a:t>
            </a:r>
          </a:p>
          <a:p>
            <a:r>
              <a:rPr lang="en-US" dirty="0"/>
              <a:t>DM.pptx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dena.plemmons@ucr.edu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Houle, D., C. Pélabon, G. P. Wagner, and T. F. Hansen. 2011. Measurement and meaning in biology. The Quarterly Review of Biology 86:3–34.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Deans, A. R., S. E. Lewis, E. Huala, S. S. Anzaldo, M. Ashburner, J. P. Balhoff, D. C. Blackburn, J. A. Blake, J. G. Burleigh, B. Chanet, L. D. Cooper, M. Courtot, S. Csösz, H. Cui, W. Dahdul, S. Das, T. A. Dececchi, A. Dettai, R. Diogo, R. E. Druzinsky, M. Dumontier, N. M. Franz, F. Friedrich, G. V. Gkoutos, M. Haendel, L. J. Harmon, T. F. Hayamizu, Y. He, H. M. Hines, N. Ibrahim, L. M. Jackson, P. Jaiswal, C. James-Zorn, S. Köhler, G. Lecointre, H. Lapp, C. J. Lawrence, N. L. Novère, J. G. Lundberg, J. Macklin, A. R. Mast, P. E. Midford, I. Mikó, C. J. Mungall, A. Oellrich, D. Osumi-Sutherland, H. Parkinson, M. J. Ramírez, S. Richter, P. N. Robinson, A. Ruttenberg, K. S. Schulz, E. Segerdell, K. C. Seltmann, M. J. Sharkey, A. D. Smith, B. Smith, C. D. Specht, R. B. Squires, R. W. Thacker, A. Thessen, J. Fernandez-Triana, M. Vihinen, P. D. Vize, L. Vogt, C. E. Wall, R. L. Walls, M. Westerfeld, R. A. Wharton, C. S. Wirkner, J. B. Woolley, M. J. Yoder, A. M. Zorn, and P. Mabee. 2015. Finding our way through phenotypes. PLOS Biology 13:e1002033.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87C9C-9822-8C48-8377-938870E1AC4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901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Originally modified (heavily) from:</a:t>
            </a:r>
          </a:p>
          <a:p>
            <a:r>
              <a:rPr lang="en-US" dirty="0"/>
              <a:t>DM.pptx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dena.plemmons@ucr.edu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Houle, D., C. Pélabon, G. P. Wagner, and T. F. Hansen. 2011. Measurement and meaning in biology. The Quarterly Review of Biology 86:3–34.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Deans, A. R., S. E. Lewis, E. Huala, S. S. Anzaldo, M. Ashburner, J. P. Balhoff, D. C. Blackburn, J. A. Blake, J. G. Burleigh, B. Chanet, L. D. Cooper, M. Courtot, S. Csösz, H. Cui, W. Dahdul, S. Das, T. A. Dececchi, A. Dettai, R. Diogo, R. E. Druzinsky, M. Dumontier, N. M. Franz, F. Friedrich, G. V. Gkoutos, M. Haendel, L. J. Harmon, T. F. Hayamizu, Y. He, H. M. Hines, N. Ibrahim, L. M. Jackson, P. Jaiswal, C. James-Zorn, S. Köhler, G. Lecointre, H. Lapp, C. J. Lawrence, N. L. Novère, J. G. Lundberg, J. Macklin, A. R. Mast, P. E. Midford, I. Mikó, C. J. Mungall, A. Oellrich, D. Osumi-Sutherland, H. Parkinson, M. J. Ramírez, S. Richter, P. N. Robinson, A. Ruttenberg, K. S. Schulz, E. Segerdell, K. C. Seltmann, M. J. Sharkey, A. D. Smith, B. Smith, C. D. Specht, R. B. Squires, R. W. Thacker, A. Thessen, J. Fernandez-Triana, M. Vihinen, P. D. Vize, L. Vogt, C. E. Wall, R. L. Walls, M. Westerfeld, R. A. Wharton, C. S. Wirkner, J. B. Woolley, M. J. Yoder, A. M. Zorn, and P. Mabee. 2015. Finding our way through phenotypes. PLOS Biology 13:e1002033.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87C9C-9822-8C48-8377-938870E1AC4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649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Originally modified (heavily) from:</a:t>
            </a:r>
          </a:p>
          <a:p>
            <a:r>
              <a:rPr lang="en-US" dirty="0"/>
              <a:t>DM.pptx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dena.plemmons@ucr.edu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Houle, D., C. Pélabon, G. P. Wagner, and T. F. Hansen. 2011. Measurement and meaning in biology. The Quarterly Review of Biology 86:3–34.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Deans, A. R., S. E. Lewis, E. Huala, S. S. Anzaldo, M. Ashburner, J. P. Balhoff, D. C. Blackburn, J. A. Blake, J. G. Burleigh, B. Chanet, L. D. Cooper, M. Courtot, S. Csösz, H. Cui, W. Dahdul, S. Das, T. A. Dececchi, A. Dettai, R. Diogo, R. E. Druzinsky, M. Dumontier, N. M. Franz, F. Friedrich, G. V. Gkoutos, M. Haendel, L. J. Harmon, T. F. Hayamizu, Y. He, H. M. Hines, N. Ibrahim, L. M. Jackson, P. Jaiswal, C. James-Zorn, S. Köhler, G. Lecointre, H. Lapp, C. J. Lawrence, N. L. Novère, J. G. Lundberg, J. Macklin, A. R. Mast, P. E. Midford, I. Mikó, C. J. Mungall, A. Oellrich, D. Osumi-Sutherland, H. Parkinson, M. J. Ramírez, S. Richter, P. N. Robinson, A. Ruttenberg, K. S. Schulz, E. Segerdell, K. C. Seltmann, M. J. Sharkey, A. D. Smith, B. Smith, C. D. Specht, R. B. Squires, R. W. Thacker, A. Thessen, J. Fernandez-Triana, M. Vihinen, P. D. Vize, L. Vogt, C. E. Wall, R. L. Walls, M. Westerfeld, R. A. Wharton, C. S. Wirkner, J. B. Woolley, M. J. Yoder, A. M. Zorn, and P. Mabee. 2015. Finding our way through phenotypes. PLOS Biology 13:e1002033.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87C9C-9822-8C48-8377-938870E1AC4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019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Originally modified (heavily) from:</a:t>
            </a:r>
          </a:p>
          <a:p>
            <a:r>
              <a:rPr lang="en-US" dirty="0"/>
              <a:t>DM.pptx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dena.plemmons@ucr.edu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Houle, D., C. Pélabon, G. P. Wagner, and T. F. Hansen. 2011. Measurement and meaning in biology. The Quarterly Review of Biology 86:3–34.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Deans, A. R., S. E. Lewis, E. Huala, S. S. Anzaldo, M. Ashburner, J. P. Balhoff, D. C. Blackburn, J. A. Blake, J. G. Burleigh, B. Chanet, L. D. Cooper, M. Courtot, S. Csösz, H. Cui, W. Dahdul, S. Das, T. A. Dececchi, A. Dettai, R. Diogo, R. E. Druzinsky, M. Dumontier, N. M. Franz, F. Friedrich, G. V. Gkoutos, M. Haendel, L. J. Harmon, T. F. Hayamizu, Y. He, H. M. Hines, N. Ibrahim, L. M. Jackson, P. Jaiswal, C. James-Zorn, S. Köhler, G. Lecointre, H. Lapp, C. J. Lawrence, N. L. Novère, J. G. Lundberg, J. Macklin, A. R. Mast, P. E. Midford, I. Mikó, C. J. Mungall, A. Oellrich, D. Osumi-Sutherland, H. Parkinson, M. J. Ramírez, S. Richter, P. N. Robinson, A. Ruttenberg, K. S. Schulz, E. Segerdell, K. C. Seltmann, M. J. Sharkey, A. D. Smith, B. Smith, C. D. Specht, R. B. Squires, R. W. Thacker, A. Thessen, J. Fernandez-Triana, M. Vihinen, P. D. Vize, L. Vogt, C. E. Wall, R. L. Walls, M. Westerfeld, R. A. Wharton, C. S. Wirkner, J. B. Woolley, M. J. Yoder, A. M. Zorn, and P. Mabee. 2015. Finding our way through phenotypes. PLOS Biology 13:e1002033.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87C9C-9822-8C48-8377-938870E1AC4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230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  <a:p>
            <a:r>
              <a:rPr lang="en-US" dirty="0"/>
              <a:t>Logistics</a:t>
            </a:r>
          </a:p>
          <a:p>
            <a:r>
              <a:rPr lang="en-US" dirty="0"/>
              <a:t>Funding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87C9C-9822-8C48-8377-938870E1AC4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15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measure?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87C9C-9822-8C48-8377-938870E1AC4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91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secure and archive the raw data once they are collected?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87C9C-9822-8C48-8377-938870E1AC4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169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Turning raw data (e.g., GPS coordinates, RNA-seq reads) into something you can use.</a:t>
            </a:r>
          </a:p>
          <a:p>
            <a:r>
              <a:rPr lang="en-US" dirty="0"/>
              <a:t>Quality control.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87C9C-9822-8C48-8377-938870E1AC4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969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4D2A7-C200-4D5D-874F-8BC764CB34FB}" type="datetime1">
              <a:rPr lang="en-US" smtClean="0"/>
              <a:t>11/4/2021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Source: https://www.reading.ac.uk/research-services/research-data-management/about-research-data-management/the-research-data-lifecycle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935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2C629-720C-41BB-8AC5-CD51D56EF758}" type="datetime1">
              <a:rPr lang="en-US" smtClean="0"/>
              <a:t>11/4/2021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Source: https://www.reading.ac.uk/research-services/research-data-management/about-research-data-management/the-research-data-lifecycle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985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D0FF2-F625-4C5F-9D3E-4D8F09DEC5A8}" type="datetime1">
              <a:rPr lang="en-US" smtClean="0"/>
              <a:t>11/4/2021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Source: https://www.reading.ac.uk/research-services/research-data-management/about-research-data-management/the-research-data-lifecycle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28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1CA2B-FDB3-40DF-B9A1-B41112B92861}" type="datetime1">
              <a:rPr lang="en-US" smtClean="0"/>
              <a:t>11/4/2021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Source: https://www.reading.ac.uk/research-services/research-data-management/about-research-data-management/the-research-data-lifecycle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613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1CD76-D18A-4EAA-A040-08ED3B96A7ED}" type="datetime1">
              <a:rPr lang="en-US" smtClean="0"/>
              <a:t>11/4/2021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Source: https://www.reading.ac.uk/research-services/research-data-management/about-research-data-management/the-research-data-lifecycle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753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7828F-A72D-4B09-A069-D549982C964F}" type="datetime1">
              <a:rPr lang="en-US" smtClean="0"/>
              <a:t>11/4/2021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Source: https://www.reading.ac.uk/research-services/research-data-management/about-research-data-management/the-research-data-lifecycle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340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8C16-3DF3-49A2-9582-FBAB567D41A0}" type="datetime1">
              <a:rPr lang="en-US" smtClean="0"/>
              <a:t>11/4/2021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Source: https://www.reading.ac.uk/research-services/research-data-management/about-research-data-management/the-research-data-lifecycle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652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085F-B091-4DAB-A844-46CC06B21BBB}" type="datetime1">
              <a:rPr lang="en-US" smtClean="0"/>
              <a:t>11/4/2021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Source: https://www.reading.ac.uk/research-services/research-data-management/about-research-data-management/the-research-data-lifecycle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089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D25E-BCAE-454B-A7EE-0AA5576B2711}" type="datetime1">
              <a:rPr lang="en-US" smtClean="0"/>
              <a:t>11/4/2021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Source: https://www.reading.ac.uk/research-services/research-data-management/about-research-data-management/the-research-data-lifecycle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16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08B4D-58E0-4412-963F-424FED2E5387}" type="datetime1">
              <a:rPr lang="en-US" smtClean="0"/>
              <a:t>11/4/2021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Source: https://www.reading.ac.uk/research-services/research-data-management/about-research-data-management/the-research-data-lifecycle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774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A87B7-7884-4A33-9125-287C4ED1D277}" type="datetime1">
              <a:rPr lang="en-US" smtClean="0"/>
              <a:t>11/4/2021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Source: https://www.reading.ac.uk/research-services/research-data-management/about-research-data-management/the-research-data-lifecycle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098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0ECD3-877B-4450-8113-D684D348D6B2}" type="datetime1">
              <a:rPr lang="en-US" smtClean="0"/>
              <a:t>11/4/2021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Source: https://www.reading.ac.uk/research-services/research-data-management/about-research-data-management/the-research-data-lifecycle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3470" y="-5182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46C95-9557-6B47-A26B-22A76FD2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15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fif"/><Relationship Id="rId3" Type="http://schemas.openxmlformats.org/officeDocument/2006/relationships/image" Target="../media/image7.jfif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fif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ED2987-3C96-4042-96BA-343E1CE85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1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2C0B62-353F-4D72-84D6-0FD162EC1A32}"/>
              </a:ext>
            </a:extLst>
          </p:cNvPr>
          <p:cNvSpPr txBox="1">
            <a:spLocks/>
          </p:cNvSpPr>
          <p:nvPr/>
        </p:nvSpPr>
        <p:spPr>
          <a:xfrm>
            <a:off x="0" y="41722"/>
            <a:ext cx="9144000" cy="66018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My Academic Background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1A34C0-DF76-4954-AD99-F4F5B2DBA41A}"/>
              </a:ext>
            </a:extLst>
          </p:cNvPr>
          <p:cNvSpPr txBox="1"/>
          <p:nvPr/>
        </p:nvSpPr>
        <p:spPr>
          <a:xfrm>
            <a:off x="206734" y="1033670"/>
            <a:ext cx="883389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B.S., Zoology, University of Nevada-Las Vegas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M.S., Biology, University of Nevada-Las Vegas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Ph.D., </a:t>
            </a:r>
            <a:r>
              <a:rPr lang="en-US" sz="2400"/>
              <a:t>Biological Sciences, </a:t>
            </a:r>
            <a:r>
              <a:rPr lang="en-US" sz="2400" dirty="0"/>
              <a:t>University of California, Irvine</a:t>
            </a:r>
            <a:br>
              <a:rPr lang="en-US" sz="2400" dirty="0"/>
            </a:br>
            <a:r>
              <a:rPr lang="en-US" sz="2400" dirty="0"/>
              <a:t>     Organization for Tropical Studies Course, Universidad de Costa Rica</a:t>
            </a:r>
            <a:br>
              <a:rPr lang="en-US" sz="2400" dirty="0"/>
            </a:br>
            <a:r>
              <a:rPr lang="en-US" sz="2400" dirty="0"/>
              <a:t>     Visiting Fulbright Scholar, University of Wollongong, Australia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Postdoctoral Research Associate, University of Washington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Lecturer, University of Washington &amp; University of California, Irvine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Assistant/Associate/Full Professor, University of Wisconsin-Madison</a:t>
            </a:r>
            <a:br>
              <a:rPr lang="en-US" sz="2400" dirty="0"/>
            </a:br>
            <a:r>
              <a:rPr lang="en-US" sz="2400" dirty="0"/>
              <a:t>     Assistant/Associate Program Director, National Science Foundation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Professor/Distinguished Professor, University of California, Riverside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101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710D73-E53C-44A2-A8A8-F261669C19DF}"/>
              </a:ext>
            </a:extLst>
          </p:cNvPr>
          <p:cNvCxnSpPr>
            <a:cxnSpLocks/>
          </p:cNvCxnSpPr>
          <p:nvPr/>
        </p:nvCxnSpPr>
        <p:spPr>
          <a:xfrm>
            <a:off x="117843" y="1462087"/>
            <a:ext cx="4023360" cy="3749040"/>
          </a:xfrm>
          <a:prstGeom prst="straightConnector1">
            <a:avLst/>
          </a:prstGeom>
          <a:ln w="127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841881-CD52-4E36-9A79-630B2937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2E3035-7396-4D9D-9DB6-C485E2D9BAD3}"/>
              </a:ext>
            </a:extLst>
          </p:cNvPr>
          <p:cNvSpPr/>
          <p:nvPr/>
        </p:nvSpPr>
        <p:spPr>
          <a:xfrm>
            <a:off x="91440" y="914400"/>
            <a:ext cx="1371600" cy="570523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Plan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33C0C9-2BB6-4AF5-AAF3-F108A59F018E}"/>
              </a:ext>
            </a:extLst>
          </p:cNvPr>
          <p:cNvSpPr/>
          <p:nvPr/>
        </p:nvSpPr>
        <p:spPr>
          <a:xfrm>
            <a:off x="984735" y="1737360"/>
            <a:ext cx="1371600" cy="570523"/>
          </a:xfrm>
          <a:prstGeom prst="round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Collect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0AF0348-12B8-41F0-BDDC-83E352E22D4F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The Lifecycle of Data</a:t>
            </a:r>
          </a:p>
        </p:txBody>
      </p:sp>
    </p:spTree>
    <p:extLst>
      <p:ext uri="{BB962C8B-B14F-4D97-AF65-F5344CB8AC3E}">
        <p14:creationId xmlns:p14="http://schemas.microsoft.com/office/powerpoint/2010/main" val="1540554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710D73-E53C-44A2-A8A8-F261669C19DF}"/>
              </a:ext>
            </a:extLst>
          </p:cNvPr>
          <p:cNvCxnSpPr>
            <a:cxnSpLocks/>
          </p:cNvCxnSpPr>
          <p:nvPr/>
        </p:nvCxnSpPr>
        <p:spPr>
          <a:xfrm>
            <a:off x="117843" y="1462087"/>
            <a:ext cx="4023360" cy="3749040"/>
          </a:xfrm>
          <a:prstGeom prst="straightConnector1">
            <a:avLst/>
          </a:prstGeom>
          <a:ln w="127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841881-CD52-4E36-9A79-630B2937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2E3035-7396-4D9D-9DB6-C485E2D9BAD3}"/>
              </a:ext>
            </a:extLst>
          </p:cNvPr>
          <p:cNvSpPr/>
          <p:nvPr/>
        </p:nvSpPr>
        <p:spPr>
          <a:xfrm>
            <a:off x="91440" y="914400"/>
            <a:ext cx="1371600" cy="570523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Plan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33C0C9-2BB6-4AF5-AAF3-F108A59F018E}"/>
              </a:ext>
            </a:extLst>
          </p:cNvPr>
          <p:cNvSpPr/>
          <p:nvPr/>
        </p:nvSpPr>
        <p:spPr>
          <a:xfrm>
            <a:off x="984735" y="1737360"/>
            <a:ext cx="1371600" cy="570523"/>
          </a:xfrm>
          <a:prstGeom prst="round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Collect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C5294-DBE7-4F11-8DDF-E4371ADA6E48}"/>
              </a:ext>
            </a:extLst>
          </p:cNvPr>
          <p:cNvSpPr/>
          <p:nvPr/>
        </p:nvSpPr>
        <p:spPr>
          <a:xfrm>
            <a:off x="1843062" y="2543906"/>
            <a:ext cx="1371600" cy="57052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Preserve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0AF0348-12B8-41F0-BDDC-83E352E22D4F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The Lifecycle of Data</a:t>
            </a:r>
          </a:p>
        </p:txBody>
      </p:sp>
    </p:spTree>
    <p:extLst>
      <p:ext uri="{BB962C8B-B14F-4D97-AF65-F5344CB8AC3E}">
        <p14:creationId xmlns:p14="http://schemas.microsoft.com/office/powerpoint/2010/main" val="1861019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710D73-E53C-44A2-A8A8-F261669C19DF}"/>
              </a:ext>
            </a:extLst>
          </p:cNvPr>
          <p:cNvCxnSpPr>
            <a:cxnSpLocks/>
          </p:cNvCxnSpPr>
          <p:nvPr/>
        </p:nvCxnSpPr>
        <p:spPr>
          <a:xfrm>
            <a:off x="117843" y="1462087"/>
            <a:ext cx="4023360" cy="3749040"/>
          </a:xfrm>
          <a:prstGeom prst="straightConnector1">
            <a:avLst/>
          </a:prstGeom>
          <a:ln w="127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841881-CD52-4E36-9A79-630B2937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2E3035-7396-4D9D-9DB6-C485E2D9BAD3}"/>
              </a:ext>
            </a:extLst>
          </p:cNvPr>
          <p:cNvSpPr/>
          <p:nvPr/>
        </p:nvSpPr>
        <p:spPr>
          <a:xfrm>
            <a:off x="91440" y="914400"/>
            <a:ext cx="1371600" cy="570523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Plan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33C0C9-2BB6-4AF5-AAF3-F108A59F018E}"/>
              </a:ext>
            </a:extLst>
          </p:cNvPr>
          <p:cNvSpPr/>
          <p:nvPr/>
        </p:nvSpPr>
        <p:spPr>
          <a:xfrm>
            <a:off x="984735" y="1737360"/>
            <a:ext cx="1371600" cy="570523"/>
          </a:xfrm>
          <a:prstGeom prst="round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Collect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9F3488-050A-4081-8673-28935C4709C5}"/>
              </a:ext>
            </a:extLst>
          </p:cNvPr>
          <p:cNvSpPr/>
          <p:nvPr/>
        </p:nvSpPr>
        <p:spPr>
          <a:xfrm>
            <a:off x="2733441" y="3372334"/>
            <a:ext cx="1371600" cy="570523"/>
          </a:xfrm>
          <a:prstGeom prst="roundRect">
            <a:avLst/>
          </a:prstGeom>
          <a:solidFill>
            <a:srgbClr val="33CC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C5294-DBE7-4F11-8DDF-E4371ADA6E48}"/>
              </a:ext>
            </a:extLst>
          </p:cNvPr>
          <p:cNvSpPr/>
          <p:nvPr/>
        </p:nvSpPr>
        <p:spPr>
          <a:xfrm>
            <a:off x="1843062" y="2543906"/>
            <a:ext cx="1371600" cy="57052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Preserve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0AF0348-12B8-41F0-BDDC-83E352E22D4F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The Lifecycle of Data</a:t>
            </a:r>
          </a:p>
        </p:txBody>
      </p:sp>
    </p:spTree>
    <p:extLst>
      <p:ext uri="{BB962C8B-B14F-4D97-AF65-F5344CB8AC3E}">
        <p14:creationId xmlns:p14="http://schemas.microsoft.com/office/powerpoint/2010/main" val="1387560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710D73-E53C-44A2-A8A8-F261669C19DF}"/>
              </a:ext>
            </a:extLst>
          </p:cNvPr>
          <p:cNvCxnSpPr>
            <a:cxnSpLocks/>
          </p:cNvCxnSpPr>
          <p:nvPr/>
        </p:nvCxnSpPr>
        <p:spPr>
          <a:xfrm>
            <a:off x="117843" y="1462087"/>
            <a:ext cx="4023360" cy="3749040"/>
          </a:xfrm>
          <a:prstGeom prst="straightConnector1">
            <a:avLst/>
          </a:prstGeom>
          <a:ln w="127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841881-CD52-4E36-9A79-630B2937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2E3035-7396-4D9D-9DB6-C485E2D9BAD3}"/>
              </a:ext>
            </a:extLst>
          </p:cNvPr>
          <p:cNvSpPr/>
          <p:nvPr/>
        </p:nvSpPr>
        <p:spPr>
          <a:xfrm>
            <a:off x="91440" y="914400"/>
            <a:ext cx="1371600" cy="570523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Plan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33C0C9-2BB6-4AF5-AAF3-F108A59F018E}"/>
              </a:ext>
            </a:extLst>
          </p:cNvPr>
          <p:cNvSpPr/>
          <p:nvPr/>
        </p:nvSpPr>
        <p:spPr>
          <a:xfrm>
            <a:off x="984735" y="1737360"/>
            <a:ext cx="1371600" cy="570523"/>
          </a:xfrm>
          <a:prstGeom prst="round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Collect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9F3488-050A-4081-8673-28935C4709C5}"/>
              </a:ext>
            </a:extLst>
          </p:cNvPr>
          <p:cNvSpPr/>
          <p:nvPr/>
        </p:nvSpPr>
        <p:spPr>
          <a:xfrm>
            <a:off x="2733441" y="3372334"/>
            <a:ext cx="1371600" cy="570523"/>
          </a:xfrm>
          <a:prstGeom prst="roundRect">
            <a:avLst/>
          </a:prstGeom>
          <a:solidFill>
            <a:srgbClr val="33CC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1FB8F9-2A01-49EB-8C4E-C31EDD0B7065}"/>
              </a:ext>
            </a:extLst>
          </p:cNvPr>
          <p:cNvSpPr/>
          <p:nvPr/>
        </p:nvSpPr>
        <p:spPr>
          <a:xfrm>
            <a:off x="3631439" y="4200762"/>
            <a:ext cx="1371600" cy="570523"/>
          </a:xfrm>
          <a:prstGeom prst="roundRect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Analyze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C5294-DBE7-4F11-8DDF-E4371ADA6E48}"/>
              </a:ext>
            </a:extLst>
          </p:cNvPr>
          <p:cNvSpPr/>
          <p:nvPr/>
        </p:nvSpPr>
        <p:spPr>
          <a:xfrm>
            <a:off x="1843062" y="2543906"/>
            <a:ext cx="1371600" cy="57052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Preserve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0AF0348-12B8-41F0-BDDC-83E352E22D4F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The Lifecycle of Data</a:t>
            </a:r>
          </a:p>
        </p:txBody>
      </p:sp>
    </p:spTree>
    <p:extLst>
      <p:ext uri="{BB962C8B-B14F-4D97-AF65-F5344CB8AC3E}">
        <p14:creationId xmlns:p14="http://schemas.microsoft.com/office/powerpoint/2010/main" val="2147824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710D73-E53C-44A2-A8A8-F261669C19DF}"/>
              </a:ext>
            </a:extLst>
          </p:cNvPr>
          <p:cNvCxnSpPr>
            <a:cxnSpLocks/>
          </p:cNvCxnSpPr>
          <p:nvPr/>
        </p:nvCxnSpPr>
        <p:spPr>
          <a:xfrm>
            <a:off x="117843" y="1462087"/>
            <a:ext cx="4023360" cy="3749040"/>
          </a:xfrm>
          <a:prstGeom prst="straightConnector1">
            <a:avLst/>
          </a:prstGeom>
          <a:ln w="127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841881-CD52-4E36-9A79-630B2937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2E3035-7396-4D9D-9DB6-C485E2D9BAD3}"/>
              </a:ext>
            </a:extLst>
          </p:cNvPr>
          <p:cNvSpPr/>
          <p:nvPr/>
        </p:nvSpPr>
        <p:spPr>
          <a:xfrm>
            <a:off x="91440" y="914400"/>
            <a:ext cx="1371600" cy="570523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Plan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33C0C9-2BB6-4AF5-AAF3-F108A59F018E}"/>
              </a:ext>
            </a:extLst>
          </p:cNvPr>
          <p:cNvSpPr/>
          <p:nvPr/>
        </p:nvSpPr>
        <p:spPr>
          <a:xfrm>
            <a:off x="984735" y="1737360"/>
            <a:ext cx="1371600" cy="570523"/>
          </a:xfrm>
          <a:prstGeom prst="round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Collect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9F3488-050A-4081-8673-28935C4709C5}"/>
              </a:ext>
            </a:extLst>
          </p:cNvPr>
          <p:cNvSpPr/>
          <p:nvPr/>
        </p:nvSpPr>
        <p:spPr>
          <a:xfrm>
            <a:off x="2733441" y="3372334"/>
            <a:ext cx="1371600" cy="570523"/>
          </a:xfrm>
          <a:prstGeom prst="roundRect">
            <a:avLst/>
          </a:prstGeom>
          <a:solidFill>
            <a:srgbClr val="33CC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1FB8F9-2A01-49EB-8C4E-C31EDD0B7065}"/>
              </a:ext>
            </a:extLst>
          </p:cNvPr>
          <p:cNvSpPr/>
          <p:nvPr/>
        </p:nvSpPr>
        <p:spPr>
          <a:xfrm>
            <a:off x="3631439" y="4200762"/>
            <a:ext cx="1371600" cy="570523"/>
          </a:xfrm>
          <a:prstGeom prst="roundRect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Analyze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C5294-DBE7-4F11-8DDF-E4371ADA6E48}"/>
              </a:ext>
            </a:extLst>
          </p:cNvPr>
          <p:cNvSpPr/>
          <p:nvPr/>
        </p:nvSpPr>
        <p:spPr>
          <a:xfrm>
            <a:off x="1843062" y="2543906"/>
            <a:ext cx="1371600" cy="57052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Preserve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AE4123-F607-4691-AF7E-687F9D3902FF}"/>
              </a:ext>
            </a:extLst>
          </p:cNvPr>
          <p:cNvSpPr/>
          <p:nvPr/>
        </p:nvSpPr>
        <p:spPr>
          <a:xfrm>
            <a:off x="4489944" y="5029200"/>
            <a:ext cx="1371600" cy="570523"/>
          </a:xfrm>
          <a:prstGeom prst="round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Publish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0AF0348-12B8-41F0-BDDC-83E352E22D4F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The Lifecycle of Data</a:t>
            </a:r>
          </a:p>
        </p:txBody>
      </p:sp>
    </p:spTree>
    <p:extLst>
      <p:ext uri="{BB962C8B-B14F-4D97-AF65-F5344CB8AC3E}">
        <p14:creationId xmlns:p14="http://schemas.microsoft.com/office/powerpoint/2010/main" val="3619977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710D73-E53C-44A2-A8A8-F261669C19DF}"/>
              </a:ext>
            </a:extLst>
          </p:cNvPr>
          <p:cNvCxnSpPr>
            <a:cxnSpLocks/>
          </p:cNvCxnSpPr>
          <p:nvPr/>
        </p:nvCxnSpPr>
        <p:spPr>
          <a:xfrm>
            <a:off x="117843" y="1462087"/>
            <a:ext cx="4023360" cy="3749040"/>
          </a:xfrm>
          <a:prstGeom prst="straightConnector1">
            <a:avLst/>
          </a:prstGeom>
          <a:ln w="127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841881-CD52-4E36-9A79-630B2937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2E3035-7396-4D9D-9DB6-C485E2D9BAD3}"/>
              </a:ext>
            </a:extLst>
          </p:cNvPr>
          <p:cNvSpPr/>
          <p:nvPr/>
        </p:nvSpPr>
        <p:spPr>
          <a:xfrm>
            <a:off x="91440" y="914400"/>
            <a:ext cx="1371600" cy="570523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Plan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33C0C9-2BB6-4AF5-AAF3-F108A59F018E}"/>
              </a:ext>
            </a:extLst>
          </p:cNvPr>
          <p:cNvSpPr/>
          <p:nvPr/>
        </p:nvSpPr>
        <p:spPr>
          <a:xfrm>
            <a:off x="984735" y="1737360"/>
            <a:ext cx="1371600" cy="570523"/>
          </a:xfrm>
          <a:prstGeom prst="round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Collect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9F3488-050A-4081-8673-28935C4709C5}"/>
              </a:ext>
            </a:extLst>
          </p:cNvPr>
          <p:cNvSpPr/>
          <p:nvPr/>
        </p:nvSpPr>
        <p:spPr>
          <a:xfrm>
            <a:off x="2733441" y="3372334"/>
            <a:ext cx="1371600" cy="570523"/>
          </a:xfrm>
          <a:prstGeom prst="roundRect">
            <a:avLst/>
          </a:prstGeom>
          <a:solidFill>
            <a:srgbClr val="33CC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1FB8F9-2A01-49EB-8C4E-C31EDD0B7065}"/>
              </a:ext>
            </a:extLst>
          </p:cNvPr>
          <p:cNvSpPr/>
          <p:nvPr/>
        </p:nvSpPr>
        <p:spPr>
          <a:xfrm>
            <a:off x="3631439" y="4200762"/>
            <a:ext cx="1371600" cy="570523"/>
          </a:xfrm>
          <a:prstGeom prst="roundRect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Analyze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C5294-DBE7-4F11-8DDF-E4371ADA6E48}"/>
              </a:ext>
            </a:extLst>
          </p:cNvPr>
          <p:cNvSpPr/>
          <p:nvPr/>
        </p:nvSpPr>
        <p:spPr>
          <a:xfrm>
            <a:off x="1843062" y="2543906"/>
            <a:ext cx="1371600" cy="57052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Preserve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AE4123-F607-4691-AF7E-687F9D3902FF}"/>
              </a:ext>
            </a:extLst>
          </p:cNvPr>
          <p:cNvSpPr/>
          <p:nvPr/>
        </p:nvSpPr>
        <p:spPr>
          <a:xfrm>
            <a:off x="4489944" y="5029200"/>
            <a:ext cx="1371600" cy="570523"/>
          </a:xfrm>
          <a:prstGeom prst="round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Publish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0AF0348-12B8-41F0-BDDC-83E352E22D4F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The Lifecycle of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B2D681-7D67-474A-9AD7-636F3AA69D6A}"/>
              </a:ext>
            </a:extLst>
          </p:cNvPr>
          <p:cNvSpPr txBox="1"/>
          <p:nvPr/>
        </p:nvSpPr>
        <p:spPr>
          <a:xfrm>
            <a:off x="6408821" y="4620126"/>
            <a:ext cx="167640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>
                <a:latin typeface="Articulate Narrow" panose="02000506040000020004" pitchFamily="2" charset="0"/>
              </a:rPr>
              <a:t>The End?</a:t>
            </a:r>
          </a:p>
        </p:txBody>
      </p:sp>
    </p:spTree>
    <p:extLst>
      <p:ext uri="{BB962C8B-B14F-4D97-AF65-F5344CB8AC3E}">
        <p14:creationId xmlns:p14="http://schemas.microsoft.com/office/powerpoint/2010/main" val="1391514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710D73-E53C-44A2-A8A8-F261669C19DF}"/>
              </a:ext>
            </a:extLst>
          </p:cNvPr>
          <p:cNvCxnSpPr>
            <a:cxnSpLocks/>
          </p:cNvCxnSpPr>
          <p:nvPr/>
        </p:nvCxnSpPr>
        <p:spPr>
          <a:xfrm>
            <a:off x="117843" y="1462087"/>
            <a:ext cx="4023360" cy="3749040"/>
          </a:xfrm>
          <a:prstGeom prst="straightConnector1">
            <a:avLst/>
          </a:prstGeom>
          <a:ln w="127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841881-CD52-4E36-9A79-630B2937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2E3035-7396-4D9D-9DB6-C485E2D9BAD3}"/>
              </a:ext>
            </a:extLst>
          </p:cNvPr>
          <p:cNvSpPr/>
          <p:nvPr/>
        </p:nvSpPr>
        <p:spPr>
          <a:xfrm>
            <a:off x="91440" y="914400"/>
            <a:ext cx="1371600" cy="570523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Plan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33C0C9-2BB6-4AF5-AAF3-F108A59F018E}"/>
              </a:ext>
            </a:extLst>
          </p:cNvPr>
          <p:cNvSpPr/>
          <p:nvPr/>
        </p:nvSpPr>
        <p:spPr>
          <a:xfrm>
            <a:off x="984735" y="1737360"/>
            <a:ext cx="1371600" cy="570523"/>
          </a:xfrm>
          <a:prstGeom prst="round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Collect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9F3488-050A-4081-8673-28935C4709C5}"/>
              </a:ext>
            </a:extLst>
          </p:cNvPr>
          <p:cNvSpPr/>
          <p:nvPr/>
        </p:nvSpPr>
        <p:spPr>
          <a:xfrm>
            <a:off x="2733441" y="3372334"/>
            <a:ext cx="1371600" cy="570523"/>
          </a:xfrm>
          <a:prstGeom prst="roundRect">
            <a:avLst/>
          </a:prstGeom>
          <a:solidFill>
            <a:srgbClr val="33CC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1FB8F9-2A01-49EB-8C4E-C31EDD0B7065}"/>
              </a:ext>
            </a:extLst>
          </p:cNvPr>
          <p:cNvSpPr/>
          <p:nvPr/>
        </p:nvSpPr>
        <p:spPr>
          <a:xfrm>
            <a:off x="3631439" y="4200762"/>
            <a:ext cx="1371600" cy="570523"/>
          </a:xfrm>
          <a:prstGeom prst="roundRect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Analyze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C5294-DBE7-4F11-8DDF-E4371ADA6E48}"/>
              </a:ext>
            </a:extLst>
          </p:cNvPr>
          <p:cNvSpPr/>
          <p:nvPr/>
        </p:nvSpPr>
        <p:spPr>
          <a:xfrm>
            <a:off x="1843062" y="2543906"/>
            <a:ext cx="1371600" cy="57052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Preserve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5ACF20-1560-480F-AFE6-562F48522D33}"/>
              </a:ext>
            </a:extLst>
          </p:cNvPr>
          <p:cNvSpPr/>
          <p:nvPr/>
        </p:nvSpPr>
        <p:spPr>
          <a:xfrm>
            <a:off x="6064127" y="5029200"/>
            <a:ext cx="1371600" cy="570523"/>
          </a:xfrm>
          <a:prstGeom prst="roundRect">
            <a:avLst/>
          </a:prstGeom>
          <a:solidFill>
            <a:srgbClr val="99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Share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AE4123-F607-4691-AF7E-687F9D3902FF}"/>
              </a:ext>
            </a:extLst>
          </p:cNvPr>
          <p:cNvSpPr/>
          <p:nvPr/>
        </p:nvSpPr>
        <p:spPr>
          <a:xfrm>
            <a:off x="4489944" y="5029200"/>
            <a:ext cx="1371600" cy="570523"/>
          </a:xfrm>
          <a:prstGeom prst="round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Publish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0AF0348-12B8-41F0-BDDC-83E352E22D4F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The Lifecycle of Data</a:t>
            </a:r>
          </a:p>
        </p:txBody>
      </p:sp>
    </p:spTree>
    <p:extLst>
      <p:ext uri="{BB962C8B-B14F-4D97-AF65-F5344CB8AC3E}">
        <p14:creationId xmlns:p14="http://schemas.microsoft.com/office/powerpoint/2010/main" val="3583582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710D73-E53C-44A2-A8A8-F261669C19DF}"/>
              </a:ext>
            </a:extLst>
          </p:cNvPr>
          <p:cNvCxnSpPr>
            <a:cxnSpLocks/>
          </p:cNvCxnSpPr>
          <p:nvPr/>
        </p:nvCxnSpPr>
        <p:spPr>
          <a:xfrm>
            <a:off x="117843" y="1462087"/>
            <a:ext cx="4023360" cy="3749040"/>
          </a:xfrm>
          <a:prstGeom prst="straightConnector1">
            <a:avLst/>
          </a:prstGeom>
          <a:ln w="127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841881-CD52-4E36-9A79-630B2937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2E3035-7396-4D9D-9DB6-C485E2D9BAD3}"/>
              </a:ext>
            </a:extLst>
          </p:cNvPr>
          <p:cNvSpPr/>
          <p:nvPr/>
        </p:nvSpPr>
        <p:spPr>
          <a:xfrm>
            <a:off x="91440" y="914400"/>
            <a:ext cx="1371600" cy="570523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Plan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33C0C9-2BB6-4AF5-AAF3-F108A59F018E}"/>
              </a:ext>
            </a:extLst>
          </p:cNvPr>
          <p:cNvSpPr/>
          <p:nvPr/>
        </p:nvSpPr>
        <p:spPr>
          <a:xfrm>
            <a:off x="984735" y="1737360"/>
            <a:ext cx="1371600" cy="570523"/>
          </a:xfrm>
          <a:prstGeom prst="round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Collect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9F3488-050A-4081-8673-28935C4709C5}"/>
              </a:ext>
            </a:extLst>
          </p:cNvPr>
          <p:cNvSpPr/>
          <p:nvPr/>
        </p:nvSpPr>
        <p:spPr>
          <a:xfrm>
            <a:off x="2733441" y="3372334"/>
            <a:ext cx="1371600" cy="570523"/>
          </a:xfrm>
          <a:prstGeom prst="roundRect">
            <a:avLst/>
          </a:prstGeom>
          <a:solidFill>
            <a:srgbClr val="33CC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1FB8F9-2A01-49EB-8C4E-C31EDD0B7065}"/>
              </a:ext>
            </a:extLst>
          </p:cNvPr>
          <p:cNvSpPr/>
          <p:nvPr/>
        </p:nvSpPr>
        <p:spPr>
          <a:xfrm>
            <a:off x="3631439" y="4200762"/>
            <a:ext cx="1371600" cy="570523"/>
          </a:xfrm>
          <a:prstGeom prst="roundRect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Analyze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C5294-DBE7-4F11-8DDF-E4371ADA6E48}"/>
              </a:ext>
            </a:extLst>
          </p:cNvPr>
          <p:cNvSpPr/>
          <p:nvPr/>
        </p:nvSpPr>
        <p:spPr>
          <a:xfrm>
            <a:off x="1843062" y="2543906"/>
            <a:ext cx="1371600" cy="57052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Preserve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5ACF20-1560-480F-AFE6-562F48522D33}"/>
              </a:ext>
            </a:extLst>
          </p:cNvPr>
          <p:cNvSpPr/>
          <p:nvPr/>
        </p:nvSpPr>
        <p:spPr>
          <a:xfrm>
            <a:off x="6064127" y="5029200"/>
            <a:ext cx="1371600" cy="570523"/>
          </a:xfrm>
          <a:prstGeom prst="roundRect">
            <a:avLst/>
          </a:prstGeom>
          <a:solidFill>
            <a:srgbClr val="99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Share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97665B4-2D10-4603-BD25-65BCED212B70}"/>
              </a:ext>
            </a:extLst>
          </p:cNvPr>
          <p:cNvSpPr/>
          <p:nvPr/>
        </p:nvSpPr>
        <p:spPr>
          <a:xfrm>
            <a:off x="7636151" y="5029200"/>
            <a:ext cx="1371600" cy="570523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Re-use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AE4123-F607-4691-AF7E-687F9D3902FF}"/>
              </a:ext>
            </a:extLst>
          </p:cNvPr>
          <p:cNvSpPr/>
          <p:nvPr/>
        </p:nvSpPr>
        <p:spPr>
          <a:xfrm>
            <a:off x="4489944" y="5029200"/>
            <a:ext cx="1371600" cy="570523"/>
          </a:xfrm>
          <a:prstGeom prst="round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Publish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0AF0348-12B8-41F0-BDDC-83E352E22D4F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The Lifecycle of Data</a:t>
            </a:r>
          </a:p>
        </p:txBody>
      </p:sp>
    </p:spTree>
    <p:extLst>
      <p:ext uri="{BB962C8B-B14F-4D97-AF65-F5344CB8AC3E}">
        <p14:creationId xmlns:p14="http://schemas.microsoft.com/office/powerpoint/2010/main" val="1766848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710D73-E53C-44A2-A8A8-F261669C19DF}"/>
              </a:ext>
            </a:extLst>
          </p:cNvPr>
          <p:cNvCxnSpPr>
            <a:cxnSpLocks/>
          </p:cNvCxnSpPr>
          <p:nvPr/>
        </p:nvCxnSpPr>
        <p:spPr>
          <a:xfrm>
            <a:off x="117843" y="1462087"/>
            <a:ext cx="4023360" cy="3749040"/>
          </a:xfrm>
          <a:prstGeom prst="straightConnector1">
            <a:avLst/>
          </a:prstGeom>
          <a:ln w="127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841881-CD52-4E36-9A79-630B2937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2E3035-7396-4D9D-9DB6-C485E2D9BAD3}"/>
              </a:ext>
            </a:extLst>
          </p:cNvPr>
          <p:cNvSpPr/>
          <p:nvPr/>
        </p:nvSpPr>
        <p:spPr>
          <a:xfrm>
            <a:off x="91440" y="914400"/>
            <a:ext cx="1371600" cy="570523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Plan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33C0C9-2BB6-4AF5-AAF3-F108A59F018E}"/>
              </a:ext>
            </a:extLst>
          </p:cNvPr>
          <p:cNvSpPr/>
          <p:nvPr/>
        </p:nvSpPr>
        <p:spPr>
          <a:xfrm>
            <a:off x="984735" y="1737360"/>
            <a:ext cx="1371600" cy="570523"/>
          </a:xfrm>
          <a:prstGeom prst="round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Collect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9F3488-050A-4081-8673-28935C4709C5}"/>
              </a:ext>
            </a:extLst>
          </p:cNvPr>
          <p:cNvSpPr/>
          <p:nvPr/>
        </p:nvSpPr>
        <p:spPr>
          <a:xfrm>
            <a:off x="2733441" y="3372334"/>
            <a:ext cx="1371600" cy="570523"/>
          </a:xfrm>
          <a:prstGeom prst="roundRect">
            <a:avLst/>
          </a:prstGeom>
          <a:solidFill>
            <a:srgbClr val="33CC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Process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1FB8F9-2A01-49EB-8C4E-C31EDD0B7065}"/>
              </a:ext>
            </a:extLst>
          </p:cNvPr>
          <p:cNvSpPr/>
          <p:nvPr/>
        </p:nvSpPr>
        <p:spPr>
          <a:xfrm>
            <a:off x="3631439" y="4200762"/>
            <a:ext cx="1371600" cy="570523"/>
          </a:xfrm>
          <a:prstGeom prst="roundRect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Analyze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C5294-DBE7-4F11-8DDF-E4371ADA6E48}"/>
              </a:ext>
            </a:extLst>
          </p:cNvPr>
          <p:cNvSpPr/>
          <p:nvPr/>
        </p:nvSpPr>
        <p:spPr>
          <a:xfrm>
            <a:off x="1843062" y="2543906"/>
            <a:ext cx="1371600" cy="57052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Preserve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5ACF20-1560-480F-AFE6-562F48522D33}"/>
              </a:ext>
            </a:extLst>
          </p:cNvPr>
          <p:cNvSpPr/>
          <p:nvPr/>
        </p:nvSpPr>
        <p:spPr>
          <a:xfrm>
            <a:off x="6064127" y="5029200"/>
            <a:ext cx="1371600" cy="570523"/>
          </a:xfrm>
          <a:prstGeom prst="roundRect">
            <a:avLst/>
          </a:prstGeom>
          <a:solidFill>
            <a:srgbClr val="99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Share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97665B4-2D10-4603-BD25-65BCED212B70}"/>
              </a:ext>
            </a:extLst>
          </p:cNvPr>
          <p:cNvSpPr/>
          <p:nvPr/>
        </p:nvSpPr>
        <p:spPr>
          <a:xfrm>
            <a:off x="7636151" y="5029200"/>
            <a:ext cx="1371600" cy="570523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Re-use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AE4123-F607-4691-AF7E-687F9D3902FF}"/>
              </a:ext>
            </a:extLst>
          </p:cNvPr>
          <p:cNvSpPr/>
          <p:nvPr/>
        </p:nvSpPr>
        <p:spPr>
          <a:xfrm>
            <a:off x="4489944" y="5029200"/>
            <a:ext cx="1371600" cy="570523"/>
          </a:xfrm>
          <a:prstGeom prst="round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Publish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0AF0348-12B8-41F0-BDDC-83E352E22D4F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The Lifecycle of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FAC653-646B-42CA-AD88-C8875BB09ABB}"/>
              </a:ext>
            </a:extLst>
          </p:cNvPr>
          <p:cNvSpPr txBox="1"/>
          <p:nvPr/>
        </p:nvSpPr>
        <p:spPr>
          <a:xfrm>
            <a:off x="7402662" y="4065372"/>
            <a:ext cx="1773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37160">
              <a:buFont typeface="Arial" panose="020B0604020202020204" pitchFamily="34" charset="0"/>
              <a:buChar char="•"/>
            </a:pPr>
            <a:r>
              <a:rPr lang="en-US" dirty="0"/>
              <a:t>New Analyses</a:t>
            </a:r>
          </a:p>
          <a:p>
            <a:pPr indent="-137160">
              <a:buFont typeface="Arial" panose="020B0604020202020204" pitchFamily="34" charset="0"/>
              <a:buChar char="•"/>
            </a:pPr>
            <a:r>
              <a:rPr lang="en-US" dirty="0"/>
              <a:t>Add Other Data</a:t>
            </a:r>
          </a:p>
          <a:p>
            <a:pPr indent="-137160">
              <a:buFont typeface="Arial" panose="020B0604020202020204" pitchFamily="34" charset="0"/>
              <a:buChar char="•"/>
            </a:pPr>
            <a:r>
              <a:rPr lang="en-US" dirty="0"/>
              <a:t>Meta-analyses</a:t>
            </a:r>
          </a:p>
        </p:txBody>
      </p:sp>
    </p:spTree>
    <p:extLst>
      <p:ext uri="{BB962C8B-B14F-4D97-AF65-F5344CB8AC3E}">
        <p14:creationId xmlns:p14="http://schemas.microsoft.com/office/powerpoint/2010/main" val="865604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87E44F-8EF2-4EB7-B655-FD4B8B3B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4C5F2-1EAF-4646-9453-672C2B125008}"/>
              </a:ext>
            </a:extLst>
          </p:cNvPr>
          <p:cNvSpPr txBox="1"/>
          <p:nvPr/>
        </p:nvSpPr>
        <p:spPr>
          <a:xfrm>
            <a:off x="0" y="6587579"/>
            <a:ext cx="1940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dena.plemmons@ucr.edu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A1258D-561E-485F-BF81-35634685E113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Collection/Production</a:t>
            </a:r>
            <a:endParaRPr lang="en-US" sz="4800" b="1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C6EDB9-C613-4DB5-BCCD-E5C98450F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76" y="767590"/>
            <a:ext cx="8812129" cy="3385542"/>
          </a:xfrm>
        </p:spPr>
        <p:txBody>
          <a:bodyPr wrap="square">
            <a:spAutoFit/>
          </a:bodyPr>
          <a:lstStyle/>
          <a:p>
            <a:pPr lvl="0"/>
            <a:r>
              <a:rPr lang="en-US" sz="3000" dirty="0"/>
              <a:t>What’s the purpose of the research?</a:t>
            </a:r>
          </a:p>
          <a:p>
            <a:pPr lvl="0"/>
            <a:r>
              <a:rPr lang="en-US" sz="3000" dirty="0"/>
              <a:t>What are the data?  How and in what format will the data be collected?  Numerical data, images, text sequences, simulation results?</a:t>
            </a:r>
          </a:p>
          <a:p>
            <a:pPr lvl="0"/>
            <a:r>
              <a:rPr lang="en-US" sz="3000" dirty="0"/>
              <a:t>How much data will be generated?</a:t>
            </a:r>
          </a:p>
          <a:p>
            <a:pPr lvl="0"/>
            <a:r>
              <a:rPr lang="en-US" sz="3000" dirty="0"/>
              <a:t>Who collects the data?  How are they trained?  </a:t>
            </a:r>
            <a:br>
              <a:rPr lang="en-US" sz="3000" dirty="0"/>
            </a:br>
            <a:r>
              <a:rPr lang="en-US" sz="3000" dirty="0"/>
              <a:t>How is their accuracy </a:t>
            </a:r>
            <a:r>
              <a:rPr lang="en-US" sz="3000"/>
              <a:t>verified?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3587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ED2987-3C96-4042-96BA-343E1CE85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2C0B62-353F-4D72-84D6-0FD162EC1A32}"/>
              </a:ext>
            </a:extLst>
          </p:cNvPr>
          <p:cNvSpPr txBox="1">
            <a:spLocks/>
          </p:cNvSpPr>
          <p:nvPr/>
        </p:nvSpPr>
        <p:spPr>
          <a:xfrm>
            <a:off x="0" y="41722"/>
            <a:ext cx="9144000" cy="66018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I Study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8678F3-1F91-470C-838A-94D4D704F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33" y="701903"/>
            <a:ext cx="7919499" cy="55436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1A34C0-DF76-4954-AD99-F4F5B2DBA41A}"/>
              </a:ext>
            </a:extLst>
          </p:cNvPr>
          <p:cNvSpPr txBox="1"/>
          <p:nvPr/>
        </p:nvSpPr>
        <p:spPr>
          <a:xfrm>
            <a:off x="206734" y="5613621"/>
            <a:ext cx="8833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Garland, Jr., T., and P. A. Carter. 1994. Evolutionary physiology. Annual Review of Physiology</a:t>
            </a:r>
            <a:br>
              <a:rPr lang="en-US" dirty="0"/>
            </a:br>
            <a:r>
              <a:rPr lang="en-US" dirty="0"/>
              <a:t>       56:579–621.</a:t>
            </a:r>
          </a:p>
          <a:p>
            <a:r>
              <a:rPr lang="en-US" dirty="0"/>
              <a:t>Galvan, I., T. S. Schwartz, and T. Garland, Jr. 2022. Evolutionary physiology at 30+: </a:t>
            </a:r>
            <a:br>
              <a:rPr lang="en-US" dirty="0"/>
            </a:br>
            <a:r>
              <a:rPr lang="en-US" dirty="0"/>
              <a:t>       has the promise been fulfilled? BioEssays. In press.</a:t>
            </a:r>
          </a:p>
        </p:txBody>
      </p:sp>
    </p:spTree>
    <p:extLst>
      <p:ext uri="{BB962C8B-B14F-4D97-AF65-F5344CB8AC3E}">
        <p14:creationId xmlns:p14="http://schemas.microsoft.com/office/powerpoint/2010/main" val="3690399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87E44F-8EF2-4EB7-B655-FD4B8B3B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4C5F2-1EAF-4646-9453-672C2B125008}"/>
              </a:ext>
            </a:extLst>
          </p:cNvPr>
          <p:cNvSpPr txBox="1"/>
          <p:nvPr/>
        </p:nvSpPr>
        <p:spPr>
          <a:xfrm>
            <a:off x="0" y="6587579"/>
            <a:ext cx="1940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dena.plemmons@ucr.edu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A1258D-561E-485F-BF81-35634685E113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Collection/Production</a:t>
            </a:r>
            <a:endParaRPr lang="en-US" sz="4800" b="1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C6EDB9-C613-4DB5-BCCD-E5C98450F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76" y="767590"/>
            <a:ext cx="8812129" cy="2841804"/>
          </a:xfrm>
        </p:spPr>
        <p:txBody>
          <a:bodyPr wrap="square">
            <a:spAutoFit/>
          </a:bodyPr>
          <a:lstStyle/>
          <a:p>
            <a:r>
              <a:rPr lang="en-US" sz="3000"/>
              <a:t>What </a:t>
            </a:r>
            <a:r>
              <a:rPr lang="en-US" sz="3000" dirty="0"/>
              <a:t>instruments might be used in data collection/production?  </a:t>
            </a:r>
          </a:p>
          <a:p>
            <a:r>
              <a:rPr lang="en-US" sz="3000" dirty="0"/>
              <a:t>What are plans for calibration, etc., and documentation of same</a:t>
            </a:r>
            <a:r>
              <a:rPr lang="en-US" sz="3000"/>
              <a:t>? </a:t>
            </a:r>
          </a:p>
          <a:p>
            <a:r>
              <a:rPr lang="en-US" sz="3000"/>
              <a:t>Do you understand the theory/chemistry/physics inside the machine?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60623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87E44F-8EF2-4EB7-B655-FD4B8B3B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4C5F2-1EAF-4646-9453-672C2B125008}"/>
              </a:ext>
            </a:extLst>
          </p:cNvPr>
          <p:cNvSpPr txBox="1"/>
          <p:nvPr/>
        </p:nvSpPr>
        <p:spPr>
          <a:xfrm>
            <a:off x="0" y="6587579"/>
            <a:ext cx="1940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dena.plemmons@ucr.edu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A1258D-561E-485F-BF81-35634685E113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Collection/Production</a:t>
            </a:r>
            <a:endParaRPr lang="en-US" sz="4800" b="1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C6EDB9-C613-4DB5-BCCD-E5C98450F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76" y="767590"/>
            <a:ext cx="8812129" cy="5175776"/>
          </a:xfrm>
        </p:spPr>
        <p:txBody>
          <a:bodyPr wrap="square">
            <a:spAutoFit/>
          </a:bodyPr>
          <a:lstStyle/>
          <a:p>
            <a:pPr lvl="0"/>
            <a:r>
              <a:rPr lang="en-US" sz="3000"/>
              <a:t>Does you lab have a set of Standard Operating Protocols?</a:t>
            </a:r>
          </a:p>
          <a:p>
            <a:pPr lvl="0"/>
            <a:r>
              <a:rPr lang="en-US" sz="3000"/>
              <a:t>How </a:t>
            </a:r>
            <a:r>
              <a:rPr lang="en-US" sz="3000" dirty="0"/>
              <a:t>long will the data be collected and how often will it change?</a:t>
            </a:r>
          </a:p>
          <a:p>
            <a:pPr lvl="0"/>
            <a:r>
              <a:rPr lang="en-US" sz="3000" dirty="0"/>
              <a:t>If you find errors at a later stage, how will you correct them in the original source files?  Are the originals locked?</a:t>
            </a:r>
          </a:p>
          <a:p>
            <a:pPr lvl="0"/>
            <a:r>
              <a:rPr lang="en-US" sz="3000" dirty="0"/>
              <a:t>Are you using data that someone else produced? </a:t>
            </a:r>
            <a:br>
              <a:rPr lang="en-US" sz="3000" dirty="0"/>
            </a:br>
            <a:r>
              <a:rPr lang="en-US" sz="3000" dirty="0"/>
              <a:t>If so, where is it from and can you trust it?</a:t>
            </a:r>
          </a:p>
          <a:p>
            <a:pPr lvl="0"/>
            <a:r>
              <a:rPr lang="en-US" sz="3000" dirty="0"/>
              <a:t>Who is responsible for managing the data?  Who will ensure that the data management plan is carried out?</a:t>
            </a:r>
          </a:p>
        </p:txBody>
      </p:sp>
    </p:spTree>
    <p:extLst>
      <p:ext uri="{BB962C8B-B14F-4D97-AF65-F5344CB8AC3E}">
        <p14:creationId xmlns:p14="http://schemas.microsoft.com/office/powerpoint/2010/main" val="107582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87E44F-8EF2-4EB7-B655-FD4B8B3B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4C5F2-1EAF-4646-9453-672C2B125008}"/>
              </a:ext>
            </a:extLst>
          </p:cNvPr>
          <p:cNvSpPr txBox="1"/>
          <p:nvPr/>
        </p:nvSpPr>
        <p:spPr>
          <a:xfrm>
            <a:off x="0" y="6587579"/>
            <a:ext cx="1940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dena.plemmons@ucr.edu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A1258D-561E-485F-BF81-35634685E113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What's Your Data Pipeline?</a:t>
            </a:r>
            <a:endParaRPr lang="en-US" sz="4800" b="1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C6EDB9-C613-4DB5-BCCD-E5C98450F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76" y="767590"/>
            <a:ext cx="8812129" cy="3406061"/>
          </a:xfrm>
        </p:spPr>
        <p:txBody>
          <a:bodyPr wrap="square">
            <a:spAutoFit/>
          </a:bodyPr>
          <a:lstStyle/>
          <a:p>
            <a:pPr lvl="0"/>
            <a:r>
              <a:rPr lang="en-US" sz="2000" dirty="0"/>
              <a:t>https://www.informatica.com/resources/articles/data-pipeline.html</a:t>
            </a:r>
          </a:p>
          <a:p>
            <a:pPr lvl="0"/>
            <a:r>
              <a:rPr lang="en-US" sz="3000" dirty="0"/>
              <a:t>"Data pipelines move data from one source to another so it can be stored, used for analytics, or combined with other data.  </a:t>
            </a:r>
            <a:br>
              <a:rPr lang="en-US" sz="3000" dirty="0"/>
            </a:br>
            <a:r>
              <a:rPr lang="en-US" sz="3000" dirty="0"/>
              <a:t>… more specifically, a data pipeline is an end-to-end process to ingest, process, prepare, transform and enrich structured, unstructured, and semi-structured data in a governed manner."</a:t>
            </a:r>
          </a:p>
        </p:txBody>
      </p:sp>
    </p:spTree>
    <p:extLst>
      <p:ext uri="{BB962C8B-B14F-4D97-AF65-F5344CB8AC3E}">
        <p14:creationId xmlns:p14="http://schemas.microsoft.com/office/powerpoint/2010/main" val="279468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87E44F-8EF2-4EB7-B655-FD4B8B3B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4C5F2-1EAF-4646-9453-672C2B125008}"/>
              </a:ext>
            </a:extLst>
          </p:cNvPr>
          <p:cNvSpPr txBox="1"/>
          <p:nvPr/>
        </p:nvSpPr>
        <p:spPr>
          <a:xfrm>
            <a:off x="0" y="6587579"/>
            <a:ext cx="1940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dena.plemmons@ucr.edu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A1258D-561E-485F-BF81-35634685E113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What's Your Data Pipeline?</a:t>
            </a:r>
            <a:endParaRPr lang="en-US" sz="4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1329C-8952-401F-A28C-3AC66822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5995"/>
            <a:ext cx="9144000" cy="496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5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87E44F-8EF2-4EB7-B655-FD4B8B3B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24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4C5F2-1EAF-4646-9453-672C2B125008}"/>
              </a:ext>
            </a:extLst>
          </p:cNvPr>
          <p:cNvSpPr txBox="1"/>
          <p:nvPr/>
        </p:nvSpPr>
        <p:spPr>
          <a:xfrm>
            <a:off x="0" y="6587579"/>
            <a:ext cx="1940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dena.plemmons@ucr.edu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A1258D-561E-485F-BF81-35634685E113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What's Your Analysis Pipeline?</a:t>
            </a:r>
            <a:endParaRPr lang="en-US" sz="4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697666-9512-44F0-B659-F91282B12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8071"/>
            <a:ext cx="9144000" cy="50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39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C2455-E388-1F4B-A1D3-E9CD4ABBF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76" y="768096"/>
            <a:ext cx="2714455" cy="3129062"/>
          </a:xfrm>
        </p:spPr>
        <p:txBody>
          <a:bodyPr wrap="square">
            <a:spAutoFit/>
          </a:bodyPr>
          <a:lstStyle/>
          <a:p>
            <a:pPr lvl="0"/>
            <a:r>
              <a:rPr lang="en-US" sz="3000" dirty="0"/>
              <a:t>Version </a:t>
            </a:r>
            <a:r>
              <a:rPr lang="en-US" sz="3000"/>
              <a:t>control and naming of </a:t>
            </a:r>
            <a:r>
              <a:rPr lang="en-US" sz="3000" dirty="0"/>
              <a:t>data </a:t>
            </a:r>
            <a:r>
              <a:rPr lang="en-US" sz="3000"/>
              <a:t>files?</a:t>
            </a:r>
          </a:p>
          <a:p>
            <a:pPr lvl="0"/>
            <a:r>
              <a:rPr lang="en-US" sz="3000"/>
              <a:t>Sequential versus simultaneous?</a:t>
            </a:r>
            <a:endParaRPr lang="en-US" sz="3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E4181-16E6-445A-9D5B-9D0181291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862101-61E8-4256-9B23-170C6B2DAE13}"/>
              </a:ext>
            </a:extLst>
          </p:cNvPr>
          <p:cNvSpPr txBox="1"/>
          <p:nvPr/>
        </p:nvSpPr>
        <p:spPr>
          <a:xfrm>
            <a:off x="0" y="6587579"/>
            <a:ext cx="1940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dena.plemmons@ucr.edu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B31858-750F-4DC1-9240-E92A8D2BB371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Preserving/Archiving Data</a:t>
            </a:r>
            <a:endParaRPr lang="en-US" sz="4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3FAEA2-5FD0-4BA2-9D06-9641E2265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843" y="768096"/>
            <a:ext cx="4540195" cy="605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23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C2455-E388-1F4B-A1D3-E9CD4ABBF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76" y="768096"/>
            <a:ext cx="8812129" cy="3544560"/>
          </a:xfrm>
        </p:spPr>
        <p:txBody>
          <a:bodyPr wrap="square">
            <a:spAutoFit/>
          </a:bodyPr>
          <a:lstStyle/>
          <a:p>
            <a:pPr lvl="0"/>
            <a:r>
              <a:rPr lang="en-US" sz="3000"/>
              <a:t>How </a:t>
            </a:r>
            <a:r>
              <a:rPr lang="en-US" sz="3000" dirty="0"/>
              <a:t>will you archive the data?  Will you be storing it in an archive or repository for long-term access?  </a:t>
            </a:r>
            <a:br>
              <a:rPr lang="en-US" sz="3000" dirty="0"/>
            </a:br>
            <a:r>
              <a:rPr lang="en-US" sz="3000" dirty="0"/>
              <a:t>If not, how will you preserve access to the data?</a:t>
            </a:r>
          </a:p>
          <a:p>
            <a:pPr lvl="0"/>
            <a:r>
              <a:rPr lang="en-US" sz="3000" dirty="0"/>
              <a:t>Is a discipline-specific repository</a:t>
            </a:r>
            <a:r>
              <a:rPr lang="en-US" sz="3000"/>
              <a:t> available (e.g., GenBank)?  </a:t>
            </a:r>
            <a:r>
              <a:rPr lang="en-US" sz="3000" dirty="0"/>
              <a:t>How will you prepare data for preservation or data sharing?  Will the data need to be anonymized or converted to more stable file </a:t>
            </a:r>
            <a:r>
              <a:rPr lang="en-US" sz="3000"/>
              <a:t>formats?</a:t>
            </a:r>
            <a:endParaRPr lang="en-US" sz="3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E4181-16E6-445A-9D5B-9D0181291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26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862101-61E8-4256-9B23-170C6B2DAE13}"/>
              </a:ext>
            </a:extLst>
          </p:cNvPr>
          <p:cNvSpPr txBox="1"/>
          <p:nvPr/>
        </p:nvSpPr>
        <p:spPr>
          <a:xfrm>
            <a:off x="0" y="6587579"/>
            <a:ext cx="1940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dena.plemmons@ucr.edu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B31858-750F-4DC1-9240-E92A8D2BB371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Preserving/Archiving Data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436748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C2455-E388-1F4B-A1D3-E9CD4ABBF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76" y="768096"/>
            <a:ext cx="8812129" cy="1882567"/>
          </a:xfrm>
        </p:spPr>
        <p:txBody>
          <a:bodyPr wrap="square">
            <a:spAutoFit/>
          </a:bodyPr>
          <a:lstStyle/>
          <a:p>
            <a:pPr lvl="0"/>
            <a:r>
              <a:rPr lang="en-US" sz="3000"/>
              <a:t>Are </a:t>
            </a:r>
            <a:r>
              <a:rPr lang="en-US" sz="3000" dirty="0"/>
              <a:t>software or tools needed to use the data? </a:t>
            </a:r>
            <a:br>
              <a:rPr lang="en-US" sz="3000" dirty="0"/>
            </a:br>
            <a:r>
              <a:rPr lang="en-US" sz="3000" dirty="0"/>
              <a:t>Will these be archived?</a:t>
            </a:r>
          </a:p>
          <a:p>
            <a:pPr lvl="0"/>
            <a:r>
              <a:rPr lang="en-US" sz="3000" dirty="0"/>
              <a:t>How long should the data be retained? </a:t>
            </a:r>
            <a:br>
              <a:rPr lang="en-US" sz="3000" dirty="0"/>
            </a:br>
            <a:r>
              <a:rPr lang="en-US" sz="3000" dirty="0"/>
              <a:t>3-5 years, 10 years, or forever?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E4181-16E6-445A-9D5B-9D0181291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27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862101-61E8-4256-9B23-170C6B2DAE13}"/>
              </a:ext>
            </a:extLst>
          </p:cNvPr>
          <p:cNvSpPr txBox="1"/>
          <p:nvPr/>
        </p:nvSpPr>
        <p:spPr>
          <a:xfrm>
            <a:off x="0" y="6587579"/>
            <a:ext cx="1940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dena.plemmons@ucr.edu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B31858-750F-4DC1-9240-E92A8D2BB371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Preserving/Archiving Data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13805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C2455-E388-1F4B-A1D3-E9CD4ABBF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76" y="1537606"/>
            <a:ext cx="8812129" cy="3801041"/>
          </a:xfrm>
        </p:spPr>
        <p:txBody>
          <a:bodyPr wrap="square">
            <a:spAutoFit/>
          </a:bodyPr>
          <a:lstStyle/>
          <a:p>
            <a:r>
              <a:rPr lang="en-US" sz="3000" dirty="0"/>
              <a:t>What, if any, are your quality control procedures? </a:t>
            </a:r>
          </a:p>
          <a:p>
            <a:pPr lvl="0"/>
            <a:r>
              <a:rPr lang="en-US" sz="3000" dirty="0"/>
              <a:t>How will you process the data? [eliminating noise, combining data from multiple sources, format conversion]</a:t>
            </a:r>
          </a:p>
          <a:p>
            <a:pPr lvl="0"/>
            <a:r>
              <a:rPr lang="en-US" sz="3000" dirty="0"/>
              <a:t>What documentation will you be creating to make the data understandable by other researchers?</a:t>
            </a:r>
          </a:p>
          <a:p>
            <a:pPr lvl="0"/>
            <a:r>
              <a:rPr lang="en-US" sz="3000" dirty="0"/>
              <a:t>Are you using metadata that is standard to your field? How will the metadata be managed and stored?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E4181-16E6-445A-9D5B-9D0181291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28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862101-61E8-4256-9B23-170C6B2DAE13}"/>
              </a:ext>
            </a:extLst>
          </p:cNvPr>
          <p:cNvSpPr txBox="1"/>
          <p:nvPr/>
        </p:nvSpPr>
        <p:spPr>
          <a:xfrm>
            <a:off x="0" y="6587579"/>
            <a:ext cx="1940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dena.plemmons@ucr.edu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B31858-750F-4DC1-9240-E92A8D2BB371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142192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Processing/Documentation/</a:t>
            </a:r>
            <a:br>
              <a:rPr lang="en-US" sz="4800" b="1" dirty="0">
                <a:solidFill>
                  <a:srgbClr val="000000"/>
                </a:solidFill>
                <a:latin typeface="Calibri Light" panose="020F0302020204030204" pitchFamily="34" charset="0"/>
              </a:rPr>
            </a:br>
            <a:r>
              <a:rPr lang="en-US" sz="4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Organization/Storage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00497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C2455-E388-1F4B-A1D3-E9CD4ABBF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76" y="767590"/>
            <a:ext cx="8812129" cy="3513782"/>
          </a:xfrm>
        </p:spPr>
        <p:txBody>
          <a:bodyPr wrap="square">
            <a:spAutoFit/>
          </a:bodyPr>
          <a:lstStyle/>
          <a:p>
            <a:pPr lvl="0"/>
            <a:r>
              <a:rPr lang="en-US" sz="3000" dirty="0"/>
              <a:t>Pre-registration [the practice of registering a scientific study before it is conducted]?</a:t>
            </a:r>
          </a:p>
          <a:p>
            <a:pPr lvl="0"/>
            <a:r>
              <a:rPr lang="en-US" sz="3000" dirty="0"/>
              <a:t>Standard analytic approaches for your field? </a:t>
            </a:r>
          </a:p>
          <a:p>
            <a:r>
              <a:rPr lang="en-US" sz="3000" dirty="0"/>
              <a:t>Statistical methods and software to be used?</a:t>
            </a:r>
          </a:p>
          <a:p>
            <a:r>
              <a:rPr lang="en-US" sz="3000" dirty="0"/>
              <a:t>Can you verify that the results from a given statistical package are correct?  (e.g., verify worked examples)</a:t>
            </a:r>
          </a:p>
          <a:p>
            <a:pPr lvl="0"/>
            <a:r>
              <a:rPr lang="en-US" sz="3000" dirty="0"/>
              <a:t>Standard interpretations?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E4181-16E6-445A-9D5B-9D0181291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29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862101-61E8-4256-9B23-170C6B2DAE13}"/>
              </a:ext>
            </a:extLst>
          </p:cNvPr>
          <p:cNvSpPr txBox="1"/>
          <p:nvPr/>
        </p:nvSpPr>
        <p:spPr>
          <a:xfrm>
            <a:off x="0" y="6587579"/>
            <a:ext cx="1940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dena.plemmons@ucr.edu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B31858-750F-4DC1-9240-E92A8D2BB371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Analysis &amp; Interpretation of Data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58489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ED2987-3C96-4042-96BA-343E1CE85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4A7886-FF54-412F-994A-A10F4B8B8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1" y="-7750"/>
            <a:ext cx="8794142" cy="659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47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C2455-E388-1F4B-A1D3-E9CD4ABBF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76" y="767590"/>
            <a:ext cx="8812129" cy="5719514"/>
          </a:xfrm>
        </p:spPr>
        <p:txBody>
          <a:bodyPr wrap="square">
            <a:spAutoFit/>
          </a:bodyPr>
          <a:lstStyle/>
          <a:p>
            <a:pPr lvl="0"/>
            <a:r>
              <a:rPr lang="en-US" sz="3000" dirty="0"/>
              <a:t>Does the journal allow "full" presentation of data and appropriate analyses?  Limit number of display items?</a:t>
            </a:r>
          </a:p>
          <a:p>
            <a:pPr lvl="0"/>
            <a:r>
              <a:rPr lang="en-US" sz="3000" dirty="0"/>
              <a:t>What about the number of significant figures on P-values, which would be needed for correcting for multiple comparisons or meta-analyses?</a:t>
            </a:r>
          </a:p>
          <a:p>
            <a:pPr lvl="0"/>
            <a:r>
              <a:rPr lang="en-US" sz="3000" dirty="0"/>
              <a:t>Choice of journal relative to their data submission procedures.  Raw data?  Processed data?</a:t>
            </a:r>
          </a:p>
          <a:p>
            <a:pPr lvl="0"/>
            <a:r>
              <a:rPr lang="en-US" sz="3000" dirty="0"/>
              <a:t>Code to perform statistical analyses and make graphs?</a:t>
            </a:r>
          </a:p>
          <a:p>
            <a:pPr lvl="0"/>
            <a:r>
              <a:rPr lang="en-US" sz="3000" dirty="0"/>
              <a:t>Proprietary software created to analyze the data?</a:t>
            </a:r>
          </a:p>
          <a:p>
            <a:pPr lvl="0"/>
            <a:r>
              <a:rPr lang="en-US" sz="3000" dirty="0"/>
              <a:t>How do they archive the data?</a:t>
            </a:r>
            <a:br>
              <a:rPr lang="en-US" sz="3000" dirty="0"/>
            </a:br>
            <a:r>
              <a:rPr lang="en-US" sz="3000" dirty="0"/>
              <a:t>Their own website versus a standard repository (e.g., GenBank)?  Any cost to the author?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E4181-16E6-445A-9D5B-9D0181291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30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862101-61E8-4256-9B23-170C6B2DAE13}"/>
              </a:ext>
            </a:extLst>
          </p:cNvPr>
          <p:cNvSpPr txBox="1"/>
          <p:nvPr/>
        </p:nvSpPr>
        <p:spPr>
          <a:xfrm>
            <a:off x="0" y="6587579"/>
            <a:ext cx="1940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dena.plemmons@ucr.edu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B31858-750F-4DC1-9240-E92A8D2BB371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Publishing Data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72178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C2455-E388-1F4B-A1D3-E9CD4ABBF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76" y="767590"/>
            <a:ext cx="8812129" cy="5047536"/>
          </a:xfrm>
        </p:spPr>
        <p:txBody>
          <a:bodyPr wrap="square">
            <a:spAutoFit/>
          </a:bodyPr>
          <a:lstStyle/>
          <a:p>
            <a:pPr lvl="0"/>
            <a:r>
              <a:rPr lang="en-US" sz="3000" dirty="0"/>
              <a:t>Who has the right/responsibility to manage this data?</a:t>
            </a:r>
            <a:br>
              <a:rPr lang="en-US" sz="3000" dirty="0"/>
            </a:br>
            <a:r>
              <a:rPr lang="en-US" sz="3000" dirty="0"/>
              <a:t>PI, students, institution, funding agency?</a:t>
            </a:r>
          </a:p>
          <a:p>
            <a:pPr lvl="0"/>
            <a:r>
              <a:rPr lang="en-US" sz="3000" dirty="0"/>
              <a:t>What data will be shared, when, and how?</a:t>
            </a:r>
          </a:p>
          <a:p>
            <a:pPr lvl="0"/>
            <a:r>
              <a:rPr lang="en-US" sz="3000" dirty="0"/>
              <a:t>Does sharing the data raise privacy, ethical, or confidentiality concerns?  Humans subjects, endangered species?  Do you have a plan to protect or anonymize data, if needed?</a:t>
            </a:r>
          </a:p>
          <a:p>
            <a:pPr lvl="0"/>
            <a:r>
              <a:rPr lang="en-US" sz="3000" dirty="0"/>
              <a:t>Who holds intellectual property rights for the data and other information created by the project?  Will any copyrighted or licensed material be used?  Do you have permission to use/disseminate this material?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E4181-16E6-445A-9D5B-9D0181291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31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862101-61E8-4256-9B23-170C6B2DAE13}"/>
              </a:ext>
            </a:extLst>
          </p:cNvPr>
          <p:cNvSpPr txBox="1"/>
          <p:nvPr/>
        </p:nvSpPr>
        <p:spPr>
          <a:xfrm>
            <a:off x="0" y="6587579"/>
            <a:ext cx="1940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dena.plemmons@ucr.edu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B31858-750F-4DC1-9240-E92A8D2BB371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Accessing/Sharing/Re-use 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59589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C2455-E388-1F4B-A1D3-E9CD4ABBF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76" y="767590"/>
            <a:ext cx="8812129" cy="4216539"/>
          </a:xfrm>
        </p:spPr>
        <p:txBody>
          <a:bodyPr wrap="square">
            <a:spAutoFit/>
          </a:bodyPr>
          <a:lstStyle/>
          <a:p>
            <a:pPr lvl="0"/>
            <a:r>
              <a:rPr lang="en-US" sz="3000" dirty="0"/>
              <a:t>Are there any patent- or technology-licensing-related restrictions on data sharing associated with this grant?  </a:t>
            </a:r>
          </a:p>
          <a:p>
            <a:pPr lvl="0"/>
            <a:r>
              <a:rPr lang="en-US" sz="3000" dirty="0"/>
              <a:t>Will this research be published in a journal that requires the underlying data to accompany articles?</a:t>
            </a:r>
          </a:p>
          <a:p>
            <a:pPr lvl="0"/>
            <a:r>
              <a:rPr lang="en-US" sz="3000" dirty="0"/>
              <a:t>Will there be any embargoes on the data?</a:t>
            </a:r>
          </a:p>
          <a:p>
            <a:pPr lvl="0"/>
            <a:r>
              <a:rPr lang="en-US" sz="3000" dirty="0"/>
              <a:t>Will you permit re-use, redistribution, or the creation of new tools, services, data sets, or products (derivatives)?  Will commercial use be allowed?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E4181-16E6-445A-9D5B-9D0181291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32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862101-61E8-4256-9B23-170C6B2DAE13}"/>
              </a:ext>
            </a:extLst>
          </p:cNvPr>
          <p:cNvSpPr txBox="1"/>
          <p:nvPr/>
        </p:nvSpPr>
        <p:spPr>
          <a:xfrm>
            <a:off x="0" y="6587579"/>
            <a:ext cx="1940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dena.plemmons@ucr.edu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B31858-750F-4DC1-9240-E92A8D2BB371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Accessing/Sharing/Re-use 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22459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ED2987-3C96-4042-96BA-343E1CE85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2C0B62-353F-4D72-84D6-0FD162EC1A32}"/>
              </a:ext>
            </a:extLst>
          </p:cNvPr>
          <p:cNvSpPr txBox="1">
            <a:spLocks/>
          </p:cNvSpPr>
          <p:nvPr/>
        </p:nvSpPr>
        <p:spPr>
          <a:xfrm>
            <a:off x="0" y="41722"/>
            <a:ext cx="9144000" cy="66018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I Do for Fun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C08727-22AD-42CB-8ED9-35EA5F9FF3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12" b="16013"/>
          <a:stretch/>
        </p:blipFill>
        <p:spPr>
          <a:xfrm>
            <a:off x="4616303" y="795444"/>
            <a:ext cx="4677177" cy="2834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4919FE-2FF7-4E84-A8FE-7DBED9860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795445"/>
            <a:ext cx="4683318" cy="3123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07BD63-6487-4B08-9799-00C0B43BC8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65" b="9481"/>
          <a:stretch/>
        </p:blipFill>
        <p:spPr>
          <a:xfrm>
            <a:off x="-75537" y="3627121"/>
            <a:ext cx="4647537" cy="2917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ADAA35-D8A6-446D-9A99-5D2171B407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00"/>
          <a:stretch/>
        </p:blipFill>
        <p:spPr>
          <a:xfrm>
            <a:off x="4469619" y="3628028"/>
            <a:ext cx="4800723" cy="29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97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FC747F-C5FA-4B7A-9CC3-D98830D08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212" y="3023912"/>
            <a:ext cx="2780558" cy="1912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90E830-CAA0-4D99-B44A-5A9DB282C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06" y="960576"/>
            <a:ext cx="2868251" cy="23328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ED2987-3C96-4042-96BA-343E1CE85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2C0B62-353F-4D72-84D6-0FD162EC1A32}"/>
              </a:ext>
            </a:extLst>
          </p:cNvPr>
          <p:cNvSpPr txBox="1">
            <a:spLocks/>
          </p:cNvSpPr>
          <p:nvPr/>
        </p:nvSpPr>
        <p:spPr>
          <a:xfrm>
            <a:off x="0" y="41722"/>
            <a:ext cx="9144000" cy="66018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Data Management &amp; Related Topics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D518434-D7AE-40E9-9112-E2FBAF9A59B0}"/>
              </a:ext>
            </a:extLst>
          </p:cNvPr>
          <p:cNvSpPr txBox="1">
            <a:spLocks/>
          </p:cNvSpPr>
          <p:nvPr/>
        </p:nvSpPr>
        <p:spPr>
          <a:xfrm>
            <a:off x="-7815" y="1444590"/>
            <a:ext cx="9144000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EEOB 400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Nov. 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867AD7-6A7C-40E7-B14F-1EAD59C6E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439" y="5027092"/>
            <a:ext cx="3055812" cy="183090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97ED857-B9E7-4CFA-A25A-356C09B2E459}"/>
              </a:ext>
            </a:extLst>
          </p:cNvPr>
          <p:cNvSpPr txBox="1">
            <a:spLocks/>
          </p:cNvSpPr>
          <p:nvPr/>
        </p:nvSpPr>
        <p:spPr>
          <a:xfrm>
            <a:off x="-2206" y="767352"/>
            <a:ext cx="9144000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Theodore Garland, Jr.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52A274-A86F-4C8A-9668-45AEB2D15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" y="3527670"/>
            <a:ext cx="2760037" cy="33172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2A0990-0FF4-403D-9DB5-D3406A4B26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22" r="16581" b="19582"/>
          <a:stretch/>
        </p:blipFill>
        <p:spPr>
          <a:xfrm>
            <a:off x="5842118" y="5027092"/>
            <a:ext cx="3301882" cy="18309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08AD56-F6E7-47CC-ABAB-6F0B0D6DAD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2633" y="1691528"/>
            <a:ext cx="2623552" cy="17545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62E1DB-38C7-4020-9E85-7AF9201B65B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427" b="27288"/>
          <a:stretch/>
        </p:blipFill>
        <p:spPr>
          <a:xfrm>
            <a:off x="5470770" y="3533484"/>
            <a:ext cx="3665415" cy="140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53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E6CEF-308F-4DAA-AFAE-AB840BD0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25AFD6-9E48-4176-973A-72083F063F4E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Why Think About This?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F4237EA-75A9-44EF-9BE3-319EFD54F3CA}"/>
              </a:ext>
            </a:extLst>
          </p:cNvPr>
          <p:cNvSpPr txBox="1">
            <a:spLocks/>
          </p:cNvSpPr>
          <p:nvPr/>
        </p:nvSpPr>
        <p:spPr>
          <a:xfrm>
            <a:off x="659957" y="1102684"/>
            <a:ext cx="7943353" cy="529991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"False facts are highly injurious to the progress of science, for they often long endure; but false views, if supported by some evidence, do little harm, as every one takes a salutary pleasure in proving their falseness." 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    Darwin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C. 1871. The descent of man and selection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 relation</a:t>
            </a:r>
            <a:b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sex. Murray,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London.</a:t>
            </a:r>
          </a:p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Training in this sort of thing is becoming required by funding agencies.</a:t>
            </a:r>
            <a:b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	dena.plemmons@ucr.edu in the graduate</a:t>
            </a:r>
            <a:b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	division gives talks like this for some</a:t>
            </a:r>
            <a:b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	graduate programs; a bunch of my slides 	are modified from hers.</a:t>
            </a:r>
          </a:p>
        </p:txBody>
      </p:sp>
    </p:spTree>
    <p:extLst>
      <p:ext uri="{BB962C8B-B14F-4D97-AF65-F5344CB8AC3E}">
        <p14:creationId xmlns:p14="http://schemas.microsoft.com/office/powerpoint/2010/main" val="883191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87E44F-8EF2-4EB7-B655-FD4B8B3B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5A1258D-561E-485F-BF81-35634685E113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000000"/>
                </a:solidFill>
                <a:latin typeface="Calibri Light" panose="020F0302020204030204" pitchFamily="34" charset="0"/>
              </a:rPr>
              <a:t>Personal Horror Stories</a:t>
            </a:r>
            <a:endParaRPr lang="en-US" sz="4800" b="1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C6EDB9-C613-4DB5-BCCD-E5C98450F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76" y="767590"/>
            <a:ext cx="8812129" cy="4194482"/>
          </a:xfrm>
        </p:spPr>
        <p:txBody>
          <a:bodyPr wrap="square">
            <a:spAutoFit/>
          </a:bodyPr>
          <a:lstStyle/>
          <a:p>
            <a:pPr lvl="0"/>
            <a:r>
              <a:rPr lang="en-US" sz="3000" dirty="0"/>
              <a:t>Raw data thrown away just before I requested them</a:t>
            </a:r>
          </a:p>
          <a:p>
            <a:pPr lvl="0"/>
            <a:r>
              <a:rPr lang="en-US" sz="3000" dirty="0"/>
              <a:t>Unproofed data just before dissertation due</a:t>
            </a:r>
          </a:p>
          <a:p>
            <a:r>
              <a:rPr lang="en-US" sz="3000"/>
              <a:t>Apparently same data file with different dates/times</a:t>
            </a:r>
          </a:p>
          <a:p>
            <a:pPr lvl="0"/>
            <a:r>
              <a:rPr lang="en-US" sz="3000"/>
              <a:t>Computer </a:t>
            </a:r>
            <a:r>
              <a:rPr lang="en-US" sz="3000" dirty="0"/>
              <a:t>&amp; backup hard drive stolen from </a:t>
            </a:r>
            <a:r>
              <a:rPr lang="en-US" sz="3000"/>
              <a:t>Spieth Hall</a:t>
            </a:r>
          </a:p>
          <a:p>
            <a:pPr lvl="1"/>
            <a:r>
              <a:rPr lang="en-US" sz="2600"/>
              <a:t>Data books &amp; computers stolen from parked cars</a:t>
            </a:r>
            <a:endParaRPr lang="en-US" sz="2600" dirty="0"/>
          </a:p>
          <a:p>
            <a:pPr lvl="0"/>
            <a:r>
              <a:rPr lang="en-US" sz="3000"/>
              <a:t>Different </a:t>
            </a:r>
            <a:r>
              <a:rPr lang="en-US" sz="3000" dirty="0"/>
              <a:t>versions of R giving different answers</a:t>
            </a:r>
          </a:p>
          <a:p>
            <a:pPr lvl="0"/>
            <a:endParaRPr lang="en-US" sz="3000" dirty="0"/>
          </a:p>
          <a:p>
            <a:pPr lvl="0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44040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E6CEF-308F-4DAA-AFAE-AB840BD0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25AFD6-9E48-4176-973A-72083F063F4E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The Lifecycle of Data</a:t>
            </a:r>
            <a:br>
              <a:rPr lang="en-US" sz="4800" b="1" dirty="0"/>
            </a:br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(Data Management Domains)</a:t>
            </a:r>
          </a:p>
        </p:txBody>
      </p:sp>
    </p:spTree>
    <p:extLst>
      <p:ext uri="{BB962C8B-B14F-4D97-AF65-F5344CB8AC3E}">
        <p14:creationId xmlns:p14="http://schemas.microsoft.com/office/powerpoint/2010/main" val="4242547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710D73-E53C-44A2-A8A8-F261669C19DF}"/>
              </a:ext>
            </a:extLst>
          </p:cNvPr>
          <p:cNvCxnSpPr>
            <a:cxnSpLocks/>
          </p:cNvCxnSpPr>
          <p:nvPr/>
        </p:nvCxnSpPr>
        <p:spPr>
          <a:xfrm>
            <a:off x="117843" y="1462087"/>
            <a:ext cx="4023360" cy="3749040"/>
          </a:xfrm>
          <a:prstGeom prst="straightConnector1">
            <a:avLst/>
          </a:prstGeom>
          <a:ln w="127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841881-CD52-4E36-9A79-630B2937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46C95-9557-6B47-A26B-22A76FD2003D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2E3035-7396-4D9D-9DB6-C485E2D9BAD3}"/>
              </a:ext>
            </a:extLst>
          </p:cNvPr>
          <p:cNvSpPr/>
          <p:nvPr/>
        </p:nvSpPr>
        <p:spPr>
          <a:xfrm>
            <a:off x="91440" y="914400"/>
            <a:ext cx="1371600" cy="570523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Plan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0AF0348-12B8-41F0-BDDC-83E352E22D4F}"/>
              </a:ext>
            </a:extLst>
          </p:cNvPr>
          <p:cNvSpPr txBox="1">
            <a:spLocks/>
          </p:cNvSpPr>
          <p:nvPr/>
        </p:nvSpPr>
        <p:spPr>
          <a:xfrm>
            <a:off x="0" y="10460"/>
            <a:ext cx="91440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/>
              <a:t>The Lifecycle of Data</a:t>
            </a:r>
          </a:p>
        </p:txBody>
      </p:sp>
    </p:spTree>
    <p:extLst>
      <p:ext uri="{BB962C8B-B14F-4D97-AF65-F5344CB8AC3E}">
        <p14:creationId xmlns:p14="http://schemas.microsoft.com/office/powerpoint/2010/main" val="3703310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5100</TotalTime>
  <Words>3861</Words>
  <Application>Microsoft Office PowerPoint</Application>
  <PresentationFormat>On-screen Show (4:3)</PresentationFormat>
  <Paragraphs>284</Paragraphs>
  <Slides>32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Articulate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Dena Plemmons</dc:creator>
  <cp:lastModifiedBy>User</cp:lastModifiedBy>
  <cp:revision>69</cp:revision>
  <dcterms:created xsi:type="dcterms:W3CDTF">2021-04-05T17:37:18Z</dcterms:created>
  <dcterms:modified xsi:type="dcterms:W3CDTF">2021-11-04T22:57:12Z</dcterms:modified>
</cp:coreProperties>
</file>